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21.xml" ContentType="application/vnd.openxmlformats-officedocument.presentationml.notesSlide+xml"/>
  <Override PartName="/ppt/tags/tag34.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25.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6.xml" ContentType="application/vnd.openxmlformats-officedocument.presentationml.notesSlide+xml"/>
  <Override PartName="/ppt/tags/tag41.xml" ContentType="application/vnd.openxmlformats-officedocument.presentationml.tags+xml"/>
  <Override PartName="/ppt/notesSlides/notesSlide27.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8.xml" ContentType="application/vnd.openxmlformats-officedocument.presentationml.notesSlide+xml"/>
  <Override PartName="/ppt/tags/tag45.xml" ContentType="application/vnd.openxmlformats-officedocument.presentationml.tags+xml"/>
  <Override PartName="/ppt/notesSlides/notesSlide29.xml" ContentType="application/vnd.openxmlformats-officedocument.presentationml.notesSlide+xml"/>
  <Override PartName="/ppt/tags/tag46.xml" ContentType="application/vnd.openxmlformats-officedocument.presentationml.tags+xml"/>
  <Override PartName="/ppt/notesSlides/notesSlide30.xml" ContentType="application/vnd.openxmlformats-officedocument.presentationml.notesSlide+xml"/>
  <Override PartName="/ppt/tags/tag47.xml" ContentType="application/vnd.openxmlformats-officedocument.presentationml.tags+xml"/>
  <Override PartName="/ppt/notesSlides/notesSlide31.xml" ContentType="application/vnd.openxmlformats-officedocument.presentationml.notesSlide+xml"/>
  <Override PartName="/ppt/tags/tag48.xml" ContentType="application/vnd.openxmlformats-officedocument.presentationml.tags+xml"/>
  <Override PartName="/ppt/notesSlides/notesSlide32.xml" ContentType="application/vnd.openxmlformats-officedocument.presentationml.notesSlide+xml"/>
  <Override PartName="/ppt/tags/tag49.xml" ContentType="application/vnd.openxmlformats-officedocument.presentationml.tags+xml"/>
  <Override PartName="/ppt/notesSlides/notesSlide33.xml" ContentType="application/vnd.openxmlformats-officedocument.presentationml.notesSlide+xml"/>
  <Override PartName="/ppt/tags/tag50.xml" ContentType="application/vnd.openxmlformats-officedocument.presentationml.tags+xml"/>
  <Override PartName="/ppt/notesSlides/notesSlide34.xml" ContentType="application/vnd.openxmlformats-officedocument.presentationml.notesSlide+xml"/>
  <Override PartName="/ppt/tags/tag51.xml" ContentType="application/vnd.openxmlformats-officedocument.presentationml.tags+xml"/>
  <Override PartName="/ppt/notesSlides/notesSlide35.xml" ContentType="application/vnd.openxmlformats-officedocument.presentationml.notesSlide+xml"/>
  <Override PartName="/ppt/tags/tag52.xml" ContentType="application/vnd.openxmlformats-officedocument.presentationml.tags+xml"/>
  <Override PartName="/ppt/notesSlides/notesSlide36.xml" ContentType="application/vnd.openxmlformats-officedocument.presentationml.notesSlide+xml"/>
  <Override PartName="/ppt/tags/tag53.xml" ContentType="application/vnd.openxmlformats-officedocument.presentationml.tags+xml"/>
  <Override PartName="/ppt/notesSlides/notesSlide37.xml" ContentType="application/vnd.openxmlformats-officedocument.presentationml.notesSlide+xml"/>
  <Override PartName="/ppt/tags/tag54.xml" ContentType="application/vnd.openxmlformats-officedocument.presentationml.tags+xml"/>
  <Override PartName="/ppt/notesSlides/notesSlide38.xml" ContentType="application/vnd.openxmlformats-officedocument.presentationml.notesSlide+xml"/>
  <Override PartName="/ppt/tags/tag55.xml" ContentType="application/vnd.openxmlformats-officedocument.presentationml.tags+xml"/>
  <Override PartName="/ppt/notesSlides/notesSlide39.xml" ContentType="application/vnd.openxmlformats-officedocument.presentationml.notesSlide+xml"/>
  <Override PartName="/ppt/tags/tag56.xml" ContentType="application/vnd.openxmlformats-officedocument.presentationml.tags+xml"/>
  <Override PartName="/ppt/notesSlides/notesSlide40.xml" ContentType="application/vnd.openxmlformats-officedocument.presentationml.notesSlide+xml"/>
  <Override PartName="/ppt/tags/tag57.xml" ContentType="application/vnd.openxmlformats-officedocument.presentationml.tags+xml"/>
  <Override PartName="/ppt/notesSlides/notesSlide41.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42.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43.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44.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45.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46.xml" ContentType="application/vnd.openxmlformats-officedocument.presentationml.notesSlide+xml"/>
  <Override PartName="/ppt/tags/tag69.xml" ContentType="application/vnd.openxmlformats-officedocument.presentationml.tags+xml"/>
  <Override PartName="/ppt/notesSlides/notesSlide47.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48.xml" ContentType="application/vnd.openxmlformats-officedocument.presentationml.notesSlide+xml"/>
  <Override PartName="/ppt/tags/tag73.xml" ContentType="application/vnd.openxmlformats-officedocument.presentationml.tags+xml"/>
  <Override PartName="/ppt/notesSlides/notesSlide49.xml" ContentType="application/vnd.openxmlformats-officedocument.presentationml.notesSlide+xml"/>
  <Override PartName="/ppt/tags/tag74.xml" ContentType="application/vnd.openxmlformats-officedocument.presentationml.tags+xml"/>
  <Override PartName="/ppt/notesSlides/notesSlide50.xml" ContentType="application/vnd.openxmlformats-officedocument.presentationml.notesSlide+xml"/>
  <Override PartName="/ppt/tags/tag75.xml" ContentType="application/vnd.openxmlformats-officedocument.presentationml.tags+xml"/>
  <Override PartName="/ppt/notesSlides/notesSlide51.xml" ContentType="application/vnd.openxmlformats-officedocument.presentationml.notesSlide+xml"/>
  <Override PartName="/ppt/tags/tag76.xml" ContentType="application/vnd.openxmlformats-officedocument.presentationml.tags+xml"/>
  <Override PartName="/ppt/notesSlides/notesSlide52.xml" ContentType="application/vnd.openxmlformats-officedocument.presentationml.notesSlide+xml"/>
  <Override PartName="/ppt/tags/tag77.xml" ContentType="application/vnd.openxmlformats-officedocument.presentationml.tags+xml"/>
  <Override PartName="/ppt/notesSlides/notesSlide53.xml" ContentType="application/vnd.openxmlformats-officedocument.presentationml.notesSlide+xml"/>
  <Override PartName="/ppt/tags/tag78.xml" ContentType="application/vnd.openxmlformats-officedocument.presentationml.tags+xml"/>
  <Override PartName="/ppt/notesSlides/notesSlide54.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55.xml" ContentType="application/vnd.openxmlformats-officedocument.presentationml.notesSlide+xml"/>
  <Override PartName="/ppt/tags/tag81.xml" ContentType="application/vnd.openxmlformats-officedocument.presentationml.tags+xml"/>
  <Override PartName="/ppt/notesSlides/notesSlide56.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57.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58.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59.xml" ContentType="application/vnd.openxmlformats-officedocument.presentationml.notesSlide+xml"/>
  <Override PartName="/ppt/tags/tag88.xml" ContentType="application/vnd.openxmlformats-officedocument.presentationml.tags+xml"/>
  <Override PartName="/ppt/notesSlides/notesSlide60.xml" ContentType="application/vnd.openxmlformats-officedocument.presentationml.notesSlide+xml"/>
  <Override PartName="/ppt/tags/tag89.xml" ContentType="application/vnd.openxmlformats-officedocument.presentationml.tags+xml"/>
  <Override PartName="/ppt/notesSlides/notesSlide61.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62.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63.xml" ContentType="application/vnd.openxmlformats-officedocument.presentationml.notesSlide+xml"/>
  <Override PartName="/ppt/tags/tag94.xml" ContentType="application/vnd.openxmlformats-officedocument.presentationml.tags+xml"/>
  <Override PartName="/ppt/notesSlides/notesSlide64.xml" ContentType="application/vnd.openxmlformats-officedocument.presentationml.notesSlide+xml"/>
  <Override PartName="/ppt/tags/tag95.xml" ContentType="application/vnd.openxmlformats-officedocument.presentationml.tags+xml"/>
  <Override PartName="/ppt/notesSlides/notesSlide65.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66.xml" ContentType="application/vnd.openxmlformats-officedocument.presentationml.notesSlide+xml"/>
  <Override PartName="/ppt/tags/tag98.xml" ContentType="application/vnd.openxmlformats-officedocument.presentationml.tags+xml"/>
  <Override PartName="/ppt/notesSlides/notesSlide67.xml" ContentType="application/vnd.openxmlformats-officedocument.presentationml.notesSlide+xml"/>
  <Override PartName="/ppt/tags/tag99.xml" ContentType="application/vnd.openxmlformats-officedocument.presentationml.tags+xml"/>
  <Override PartName="/ppt/notesSlides/notesSlide68.xml" ContentType="application/vnd.openxmlformats-officedocument.presentationml.notesSlide+xml"/>
  <Override PartName="/ppt/tags/tag100.xml" ContentType="application/vnd.openxmlformats-officedocument.presentationml.tags+xml"/>
  <Override PartName="/ppt/notesSlides/notesSlide69.xml" ContentType="application/vnd.openxmlformats-officedocument.presentationml.notesSlide+xml"/>
  <Override PartName="/ppt/tags/tag101.xml" ContentType="application/vnd.openxmlformats-officedocument.presentationml.tags+xml"/>
  <Override PartName="/ppt/notesSlides/notesSlide70.xml" ContentType="application/vnd.openxmlformats-officedocument.presentationml.notesSlide+xml"/>
  <Override PartName="/ppt/tags/tag102.xml" ContentType="application/vnd.openxmlformats-officedocument.presentationml.tags+xml"/>
  <Override PartName="/ppt/notesSlides/notesSlide71.xml" ContentType="application/vnd.openxmlformats-officedocument.presentationml.notesSlide+xml"/>
  <Override PartName="/ppt/tags/tag103.xml" ContentType="application/vnd.openxmlformats-officedocument.presentationml.tags+xml"/>
  <Override PartName="/ppt/notesSlides/notesSlide72.xml" ContentType="application/vnd.openxmlformats-officedocument.presentationml.notesSlide+xml"/>
  <Override PartName="/ppt/tags/tag104.xml" ContentType="application/vnd.openxmlformats-officedocument.presentationml.tags+xml"/>
  <Override PartName="/ppt/notesSlides/notesSlide73.xml" ContentType="application/vnd.openxmlformats-officedocument.presentationml.notesSlide+xml"/>
  <Override PartName="/ppt/tags/tag105.xml" ContentType="application/vnd.openxmlformats-officedocument.presentationml.tags+xml"/>
  <Override PartName="/ppt/notesSlides/notesSlide74.xml" ContentType="application/vnd.openxmlformats-officedocument.presentationml.notesSlide+xml"/>
  <Override PartName="/ppt/tags/tag106.xml" ContentType="application/vnd.openxmlformats-officedocument.presentationml.tags+xml"/>
  <Override PartName="/ppt/notesSlides/notesSlide75.xml" ContentType="application/vnd.openxmlformats-officedocument.presentationml.notesSlide+xml"/>
  <Override PartName="/ppt/tags/tag107.xml" ContentType="application/vnd.openxmlformats-officedocument.presentationml.tags+xml"/>
  <Override PartName="/ppt/notesSlides/notesSlide76.xml" ContentType="application/vnd.openxmlformats-officedocument.presentationml.notesSlide+xml"/>
  <Override PartName="/ppt/tags/tag108.xml" ContentType="application/vnd.openxmlformats-officedocument.presentationml.tags+xml"/>
  <Override PartName="/ppt/notesSlides/notesSlide77.xml" ContentType="application/vnd.openxmlformats-officedocument.presentationml.notesSlide+xml"/>
  <Override PartName="/ppt/tags/tag109.xml" ContentType="application/vnd.openxmlformats-officedocument.presentationml.tags+xml"/>
  <Override PartName="/ppt/notesSlides/notesSlide78.xml" ContentType="application/vnd.openxmlformats-officedocument.presentationml.notesSlide+xml"/>
  <Override PartName="/ppt/tags/tag110.xml" ContentType="application/vnd.openxmlformats-officedocument.presentationml.tags+xml"/>
  <Override PartName="/ppt/notesSlides/notesSlide79.xml" ContentType="application/vnd.openxmlformats-officedocument.presentationml.notesSlide+xml"/>
  <Override PartName="/ppt/tags/tag111.xml" ContentType="application/vnd.openxmlformats-officedocument.presentationml.tags+xml"/>
  <Override PartName="/ppt/notesSlides/notesSlide80.xml" ContentType="application/vnd.openxmlformats-officedocument.presentationml.notesSlide+xml"/>
  <Override PartName="/ppt/tags/tag112.xml" ContentType="application/vnd.openxmlformats-officedocument.presentationml.tags+xml"/>
  <Override PartName="/ppt/notesSlides/notesSlide81.xml" ContentType="application/vnd.openxmlformats-officedocument.presentationml.notesSlide+xml"/>
  <Override PartName="/ppt/tags/tag113.xml" ContentType="application/vnd.openxmlformats-officedocument.presentationml.tags+xml"/>
  <Override PartName="/ppt/notesSlides/notesSlide82.xml" ContentType="application/vnd.openxmlformats-officedocument.presentationml.notesSlide+xml"/>
  <Override PartName="/ppt/tags/tag114.xml" ContentType="application/vnd.openxmlformats-officedocument.presentationml.tags+xml"/>
  <Override PartName="/ppt/notesSlides/notesSlide83.xml" ContentType="application/vnd.openxmlformats-officedocument.presentationml.notesSlide+xml"/>
  <Override PartName="/ppt/tags/tag115.xml" ContentType="application/vnd.openxmlformats-officedocument.presentationml.tags+xml"/>
  <Override PartName="/ppt/notesSlides/notesSlide84.xml" ContentType="application/vnd.openxmlformats-officedocument.presentationml.notesSlide+xml"/>
  <Override PartName="/ppt/tags/tag116.xml" ContentType="application/vnd.openxmlformats-officedocument.presentationml.tags+xml"/>
  <Override PartName="/ppt/notesSlides/notesSlide85.xml" ContentType="application/vnd.openxmlformats-officedocument.presentationml.notesSlide+xml"/>
  <Override PartName="/ppt/tags/tag117.xml" ContentType="application/vnd.openxmlformats-officedocument.presentationml.tags+xml"/>
  <Override PartName="/ppt/notesSlides/notesSlide86.xml" ContentType="application/vnd.openxmlformats-officedocument.presentationml.notesSlide+xml"/>
  <Override PartName="/ppt/tags/tag118.xml" ContentType="application/vnd.openxmlformats-officedocument.presentationml.tags+xml"/>
  <Override PartName="/ppt/notesSlides/notesSlide87.xml" ContentType="application/vnd.openxmlformats-officedocument.presentationml.notesSlide+xml"/>
  <Override PartName="/ppt/tags/tag119.xml" ContentType="application/vnd.openxmlformats-officedocument.presentationml.tags+xml"/>
  <Override PartName="/ppt/notesSlides/notesSlide88.xml" ContentType="application/vnd.openxmlformats-officedocument.presentationml.notesSlide+xml"/>
  <Override PartName="/ppt/tags/tag120.xml" ContentType="application/vnd.openxmlformats-officedocument.presentationml.tags+xml"/>
  <Override PartName="/ppt/notesSlides/notesSlide89.xml" ContentType="application/vnd.openxmlformats-officedocument.presentationml.notesSlide+xml"/>
  <Override PartName="/ppt/tags/tag121.xml" ContentType="application/vnd.openxmlformats-officedocument.presentationml.tags+xml"/>
  <Override PartName="/ppt/notesSlides/notesSlide90.xml" ContentType="application/vnd.openxmlformats-officedocument.presentationml.notesSlide+xml"/>
  <Override PartName="/ppt/tags/tag122.xml" ContentType="application/vnd.openxmlformats-officedocument.presentationml.tags+xml"/>
  <Override PartName="/ppt/notesSlides/notesSlide91.xml" ContentType="application/vnd.openxmlformats-officedocument.presentationml.notesSlide+xml"/>
  <Override PartName="/ppt/tags/tag123.xml" ContentType="application/vnd.openxmlformats-officedocument.presentationml.tags+xml"/>
  <Override PartName="/ppt/notesSlides/notesSlide92.xml" ContentType="application/vnd.openxmlformats-officedocument.presentationml.notesSlide+xml"/>
  <Override PartName="/ppt/tags/tag124.xml" ContentType="application/vnd.openxmlformats-officedocument.presentationml.tags+xml"/>
  <Override PartName="/ppt/notesSlides/notesSlide93.xml" ContentType="application/vnd.openxmlformats-officedocument.presentationml.notesSlide+xml"/>
  <Override PartName="/ppt/tags/tag125.xml" ContentType="application/vnd.openxmlformats-officedocument.presentationml.tags+xml"/>
  <Override PartName="/ppt/notesSlides/notesSlide94.xml" ContentType="application/vnd.openxmlformats-officedocument.presentationml.notesSlide+xml"/>
  <Override PartName="/ppt/tags/tag126.xml" ContentType="application/vnd.openxmlformats-officedocument.presentationml.tags+xml"/>
  <Override PartName="/ppt/notesSlides/notesSlide95.xml" ContentType="application/vnd.openxmlformats-officedocument.presentationml.notesSlide+xml"/>
  <Override PartName="/ppt/tags/tag127.xml" ContentType="application/vnd.openxmlformats-officedocument.presentationml.tags+xml"/>
  <Override PartName="/ppt/notesSlides/notesSlide96.xml" ContentType="application/vnd.openxmlformats-officedocument.presentationml.notesSlide+xml"/>
  <Override PartName="/ppt/tags/tag128.xml" ContentType="application/vnd.openxmlformats-officedocument.presentationml.tags+xml"/>
  <Override PartName="/ppt/notesSlides/notesSlide97.xml" ContentType="application/vnd.openxmlformats-officedocument.presentationml.notesSlide+xml"/>
  <Override PartName="/ppt/tags/tag129.xml" ContentType="application/vnd.openxmlformats-officedocument.presentationml.tags+xml"/>
  <Override PartName="/ppt/notesSlides/notesSlide98.xml" ContentType="application/vnd.openxmlformats-officedocument.presentationml.notesSlide+xml"/>
  <Override PartName="/ppt/tags/tag130.xml" ContentType="application/vnd.openxmlformats-officedocument.presentationml.tags+xml"/>
  <Override PartName="/ppt/notesSlides/notesSlide99.xml" ContentType="application/vnd.openxmlformats-officedocument.presentationml.notesSlide+xml"/>
  <Override PartName="/ppt/tags/tag131.xml" ContentType="application/vnd.openxmlformats-officedocument.presentationml.tags+xml"/>
  <Override PartName="/ppt/notesSlides/notesSlide100.xml" ContentType="application/vnd.openxmlformats-officedocument.presentationml.notesSlide+xml"/>
  <Override PartName="/ppt/tags/tag132.xml" ContentType="application/vnd.openxmlformats-officedocument.presentationml.tags+xml"/>
  <Override PartName="/ppt/notesSlides/notesSlide101.xml" ContentType="application/vnd.openxmlformats-officedocument.presentationml.notesSlide+xml"/>
  <Override PartName="/ppt/tags/tag133.xml" ContentType="application/vnd.openxmlformats-officedocument.presentationml.tags+xml"/>
  <Override PartName="/ppt/notesSlides/notesSlide102.xml" ContentType="application/vnd.openxmlformats-officedocument.presentationml.notesSlide+xml"/>
  <Override PartName="/ppt/tags/tag134.xml" ContentType="application/vnd.openxmlformats-officedocument.presentationml.tags+xml"/>
  <Override PartName="/ppt/notesSlides/notesSlide103.xml" ContentType="application/vnd.openxmlformats-officedocument.presentationml.notesSlide+xml"/>
  <Override PartName="/ppt/tags/tag135.xml" ContentType="application/vnd.openxmlformats-officedocument.presentationml.tags+xml"/>
  <Override PartName="/ppt/notesSlides/notesSlide104.xml" ContentType="application/vnd.openxmlformats-officedocument.presentationml.notesSlide+xml"/>
  <Override PartName="/ppt/tags/tag136.xml" ContentType="application/vnd.openxmlformats-officedocument.presentationml.tags+xml"/>
  <Override PartName="/ppt/notesSlides/notesSlide105.xml" ContentType="application/vnd.openxmlformats-officedocument.presentationml.notesSlide+xml"/>
  <Override PartName="/ppt/tags/tag137.xml" ContentType="application/vnd.openxmlformats-officedocument.presentationml.tags+xml"/>
  <Override PartName="/ppt/notesSlides/notesSlide106.xml" ContentType="application/vnd.openxmlformats-officedocument.presentationml.notesSlide+xml"/>
  <Override PartName="/ppt/tags/tag138.xml" ContentType="application/vnd.openxmlformats-officedocument.presentationml.tags+xml"/>
  <Override PartName="/ppt/notesSlides/notesSlide107.xml" ContentType="application/vnd.openxmlformats-officedocument.presentationml.notesSlide+xml"/>
  <Override PartName="/ppt/tags/tag139.xml" ContentType="application/vnd.openxmlformats-officedocument.presentationml.tags+xml"/>
  <Override PartName="/ppt/notesSlides/notesSlide108.xml" ContentType="application/vnd.openxmlformats-officedocument.presentationml.notesSlide+xml"/>
  <Override PartName="/ppt/tags/tag140.xml" ContentType="application/vnd.openxmlformats-officedocument.presentationml.tags+xml"/>
  <Override PartName="/ppt/notesSlides/notesSlide109.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110.xml" ContentType="application/vnd.openxmlformats-officedocument.presentationml.notesSlide+xml"/>
  <Override PartName="/ppt/tags/tag177.xml" ContentType="application/vnd.openxmlformats-officedocument.presentationml.tags+xml"/>
  <Override PartName="/ppt/notesSlides/notesSlide111.xml" ContentType="application/vnd.openxmlformats-officedocument.presentationml.notesSlide+xml"/>
  <Override PartName="/ppt/tags/tag178.xml" ContentType="application/vnd.openxmlformats-officedocument.presentationml.tags+xml"/>
  <Override PartName="/ppt/notesSlides/notesSlide112.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113.xml" ContentType="application/vnd.openxmlformats-officedocument.presentationml.notesSlide+xml"/>
  <Override PartName="/ppt/tags/tag217.xml" ContentType="application/vnd.openxmlformats-officedocument.presentationml.tags+xml"/>
  <Override PartName="/ppt/notesSlides/notesSlide114.xml" ContentType="application/vnd.openxmlformats-officedocument.presentationml.notesSlide+xml"/>
  <Override PartName="/ppt/tags/tag218.xml" ContentType="application/vnd.openxmlformats-officedocument.presentationml.tags+xml"/>
  <Override PartName="/ppt/notesSlides/notesSlide115.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116.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notesSlides/notesSlide117.xml" ContentType="application/vnd.openxmlformats-officedocument.presentationml.notesSlide+xml"/>
  <Override PartName="/ppt/tags/tag224.xml" ContentType="application/vnd.openxmlformats-officedocument.presentationml.tags+xml"/>
  <Override PartName="/ppt/notesSlides/notesSlide118.xml" ContentType="application/vnd.openxmlformats-officedocument.presentationml.notesSlide+xml"/>
  <Override PartName="/ppt/tags/tag225.xml" ContentType="application/vnd.openxmlformats-officedocument.presentationml.tags+xml"/>
  <Override PartName="/ppt/notesSlides/notesSlide119.xml" ContentType="application/vnd.openxmlformats-officedocument.presentationml.notesSlide+xml"/>
  <Override PartName="/ppt/tags/tag226.xml" ContentType="application/vnd.openxmlformats-officedocument.presentationml.tags+xml"/>
  <Override PartName="/ppt/notesSlides/notesSlide120.xml" ContentType="application/vnd.openxmlformats-officedocument.presentationml.notesSlide+xml"/>
  <Override PartName="/ppt/tags/tag227.xml" ContentType="application/vnd.openxmlformats-officedocument.presentationml.tags+xml"/>
  <Override PartName="/ppt/notesSlides/notesSlide121.xml" ContentType="application/vnd.openxmlformats-officedocument.presentationml.notesSlide+xml"/>
  <Override PartName="/ppt/tags/tag228.xml" ContentType="application/vnd.openxmlformats-officedocument.presentationml.tags+xml"/>
  <Override PartName="/ppt/notesSlides/notesSlide122.xml" ContentType="application/vnd.openxmlformats-officedocument.presentationml.notesSlide+xml"/>
  <Override PartName="/ppt/tags/tag229.xml" ContentType="application/vnd.openxmlformats-officedocument.presentationml.tags+xml"/>
  <Override PartName="/ppt/notesSlides/notesSlide123.xml" ContentType="application/vnd.openxmlformats-officedocument.presentationml.notesSlide+xml"/>
  <Override PartName="/ppt/tags/tag230.xml" ContentType="application/vnd.openxmlformats-officedocument.presentationml.tags+xml"/>
  <Override PartName="/ppt/notesSlides/notesSlide124.xml" ContentType="application/vnd.openxmlformats-officedocument.presentationml.notesSlide+xml"/>
  <Override PartName="/ppt/tags/tag231.xml" ContentType="application/vnd.openxmlformats-officedocument.presentationml.tags+xml"/>
  <Override PartName="/ppt/notesSlides/notesSlide125.xml" ContentType="application/vnd.openxmlformats-officedocument.presentationml.notesSlide+xml"/>
  <Override PartName="/ppt/tags/tag232.xml" ContentType="application/vnd.openxmlformats-officedocument.presentationml.tags+xml"/>
  <Override PartName="/ppt/notesSlides/notesSlide126.xml" ContentType="application/vnd.openxmlformats-officedocument.presentationml.notesSlide+xml"/>
  <Override PartName="/ppt/tags/tag233.xml" ContentType="application/vnd.openxmlformats-officedocument.presentationml.tags+xml"/>
  <Override PartName="/ppt/notesSlides/notesSlide127.xml" ContentType="application/vnd.openxmlformats-officedocument.presentationml.notesSlide+xml"/>
  <Override PartName="/ppt/tags/tag234.xml" ContentType="application/vnd.openxmlformats-officedocument.presentationml.tags+xml"/>
  <Override PartName="/ppt/notesSlides/notesSlide128.xml" ContentType="application/vnd.openxmlformats-officedocument.presentationml.notesSlide+xml"/>
  <Override PartName="/ppt/tags/tag235.xml" ContentType="application/vnd.openxmlformats-officedocument.presentationml.tags+xml"/>
  <Override PartName="/ppt/notesSlides/notesSlide129.xml" ContentType="application/vnd.openxmlformats-officedocument.presentationml.notesSlide+xml"/>
  <Override PartName="/ppt/tags/tag236.xml" ContentType="application/vnd.openxmlformats-officedocument.presentationml.tags+xml"/>
  <Override PartName="/ppt/notesSlides/notesSlide130.xml" ContentType="application/vnd.openxmlformats-officedocument.presentationml.notesSlide+xml"/>
  <Override PartName="/ppt/tags/tag237.xml" ContentType="application/vnd.openxmlformats-officedocument.presentationml.tags+xml"/>
  <Override PartName="/ppt/notesSlides/notesSlide131.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notesSlides/notesSlide132.xml" ContentType="application/vnd.openxmlformats-officedocument.presentationml.notesSlide+xml"/>
  <Override PartName="/ppt/tags/tag240.xml" ContentType="application/vnd.openxmlformats-officedocument.presentationml.tags+xml"/>
  <Override PartName="/ppt/notesSlides/notesSlide133.xml" ContentType="application/vnd.openxmlformats-officedocument.presentationml.notesSlide+xml"/>
  <Override PartName="/ppt/tags/tag241.xml" ContentType="application/vnd.openxmlformats-officedocument.presentationml.tags+xml"/>
  <Override PartName="/ppt/notesSlides/notesSlide134.xml" ContentType="application/vnd.openxmlformats-officedocument.presentationml.notesSlide+xml"/>
  <Override PartName="/ppt/tags/tag242.xml" ContentType="application/vnd.openxmlformats-officedocument.presentationml.tags+xml"/>
  <Override PartName="/ppt/notesSlides/notesSlide135.xml" ContentType="application/vnd.openxmlformats-officedocument.presentationml.notesSlide+xml"/>
  <Override PartName="/ppt/tags/tag243.xml" ContentType="application/vnd.openxmlformats-officedocument.presentationml.tags+xml"/>
  <Override PartName="/ppt/notesSlides/notesSlide136.xml" ContentType="application/vnd.openxmlformats-officedocument.presentationml.notesSlide+xml"/>
  <Override PartName="/ppt/tags/tag244.xml" ContentType="application/vnd.openxmlformats-officedocument.presentationml.tags+xml"/>
  <Override PartName="/ppt/notesSlides/notesSlide137.xml" ContentType="application/vnd.openxmlformats-officedocument.presentationml.notesSlide+xml"/>
  <Override PartName="/ppt/tags/tag245.xml" ContentType="application/vnd.openxmlformats-officedocument.presentationml.tags+xml"/>
  <Override PartName="/ppt/notesSlides/notesSlide138.xml" ContentType="application/vnd.openxmlformats-officedocument.presentationml.notesSlide+xml"/>
  <Override PartName="/ppt/tags/tag246.xml" ContentType="application/vnd.openxmlformats-officedocument.presentationml.tags+xml"/>
  <Override PartName="/ppt/notesSlides/notesSlide139.xml" ContentType="application/vnd.openxmlformats-officedocument.presentationml.notesSlide+xml"/>
  <Override PartName="/ppt/tags/tag247.xml" ContentType="application/vnd.openxmlformats-officedocument.presentationml.tags+xml"/>
  <Override PartName="/ppt/notesSlides/notesSlide140.xml" ContentType="application/vnd.openxmlformats-officedocument.presentationml.notesSlide+xml"/>
  <Override PartName="/ppt/tags/tag248.xml" ContentType="application/vnd.openxmlformats-officedocument.presentationml.tags+xml"/>
  <Override PartName="/ppt/notesSlides/notesSlide141.xml" ContentType="application/vnd.openxmlformats-officedocument.presentationml.notesSlide+xml"/>
  <Override PartName="/ppt/tags/tag249.xml" ContentType="application/vnd.openxmlformats-officedocument.presentationml.tags+xml"/>
  <Override PartName="/ppt/notesSlides/notesSlide142.xml" ContentType="application/vnd.openxmlformats-officedocument.presentationml.notesSlide+xml"/>
  <Override PartName="/ppt/tags/tag250.xml" ContentType="application/vnd.openxmlformats-officedocument.presentationml.tags+xml"/>
  <Override PartName="/ppt/notesSlides/notesSlide143.xml" ContentType="application/vnd.openxmlformats-officedocument.presentationml.notesSlide+xml"/>
  <Override PartName="/ppt/tags/tag251.xml" ContentType="application/vnd.openxmlformats-officedocument.presentationml.tags+xml"/>
  <Override PartName="/ppt/notesSlides/notesSlide144.xml" ContentType="application/vnd.openxmlformats-officedocument.presentationml.notesSlide+xml"/>
  <Override PartName="/ppt/tags/tag252.xml" ContentType="application/vnd.openxmlformats-officedocument.presentationml.tags+xml"/>
  <Override PartName="/ppt/notesSlides/notesSlide145.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notesSlides/notesSlide146.xml" ContentType="application/vnd.openxmlformats-officedocument.presentationml.notesSlide+xml"/>
  <Override PartName="/ppt/tags/tag255.xml" ContentType="application/vnd.openxmlformats-officedocument.presentationml.tags+xml"/>
  <Override PartName="/ppt/notesSlides/notesSlide147.xml" ContentType="application/vnd.openxmlformats-officedocument.presentationml.notesSlide+xml"/>
  <Override PartName="/ppt/tags/tag256.xml" ContentType="application/vnd.openxmlformats-officedocument.presentationml.tags+xml"/>
  <Override PartName="/ppt/notesSlides/notesSlide148.xml" ContentType="application/vnd.openxmlformats-officedocument.presentationml.notesSlide+xml"/>
  <Override PartName="/ppt/tags/tag257.xml" ContentType="application/vnd.openxmlformats-officedocument.presentationml.tags+xml"/>
  <Override PartName="/ppt/notesSlides/notesSlide149.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150.xml" ContentType="application/vnd.openxmlformats-officedocument.presentationml.notesSlide+xml"/>
  <Override PartName="/ppt/tags/tag262.xml" ContentType="application/vnd.openxmlformats-officedocument.presentationml.tags+xml"/>
  <Override PartName="/ppt/notesSlides/notesSlide151.xml" ContentType="application/vnd.openxmlformats-officedocument.presentationml.notesSlide+xml"/>
  <Override PartName="/ppt/tags/tag263.xml" ContentType="application/vnd.openxmlformats-officedocument.presentationml.tags+xml"/>
  <Override PartName="/ppt/notesSlides/notesSlide152.xml" ContentType="application/vnd.openxmlformats-officedocument.presentationml.notesSlide+xml"/>
  <Override PartName="/ppt/tags/tag264.xml" ContentType="application/vnd.openxmlformats-officedocument.presentationml.tags+xml"/>
  <Override PartName="/ppt/notesSlides/notesSlide153.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notesSlides/notesSlide154.xml" ContentType="application/vnd.openxmlformats-officedocument.presentationml.notesSlide+xml"/>
  <Override PartName="/ppt/tags/tag267.xml" ContentType="application/vnd.openxmlformats-officedocument.presentationml.tags+xml"/>
  <Override PartName="/ppt/notesSlides/notesSlide155.xml" ContentType="application/vnd.openxmlformats-officedocument.presentationml.notesSlide+xml"/>
  <Override PartName="/ppt/tags/tag268.xml" ContentType="application/vnd.openxmlformats-officedocument.presentationml.tags+xml"/>
  <Override PartName="/ppt/notesSlides/notesSlide156.xml" ContentType="application/vnd.openxmlformats-officedocument.presentationml.notesSlide+xml"/>
  <Override PartName="/ppt/tags/tag269.xml" ContentType="application/vnd.openxmlformats-officedocument.presentationml.tags+xml"/>
  <Override PartName="/ppt/notesSlides/notesSlide157.xml" ContentType="application/vnd.openxmlformats-officedocument.presentationml.notesSlide+xml"/>
  <Override PartName="/ppt/tags/tag270.xml" ContentType="application/vnd.openxmlformats-officedocument.presentationml.tags+xml"/>
  <Override PartName="/ppt/notesSlides/notesSlide158.xml" ContentType="application/vnd.openxmlformats-officedocument.presentationml.notesSlide+xml"/>
  <Override PartName="/ppt/tags/tag271.xml" ContentType="application/vnd.openxmlformats-officedocument.presentationml.tags+xml"/>
  <Override PartName="/ppt/notesSlides/notesSlide159.xml" ContentType="application/vnd.openxmlformats-officedocument.presentationml.notesSlide+xml"/>
  <Override PartName="/ppt/tags/tag272.xml" ContentType="application/vnd.openxmlformats-officedocument.presentationml.tags+xml"/>
  <Override PartName="/ppt/notesSlides/notesSlide160.xml" ContentType="application/vnd.openxmlformats-officedocument.presentationml.notesSlide+xml"/>
  <Override PartName="/ppt/tags/tag273.xml" ContentType="application/vnd.openxmlformats-officedocument.presentationml.tags+xml"/>
  <Override PartName="/ppt/notesSlides/notesSlide161.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162.xml" ContentType="application/vnd.openxmlformats-officedocument.presentationml.notesSlide+xml"/>
  <Override PartName="/ppt/tags/tag280.xml" ContentType="application/vnd.openxmlformats-officedocument.presentationml.tags+xml"/>
  <Override PartName="/ppt/notesSlides/notesSlide163.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notesSlides/notesSlide164.xml" ContentType="application/vnd.openxmlformats-officedocument.presentationml.notesSlide+xml"/>
  <Override PartName="/ppt/tags/tag283.xml" ContentType="application/vnd.openxmlformats-officedocument.presentationml.tags+xml"/>
  <Override PartName="/ppt/notesSlides/notesSlide165.xml" ContentType="application/vnd.openxmlformats-officedocument.presentationml.notesSlide+xml"/>
  <Override PartName="/ppt/tags/tag284.xml" ContentType="application/vnd.openxmlformats-officedocument.presentationml.tags+xml"/>
  <Override PartName="/ppt/notesSlides/notesSlide166.xml" ContentType="application/vnd.openxmlformats-officedocument.presentationml.notesSlide+xml"/>
  <Override PartName="/ppt/tags/tag285.xml" ContentType="application/vnd.openxmlformats-officedocument.presentationml.tags+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8"/>
  </p:notesMasterIdLst>
  <p:sldIdLst>
    <p:sldId id="748" r:id="rId2"/>
    <p:sldId id="749" r:id="rId3"/>
    <p:sldId id="257" r:id="rId4"/>
    <p:sldId id="750" r:id="rId5"/>
    <p:sldId id="751" r:id="rId6"/>
    <p:sldId id="752" r:id="rId7"/>
    <p:sldId id="753" r:id="rId8"/>
    <p:sldId id="256" r:id="rId9"/>
    <p:sldId id="258" r:id="rId10"/>
    <p:sldId id="733" r:id="rId11"/>
    <p:sldId id="734" r:id="rId12"/>
    <p:sldId id="735" r:id="rId13"/>
    <p:sldId id="736" r:id="rId14"/>
    <p:sldId id="737" r:id="rId15"/>
    <p:sldId id="260" r:id="rId16"/>
    <p:sldId id="620" r:id="rId17"/>
    <p:sldId id="264" r:id="rId18"/>
    <p:sldId id="738" r:id="rId19"/>
    <p:sldId id="739" r:id="rId20"/>
    <p:sldId id="376" r:id="rId21"/>
    <p:sldId id="265" r:id="rId22"/>
    <p:sldId id="740" r:id="rId23"/>
    <p:sldId id="741" r:id="rId24"/>
    <p:sldId id="554" r:id="rId25"/>
    <p:sldId id="742" r:id="rId26"/>
    <p:sldId id="310" r:id="rId27"/>
    <p:sldId id="743" r:id="rId28"/>
    <p:sldId id="377" r:id="rId29"/>
    <p:sldId id="311" r:id="rId30"/>
    <p:sldId id="313" r:id="rId31"/>
    <p:sldId id="312" r:id="rId32"/>
    <p:sldId id="621" r:id="rId33"/>
    <p:sldId id="350" r:id="rId34"/>
    <p:sldId id="346" r:id="rId35"/>
    <p:sldId id="347" r:id="rId36"/>
    <p:sldId id="497" r:id="rId37"/>
    <p:sldId id="610" r:id="rId38"/>
    <p:sldId id="611" r:id="rId39"/>
    <p:sldId id="609" r:id="rId40"/>
    <p:sldId id="348" r:id="rId41"/>
    <p:sldId id="459" r:id="rId42"/>
    <p:sldId id="443" r:id="rId43"/>
    <p:sldId id="641" r:id="rId44"/>
    <p:sldId id="642" r:id="rId45"/>
    <p:sldId id="643" r:id="rId46"/>
    <p:sldId id="644" r:id="rId47"/>
    <p:sldId id="645" r:id="rId48"/>
    <p:sldId id="646" r:id="rId49"/>
    <p:sldId id="647" r:id="rId50"/>
    <p:sldId id="637" r:id="rId51"/>
    <p:sldId id="638" r:id="rId52"/>
    <p:sldId id="639" r:id="rId53"/>
    <p:sldId id="640" r:id="rId54"/>
    <p:sldId id="458" r:id="rId55"/>
    <p:sldId id="456" r:id="rId56"/>
    <p:sldId id="457" r:id="rId57"/>
    <p:sldId id="648" r:id="rId58"/>
    <p:sldId id="649" r:id="rId59"/>
    <p:sldId id="650" r:id="rId60"/>
    <p:sldId id="651" r:id="rId61"/>
    <p:sldId id="652" r:id="rId62"/>
    <p:sldId id="653" r:id="rId63"/>
    <p:sldId id="654" r:id="rId64"/>
    <p:sldId id="656" r:id="rId65"/>
    <p:sldId id="629" r:id="rId66"/>
    <p:sldId id="263" r:id="rId67"/>
    <p:sldId id="622" r:id="rId68"/>
    <p:sldId id="354" r:id="rId69"/>
    <p:sldId id="657" r:id="rId70"/>
    <p:sldId id="384" r:id="rId71"/>
    <p:sldId id="585" r:id="rId72"/>
    <p:sldId id="658" r:id="rId73"/>
    <p:sldId id="659" r:id="rId74"/>
    <p:sldId id="660" r:id="rId75"/>
    <p:sldId id="661" r:id="rId76"/>
    <p:sldId id="662" r:id="rId77"/>
    <p:sldId id="663" r:id="rId78"/>
    <p:sldId id="664" r:id="rId79"/>
    <p:sldId id="665" r:id="rId80"/>
    <p:sldId id="666" r:id="rId81"/>
    <p:sldId id="667" r:id="rId82"/>
    <p:sldId id="668" r:id="rId83"/>
    <p:sldId id="669" r:id="rId84"/>
    <p:sldId id="670" r:id="rId85"/>
    <p:sldId id="671" r:id="rId86"/>
    <p:sldId id="672" r:id="rId87"/>
    <p:sldId id="673" r:id="rId88"/>
    <p:sldId id="674" r:id="rId89"/>
    <p:sldId id="675" r:id="rId90"/>
    <p:sldId id="676" r:id="rId91"/>
    <p:sldId id="677" r:id="rId92"/>
    <p:sldId id="678" r:id="rId93"/>
    <p:sldId id="679" r:id="rId94"/>
    <p:sldId id="680" r:id="rId95"/>
    <p:sldId id="681" r:id="rId96"/>
    <p:sldId id="682" r:id="rId97"/>
    <p:sldId id="683" r:id="rId98"/>
    <p:sldId id="684" r:id="rId99"/>
    <p:sldId id="685" r:id="rId100"/>
    <p:sldId id="686" r:id="rId101"/>
    <p:sldId id="687" r:id="rId102"/>
    <p:sldId id="689" r:id="rId103"/>
    <p:sldId id="613" r:id="rId104"/>
    <p:sldId id="392" r:id="rId105"/>
    <p:sldId id="394" r:id="rId106"/>
    <p:sldId id="690" r:id="rId107"/>
    <p:sldId id="691" r:id="rId108"/>
    <p:sldId id="692" r:id="rId109"/>
    <p:sldId id="693" r:id="rId110"/>
    <p:sldId id="694" r:id="rId111"/>
    <p:sldId id="695" r:id="rId112"/>
    <p:sldId id="696" r:id="rId113"/>
    <p:sldId id="697" r:id="rId114"/>
    <p:sldId id="395" r:id="rId115"/>
    <p:sldId id="614" r:id="rId116"/>
    <p:sldId id="616" r:id="rId117"/>
    <p:sldId id="617" r:id="rId118"/>
    <p:sldId id="618" r:id="rId119"/>
    <p:sldId id="488" r:id="rId120"/>
    <p:sldId id="489" r:id="rId121"/>
    <p:sldId id="491" r:id="rId122"/>
    <p:sldId id="492" r:id="rId123"/>
    <p:sldId id="401" r:id="rId124"/>
    <p:sldId id="405" r:id="rId125"/>
    <p:sldId id="602" r:id="rId126"/>
    <p:sldId id="355" r:id="rId127"/>
    <p:sldId id="698" r:id="rId128"/>
    <p:sldId id="699" r:id="rId129"/>
    <p:sldId id="700" r:id="rId130"/>
    <p:sldId id="402" r:id="rId131"/>
    <p:sldId id="705" r:id="rId132"/>
    <p:sldId id="706" r:id="rId133"/>
    <p:sldId id="630" r:id="rId134"/>
    <p:sldId id="286" r:id="rId135"/>
    <p:sldId id="623" r:id="rId136"/>
    <p:sldId id="493" r:id="rId137"/>
    <p:sldId id="707" r:id="rId138"/>
    <p:sldId id="599" r:id="rId139"/>
    <p:sldId id="708" r:id="rId140"/>
    <p:sldId id="709" r:id="rId141"/>
    <p:sldId id="710" r:id="rId142"/>
    <p:sldId id="711" r:id="rId143"/>
    <p:sldId id="712" r:id="rId144"/>
    <p:sldId id="713" r:id="rId145"/>
    <p:sldId id="714" r:id="rId146"/>
    <p:sldId id="715" r:id="rId147"/>
    <p:sldId id="716" r:id="rId148"/>
    <p:sldId id="717" r:id="rId149"/>
    <p:sldId id="718" r:id="rId150"/>
    <p:sldId id="719" r:id="rId151"/>
    <p:sldId id="720" r:id="rId152"/>
    <p:sldId id="722" r:id="rId153"/>
    <p:sldId id="596" r:id="rId154"/>
    <p:sldId id="567" r:id="rId155"/>
    <p:sldId id="535" r:id="rId156"/>
    <p:sldId id="539" r:id="rId157"/>
    <p:sldId id="597" r:id="rId158"/>
    <p:sldId id="601" r:id="rId159"/>
    <p:sldId id="569" r:id="rId160"/>
    <p:sldId id="570" r:id="rId161"/>
    <p:sldId id="723" r:id="rId162"/>
    <p:sldId id="724" r:id="rId163"/>
    <p:sldId id="725" r:id="rId164"/>
    <p:sldId id="728" r:id="rId165"/>
    <p:sldId id="726" r:id="rId166"/>
    <p:sldId id="729" r:id="rId167"/>
    <p:sldId id="730" r:id="rId168"/>
    <p:sldId id="727" r:id="rId169"/>
    <p:sldId id="631" r:id="rId170"/>
    <p:sldId id="289" r:id="rId171"/>
    <p:sldId id="434" r:id="rId172"/>
    <p:sldId id="408" r:id="rId173"/>
    <p:sldId id="290" r:id="rId174"/>
    <p:sldId id="745" r:id="rId175"/>
    <p:sldId id="746" r:id="rId176"/>
    <p:sldId id="747" r:id="rId177"/>
  </p:sldIdLst>
  <p:sldSz cx="9144000" cy="6858000" type="screen4x3"/>
  <p:notesSz cx="6858000" cy="9144000"/>
  <p:custDataLst>
    <p:tags r:id="rId1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sey Coughlin" initials="CC"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CC66"/>
    <a:srgbClr val="CC3300"/>
    <a:srgbClr val="929292"/>
    <a:srgbClr val="FFCCCC"/>
    <a:srgbClr val="663300"/>
    <a:srgbClr val="0000FF"/>
    <a:srgbClr val="009999"/>
    <a:srgbClr val="0066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454" autoAdjust="0"/>
  </p:normalViewPr>
  <p:slideViewPr>
    <p:cSldViewPr>
      <p:cViewPr varScale="1">
        <p:scale>
          <a:sx n="92" d="100"/>
          <a:sy n="92" d="100"/>
        </p:scale>
        <p:origin x="2154" y="90"/>
      </p:cViewPr>
      <p:guideLst>
        <p:guide orient="horz" pos="2160"/>
        <p:guide pos="2880"/>
      </p:guideLst>
    </p:cSldViewPr>
  </p:slideViewPr>
  <p:notesTextViewPr>
    <p:cViewPr>
      <p:scale>
        <a:sx n="1" d="1"/>
        <a:sy n="1" d="1"/>
      </p:scale>
      <p:origin x="0" y="0"/>
    </p:cViewPr>
  </p:notesTextViewPr>
  <p:sorterViewPr>
    <p:cViewPr>
      <p:scale>
        <a:sx n="100" d="100"/>
        <a:sy n="100" d="100"/>
      </p:scale>
      <p:origin x="0" y="2554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viewProps" Target="viewProp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ags" Target="tags/tag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commentAuthors" Target="commentAuthor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pPr>
            <a:r>
              <a:rPr lang="en-US" sz="1800" dirty="0" smtClean="0"/>
              <a:t>Most</a:t>
            </a:r>
            <a:r>
              <a:rPr lang="en-US" sz="1800" baseline="0" dirty="0" smtClean="0"/>
              <a:t> Common Repair Failures</a:t>
            </a:r>
            <a:endParaRPr lang="en-US" sz="1800" dirty="0"/>
          </a:p>
        </c:rich>
      </c:tx>
      <c:layout>
        <c:manualLayout>
          <c:xMode val="edge"/>
          <c:yMode val="edge"/>
          <c:x val="0.32808487280436099"/>
          <c:y val="3.5714285714285712E-2"/>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Sheet1!$A$2:$A$6</c:f>
              <c:strCache>
                <c:ptCount val="5"/>
                <c:pt idx="0">
                  <c:v>Corrosion</c:v>
                </c:pt>
                <c:pt idx="1">
                  <c:v>Cracking</c:v>
                </c:pt>
                <c:pt idx="2">
                  <c:v>Debonding</c:v>
                </c:pt>
                <c:pt idx="3">
                  <c:v>AAR</c:v>
                </c:pt>
                <c:pt idx="4">
                  <c:v>Other</c:v>
                </c:pt>
              </c:strCache>
            </c:strRef>
          </c:cat>
          <c:val>
            <c:numRef>
              <c:f>Sheet1!$B$2:$B$6</c:f>
              <c:numCache>
                <c:formatCode>General</c:formatCode>
                <c:ptCount val="5"/>
                <c:pt idx="0">
                  <c:v>22</c:v>
                </c:pt>
                <c:pt idx="1">
                  <c:v>30</c:v>
                </c:pt>
                <c:pt idx="2">
                  <c:v>24</c:v>
                </c:pt>
                <c:pt idx="3">
                  <c:v>4</c:v>
                </c:pt>
                <c:pt idx="4">
                  <c:v>15</c:v>
                </c:pt>
              </c:numCache>
            </c:numRef>
          </c:val>
          <c:extLst>
            <c:ext xmlns:c16="http://schemas.microsoft.com/office/drawing/2014/chart" uri="{C3380CC4-5D6E-409C-BE32-E72D297353CC}">
              <c16:uniqueId val="{00000000-9641-4C55-BE58-7726A91963F6}"/>
            </c:ext>
          </c:extLst>
        </c:ser>
        <c:dLbls>
          <c:showLegendKey val="0"/>
          <c:showVal val="0"/>
          <c:showCatName val="0"/>
          <c:showSerName val="0"/>
          <c:showPercent val="0"/>
          <c:showBubbleSize val="0"/>
        </c:dLbls>
        <c:gapWidth val="150"/>
        <c:shape val="box"/>
        <c:axId val="201656832"/>
        <c:axId val="163421504"/>
        <c:axId val="0"/>
      </c:bar3DChart>
      <c:catAx>
        <c:axId val="201656832"/>
        <c:scaling>
          <c:orientation val="minMax"/>
        </c:scaling>
        <c:delete val="0"/>
        <c:axPos val="b"/>
        <c:numFmt formatCode="General" sourceLinked="0"/>
        <c:majorTickMark val="out"/>
        <c:minorTickMark val="none"/>
        <c:tickLblPos val="nextTo"/>
        <c:crossAx val="163421504"/>
        <c:crosses val="autoZero"/>
        <c:auto val="1"/>
        <c:lblAlgn val="ctr"/>
        <c:lblOffset val="100"/>
        <c:noMultiLvlLbl val="0"/>
      </c:catAx>
      <c:valAx>
        <c:axId val="163421504"/>
        <c:scaling>
          <c:orientation val="minMax"/>
        </c:scaling>
        <c:delete val="0"/>
        <c:axPos val="l"/>
        <c:majorGridlines/>
        <c:numFmt formatCode="General" sourceLinked="1"/>
        <c:majorTickMark val="out"/>
        <c:minorTickMark val="none"/>
        <c:tickLblPos val="nextTo"/>
        <c:crossAx val="2016568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BD9840-7480-4D2C-B79F-291A60AE6C4B}" type="datetimeFigureOut">
              <a:rPr lang="en-US" smtClean="0"/>
              <a:t>10/1/2018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DA2E2C-D299-4266-8486-4989603C7E80}" type="slidenum">
              <a:rPr lang="en-US" smtClean="0"/>
              <a:t>‹#›</a:t>
            </a:fld>
            <a:endParaRPr lang="en-US"/>
          </a:p>
        </p:txBody>
      </p:sp>
    </p:spTree>
    <p:extLst>
      <p:ext uri="{BB962C8B-B14F-4D97-AF65-F5344CB8AC3E}">
        <p14:creationId xmlns:p14="http://schemas.microsoft.com/office/powerpoint/2010/main" val="2101936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3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dirty="0" smtClean="0"/>
              <a:t>Make sure your opening has PUNCH:</a:t>
            </a:r>
          </a:p>
          <a:p>
            <a:pPr marL="171450" indent="-171450">
              <a:buFont typeface="Arial" panose="020B0604020202020204" pitchFamily="34" charset="0"/>
              <a:buChar char="•"/>
            </a:pPr>
            <a:r>
              <a:rPr lang="en-US" dirty="0" smtClean="0"/>
              <a:t>Promotes interest and enthusiasm for the session</a:t>
            </a:r>
          </a:p>
          <a:p>
            <a:pPr marL="171450" indent="-171450">
              <a:buFont typeface="Arial" panose="020B0604020202020204" pitchFamily="34" charset="0"/>
              <a:buChar char="•"/>
            </a:pPr>
            <a:r>
              <a:rPr lang="en-US" dirty="0" smtClean="0"/>
              <a:t>Understands participants’ needs</a:t>
            </a:r>
          </a:p>
          <a:p>
            <a:pPr marL="171450" indent="-171450">
              <a:buFont typeface="Arial" panose="020B0604020202020204" pitchFamily="34" charset="0"/>
              <a:buChar char="•"/>
            </a:pPr>
            <a:r>
              <a:rPr lang="en-US" dirty="0" smtClean="0"/>
              <a:t>Notes ground rules and administrative/housekeeping needs</a:t>
            </a:r>
          </a:p>
          <a:p>
            <a:pPr marL="171450" indent="-171450">
              <a:buFont typeface="Arial" panose="020B0604020202020204" pitchFamily="34" charset="0"/>
              <a:buChar char="•"/>
            </a:pPr>
            <a:r>
              <a:rPr lang="en-US" dirty="0" smtClean="0"/>
              <a:t>Clarifies expectations</a:t>
            </a:r>
          </a:p>
          <a:p>
            <a:pPr marL="171450" indent="-171450">
              <a:buFont typeface="Arial" panose="020B0604020202020204" pitchFamily="34" charset="0"/>
              <a:buChar char="•"/>
            </a:pPr>
            <a:r>
              <a:rPr lang="en-US" dirty="0" smtClean="0"/>
              <a:t>Helps everyone get to know each other</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State your expectations around participation: Make it known and expected that you will</a:t>
            </a:r>
            <a:r>
              <a:rPr lang="en-US" baseline="0" dirty="0" smtClean="0"/>
              <a:t> </a:t>
            </a:r>
            <a:r>
              <a:rPr lang="en-US" dirty="0" smtClean="0"/>
              <a:t>be encouraging and inviting participation.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Tips to facilitate connections:</a:t>
            </a:r>
          </a:p>
          <a:p>
            <a:pPr marL="171450" indent="-171450">
              <a:buFont typeface="Arial" panose="020B0604020202020204" pitchFamily="34" charset="0"/>
              <a:buChar char="•"/>
            </a:pPr>
            <a:r>
              <a:rPr lang="en-US" dirty="0" smtClean="0"/>
              <a:t>Thank participants for their contribution (ideally with their name)</a:t>
            </a:r>
          </a:p>
          <a:p>
            <a:pPr marL="171450" indent="-171450">
              <a:buFont typeface="Arial" panose="020B0604020202020204" pitchFamily="34" charset="0"/>
              <a:buChar char="•"/>
            </a:pPr>
            <a:r>
              <a:rPr lang="en-US" dirty="0" smtClean="0"/>
              <a:t>Praise participation (especially the first person to speak)</a:t>
            </a:r>
          </a:p>
          <a:p>
            <a:pPr marL="171450" indent="-171450">
              <a:buFont typeface="Arial" panose="020B0604020202020204" pitchFamily="34" charset="0"/>
              <a:buChar char="•"/>
            </a:pPr>
            <a:r>
              <a:rPr lang="en-US" dirty="0" smtClean="0"/>
              <a:t>Express confidence in the participants</a:t>
            </a:r>
          </a:p>
          <a:p>
            <a:pPr marL="171450" indent="-171450">
              <a:buFont typeface="Arial" panose="020B0604020202020204" pitchFamily="34" charset="0"/>
              <a:buChar char="•"/>
            </a:pPr>
            <a:r>
              <a:rPr lang="en-US" dirty="0" smtClean="0"/>
              <a:t>Restate what someone said earlier (“As John mentioned earlier….”)</a:t>
            </a:r>
          </a:p>
          <a:p>
            <a:pPr marL="171450" indent="-171450">
              <a:buFont typeface="Arial" panose="020B0604020202020204" pitchFamily="34" charset="0"/>
              <a:buChar char="•"/>
            </a:pPr>
            <a:r>
              <a:rPr lang="en-US" dirty="0" smtClean="0"/>
              <a:t>Encourage participants to share what others were saying in their small groups (without</a:t>
            </a:r>
            <a:r>
              <a:rPr lang="en-US" baseline="0" dirty="0" smtClean="0"/>
              <a:t> </a:t>
            </a:r>
            <a:r>
              <a:rPr lang="en-US" dirty="0" smtClean="0"/>
              <a:t>naming names)</a:t>
            </a:r>
          </a:p>
          <a:p>
            <a:pPr marL="171450" indent="-171450">
              <a:buFont typeface="Arial" panose="020B0604020202020204" pitchFamily="34" charset="0"/>
              <a:buChar char="•"/>
            </a:pPr>
            <a:r>
              <a:rPr lang="en-US" dirty="0" smtClean="0"/>
              <a:t>Invite someone you heard speaking in a small group to share with the entire group</a:t>
            </a:r>
          </a:p>
          <a:p>
            <a:pPr marL="171450" indent="-171450">
              <a:buFont typeface="Arial" panose="020B0604020202020204" pitchFamily="34" charset="0"/>
              <a:buChar char="•"/>
            </a:pPr>
            <a:r>
              <a:rPr lang="en-US" dirty="0" smtClean="0"/>
              <a:t>Encourage the group to respond to an individual’s comment/question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Physical Room</a:t>
            </a:r>
            <a:r>
              <a:rPr lang="en-US" baseline="0" dirty="0" smtClean="0"/>
              <a:t> / Training Venue Setup:</a:t>
            </a:r>
          </a:p>
          <a:p>
            <a:pPr marL="171450" indent="-171450">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71450" indent="-171450">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4102422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International</a:t>
            </a:r>
            <a:r>
              <a:rPr lang="en-US" sz="1200" kern="1200" baseline="0" dirty="0" smtClean="0">
                <a:solidFill>
                  <a:schemeClr val="tx1"/>
                </a:solidFill>
                <a:latin typeface="+mn-lt"/>
                <a:ea typeface="+mn-ea"/>
                <a:cs typeface="+mn-cs"/>
              </a:rPr>
              <a:t> Concrete Repair Institute (ICRI) is the leading resource for education and information to improve the quality of repair, restoration, and protection of concrete and other structures. This organization mainly focuses on proper repairs as opposed to how to install and erect new concrete structures.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Admixtures, or additives, are added to concrete to enhance the effectiveness, constructability, and durability of the repair.</a:t>
            </a:r>
          </a:p>
          <a:p>
            <a:r>
              <a:rPr lang="en-US" sz="1200" kern="1200" dirty="0" smtClean="0">
                <a:solidFill>
                  <a:schemeClr val="tx1"/>
                </a:solidFill>
                <a:latin typeface="+mn-lt"/>
                <a:ea typeface="+mn-ea"/>
                <a:cs typeface="+mn-cs"/>
              </a:rPr>
              <a:t>As</a:t>
            </a:r>
            <a:r>
              <a:rPr lang="en-US" sz="1200" kern="1200" baseline="0" dirty="0" smtClean="0">
                <a:solidFill>
                  <a:schemeClr val="tx1"/>
                </a:solidFill>
                <a:latin typeface="+mn-lt"/>
                <a:ea typeface="+mn-ea"/>
                <a:cs typeface="+mn-cs"/>
              </a:rPr>
              <a:t> we’ve just covered, p</a:t>
            </a:r>
            <a:r>
              <a:rPr lang="en-US" sz="1200" kern="1200" dirty="0" smtClean="0">
                <a:solidFill>
                  <a:schemeClr val="tx1"/>
                </a:solidFill>
                <a:latin typeface="+mn-lt"/>
                <a:ea typeface="+mn-ea"/>
                <a:cs typeface="+mn-cs"/>
              </a:rPr>
              <a:t>roprietary repair materials have already incorporated admixtures into the mix, eliminating the guess work.</a:t>
            </a:r>
          </a:p>
          <a:p>
            <a:r>
              <a:rPr lang="en-US" sz="1200" kern="1200" dirty="0" smtClean="0">
                <a:solidFill>
                  <a:schemeClr val="tx1"/>
                </a:solidFill>
                <a:latin typeface="+mn-lt"/>
                <a:ea typeface="+mn-ea"/>
                <a:cs typeface="+mn-cs"/>
              </a:rPr>
              <a:t>Different admixtures are used depending on which properties you want to enhance. While it may sound like a good idea to add many of these admixtures to combat different factors, it be best to keep the recipe as simple as possible. We’ll briefly</a:t>
            </a:r>
            <a:r>
              <a:rPr lang="en-US" sz="1200" kern="1200" baseline="0" dirty="0" smtClean="0">
                <a:solidFill>
                  <a:schemeClr val="tx1"/>
                </a:solidFill>
                <a:latin typeface="+mn-lt"/>
                <a:ea typeface="+mn-ea"/>
                <a:cs typeface="+mn-cs"/>
              </a:rPr>
              <a:t> cover different types of admixtures next. For more information refer to the associated references with each admixture covered. </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sz="1200" kern="1200" dirty="0" smtClean="0">
                <a:solidFill>
                  <a:schemeClr val="tx1"/>
                </a:solidFill>
                <a:effectLst/>
                <a:latin typeface="+mn-lt"/>
                <a:ea typeface="+mn-ea"/>
                <a:cs typeface="+mn-cs"/>
              </a:rPr>
              <a:t>True or false: Admixtures are added to concrete to enhance the effectiveness, constructability, and durability of the repair.</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106</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107</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108</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109</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110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111</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112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113</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Since some of these are applied directly to the prepared substrate after delaminated concrete has been removed, we will briefly cover how a surface should be properly prepared to increase the likelihood of a lasting repair.</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114</a:t>
            </a:fld>
            <a:endParaRPr lang="en-US"/>
          </a:p>
        </p:txBody>
      </p:sp>
    </p:spTree>
    <p:extLst>
      <p:ext uri="{BB962C8B-B14F-4D97-AF65-F5344CB8AC3E}">
        <p14:creationId xmlns:p14="http://schemas.microsoft.com/office/powerpoint/2010/main" val="37551974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perimeter should be kept as simple as possible, </a:t>
            </a:r>
            <a:r>
              <a:rPr lang="en-US" b="0" baseline="0" dirty="0" smtClean="0"/>
              <a:t>configured in rectangular or square shapes and edges. </a:t>
            </a:r>
          </a:p>
          <a:p>
            <a:r>
              <a:rPr lang="en-US" dirty="0" smtClean="0"/>
              <a:t>Many</a:t>
            </a:r>
            <a:r>
              <a:rPr lang="en-US" baseline="0" dirty="0" smtClean="0"/>
              <a:t> may resist this and want to cut the perimeter as seen on the right so that they don’t have to remove and replace as much concrete. However, was you can see, highlighted in yellow, cracks will always occur at the weakest point.</a:t>
            </a:r>
          </a:p>
          <a:p>
            <a:r>
              <a:rPr lang="en-US" baseline="0" dirty="0" smtClean="0"/>
              <a:t>If the repair was saw cut in this way, more cracks could have occurred around the repaired area and another repair would need to take place. All of that work would have been for nothing. </a:t>
            </a:r>
          </a:p>
          <a:p>
            <a:r>
              <a:rPr lang="en-US" baseline="0" dirty="0" smtClean="0"/>
              <a:t>Remember, the most simple layout is the best. Concrete cannot go around corners, it will always crack.</a:t>
            </a:r>
          </a:p>
          <a:p>
            <a:r>
              <a:rPr lang="en-US" baseline="0" dirty="0" smtClean="0"/>
              <a:t>You will inevitably have to remove some good concrete to obtain the correct, rectangular formation.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115</a:t>
            </a:fld>
            <a:endParaRPr lang="en-US"/>
          </a:p>
        </p:txBody>
      </p:sp>
    </p:spTree>
    <p:extLst>
      <p:ext uri="{BB962C8B-B14F-4D97-AF65-F5344CB8AC3E}">
        <p14:creationId xmlns:p14="http://schemas.microsoft.com/office/powerpoint/2010/main" val="4050206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American</a:t>
            </a:r>
            <a:r>
              <a:rPr lang="en-US" baseline="0" dirty="0" smtClean="0"/>
              <a:t> Concrete Institute (ACI) is a leading authority and resource for the development and distribution of standards and technical references for individuals and organizations involved in concrete design, construction, and materials.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“Concrete removal should continue around the reinforcing steel to create a minimum of 0.75 in. (19 mm) clearance to the surrounding concrete or 0.25 in. (6 mm) larger than the coarsest aggregate in the repair material.”</a:t>
            </a:r>
          </a:p>
          <a:p>
            <a:r>
              <a:rPr lang="en-US" dirty="0" smtClean="0"/>
              <a:t>- p. 9, </a:t>
            </a:r>
            <a:r>
              <a:rPr lang="en-US" b="1" dirty="0" smtClean="0"/>
              <a:t>ACI 546R-14 </a:t>
            </a:r>
            <a:r>
              <a:rPr lang="en-US" i="1" dirty="0" smtClean="0"/>
              <a:t>Guide to Concrete Repair</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reinforcement</a:t>
            </a:r>
            <a:r>
              <a:rPr lang="en-US" baseline="0" dirty="0" smtClean="0"/>
              <a:t> is corroded, you must </a:t>
            </a:r>
            <a:r>
              <a:rPr lang="en-US" b="0" baseline="0" dirty="0" smtClean="0"/>
              <a:t>cut away the concrete underneath the rebar. The depth of the cut under the rebar should be at least three-fourths of an inch or one-fourth of an inch greater than the largest aggregate size in the repair material, whichever is greater.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How much should you undercut the rebar when conducting a structural repair?</a:t>
            </a:r>
          </a:p>
          <a:p>
            <a:pPr marL="228600" lvl="0" indent="-228600">
              <a:buFont typeface="+mj-lt"/>
              <a:buAutoNum type="alphaLcPeriod"/>
            </a:pPr>
            <a:r>
              <a:rPr lang="en-US" sz="1200" kern="1200" dirty="0" smtClean="0">
                <a:solidFill>
                  <a:schemeClr val="tx1"/>
                </a:solidFill>
                <a:effectLst/>
                <a:latin typeface="+mn-lt"/>
                <a:ea typeface="+mn-ea"/>
                <a:cs typeface="+mn-cs"/>
              </a:rPr>
              <a:t>1/4" or at least 1/4" greater than the largest aggregate size of the repair mixture, whichever is greater</a:t>
            </a:r>
          </a:p>
          <a:p>
            <a:pPr marL="228600" lvl="0" indent="-228600">
              <a:buFont typeface="+mj-lt"/>
              <a:buAutoNum type="alphaLcPeriod"/>
            </a:pPr>
            <a:r>
              <a:rPr lang="en-US" sz="1200" kern="1200" dirty="0" smtClean="0">
                <a:solidFill>
                  <a:schemeClr val="tx1"/>
                </a:solidFill>
                <a:effectLst/>
                <a:latin typeface="+mn-lt"/>
                <a:ea typeface="+mn-ea"/>
                <a:cs typeface="+mn-cs"/>
              </a:rPr>
              <a:t>1/2" or at least 1/4" greater than the largest aggregate size of the repair mixture, whichever is greater</a:t>
            </a:r>
          </a:p>
          <a:p>
            <a:pPr marL="228600" lvl="0" indent="-228600">
              <a:buFont typeface="+mj-lt"/>
              <a:buAutoNum type="alphaLcPeriod"/>
            </a:pPr>
            <a:r>
              <a:rPr lang="en-US" sz="1200" b="1" kern="1200" dirty="0" smtClean="0">
                <a:solidFill>
                  <a:schemeClr val="tx1"/>
                </a:solidFill>
                <a:effectLst/>
                <a:latin typeface="+mn-lt"/>
                <a:ea typeface="+mn-ea"/>
                <a:cs typeface="+mn-cs"/>
              </a:rPr>
              <a:t>3/4" or at least 1/4" greater than the largest aggregate size of the repair mixture, whichever is greater</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1" or at least 1/4" greater than the largest aggregate size of the repair mixture, whichever is greater</a:t>
            </a:r>
            <a:endParaRPr lang="en-US" b="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116</a:t>
            </a:fld>
            <a:endParaRPr lang="en-US"/>
          </a:p>
        </p:txBody>
      </p:sp>
    </p:spTree>
    <p:extLst>
      <p:ext uri="{BB962C8B-B14F-4D97-AF65-F5344CB8AC3E}">
        <p14:creationId xmlns:p14="http://schemas.microsoft.com/office/powerpoint/2010/main" val="13257831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According to Peter Emmons book on Concrete Repair and Maintenance, if the rebar has lost more than 25% of its cross section due to corrosion, then the reinforcing steel will need to be repaired.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this event, the Project Engineer will have one of two options: one can either add a supplemental reinforcing bar along the length of the affected area and attach it to the existing bar. This method is known as lap-splicing. The second option is to completely remove and replace the reinforcing bar. For more information on how to do so, refer to </a:t>
            </a:r>
            <a:r>
              <a:rPr lang="en-US" b="1" baseline="0" dirty="0" smtClean="0"/>
              <a:t>ICRI 310.1 R-2008 </a:t>
            </a:r>
            <a:r>
              <a:rPr lang="en-US" b="0" i="1" baseline="0" dirty="0" smtClean="0"/>
              <a:t>Guide for Surface Preparation for the Repair of Deteriorated Concrete Resulting from Reinforcing Steel Corrosion </a:t>
            </a:r>
            <a:r>
              <a:rPr lang="en-US" baseline="0" dirty="0" smtClean="0"/>
              <a:t>which outlines the best way to deal with reinforcing bar that has deteriorated significantly. </a:t>
            </a:r>
          </a:p>
        </p:txBody>
      </p:sp>
      <p:sp>
        <p:nvSpPr>
          <p:cNvPr id="4" name="Slide Number Placeholder 3"/>
          <p:cNvSpPr>
            <a:spLocks noGrp="1"/>
          </p:cNvSpPr>
          <p:nvPr>
            <p:ph type="sldNum" sz="quarter" idx="10"/>
          </p:nvPr>
        </p:nvSpPr>
        <p:spPr/>
        <p:txBody>
          <a:bodyPr/>
          <a:lstStyle/>
          <a:p>
            <a:fld id="{D9DA2E2C-D299-4266-8486-4989603C7E80}" type="slidenum">
              <a:rPr lang="en-US" smtClean="0"/>
              <a:t>117</a:t>
            </a:fld>
            <a:endParaRPr lang="en-US"/>
          </a:p>
        </p:txBody>
      </p:sp>
    </p:spTree>
    <p:extLst>
      <p:ext uri="{BB962C8B-B14F-4D97-AF65-F5344CB8AC3E}">
        <p14:creationId xmlns:p14="http://schemas.microsoft.com/office/powerpoint/2010/main" val="37481469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The concrete should be somewhat rough with teeth and open pores that will promote the interlocking of the substances as the repair material cures. </a:t>
            </a:r>
          </a:p>
          <a:p>
            <a:r>
              <a:rPr lang="en-US" sz="1200" b="0" dirty="0" smtClean="0"/>
              <a:t>We also want to be sure that the concrete is cleaned free of laitance and any particles that could interfere with bonding.</a:t>
            </a:r>
          </a:p>
          <a:p>
            <a:r>
              <a:rPr lang="en-US" sz="1200" b="0" dirty="0" smtClean="0"/>
              <a:t>The surface should also be saturated-surface dry (SSD), meaning that the surface is damp after cleaning. That being said, there should be no free-standing water that would interfere with the bonding of the repair material.</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ICRI has created a </a:t>
            </a:r>
            <a:r>
              <a:rPr lang="en-US" b="0" baseline="0" dirty="0" smtClean="0"/>
              <a:t>concrete surface profile (CSP) chips </a:t>
            </a:r>
            <a:r>
              <a:rPr lang="en-US" baseline="0" dirty="0" smtClean="0"/>
              <a:t>for determining the surface profile necessary for various repair applications. These chips were originally created to allow the manufacturer of the material to specify the intended substrate.</a:t>
            </a:r>
          </a:p>
          <a:p>
            <a:r>
              <a:rPr lang="en-US" baseline="0" dirty="0" smtClean="0"/>
              <a:t>These chips, seen here, can be compared to the prepared substrate to help contractors and installers verify that the concrete substrate is properly prepared as specified based on the type of substrate being repaired. </a:t>
            </a:r>
          </a:p>
          <a:p>
            <a:r>
              <a:rPr lang="en-US" baseline="0" dirty="0" smtClean="0"/>
              <a:t>The numbers of the chip refer to the size of the aggregate used in the concrete make-up. </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118</a:t>
            </a:fld>
            <a:endParaRPr lang="en-US"/>
          </a:p>
        </p:txBody>
      </p:sp>
    </p:spTree>
    <p:extLst>
      <p:ext uri="{BB962C8B-B14F-4D97-AF65-F5344CB8AC3E}">
        <p14:creationId xmlns:p14="http://schemas.microsoft.com/office/powerpoint/2010/main" val="376082992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deterioration</a:t>
            </a:r>
            <a:r>
              <a:rPr lang="en-US" baseline="0" dirty="0" smtClean="0"/>
              <a:t> was caused by corrosion of the metal reinforcing bar, it may make sense to provide extra protection over the rebar in order to prevent this from happening again. First, the concrete must be undercut and prepared in the method previous explained.</a:t>
            </a:r>
          </a:p>
          <a:p>
            <a:r>
              <a:rPr lang="en-US" baseline="0" dirty="0" smtClean="0"/>
              <a:t>Primers are coatings on reinforcement that make it more difficult for corrosive agents to reach the rebar.</a:t>
            </a:r>
          </a:p>
        </p:txBody>
      </p:sp>
      <p:sp>
        <p:nvSpPr>
          <p:cNvPr id="4" name="Slide Number Placeholder 3"/>
          <p:cNvSpPr>
            <a:spLocks noGrp="1"/>
          </p:cNvSpPr>
          <p:nvPr>
            <p:ph type="sldNum" sz="quarter" idx="10"/>
          </p:nvPr>
        </p:nvSpPr>
        <p:spPr/>
        <p:txBody>
          <a:bodyPr/>
          <a:lstStyle/>
          <a:p>
            <a:fld id="{D9DA2E2C-D299-4266-8486-4989603C7E80}" type="slidenum">
              <a:rPr lang="en-US" smtClean="0"/>
              <a:t>119</a:t>
            </a:fld>
            <a:endParaRPr lang="en-US"/>
          </a:p>
        </p:txBody>
      </p:sp>
    </p:spTree>
    <p:extLst>
      <p:ext uri="{BB962C8B-B14F-4D97-AF65-F5344CB8AC3E}">
        <p14:creationId xmlns:p14="http://schemas.microsoft.com/office/powerpoint/2010/main" val="353027197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Zinc-rich primers, for example, are sacrificial coatings. Because zinc is a less noble metal than steel, when the corrosive elements come into contact with the rebar, the zinc coating will corrode instead of the reinforcement, therefore the strength of the structure is not compromised. </a:t>
            </a:r>
          </a:p>
          <a:p>
            <a:r>
              <a:rPr lang="en-US" baseline="0" dirty="0" smtClean="0"/>
              <a:t>Zinc coatings are particularly ideal in areas where corrosive agents are expected (e.g., chemical plants or marine environments).</a:t>
            </a:r>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120</a:t>
            </a:fld>
            <a:endParaRPr lang="en-US"/>
          </a:p>
        </p:txBody>
      </p:sp>
    </p:spTree>
    <p:extLst>
      <p:ext uri="{BB962C8B-B14F-4D97-AF65-F5344CB8AC3E}">
        <p14:creationId xmlns:p14="http://schemas.microsoft.com/office/powerpoint/2010/main" val="17897581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After the reinforcing bar is completely exposed with at least three-fourths of an inch undercut beneath the rebar, the primer should be applied around the entire circumference of the rebar. If you do not completely coat the entire rebar, the corrosive agents will attach a different part of the steel with more intensity. </a:t>
            </a:r>
            <a:endParaRPr lang="en-US" dirty="0" smtClean="0"/>
          </a:p>
          <a:p>
            <a:r>
              <a:rPr lang="en-US" baseline="0" dirty="0" smtClean="0"/>
              <a:t>In this example, the zinc coating did not cover the complete circumference of the steel rebar. The corroding agents attacked the steel with more intensity and eventually, just the zinc coating remained, the steel completely rusted away!</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121</a:t>
            </a:fld>
            <a:endParaRPr lang="en-US"/>
          </a:p>
        </p:txBody>
      </p:sp>
    </p:spTree>
    <p:extLst>
      <p:ext uri="{BB962C8B-B14F-4D97-AF65-F5344CB8AC3E}">
        <p14:creationId xmlns:p14="http://schemas.microsoft.com/office/powerpoint/2010/main" val="155371002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repairs fail because of inadequate</a:t>
            </a:r>
            <a:r>
              <a:rPr lang="en-US" baseline="0" dirty="0" smtClean="0"/>
              <a:t> bonding of the repair material to the substrate. This site is called the bond area. </a:t>
            </a:r>
          </a:p>
          <a:p>
            <a:r>
              <a:rPr lang="en-US" baseline="0" dirty="0" smtClean="0"/>
              <a:t>Bonding agents that can prime the substrate to better receive the repair material. </a:t>
            </a:r>
          </a:p>
        </p:txBody>
      </p:sp>
      <p:sp>
        <p:nvSpPr>
          <p:cNvPr id="4" name="Slide Number Placeholder 3"/>
          <p:cNvSpPr>
            <a:spLocks noGrp="1"/>
          </p:cNvSpPr>
          <p:nvPr>
            <p:ph type="sldNum" sz="quarter" idx="10"/>
          </p:nvPr>
        </p:nvSpPr>
        <p:spPr/>
        <p:txBody>
          <a:bodyPr/>
          <a:lstStyle/>
          <a:p>
            <a:fld id="{D9DA2E2C-D299-4266-8486-4989603C7E80}" type="slidenum">
              <a:rPr lang="en-US" smtClean="0"/>
              <a:t>122</a:t>
            </a:fld>
            <a:endParaRPr lang="en-US"/>
          </a:p>
        </p:txBody>
      </p:sp>
    </p:spTree>
    <p:extLst>
      <p:ext uri="{BB962C8B-B14F-4D97-AF65-F5344CB8AC3E}">
        <p14:creationId xmlns:p14="http://schemas.microsoft.com/office/powerpoint/2010/main" val="409753441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that the effectiveness of bonding agents have been disputed in the field. Some say that bonding agents are just “one more thing to go wrong” with the repair and “one more thing to buy.” Research has shown that a good “</a:t>
            </a:r>
            <a:r>
              <a:rPr lang="en-US" b="0" baseline="0" dirty="0" smtClean="0"/>
              <a:t>scrub coat” can often be just as effective as a bonding agent, so if the Project Engineer is looking to decrease the costs of the repair, he or she may consider cutting the bonding agent. </a:t>
            </a:r>
            <a:endParaRPr lang="en-US" dirty="0" smtClean="0"/>
          </a:p>
          <a:p>
            <a:endParaRPr lang="en-US" baseline="0" dirty="0" smtClean="0"/>
          </a:p>
          <a:p>
            <a:r>
              <a:rPr lang="en-US" baseline="0" dirty="0" smtClean="0"/>
              <a:t>If you do decide to use a bonding agent, it should be applied after surface preparation is complete and before the repair material is placed. It is important that the edges are fully coated. Remember that you should apply the repair material while the bonding agent while it is still tacky. Do not wait for the bonding agent to dry before applying your repair material—if you do so, this could create a bond break instead. We want the bonding agent and the repair material to dry together in order to form a strong bond. </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123</a:t>
            </a:fld>
            <a:endParaRPr lang="en-US"/>
          </a:p>
        </p:txBody>
      </p:sp>
    </p:spTree>
    <p:extLst>
      <p:ext uri="{BB962C8B-B14F-4D97-AF65-F5344CB8AC3E}">
        <p14:creationId xmlns:p14="http://schemas.microsoft.com/office/powerpoint/2010/main" val="293861017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Surface treatments</a:t>
            </a:r>
            <a:r>
              <a:rPr lang="en-US" dirty="0" smtClean="0">
                <a:solidFill>
                  <a:schemeClr val="accent1">
                    <a:lumMod val="50000"/>
                  </a:schemeClr>
                </a:solidFill>
              </a:rPr>
              <a:t> </a:t>
            </a:r>
            <a:r>
              <a:rPr lang="en-US" dirty="0" smtClean="0"/>
              <a:t>can protect and/or enhance the durability of concrete by preventing moisture and chlorides from seeping into the placed repair material.</a:t>
            </a:r>
          </a:p>
          <a:p>
            <a:endParaRPr lang="en-US" dirty="0" smtClean="0"/>
          </a:p>
          <a:p>
            <a:r>
              <a:rPr lang="en-US" dirty="0" smtClean="0"/>
              <a:t>Surface treatments are particularly recommended in areas that may be subject to deteriorating agents. Chemical plants, marine environments, or concrete subjected to de-icing salts may require extra protection in order to ensure that the damage to the concrete does not reoccur. </a:t>
            </a:r>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124</a:t>
            </a:fld>
            <a:endParaRPr lang="en-US"/>
          </a:p>
        </p:txBody>
      </p:sp>
    </p:spTree>
    <p:extLst>
      <p:ext uri="{BB962C8B-B14F-4D97-AF65-F5344CB8AC3E}">
        <p14:creationId xmlns:p14="http://schemas.microsoft.com/office/powerpoint/2010/main" val="37301880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Curing compounds are sprayed or rolled directly onto the finished surface immediately following the repair and will eventually dissipate after a set amount of time without staining. This protects</a:t>
            </a:r>
            <a:r>
              <a:rPr lang="en-US" baseline="0" dirty="0" smtClean="0"/>
              <a:t> the placed repair material from premature drying shrinkage.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125</a:t>
            </a:fld>
            <a:endParaRPr lang="en-US"/>
          </a:p>
        </p:txBody>
      </p:sp>
    </p:spTree>
    <p:extLst>
      <p:ext uri="{BB962C8B-B14F-4D97-AF65-F5344CB8AC3E}">
        <p14:creationId xmlns:p14="http://schemas.microsoft.com/office/powerpoint/2010/main" val="1823881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American Society for Testing</a:t>
            </a:r>
            <a:r>
              <a:rPr lang="en-US" baseline="0" dirty="0" smtClean="0"/>
              <a:t> and Materials (ASTM) is an international standards organization that develops and publishes voluntary consensus technical standards for a wide range of materials, products, systems, and services.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t>Different repair materials are used for cracks that are not associated with delaminated concrete. In addition, certain repair materials should only be used with certain types of cracks. We’ll review the different types of crack repair materials next. </a:t>
            </a:r>
          </a:p>
          <a:p>
            <a:r>
              <a:rPr lang="en-US" i="0" baseline="0" dirty="0" smtClean="0"/>
              <a:t>As covered earlier, crack repairs that are not caused by corrosion of the metal rebar and do not require the removal of concrete can use different repair materials. Often, repair materials for cracks typically have a lower viscosity in order to fully penetrate the full depth of the crack. For structural cracks, an injection method may be necessary. Viscosity refers to material thickness and is measured in centipoise (cps). In this example peanut butter has a cps of 250 where as milk has a cps of 3. </a:t>
            </a:r>
            <a:endParaRPr lang="en-US" i="0" dirty="0" smtClean="0"/>
          </a:p>
          <a:p>
            <a:r>
              <a:rPr lang="en-US" i="0" baseline="0" dirty="0" smtClean="0"/>
              <a:t>It’s important to note that some of crack repair materials should only be used in non-moving cracks, or cracks that will not be subjected to moving forces. </a:t>
            </a:r>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126</a:t>
            </a:fld>
            <a:endParaRPr lang="en-US"/>
          </a:p>
        </p:txBody>
      </p:sp>
    </p:spTree>
    <p:extLst>
      <p:ext uri="{BB962C8B-B14F-4D97-AF65-F5344CB8AC3E}">
        <p14:creationId xmlns:p14="http://schemas.microsoft.com/office/powerpoint/2010/main" val="69988562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Whether or not the crack is moving or non-moving will dictate the type of repair material to use.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A </a:t>
            </a:r>
            <a:r>
              <a:rPr lang="en-US" b="1" i="0" baseline="0" dirty="0" smtClean="0"/>
              <a:t>non-moving crack</a:t>
            </a:r>
            <a:r>
              <a:rPr lang="en-US" b="0" i="0" baseline="0" dirty="0" smtClean="0"/>
              <a:t>, as it’s name suggests will not move. These cracks are typically structural and need to be filled because they compromise the integrity of the structure. </a:t>
            </a:r>
            <a:r>
              <a:rPr lang="en-US" b="1" i="0" baseline="0" dirty="0" smtClean="0"/>
              <a:t>Structural, non-moving cracks</a:t>
            </a:r>
            <a:r>
              <a:rPr lang="en-US" b="0" i="0" baseline="0" dirty="0" smtClean="0"/>
              <a:t> should be filled with a rigid material under pressure injection to ensure that all voids are completely filled. We will cover this pressure-injection application method later in the course.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baseline="0" dirty="0" smtClean="0"/>
              <a:t>Moving cracks</a:t>
            </a:r>
            <a:r>
              <a:rPr lang="en-US" b="0" i="0" baseline="0" dirty="0" smtClean="0"/>
              <a:t>, on the other hand, tend to be non-structural, meaning that they do not compromise the integrity of the structure. These cracks still need to be filled, however, as they provide a pathway for deteriorating agents. Moving cracks </a:t>
            </a:r>
            <a:r>
              <a:rPr lang="en-US" baseline="0" dirty="0" smtClean="0"/>
              <a:t>will constrict and expand for various reasons and should be fixed with a flexible material that will accommodate for some movement. If a moving crack is sealed with an inflexible material, they will possibly crack again adjacent to the repaired crack. </a:t>
            </a:r>
          </a:p>
        </p:txBody>
      </p:sp>
      <p:sp>
        <p:nvSpPr>
          <p:cNvPr id="4" name="Slide Number Placeholder 3"/>
          <p:cNvSpPr>
            <a:spLocks noGrp="1"/>
          </p:cNvSpPr>
          <p:nvPr>
            <p:ph type="sldNum" sz="quarter" idx="10"/>
          </p:nvPr>
        </p:nvSpPr>
        <p:spPr/>
        <p:txBody>
          <a:bodyPr/>
          <a:lstStyle/>
          <a:p>
            <a:fld id="{D9DA2E2C-D299-4266-8486-4989603C7E80}" type="slidenum">
              <a:rPr lang="en-US" smtClean="0"/>
              <a:t>127</a:t>
            </a:fld>
            <a:endParaRPr lang="en-US"/>
          </a:p>
        </p:txBody>
      </p:sp>
    </p:spTree>
    <p:extLst>
      <p:ext uri="{BB962C8B-B14F-4D97-AF65-F5344CB8AC3E}">
        <p14:creationId xmlns:p14="http://schemas.microsoft.com/office/powerpoint/2010/main" val="108608174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let’s look at the types of crack materials that should be used in structural, non-moving cracks. Non-moving, structural cracks that are not associated with delaminated concrete should be filled with a rigid material. For example, a non-moving structural crack could have occurred from an earthquake, or a one-time stress event. The possibility of this event reoccurring and damaging the concrete again in this same way is unlikely. </a:t>
            </a:r>
          </a:p>
          <a:p>
            <a:r>
              <a:rPr lang="en-US" baseline="0" dirty="0" smtClean="0"/>
              <a:t>One of the most common materials used for non-moving structural cracks is an epoxy resin. It is rigid and has a low viscosity and is ideal for pressure injection or gravity feed applications which we will cover later in this course. </a:t>
            </a:r>
          </a:p>
          <a:p>
            <a:r>
              <a:rPr lang="en-US" baseline="0" dirty="0" smtClean="0"/>
              <a:t>Polymer mortars, polymer cement mortars, and cement grouts are all cement-based crack repair materials that are inflexible. These materials are typically used in hand-applied, packed applications for wide cracks or for rout-and-seal applications which we will discuss later in this course. It’s important to remember that these materials will </a:t>
            </a:r>
            <a:r>
              <a:rPr lang="en-US" b="1" i="1" baseline="0" dirty="0" smtClean="0"/>
              <a:t>not</a:t>
            </a:r>
            <a:r>
              <a:rPr lang="en-US" baseline="0" dirty="0" smtClean="0"/>
              <a:t> accommodate for movement as their properties are similar to that of cement.</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128</a:t>
            </a:fld>
            <a:endParaRPr lang="en-US"/>
          </a:p>
        </p:txBody>
      </p:sp>
    </p:spTree>
    <p:extLst>
      <p:ext uri="{BB962C8B-B14F-4D97-AF65-F5344CB8AC3E}">
        <p14:creationId xmlns:p14="http://schemas.microsoft.com/office/powerpoint/2010/main" val="366773546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Materials used in non-structural</a:t>
            </a:r>
            <a:r>
              <a:rPr lang="en-US" baseline="0" dirty="0" smtClean="0"/>
              <a:t> moving cracks, on the other hand, should be able to accommodate for some movement. For example, let’s say that cars’ heavy loads cause cracks on the surface of a parking garage. These cracks do not damage the structural integrity, nor are they associated with delaminated concrete. Since it is likely that more cars will cause further abrasion and movement on this structure, we do not want to fill these cracks with a non-moving/rigid material that does not accommodate for movement. Indeed, since often the repair material is stronger than the substrate, if a moving crack is filled with a non-moving/rigid material, more cracks will occur around the filled crack.</a:t>
            </a:r>
          </a:p>
          <a:p>
            <a:r>
              <a:rPr lang="en-US" baseline="0" dirty="0" smtClean="0"/>
              <a:t>Polyurethane grouts react with water to form a permanent water-tight seal against deteriorating agents. Sealants are used to fill gaps, keep water at bay, as they allow for 25% to 50% of movement in the crack. </a:t>
            </a:r>
            <a:r>
              <a:rPr lang="en-US" baseline="0" dirty="0" err="1" smtClean="0"/>
              <a:t>Methacrylates</a:t>
            </a:r>
            <a:r>
              <a:rPr lang="en-US" baseline="0" dirty="0" smtClean="0"/>
              <a:t> are a very low-viscosity (thin) material that are used to fill hairline cracks over a large area. Often this materials is poured over the affected, horizontal area and allowed to pool over the thin cracks, using gravity to help the material penetrate and fill these voids. The excess material is then removed.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Which of the following crack repair materials would be suitable for a moving, non-structural crack?</a:t>
            </a:r>
          </a:p>
          <a:p>
            <a:pPr marL="228600" lvl="0" indent="-228600">
              <a:buFont typeface="+mj-lt"/>
              <a:buAutoNum type="alphaLcPeriod"/>
            </a:pPr>
            <a:r>
              <a:rPr lang="en-US" sz="1200" kern="1200" dirty="0" smtClean="0">
                <a:solidFill>
                  <a:schemeClr val="tx1"/>
                </a:solidFill>
                <a:effectLst/>
                <a:latin typeface="+mn-lt"/>
                <a:ea typeface="+mn-ea"/>
                <a:cs typeface="+mn-cs"/>
              </a:rPr>
              <a:t>Epoxy resins</a:t>
            </a:r>
            <a:r>
              <a:rPr lang="en-US" sz="1200" b="1" kern="1200" dirty="0" smtClean="0">
                <a:solidFill>
                  <a:schemeClr val="tx1"/>
                </a:solidFill>
                <a:effectLst/>
                <a:latin typeface="+mn-lt"/>
                <a:ea typeface="+mn-ea"/>
                <a:cs typeface="+mn-cs"/>
              </a:rPr>
              <a:t> </a:t>
            </a:r>
            <a:endParaRPr lang="en-US" sz="1200" b="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Polyurethane chemical grouts</a:t>
            </a:r>
          </a:p>
          <a:p>
            <a:pPr marL="228600" lvl="0" indent="-228600">
              <a:buFont typeface="+mj-lt"/>
              <a:buAutoNum type="alphaLcPeriod"/>
            </a:pPr>
            <a:r>
              <a:rPr lang="en-US" sz="1200" kern="1200" dirty="0" smtClean="0">
                <a:solidFill>
                  <a:schemeClr val="tx1"/>
                </a:solidFill>
                <a:effectLst/>
                <a:latin typeface="+mn-lt"/>
                <a:ea typeface="+mn-ea"/>
                <a:cs typeface="+mn-cs"/>
              </a:rPr>
              <a:t>Polymer mortars</a:t>
            </a:r>
          </a:p>
          <a:p>
            <a:pPr marL="228600" indent="-228600">
              <a:buFont typeface="+mj-lt"/>
              <a:buAutoNum type="alphaLcPeriod"/>
            </a:pPr>
            <a:r>
              <a:rPr lang="en-US" sz="1200" b="1" kern="1200" dirty="0" smtClean="0">
                <a:solidFill>
                  <a:schemeClr val="tx1"/>
                </a:solidFill>
                <a:effectLst/>
                <a:latin typeface="+mn-lt"/>
                <a:ea typeface="+mn-ea"/>
                <a:cs typeface="+mn-cs"/>
              </a:rPr>
              <a:t>Silicone sealants</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129</a:t>
            </a:fld>
            <a:endParaRPr lang="en-US"/>
          </a:p>
        </p:txBody>
      </p:sp>
    </p:spTree>
    <p:extLst>
      <p:ext uri="{BB962C8B-B14F-4D97-AF65-F5344CB8AC3E}">
        <p14:creationId xmlns:p14="http://schemas.microsoft.com/office/powerpoint/2010/main" val="36677354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Remember that there was</a:t>
            </a:r>
            <a:r>
              <a:rPr lang="en-US" baseline="0" dirty="0" smtClean="0"/>
              <a:t> delaminated concrete and corrosion of reinforcing bar in our repair scenario, so we would not be looking for a crack repair material to fix this issue. </a:t>
            </a:r>
            <a:endParaRPr lang="en-US" dirty="0" smtClean="0"/>
          </a:p>
          <a:p>
            <a:endParaRPr lang="en-US" dirty="0" smtClean="0"/>
          </a:p>
          <a:p>
            <a:r>
              <a:rPr lang="en-US" i="1" dirty="0" smtClean="0"/>
              <a:t>Ask the audience</a:t>
            </a:r>
            <a:r>
              <a:rPr lang="en-US" i="1" baseline="0" dirty="0" smtClean="0"/>
              <a:t> “What would be some desirable repair materials in our scenario?” After a few answers, show the bulleted list.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130</a:t>
            </a:fld>
            <a:endParaRPr lang="en-US"/>
          </a:p>
        </p:txBody>
      </p:sp>
    </p:spTree>
    <p:extLst>
      <p:ext uri="{BB962C8B-B14F-4D97-AF65-F5344CB8AC3E}">
        <p14:creationId xmlns:p14="http://schemas.microsoft.com/office/powerpoint/2010/main" val="390180601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131</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132</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Be sure to stop and</a:t>
            </a:r>
            <a:r>
              <a:rPr lang="en-US" i="1" baseline="0" dirty="0" smtClean="0"/>
              <a:t> ask the audience if there are any questions at this time.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133</a:t>
            </a:fld>
            <a:endParaRPr lang="en-US"/>
          </a:p>
        </p:txBody>
      </p:sp>
    </p:spTree>
    <p:extLst>
      <p:ext uri="{BB962C8B-B14F-4D97-AF65-F5344CB8AC3E}">
        <p14:creationId xmlns:p14="http://schemas.microsoft.com/office/powerpoint/2010/main" val="76144365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134</a:t>
            </a:fld>
            <a:endParaRPr lang="en-US"/>
          </a:p>
        </p:txBody>
      </p:sp>
    </p:spTree>
    <p:extLst>
      <p:ext uri="{BB962C8B-B14F-4D97-AF65-F5344CB8AC3E}">
        <p14:creationId xmlns:p14="http://schemas.microsoft.com/office/powerpoint/2010/main" val="397347140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135</a:t>
            </a:fld>
            <a:endParaRPr lang="en-US"/>
          </a:p>
        </p:txBody>
      </p:sp>
    </p:spTree>
    <p:extLst>
      <p:ext uri="{BB962C8B-B14F-4D97-AF65-F5344CB8AC3E}">
        <p14:creationId xmlns:p14="http://schemas.microsoft.com/office/powerpoint/2010/main" val="322069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Finally, you should have all</a:t>
            </a:r>
            <a:r>
              <a:rPr lang="en-US" baseline="0" dirty="0" smtClean="0"/>
              <a:t> received a handout “Participant Guide” that we will refer to throughout the course. </a:t>
            </a:r>
          </a:p>
          <a:p>
            <a:r>
              <a:rPr lang="en-US" baseline="0" dirty="0" smtClean="0"/>
              <a:t>Let’s get started.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a:t>
            </a:fld>
            <a:endParaRPr lang="en-US"/>
          </a:p>
        </p:txBody>
      </p:sp>
    </p:spTree>
    <p:extLst>
      <p:ext uri="{BB962C8B-B14F-4D97-AF65-F5344CB8AC3E}">
        <p14:creationId xmlns:p14="http://schemas.microsoft.com/office/powerpoint/2010/main" val="114762079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say that after looking at all the possible repair materials, we select a few candidates of</a:t>
            </a:r>
            <a:r>
              <a:rPr lang="en-US" baseline="0" dirty="0" smtClean="0"/>
              <a:t> repair materials</a:t>
            </a:r>
            <a:r>
              <a:rPr lang="en-US" dirty="0" smtClean="0"/>
              <a:t> that have the material properties we desire. </a:t>
            </a:r>
            <a:r>
              <a:rPr lang="en-US" sz="1200" dirty="0" smtClean="0"/>
              <a:t>Now we have to look at possible application methods. Sometimes the products we select only can be used for a specific placement method. Other times, many materials or application methods can be used interchangeably, depending on the repair.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136</a:t>
            </a:fld>
            <a:endParaRPr lang="en-US"/>
          </a:p>
        </p:txBody>
      </p:sp>
    </p:spTree>
    <p:extLst>
      <p:ext uri="{BB962C8B-B14F-4D97-AF65-F5344CB8AC3E}">
        <p14:creationId xmlns:p14="http://schemas.microsoft.com/office/powerpoint/2010/main" val="67399756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Recall the selection process we reviewed earlier. Sometimes it’s not always linear. The</a:t>
            </a:r>
            <a:r>
              <a:rPr lang="en-US" baseline="0" dirty="0" smtClean="0"/>
              <a:t> Project Engineer may have to go back and choose another repair material based on the application method he/she selects.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137</a:t>
            </a:fld>
            <a:endParaRPr lang="en-US"/>
          </a:p>
        </p:txBody>
      </p:sp>
    </p:spTree>
    <p:extLst>
      <p:ext uri="{BB962C8B-B14F-4D97-AF65-F5344CB8AC3E}">
        <p14:creationId xmlns:p14="http://schemas.microsoft.com/office/powerpoint/2010/main" val="53137781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primary purpose of this repair is to correct surface deficiencies and provide the intended design surface. These deficiencies can include nonmoving hairline or plastic shrinkage cracks, small or shallow surface air voids, honeycombs, or rock pockets. More often than not, this is done for aesthetic purposes.</a:t>
            </a:r>
          </a:p>
          <a:p>
            <a:endParaRPr lang="en-US" baseline="0" dirty="0" smtClean="0"/>
          </a:p>
          <a:p>
            <a:r>
              <a:rPr lang="en-US" sz="1200" kern="1200" dirty="0" smtClean="0">
                <a:solidFill>
                  <a:schemeClr val="tx1"/>
                </a:solidFill>
                <a:latin typeface="+mn-lt"/>
                <a:ea typeface="+mn-ea"/>
                <a:cs typeface="+mn-cs"/>
              </a:rPr>
              <a:t>Repair material is mixed into a </a:t>
            </a:r>
            <a:r>
              <a:rPr lang="en-US" sz="1200" kern="1200" dirty="0" err="1" smtClean="0">
                <a:solidFill>
                  <a:schemeClr val="tx1"/>
                </a:solidFill>
                <a:latin typeface="+mn-lt"/>
                <a:ea typeface="+mn-ea"/>
                <a:cs typeface="+mn-cs"/>
              </a:rPr>
              <a:t>trowelable</a:t>
            </a:r>
            <a:r>
              <a:rPr lang="en-US" sz="1200" kern="1200" dirty="0" smtClean="0">
                <a:solidFill>
                  <a:schemeClr val="tx1"/>
                </a:solidFill>
                <a:latin typeface="+mn-lt"/>
                <a:ea typeface="+mn-ea"/>
                <a:cs typeface="+mn-cs"/>
              </a:rPr>
              <a:t>, non-sag consistency. Trowels (or other suitable placing tools) are used to transport the repair materials to the prepared substrate. The repair material is pressed into the substrate to develop intimate contact without voids.</a:t>
            </a: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139</a:t>
            </a:fld>
            <a:endParaRPr lang="en-US"/>
          </a:p>
        </p:txBody>
      </p:sp>
    </p:spTree>
    <p:extLst>
      <p:ext uri="{BB962C8B-B14F-4D97-AF65-F5344CB8AC3E}">
        <p14:creationId xmlns:p14="http://schemas.microsoft.com/office/powerpoint/2010/main" val="378320318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Remember,</a:t>
            </a:r>
            <a:r>
              <a:rPr lang="en-US" i="0" baseline="0" dirty="0" smtClean="0"/>
              <a:t> this method should not be used in applications in which the reinforcing bar is encountered. </a:t>
            </a:r>
            <a:endParaRPr lang="en-US" i="0" dirty="0"/>
          </a:p>
        </p:txBody>
      </p:sp>
      <p:sp>
        <p:nvSpPr>
          <p:cNvPr id="4" name="Slide Number Placeholder 3"/>
          <p:cNvSpPr>
            <a:spLocks noGrp="1"/>
          </p:cNvSpPr>
          <p:nvPr>
            <p:ph type="sldNum" sz="quarter" idx="10"/>
          </p:nvPr>
        </p:nvSpPr>
        <p:spPr/>
        <p:txBody>
          <a:bodyPr/>
          <a:lstStyle/>
          <a:p>
            <a:fld id="{D9DA2E2C-D299-4266-8486-4989603C7E80}" type="slidenum">
              <a:rPr lang="en-US" smtClean="0"/>
              <a:t>140</a:t>
            </a:fld>
            <a:endParaRPr lang="en-US"/>
          </a:p>
        </p:txBody>
      </p:sp>
    </p:spTree>
    <p:extLst>
      <p:ext uri="{BB962C8B-B14F-4D97-AF65-F5344CB8AC3E}">
        <p14:creationId xmlns:p14="http://schemas.microsoft.com/office/powerpoint/2010/main" val="60990693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 application</a:t>
            </a:r>
            <a:r>
              <a:rPr lang="en-US" baseline="0" dirty="0" smtClean="0"/>
              <a:t> repairs are ideal in thin repairs that are cosmetic in nature. Although they </a:t>
            </a:r>
            <a:r>
              <a:rPr lang="en-US" i="1" u="none" baseline="0" dirty="0" smtClean="0"/>
              <a:t>can</a:t>
            </a:r>
            <a:r>
              <a:rPr lang="en-US" baseline="0" dirty="0" smtClean="0"/>
              <a:t> be used in structural repairs, in which repair material must be consolidated around the reinforcing bar (as seen in this image) opinions about the effectiveness of this technique vary. Some recommend that repairs encompassing the reinforcing bar should only use pressurized methods (meaning in a form-and-pour/pump method or shotcrete method, etc.) in order to ensure that the rebar is completely encapsulated without air pockets.</a:t>
            </a:r>
          </a:p>
          <a:p>
            <a:r>
              <a:rPr lang="en-US" baseline="0" dirty="0" smtClean="0"/>
              <a:t>However, because the hand application method is simple, inexpensive, and does not require a variety of equipment, it is favored in many instances. Just remember to consider other methods when repairing around reinforcing bar as hand application will most likely not deliver the best results.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141</a:t>
            </a:fld>
            <a:endParaRPr lang="en-US"/>
          </a:p>
        </p:txBody>
      </p:sp>
    </p:spTree>
    <p:extLst>
      <p:ext uri="{BB962C8B-B14F-4D97-AF65-F5344CB8AC3E}">
        <p14:creationId xmlns:p14="http://schemas.microsoft.com/office/powerpoint/2010/main" val="116515334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this repair</a:t>
            </a:r>
            <a:r>
              <a:rPr lang="en-US" baseline="0" dirty="0" smtClean="0"/>
              <a:t> is particularly dependent on the skill of the installer. Because if this, with this type of placement method, it may be a good idea to conduct a small, trial installation, to ensure that the installers are familiar with how to properly place the material.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142</a:t>
            </a:fld>
            <a:endParaRPr lang="en-US"/>
          </a:p>
        </p:txBody>
      </p:sp>
    </p:spTree>
    <p:extLst>
      <p:ext uri="{BB962C8B-B14F-4D97-AF65-F5344CB8AC3E}">
        <p14:creationId xmlns:p14="http://schemas.microsoft.com/office/powerpoint/2010/main" val="35263643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Unlike</a:t>
            </a:r>
            <a:r>
              <a:rPr lang="en-US" baseline="0" dirty="0" smtClean="0"/>
              <a:t> shotcrete or form-and-pump applications that are self-consolidating, spall repairs or form-and-pour repairs will need the concrete to be consolidated to ensure that there are no air pockets in the poured material. This can be done using a vibrator as seen here.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In this image, you can see that the installer is pouring towards the middle/right of the repair area. He will need to take care to evenly spread out and consolidate the material over the entire area.</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143</a:t>
            </a:fld>
            <a:endParaRPr lang="en-US"/>
          </a:p>
        </p:txBody>
      </p:sp>
    </p:spTree>
    <p:extLst>
      <p:ext uri="{BB962C8B-B14F-4D97-AF65-F5344CB8AC3E}">
        <p14:creationId xmlns:p14="http://schemas.microsoft.com/office/powerpoint/2010/main" val="379316313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Horizontal surface repair is common</a:t>
            </a:r>
            <a:r>
              <a:rPr lang="en-US" baseline="0" dirty="0" smtClean="0"/>
              <a:t> on elevated or on-grade slabs. This repair does not require expensive and labor intensive formwork as the parameters of the repair are outlined by the saw-cut perimeter. Although</a:t>
            </a:r>
            <a:r>
              <a:rPr lang="en-US" dirty="0" smtClean="0"/>
              <a:t> this</a:t>
            </a:r>
            <a:r>
              <a:rPr lang="en-US" baseline="0" dirty="0" smtClean="0"/>
              <a:t> seems like a simple repair, there are many things that could potentially go wrong. It’s critical to properly prepare the surface prior to placing the repair material. Also, the installer needs to ensure that the repair material is evenly spread out in the cavity, particularly at the corners and is consolidated to ensure that there are no air pockets as these pockets can provide a pathway for disintegrating agents. </a:t>
            </a:r>
          </a:p>
        </p:txBody>
      </p:sp>
      <p:sp>
        <p:nvSpPr>
          <p:cNvPr id="4" name="Slide Number Placeholder 3"/>
          <p:cNvSpPr>
            <a:spLocks noGrp="1"/>
          </p:cNvSpPr>
          <p:nvPr>
            <p:ph type="sldNum" sz="quarter" idx="10"/>
          </p:nvPr>
        </p:nvSpPr>
        <p:spPr/>
        <p:txBody>
          <a:bodyPr/>
          <a:lstStyle/>
          <a:p>
            <a:fld id="{D9DA2E2C-D299-4266-8486-4989603C7E80}" type="slidenum">
              <a:rPr lang="en-US" smtClean="0"/>
              <a:t>144</a:t>
            </a:fld>
            <a:endParaRPr lang="en-US"/>
          </a:p>
        </p:txBody>
      </p:sp>
    </p:spTree>
    <p:extLst>
      <p:ext uri="{BB962C8B-B14F-4D97-AF65-F5344CB8AC3E}">
        <p14:creationId xmlns:p14="http://schemas.microsoft.com/office/powerpoint/2010/main" val="315754346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In form-and-pour</a:t>
            </a:r>
            <a:r>
              <a:rPr lang="en-US" baseline="0" dirty="0" smtClean="0"/>
              <a:t> applications, formwork is erected and the repair material is poured inside. When selecting a material for this repair, </a:t>
            </a:r>
            <a:r>
              <a:rPr lang="en-US" baseline="0" dirty="0" err="1" smtClean="0"/>
              <a:t>p</a:t>
            </a:r>
            <a:r>
              <a:rPr lang="en-US" dirty="0" err="1" smtClean="0"/>
              <a:t>laceability</a:t>
            </a:r>
            <a:r>
              <a:rPr lang="en-US" dirty="0" smtClean="0"/>
              <a:t> is the primary consideration.</a:t>
            </a:r>
            <a:r>
              <a:rPr lang="en-US" baseline="0" dirty="0" smtClean="0"/>
              <a:t> Consolidation is also done with vibration of rodding.</a:t>
            </a:r>
            <a:r>
              <a:rPr lang="en-US" sz="1200" i="0" baseline="0" dirty="0" smtClean="0"/>
              <a:t> </a:t>
            </a:r>
            <a:r>
              <a:rPr lang="en-US" sz="1200" i="0" dirty="0" smtClean="0"/>
              <a:t>A trial</a:t>
            </a:r>
            <a:r>
              <a:rPr lang="en-US" sz="1200" i="0" baseline="0" dirty="0" smtClean="0"/>
              <a:t> installation is highly recommended for this type of repair.</a:t>
            </a:r>
            <a:endParaRPr lang="en-US" sz="120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rPr>
              <a:t>Note: </a:t>
            </a:r>
            <a:r>
              <a:rPr lang="en-US" sz="1200" dirty="0" smtClean="0">
                <a:solidFill>
                  <a:schemeClr val="tx1"/>
                </a:solidFill>
              </a:rPr>
              <a:t>It is critical that the formwork is designed and erected so that there is a way for the air to get out as the material is poured. This precaution decreases the chances of air pockets in the finished repair. </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145</a:t>
            </a:fld>
            <a:endParaRPr lang="en-US"/>
          </a:p>
        </p:txBody>
      </p:sp>
    </p:spTree>
    <p:extLst>
      <p:ext uri="{BB962C8B-B14F-4D97-AF65-F5344CB8AC3E}">
        <p14:creationId xmlns:p14="http://schemas.microsoft.com/office/powerpoint/2010/main" val="175778004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many different types of repair materials can be used in this repair, the main limitation is that the building of the formwork makes the installation much more labor intensive than other alternative placement methods such as shotcrete or hand application.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146</a:t>
            </a:fld>
            <a:endParaRPr lang="en-US"/>
          </a:p>
        </p:txBody>
      </p:sp>
    </p:spTree>
    <p:extLst>
      <p:ext uri="{BB962C8B-B14F-4D97-AF65-F5344CB8AC3E}">
        <p14:creationId xmlns:p14="http://schemas.microsoft.com/office/powerpoint/2010/main" val="2007077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15</a:t>
            </a:fld>
            <a:endParaRPr lang="en-US"/>
          </a:p>
        </p:txBody>
      </p:sp>
    </p:spTree>
    <p:extLst>
      <p:ext uri="{BB962C8B-B14F-4D97-AF65-F5344CB8AC3E}">
        <p14:creationId xmlns:p14="http://schemas.microsoft.com/office/powerpoint/2010/main" val="316221282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method of placement is primarily</a:t>
            </a:r>
            <a:r>
              <a:rPr lang="en-US" baseline="0" dirty="0" smtClean="0"/>
              <a:t> used on vertical surfaces, such as walls or columns. This placement method can also be done as a “full-depth” repair in which an entire piece of concrete needs to be removed and replaced. In this situation, formwork (also sometimes known as shoring) will be erected on both sides of the beam or member and then the repair material is pumped into place. Not that the Project Engineer should take special precautions to ensure that the integrity of the structure is not compromise during the placement and curing process.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Which of the following application methods is self-consolidating?</a:t>
            </a:r>
          </a:p>
          <a:p>
            <a:pPr marL="228600" lvl="0" indent="-228600">
              <a:buFont typeface="+mj-lt"/>
              <a:buAutoNum type="alphaLcPeriod"/>
            </a:pPr>
            <a:r>
              <a:rPr lang="en-US" sz="1200" kern="1200" dirty="0" smtClean="0">
                <a:solidFill>
                  <a:schemeClr val="tx1"/>
                </a:solidFill>
                <a:effectLst/>
                <a:latin typeface="+mn-lt"/>
                <a:ea typeface="+mn-ea"/>
                <a:cs typeface="+mn-cs"/>
              </a:rPr>
              <a:t>Form and Pour</a:t>
            </a:r>
          </a:p>
          <a:p>
            <a:pPr marL="228600" lvl="0" indent="-228600">
              <a:buFont typeface="+mj-lt"/>
              <a:buAutoNum type="alphaLcPeriod"/>
            </a:pPr>
            <a:r>
              <a:rPr lang="en-US" sz="1200" b="1" kern="1200" dirty="0" smtClean="0">
                <a:solidFill>
                  <a:schemeClr val="tx1"/>
                </a:solidFill>
                <a:effectLst/>
                <a:latin typeface="+mn-lt"/>
                <a:ea typeface="+mn-ea"/>
                <a:cs typeface="+mn-cs"/>
              </a:rPr>
              <a:t>Form and Pump</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Spall Repair of Horizontal Surfaces</a:t>
            </a:r>
          </a:p>
          <a:p>
            <a:pPr marL="228600" indent="-228600">
              <a:buFont typeface="+mj-lt"/>
              <a:buAutoNum type="alphaLcPeriod"/>
            </a:pPr>
            <a:r>
              <a:rPr lang="en-US" sz="1200" kern="1200" dirty="0" smtClean="0">
                <a:solidFill>
                  <a:schemeClr val="tx1"/>
                </a:solidFill>
                <a:effectLst/>
                <a:latin typeface="+mn-lt"/>
                <a:ea typeface="+mn-ea"/>
                <a:cs typeface="+mn-cs"/>
              </a:rPr>
              <a:t>Hand Applied</a:t>
            </a: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147</a:t>
            </a:fld>
            <a:endParaRPr lang="en-US"/>
          </a:p>
        </p:txBody>
      </p:sp>
    </p:spTree>
    <p:extLst>
      <p:ext uri="{BB962C8B-B14F-4D97-AF65-F5344CB8AC3E}">
        <p14:creationId xmlns:p14="http://schemas.microsoft.com/office/powerpoint/2010/main" val="29888441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repair</a:t>
            </a:r>
            <a:r>
              <a:rPr lang="en-US" baseline="0" dirty="0" smtClean="0"/>
              <a:t>, sagging or dropouts of freshly placed materials aren’t an issue because all materials are supported by the formwork during the placement and curing process. </a:t>
            </a:r>
          </a:p>
          <a:p>
            <a:r>
              <a:rPr lang="en-US" baseline="0" dirty="0" smtClean="0"/>
              <a:t>This placement method is ideal for structural repairs because the repair material is consolidated upon placement. </a:t>
            </a:r>
          </a:p>
          <a:p>
            <a:r>
              <a:rPr lang="en-US" baseline="0" dirty="0" smtClean="0"/>
              <a:t>Because the repair material is tightly paced under pressure, this method may be ideal when the reinforcing bar is tightly packed and other placement methods may prove difficult to adequately consolidate around the rebar.</a:t>
            </a:r>
          </a:p>
          <a:p>
            <a:r>
              <a:rPr lang="en-US" baseline="0" dirty="0" smtClean="0"/>
              <a:t>That being said, the formwork can also be expensive and time consuming to erect. The equipment is also costly and may require a more specialized installer.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148</a:t>
            </a:fld>
            <a:endParaRPr lang="en-US"/>
          </a:p>
        </p:txBody>
      </p:sp>
    </p:spTree>
    <p:extLst>
      <p:ext uri="{BB962C8B-B14F-4D97-AF65-F5344CB8AC3E}">
        <p14:creationId xmlns:p14="http://schemas.microsoft.com/office/powerpoint/2010/main" val="399299608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a:t>
            </a:r>
            <a:r>
              <a:rPr lang="en-US" baseline="0" dirty="0" smtClean="0"/>
              <a:t> pre-placed aggregate method</a:t>
            </a:r>
            <a:r>
              <a:rPr lang="en-US" dirty="0" smtClean="0"/>
              <a:t>, coarse</a:t>
            </a:r>
            <a:r>
              <a:rPr lang="en-US" baseline="0" dirty="0" smtClean="0"/>
              <a:t> aggregate is placed in a form and later grout is pumped in the cavity to fill around the voids of the aggregate under pressure. Most pre-placed aggregate grouts are prepackaged with additives made specifically for this application.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149</a:t>
            </a:fld>
            <a:endParaRPr lang="en-US"/>
          </a:p>
        </p:txBody>
      </p:sp>
    </p:spTree>
    <p:extLst>
      <p:ext uri="{BB962C8B-B14F-4D97-AF65-F5344CB8AC3E}">
        <p14:creationId xmlns:p14="http://schemas.microsoft.com/office/powerpoint/2010/main" val="148316805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repair has many advantages, the greatest of which is that it can be placed underwater. Also, because the aggregate is already tightly packed, less cement/grout is used which therefore decreases possible shrinkage. </a:t>
            </a:r>
            <a:r>
              <a:rPr lang="en-US" sz="1200" dirty="0" smtClean="0"/>
              <a:t>Most preplaced aggregate grouts are prepackaged with additives made specifically for this application.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Erecting</a:t>
            </a:r>
            <a:r>
              <a:rPr lang="en-US" baseline="0" dirty="0" smtClean="0"/>
              <a:t> f</a:t>
            </a:r>
            <a:r>
              <a:rPr lang="en-US" dirty="0" smtClean="0"/>
              <a:t>ormwork</a:t>
            </a:r>
            <a:r>
              <a:rPr lang="en-US" baseline="0" dirty="0" smtClean="0"/>
              <a:t> is already relatively costly and labor intensive. </a:t>
            </a:r>
            <a:r>
              <a:rPr lang="en-US" dirty="0" smtClean="0"/>
              <a:t>Since</a:t>
            </a:r>
            <a:r>
              <a:rPr lang="en-US" baseline="0" dirty="0" smtClean="0"/>
              <a:t> this application can be used for underwater repairs, creating this formwork can be even more costly and more labor intensive than if it were a simple form-and-pump. However, because this application method can decrease potential shrinkage by 50-100% it is often worth the added cost of having skilled laborers.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150</a:t>
            </a:fld>
            <a:endParaRPr lang="en-US"/>
          </a:p>
        </p:txBody>
      </p:sp>
    </p:spTree>
    <p:extLst>
      <p:ext uri="{BB962C8B-B14F-4D97-AF65-F5344CB8AC3E}">
        <p14:creationId xmlns:p14="http://schemas.microsoft.com/office/powerpoint/2010/main" val="236505849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Shotcrete applications are among the most economical and effective methods to repair concrete. Although</a:t>
            </a:r>
            <a:r>
              <a:rPr lang="en-US" sz="1200" baseline="0" dirty="0" smtClean="0"/>
              <a:t> other repair application methods that are self-consolidating require formwork, shotcrete does not. Therefore it is often used when forming requirements are too difficult or too expensive. </a:t>
            </a:r>
            <a:endParaRPr lang="en-US" dirty="0" smtClean="0"/>
          </a:p>
          <a:p>
            <a:r>
              <a:rPr lang="en-US" dirty="0" smtClean="0"/>
              <a:t>There are two types</a:t>
            </a:r>
            <a:r>
              <a:rPr lang="en-US" baseline="0" dirty="0" smtClean="0"/>
              <a:t> of shotcrete applications. </a:t>
            </a:r>
          </a:p>
          <a:p>
            <a:r>
              <a:rPr lang="en-US" baseline="0" dirty="0" smtClean="0"/>
              <a:t>Dry process and wet process concrete. Each have their advantages. </a:t>
            </a:r>
          </a:p>
          <a:p>
            <a:r>
              <a:rPr lang="en-US" baseline="0" dirty="0" smtClean="0"/>
              <a:t>With dry-process shotcrete, the powder only interacts with the water at the nozzle. This types of shotcrete is ideal for deeper applications because the material is stiffer. It also offers faster set times. </a:t>
            </a:r>
          </a:p>
          <a:p>
            <a:r>
              <a:rPr lang="en-US" baseline="0" dirty="0" smtClean="0"/>
              <a:t>In wet-process shotcrete the powder is mixed with the water before the repair is started. The material is then sprayed into the cavity. This is advantageous because it produces less rebound and less mess, and is better suited for shallow repairs.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151</a:t>
            </a:fld>
            <a:endParaRPr lang="en-US"/>
          </a:p>
        </p:txBody>
      </p:sp>
    </p:spTree>
    <p:extLst>
      <p:ext uri="{BB962C8B-B14F-4D97-AF65-F5344CB8AC3E}">
        <p14:creationId xmlns:p14="http://schemas.microsoft.com/office/powerpoint/2010/main" val="284468605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technique is typically used on vertical surfaces such as columns, walls, beams, pier caps or overhead horizontal surfaces such as ceilings, beam bottoms, slab soffits, and deck overhangs.</a:t>
            </a:r>
          </a:p>
          <a:p>
            <a:r>
              <a:rPr lang="en-US" baseline="0" dirty="0" smtClean="0"/>
              <a:t>A huge advantage of this method is that the repair material is consolidated as it is applied and does not require formwork for a self-consolidating placement. It’s typically used when forming requirements are difficult or prohibitively expensive from executing. </a:t>
            </a:r>
          </a:p>
          <a:p>
            <a:r>
              <a:rPr lang="en-US" baseline="0" dirty="0" smtClean="0"/>
              <a:t>Proprietary products are available specifically for shotcrete applications.</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Refer to the Repair</a:t>
            </a:r>
            <a:r>
              <a:rPr lang="en-US" baseline="0" dirty="0" smtClean="0"/>
              <a:t> Application Procedure bulletin 12 published by the American Concrete Institute (ACI) for more details on executing this repair.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152</a:t>
            </a:fld>
            <a:endParaRPr lang="en-US"/>
          </a:p>
        </p:txBody>
      </p:sp>
    </p:spTree>
    <p:extLst>
      <p:ext uri="{BB962C8B-B14F-4D97-AF65-F5344CB8AC3E}">
        <p14:creationId xmlns:p14="http://schemas.microsoft.com/office/powerpoint/2010/main" val="329161647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previous examples, we looked at repair applications that replaced removed concrete. </a:t>
            </a:r>
          </a:p>
          <a:p>
            <a:endParaRPr lang="en-US" dirty="0" smtClean="0"/>
          </a:p>
          <a:p>
            <a:r>
              <a:rPr lang="en-US" dirty="0" smtClean="0"/>
              <a:t>In crack applications, however, if no delaminated concrete is found, the crack can be properly cleaned and filled with a suitable repair material. </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153</a:t>
            </a:fld>
            <a:endParaRPr lang="en-US"/>
          </a:p>
        </p:txBody>
      </p:sp>
    </p:spTree>
    <p:extLst>
      <p:ext uri="{BB962C8B-B14F-4D97-AF65-F5344CB8AC3E}">
        <p14:creationId xmlns:p14="http://schemas.microsoft.com/office/powerpoint/2010/main" val="83103734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 crack is structural, resin should typically be applied under pressure injection.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moving cracks are fixed with inflexible material, more cracks may appear adjacent to the repaired crack. Generally moving cracks are non-structural.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154</a:t>
            </a:fld>
            <a:endParaRPr lang="en-US"/>
          </a:p>
        </p:txBody>
      </p:sp>
    </p:spTree>
    <p:extLst>
      <p:ext uri="{BB962C8B-B14F-4D97-AF65-F5344CB8AC3E}">
        <p14:creationId xmlns:p14="http://schemas.microsoft.com/office/powerpoint/2010/main" val="219946823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dirty="0" smtClean="0"/>
              <a:t>Play video.</a:t>
            </a:r>
          </a:p>
          <a:p>
            <a:pPr marL="0" indent="0">
              <a:buFont typeface="Arial" panose="020B0604020202020204" pitchFamily="34" charset="0"/>
              <a:buNone/>
            </a:pPr>
            <a:r>
              <a:rPr lang="en-US" dirty="0" smtClean="0"/>
              <a:t>All cracks must be prepared by cleaning</a:t>
            </a:r>
            <a:r>
              <a:rPr lang="en-US" baseline="0" dirty="0" smtClean="0"/>
              <a:t> the crack with compressed air to remove debris. </a:t>
            </a:r>
          </a:p>
          <a:p>
            <a:pPr marL="0" indent="0">
              <a:buFont typeface="Arial" panose="020B0604020202020204" pitchFamily="34" charset="0"/>
              <a:buNone/>
            </a:pPr>
            <a:r>
              <a:rPr lang="en-US" baseline="0" dirty="0" smtClean="0"/>
              <a:t>Dispense the epoxy resin into the repair material until it is level with the substrate. Although this is ideal for non-moving cracks, it may not always be suitable for all types of structural cracks. In general, it is best to place materials that seek to fix structural non-moving cracks with pressure injection that uses positive displacement (as we will look at in the next slide). Pressure injection ensures that there are no air pockets in the crack and that the crack is therefore completely sealed from moisture and other disintegrating agents.</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155</a:t>
            </a:fld>
            <a:endParaRPr lang="en-US"/>
          </a:p>
        </p:txBody>
      </p:sp>
    </p:spTree>
    <p:extLst>
      <p:ext uri="{BB962C8B-B14F-4D97-AF65-F5344CB8AC3E}">
        <p14:creationId xmlns:p14="http://schemas.microsoft.com/office/powerpoint/2010/main" val="220329814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dirty="0" smtClean="0"/>
              <a:t>Play video.</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After applying ports along the crack, inject the epoxy from the lowest port until that port is filled. Move to next port, and continue until entire crack is filled. Break off ports and finish repair.</a:t>
            </a: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156</a:t>
            </a:fld>
            <a:endParaRPr lang="en-US"/>
          </a:p>
        </p:txBody>
      </p:sp>
    </p:spTree>
    <p:extLst>
      <p:ext uri="{BB962C8B-B14F-4D97-AF65-F5344CB8AC3E}">
        <p14:creationId xmlns:p14="http://schemas.microsoft.com/office/powerpoint/2010/main" val="2203298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Review lesson</a:t>
            </a:r>
            <a:r>
              <a:rPr lang="en-US" i="1" baseline="0" dirty="0" smtClean="0"/>
              <a:t> objectives.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a:t>
            </a:fld>
            <a:endParaRPr lang="en-US"/>
          </a:p>
        </p:txBody>
      </p:sp>
    </p:spTree>
    <p:extLst>
      <p:ext uri="{BB962C8B-B14F-4D97-AF65-F5344CB8AC3E}">
        <p14:creationId xmlns:p14="http://schemas.microsoft.com/office/powerpoint/2010/main" val="21014069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Rout and seal application are used for</a:t>
            </a:r>
            <a:r>
              <a:rPr lang="en-US" baseline="0" dirty="0" smtClean="0"/>
              <a:t> non-moving cracks. This application uses a saw or router to create a recess over an existing crack. Since these are non-moving cracks, they can be filled with a cementitious material or epoxy paste. </a:t>
            </a:r>
          </a:p>
          <a:p>
            <a:r>
              <a:rPr lang="en-US" baseline="0" dirty="0" smtClean="0"/>
              <a:t>It is essential to seal these cracks to prevent the intrusion of moisture and chlorides. Sealing these cracks can slow deterioration of the structure and protect the rebar from corrosive agents.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157</a:t>
            </a:fld>
            <a:endParaRPr lang="en-US"/>
          </a:p>
        </p:txBody>
      </p:sp>
    </p:spTree>
    <p:extLst>
      <p:ext uri="{BB962C8B-B14F-4D97-AF65-F5344CB8AC3E}">
        <p14:creationId xmlns:p14="http://schemas.microsoft.com/office/powerpoint/2010/main" val="74729286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Hairline</a:t>
            </a:r>
            <a:r>
              <a:rPr lang="en-US" baseline="0" dirty="0" smtClean="0"/>
              <a:t> cracks in concrete can occur from a variety of causes. Typically on roads such as this, they can be caused from abrasion (thousands of cars driving over this surface every day), freeze-thaw cycles, or deicing salts. When there are thin cracks, its not always feasible to fill these cracks individually. Therefore, a flood coating it sometimes used. Flood-coating applications pour a very thin repair material (think thin glue) over the surface. The low-viscosity material will then penetrate many hairline cracks at once and seal them from further deteriorating agents. </a:t>
            </a:r>
          </a:p>
          <a:p>
            <a:r>
              <a:rPr lang="en-US" dirty="0" smtClean="0"/>
              <a:t>Methyl-</a:t>
            </a:r>
            <a:r>
              <a:rPr lang="en-US" dirty="0" err="1" smtClean="0"/>
              <a:t>methacrylates</a:t>
            </a:r>
            <a:r>
              <a:rPr lang="en-US" dirty="0" smtClean="0"/>
              <a:t> are particularly ideal for this type of application.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158</a:t>
            </a:fld>
            <a:endParaRPr lang="en-US"/>
          </a:p>
        </p:txBody>
      </p:sp>
    </p:spTree>
    <p:extLst>
      <p:ext uri="{BB962C8B-B14F-4D97-AF65-F5344CB8AC3E}">
        <p14:creationId xmlns:p14="http://schemas.microsoft.com/office/powerpoint/2010/main" val="336071780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chemeClr val="tx1"/>
                </a:solidFill>
              </a:rPr>
              <a:t>Remember, generally moving cracks are non-structural and need to be filled with a flexible, rubbery material that can accommodate for movement.</a:t>
            </a:r>
          </a:p>
          <a:p>
            <a:endParaRPr lang="en-US" b="0" dirty="0">
              <a:solidFill>
                <a:schemeClr val="tx1"/>
              </a:solidFill>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159</a:t>
            </a:fld>
            <a:endParaRPr lang="en-US"/>
          </a:p>
        </p:txBody>
      </p:sp>
    </p:spTree>
    <p:extLst>
      <p:ext uri="{BB962C8B-B14F-4D97-AF65-F5344CB8AC3E}">
        <p14:creationId xmlns:p14="http://schemas.microsoft.com/office/powerpoint/2010/main" val="414909662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0" dirty="0" smtClean="0">
                <a:solidFill>
                  <a:schemeClr val="tx1"/>
                </a:solidFill>
              </a:rPr>
              <a:t>When applying repair material to </a:t>
            </a:r>
            <a:r>
              <a:rPr lang="en-US" sz="1200" b="0" kern="0" dirty="0" smtClean="0">
                <a:solidFill>
                  <a:schemeClr val="tx1"/>
                </a:solidFill>
              </a:rPr>
              <a:t>moving cracks </a:t>
            </a:r>
            <a:r>
              <a:rPr lang="en-US" sz="1200" kern="0" dirty="0" smtClean="0">
                <a:solidFill>
                  <a:schemeClr val="tx1"/>
                </a:solidFill>
              </a:rPr>
              <a:t>there should be no “three-sided adhesion.”</a:t>
            </a:r>
            <a:r>
              <a:rPr lang="en-US" sz="1200" kern="0" baseline="0" dirty="0" smtClean="0">
                <a:solidFill>
                  <a:schemeClr val="tx1"/>
                </a:solidFill>
              </a:rPr>
              <a:t> </a:t>
            </a:r>
            <a:r>
              <a:rPr lang="en-US" dirty="0" smtClean="0"/>
              <a:t>This is done so that the material can expand and contract horizontally without putting pressure on the bottom of the crack.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Repair material can be applied using a backer rod or bond breaker tape to prevent the repair material from adhering to the bottom of the crack.</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160</a:t>
            </a:fld>
            <a:endParaRPr lang="en-US"/>
          </a:p>
        </p:txBody>
      </p:sp>
    </p:spTree>
    <p:extLst>
      <p:ext uri="{BB962C8B-B14F-4D97-AF65-F5344CB8AC3E}">
        <p14:creationId xmlns:p14="http://schemas.microsoft.com/office/powerpoint/2010/main" val="11780611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Spall repair of horizontal surfaces would be a great candidate for this repair because it does not require formwork which can not only be difficult to do for new installers but also very costly. Refer to ACI RAP-7</a:t>
            </a:r>
            <a:r>
              <a:rPr lang="en-US" sz="1200" kern="1200" baseline="0" dirty="0" smtClean="0">
                <a:solidFill>
                  <a:schemeClr val="tx1"/>
                </a:solidFill>
                <a:latin typeface="+mn-lt"/>
                <a:ea typeface="+mn-ea"/>
                <a:cs typeface="+mn-cs"/>
              </a:rPr>
              <a:t> for more information on the repair application procedure.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162</a:t>
            </a:fld>
            <a:endParaRPr lang="en-US"/>
          </a:p>
        </p:txBody>
      </p:sp>
    </p:spTree>
    <p:extLst>
      <p:ext uri="{BB962C8B-B14F-4D97-AF65-F5344CB8AC3E}">
        <p14:creationId xmlns:p14="http://schemas.microsoft.com/office/powerpoint/2010/main" val="123882234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163</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Answer: B.</a:t>
            </a:r>
            <a:r>
              <a:rPr lang="en-US" sz="1200" i="0"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Because the reinforcing bar will not be included in the repair, you can use a trowel to hand apply the repair material to fill the voids. </a:t>
            </a:r>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164</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165</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r>
              <a:rPr lang="en-US" sz="1200" i="0" kern="1200" dirty="0" smtClean="0">
                <a:solidFill>
                  <a:schemeClr val="tx1"/>
                </a:solidFill>
                <a:effectLst/>
                <a:latin typeface="+mn-lt"/>
                <a:ea typeface="+mn-ea"/>
                <a:cs typeface="+mn-cs"/>
              </a:rPr>
              <a:t>Answer: B.</a:t>
            </a:r>
            <a:r>
              <a:rPr lang="en-US" sz="1200" i="0"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Based on this information, it sounds as though the embedded metal rebar has corroded. The delaminated concrete will need to be removed and the rebar will need to be cleaned of rust. Because the repair will require that the repair material encase the rebar, we want to make sure we are using a placement method that consolidates the concrete as it places it. A dry- or wet-shotcrete application may be ideal in this case because it can be used in vertical or overhead situations and consolidates the repair material around the rebar as it places it.</a:t>
            </a:r>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166</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167</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we begin discussing how to effectively evaluate and repair damaged concrete, it</a:t>
            </a:r>
            <a:r>
              <a:rPr lang="en-US" sz="1200" kern="1200" baseline="0" dirty="0" smtClean="0">
                <a:solidFill>
                  <a:schemeClr val="tx1"/>
                </a:solidFill>
                <a:effectLst/>
                <a:latin typeface="+mn-lt"/>
                <a:ea typeface="+mn-ea"/>
                <a:cs typeface="+mn-cs"/>
              </a:rPr>
              <a:t> is</a:t>
            </a:r>
            <a:r>
              <a:rPr lang="en-US" sz="1200" kern="1200" dirty="0" smtClean="0">
                <a:solidFill>
                  <a:schemeClr val="tx1"/>
                </a:solidFill>
                <a:effectLst/>
                <a:latin typeface="+mn-lt"/>
                <a:ea typeface="+mn-ea"/>
                <a:cs typeface="+mn-cs"/>
              </a:rPr>
              <a:t> important to understand how reinforced concrete works. </a:t>
            </a:r>
          </a:p>
          <a:p>
            <a:r>
              <a:rPr lang="en-US" sz="1200" kern="1200" dirty="0" smtClean="0">
                <a:solidFill>
                  <a:schemeClr val="tx1"/>
                </a:solidFill>
                <a:effectLst/>
                <a:latin typeface="+mn-lt"/>
                <a:ea typeface="+mn-ea"/>
                <a:cs typeface="+mn-cs"/>
              </a:rPr>
              <a:t>Concrete</a:t>
            </a:r>
            <a:r>
              <a:rPr lang="en-US" sz="1200" kern="1200" baseline="0" dirty="0" smtClean="0">
                <a:solidFill>
                  <a:schemeClr val="tx1"/>
                </a:solidFill>
                <a:effectLst/>
                <a:latin typeface="+mn-lt"/>
                <a:ea typeface="+mn-ea"/>
                <a:cs typeface="+mn-cs"/>
              </a:rPr>
              <a:t> is a composite material comprised of three main elements: the cement, the aggregate, and the water. </a:t>
            </a:r>
          </a:p>
          <a:p>
            <a:r>
              <a:rPr lang="en-US" sz="1200" kern="1200" dirty="0" smtClean="0">
                <a:solidFill>
                  <a:schemeClr val="tx1"/>
                </a:solidFill>
                <a:effectLst/>
                <a:latin typeface="+mn-lt"/>
                <a:ea typeface="+mn-ea"/>
                <a:cs typeface="+mn-cs"/>
              </a:rPr>
              <a:t>Cement only accounts</a:t>
            </a:r>
            <a:r>
              <a:rPr lang="en-US" sz="1200" kern="1200" baseline="0" dirty="0" smtClean="0">
                <a:solidFill>
                  <a:schemeClr val="tx1"/>
                </a:solidFill>
                <a:effectLst/>
                <a:latin typeface="+mn-lt"/>
                <a:ea typeface="+mn-ea"/>
                <a:cs typeface="+mn-cs"/>
              </a:rPr>
              <a:t> for about ten-to-fifteen percent of the total composite, depending on the application. The remaining bulk is aggregate. The water activates the cement as the binder and hydrates the concrete.</a:t>
            </a:r>
          </a:p>
          <a:p>
            <a:r>
              <a:rPr lang="en-US" sz="1200" kern="1200" baseline="0" dirty="0" smtClean="0">
                <a:solidFill>
                  <a:schemeClr val="tx1"/>
                </a:solidFill>
                <a:effectLst/>
                <a:latin typeface="+mn-lt"/>
                <a:ea typeface="+mn-ea"/>
                <a:cs typeface="+mn-cs"/>
              </a:rPr>
              <a:t>Sometimes these ratios change. There are a limitless number of “recipes” for concrete. Choosing the right one depends on a variety of factors. We will cover how to choose the best repair materials and methods in this course. </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True or false: In its most basic form, concrete is comprised of water, cement, and aggregate.</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17</a:t>
            </a:fld>
            <a:endParaRPr lang="en-US"/>
          </a:p>
        </p:txBody>
      </p:sp>
    </p:spTree>
    <p:extLst>
      <p:ext uri="{BB962C8B-B14F-4D97-AF65-F5344CB8AC3E}">
        <p14:creationId xmlns:p14="http://schemas.microsoft.com/office/powerpoint/2010/main" val="12835300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permitting, pose this question to your audience. </a:t>
            </a:r>
          </a:p>
          <a:p>
            <a:endParaRPr lang="en-US" i="1" baseline="0" dirty="0" smtClean="0"/>
          </a:p>
          <a:p>
            <a:r>
              <a:rPr lang="en-US" sz="1200" i="0" kern="1200" dirty="0" smtClean="0">
                <a:solidFill>
                  <a:schemeClr val="tx1"/>
                </a:solidFill>
                <a:effectLst/>
                <a:latin typeface="+mn-lt"/>
                <a:ea typeface="+mn-ea"/>
                <a:cs typeface="+mn-cs"/>
              </a:rPr>
              <a:t>Answer: A.</a:t>
            </a:r>
            <a:r>
              <a:rPr lang="en-US" sz="1200" i="0"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Because this job will require a full-depth repair, meaning that the entire depth of the slab will need to be removed and replaced, we will want to set up formwork and shoring that will keep the integrity of the structure sound as we replace the material. </a:t>
            </a:r>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168</a:t>
            </a:fld>
            <a:endParaRPr lang="en-US"/>
          </a:p>
        </p:txBody>
      </p:sp>
    </p:spTree>
    <p:extLst>
      <p:ext uri="{BB962C8B-B14F-4D97-AF65-F5344CB8AC3E}">
        <p14:creationId xmlns:p14="http://schemas.microsoft.com/office/powerpoint/2010/main" val="245599229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Be sure to stop and</a:t>
            </a:r>
            <a:r>
              <a:rPr lang="en-US" i="1" baseline="0" dirty="0" smtClean="0"/>
              <a:t> ask the audience if there are any questions at this time.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169</a:t>
            </a:fld>
            <a:endParaRPr lang="en-US"/>
          </a:p>
        </p:txBody>
      </p:sp>
    </p:spTree>
    <p:extLst>
      <p:ext uri="{BB962C8B-B14F-4D97-AF65-F5344CB8AC3E}">
        <p14:creationId xmlns:p14="http://schemas.microsoft.com/office/powerpoint/2010/main" val="160172127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Review the four-step process introduced at the beginning of this </a:t>
            </a:r>
            <a:r>
              <a:rPr lang="en-US" i="1" dirty="0" err="1" smtClean="0"/>
              <a:t>couse</a:t>
            </a:r>
            <a:r>
              <a:rPr lang="en-US" i="1" dirty="0" smtClean="0"/>
              <a:t>.</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171</a:t>
            </a:fld>
            <a:endParaRPr lang="en-US"/>
          </a:p>
        </p:txBody>
      </p:sp>
    </p:spTree>
    <p:extLst>
      <p:ext uri="{BB962C8B-B14F-4D97-AF65-F5344CB8AC3E}">
        <p14:creationId xmlns:p14="http://schemas.microsoft.com/office/powerpoint/2010/main" val="49012294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172</a:t>
            </a:fld>
            <a:endParaRPr lang="en-US"/>
          </a:p>
        </p:txBody>
      </p:sp>
    </p:spTree>
    <p:extLst>
      <p:ext uri="{BB962C8B-B14F-4D97-AF65-F5344CB8AC3E}">
        <p14:creationId xmlns:p14="http://schemas.microsoft.com/office/powerpoint/2010/main" val="296063330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173</a:t>
            </a:fld>
            <a:endParaRPr lang="en-US"/>
          </a:p>
        </p:txBody>
      </p:sp>
    </p:spTree>
    <p:extLst>
      <p:ext uri="{BB962C8B-B14F-4D97-AF65-F5344CB8AC3E}">
        <p14:creationId xmlns:p14="http://schemas.microsoft.com/office/powerpoint/2010/main" val="88485923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174</a:t>
            </a:fld>
            <a:endParaRPr lang="en-US"/>
          </a:p>
        </p:txBody>
      </p:sp>
    </p:spTree>
    <p:extLst>
      <p:ext uri="{BB962C8B-B14F-4D97-AF65-F5344CB8AC3E}">
        <p14:creationId xmlns:p14="http://schemas.microsoft.com/office/powerpoint/2010/main" val="337307098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175</a:t>
            </a:fld>
            <a:endParaRPr lang="en-US"/>
          </a:p>
        </p:txBody>
      </p:sp>
    </p:spTree>
    <p:extLst>
      <p:ext uri="{BB962C8B-B14F-4D97-AF65-F5344CB8AC3E}">
        <p14:creationId xmlns:p14="http://schemas.microsoft.com/office/powerpoint/2010/main" val="283488544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176</a:t>
            </a:fld>
            <a:endParaRPr lang="en-US"/>
          </a:p>
        </p:txBody>
      </p:sp>
    </p:spTree>
    <p:extLst>
      <p:ext uri="{BB962C8B-B14F-4D97-AF65-F5344CB8AC3E}">
        <p14:creationId xmlns:p14="http://schemas.microsoft.com/office/powerpoint/2010/main" val="2596238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Concrete</a:t>
            </a:r>
            <a:r>
              <a:rPr lang="en-US" baseline="0" dirty="0" smtClean="0"/>
              <a:t> is strong in compression–this is one of the reasons it is used in columns and areas that carry heavy loads like roadways and flooring. However, it is weak in tension. </a:t>
            </a:r>
          </a:p>
          <a:p>
            <a:r>
              <a:rPr lang="en-US" baseline="0" dirty="0" smtClean="0"/>
              <a:t>In this image, we can see that when a vertical slab of concrete is subjected to vertical gravity loads, it naturally wants to bow out of plane. The top of the concrete slab is experiencing compression and will shorten, but its integrity will not be compromised. When we examine the bottom of the slab, we can see it is experiencing tension. It has began to crack along the point that is most impacted by the gravity load. </a:t>
            </a:r>
          </a:p>
          <a:p>
            <a:r>
              <a:rPr lang="en-US" baseline="0" dirty="0" smtClean="0"/>
              <a:t>What can be done to combat this?</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True or false: Concrete is strong in tension, but weak in compression.</a:t>
            </a:r>
          </a:p>
          <a:p>
            <a:pPr marL="228600" lvl="0" indent="-228600">
              <a:buFont typeface="+mj-lt"/>
              <a:buAutoNum type="alphaLcPeriod"/>
            </a:pPr>
            <a:r>
              <a:rPr lang="en-US" sz="1200" kern="1200" dirty="0" smtClean="0">
                <a:solidFill>
                  <a:schemeClr val="tx1"/>
                </a:solidFill>
                <a:effectLst/>
                <a:latin typeface="+mn-lt"/>
                <a:ea typeface="+mn-ea"/>
                <a:cs typeface="+mn-cs"/>
              </a:rPr>
              <a:t>True</a:t>
            </a:r>
          </a:p>
          <a:p>
            <a:pPr marL="228600" indent="-228600">
              <a:buFont typeface="+mj-lt"/>
              <a:buAutoNum type="alphaLcPeriod"/>
            </a:pPr>
            <a:r>
              <a:rPr lang="en-US" sz="1200" b="1" kern="1200" dirty="0" smtClean="0">
                <a:solidFill>
                  <a:schemeClr val="tx1"/>
                </a:solidFill>
                <a:effectLst/>
                <a:latin typeface="+mn-lt"/>
                <a:ea typeface="+mn-ea"/>
                <a:cs typeface="+mn-cs"/>
              </a:rPr>
              <a:t>False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18</a:t>
            </a:fld>
            <a:endParaRPr lang="en-US"/>
          </a:p>
        </p:txBody>
      </p:sp>
    </p:spTree>
    <p:extLst>
      <p:ext uri="{BB962C8B-B14F-4D97-AF65-F5344CB8AC3E}">
        <p14:creationId xmlns:p14="http://schemas.microsoft.com/office/powerpoint/2010/main" val="3364036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Added reinforcement, such as a steel reinforcing bar (or rebar, as it is called in the field), along the bottom of the slab, can carry the tension load. The top of the slab will still be carrying the compression load, but since concrete is strong in compression, this part of the beam will not require reinforcement.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True or false: Concrete is strong in tension, but weak in compression.</a:t>
            </a:r>
          </a:p>
          <a:p>
            <a:pPr marL="228600" lvl="0" indent="-228600">
              <a:buFont typeface="+mj-lt"/>
              <a:buAutoNum type="alphaLcPeriod"/>
            </a:pPr>
            <a:r>
              <a:rPr lang="en-US" sz="1200" kern="1200" dirty="0" smtClean="0">
                <a:solidFill>
                  <a:schemeClr val="tx1"/>
                </a:solidFill>
                <a:effectLst/>
                <a:latin typeface="+mn-lt"/>
                <a:ea typeface="+mn-ea"/>
                <a:cs typeface="+mn-cs"/>
              </a:rPr>
              <a:t>True</a:t>
            </a:r>
          </a:p>
          <a:p>
            <a:pPr marL="228600" indent="-228600">
              <a:buFont typeface="+mj-lt"/>
              <a:buAutoNum type="alphaLcPeriod"/>
            </a:pPr>
            <a:r>
              <a:rPr lang="en-US" sz="1200" b="1" kern="1200" dirty="0" smtClean="0">
                <a:solidFill>
                  <a:schemeClr val="tx1"/>
                </a:solidFill>
                <a:effectLst/>
                <a:latin typeface="+mn-lt"/>
                <a:ea typeface="+mn-ea"/>
                <a:cs typeface="+mn-cs"/>
              </a:rPr>
              <a:t>False</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19</a:t>
            </a:fld>
            <a:endParaRPr lang="en-US"/>
          </a:p>
        </p:txBody>
      </p:sp>
    </p:spTree>
    <p:extLst>
      <p:ext uri="{BB962C8B-B14F-4D97-AF65-F5344CB8AC3E}">
        <p14:creationId xmlns:p14="http://schemas.microsoft.com/office/powerpoint/2010/main" val="3861834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Reinforced</a:t>
            </a:r>
            <a:r>
              <a:rPr lang="en-US" i="0" baseline="0" dirty="0" smtClean="0"/>
              <a:t> concrete is considered a composite material. </a:t>
            </a:r>
            <a:r>
              <a:rPr lang="en-US" i="0" dirty="0" smtClean="0"/>
              <a:t>A </a:t>
            </a:r>
            <a:r>
              <a:rPr lang="en-US" b="0" i="0" dirty="0" smtClean="0"/>
              <a:t>composite material</a:t>
            </a:r>
            <a:r>
              <a:rPr lang="en-US" b="0" i="0" baseline="0" dirty="0" smtClean="0"/>
              <a:t> </a:t>
            </a:r>
            <a:r>
              <a:rPr lang="en-US" i="0" dirty="0" smtClean="0"/>
              <a:t>refers to materials made up from two or more materials with significantly different properties that, when combined, produce a material with characteristics different from the individual components.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Since this composite of steel reinforcing bar and concrete is strong in both compression and tension forces, it is ideal for a number of structural applications. </a:t>
            </a:r>
            <a:endParaRPr lang="en-US" i="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20</a:t>
            </a:fld>
            <a:endParaRPr lang="en-US"/>
          </a:p>
        </p:txBody>
      </p:sp>
    </p:spTree>
    <p:extLst>
      <p:ext uri="{BB962C8B-B14F-4D97-AF65-F5344CB8AC3E}">
        <p14:creationId xmlns:p14="http://schemas.microsoft.com/office/powerpoint/2010/main" val="2988489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a:t>
            </a:fld>
            <a:endParaRPr lang="en-US"/>
          </a:p>
        </p:txBody>
      </p:sp>
    </p:spTree>
    <p:extLst>
      <p:ext uri="{BB962C8B-B14F-4D97-AF65-F5344CB8AC3E}">
        <p14:creationId xmlns:p14="http://schemas.microsoft.com/office/powerpoint/2010/main" val="3667046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a:t>
            </a:r>
            <a:r>
              <a:rPr lang="en-US" dirty="0" smtClean="0"/>
              <a:t>oncrete is one of the most</a:t>
            </a:r>
            <a:r>
              <a:rPr lang="en-US" baseline="0" dirty="0" smtClean="0"/>
              <a:t> widely used building materials because of its flexibility of design and versatility. It can be used in roadways, bridges, flooring, columns, and parking structures in addition to numerous other applications.</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21</a:t>
            </a:fld>
            <a:endParaRPr lang="en-US"/>
          </a:p>
        </p:txBody>
      </p:sp>
    </p:spTree>
    <p:extLst>
      <p:ext uri="{BB962C8B-B14F-4D97-AF65-F5344CB8AC3E}">
        <p14:creationId xmlns:p14="http://schemas.microsoft.com/office/powerpoint/2010/main" val="575651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i</a:t>
            </a:r>
            <a:r>
              <a:rPr lang="en-US" dirty="0" smtClean="0"/>
              <a:t>s impossible</a:t>
            </a:r>
            <a:r>
              <a:rPr lang="en-US" baseline="0" dirty="0" smtClean="0"/>
              <a:t> to determine the lifespan of any placed concrete because there are so many factors that affect concrete’s performance. While some concrete can last for up to 50 years, other concrete may be subjected to damaging conditions and may only last a year or two before it begins to fail. </a:t>
            </a:r>
          </a:p>
          <a:p>
            <a:r>
              <a:rPr lang="en-US" baseline="0" dirty="0" smtClean="0"/>
              <a:t>Factors that may lead to concrete deterioration include embedded rebar corrosion, disintegration mechanisms (such as aggressive chemicals), freeze-thaw cycles, abrasion, moisture effects, thermal effects, heavy loads the structure was not intended to carry, unanticipated disasters, or improper design or construction. </a:t>
            </a:r>
          </a:p>
          <a:p>
            <a:r>
              <a:rPr lang="en-US" baseline="0" dirty="0" smtClean="0"/>
              <a:t>It can also be a combination of these things!</a:t>
            </a:r>
          </a:p>
          <a:p>
            <a:r>
              <a:rPr lang="en-US" i="1" baseline="0" dirty="0" smtClean="0"/>
              <a:t>For more information on why concrete deteriorates, let participants know that there is also a “concrete deterioration” course that we offer as an online course.</a:t>
            </a:r>
          </a:p>
        </p:txBody>
      </p:sp>
      <p:sp>
        <p:nvSpPr>
          <p:cNvPr id="4" name="Slide Number Placeholder 3"/>
          <p:cNvSpPr>
            <a:spLocks noGrp="1"/>
          </p:cNvSpPr>
          <p:nvPr>
            <p:ph type="sldNum" sz="quarter" idx="10"/>
          </p:nvPr>
        </p:nvSpPr>
        <p:spPr/>
        <p:txBody>
          <a:bodyPr/>
          <a:lstStyle/>
          <a:p>
            <a:fld id="{D9DA2E2C-D299-4266-8486-4989603C7E80}" type="slidenum">
              <a:rPr lang="en-US" smtClean="0"/>
              <a:t>22</a:t>
            </a:fld>
            <a:endParaRPr lang="en-US"/>
          </a:p>
        </p:txBody>
      </p:sp>
    </p:spTree>
    <p:extLst>
      <p:ext uri="{BB962C8B-B14F-4D97-AF65-F5344CB8AC3E}">
        <p14:creationId xmlns:p14="http://schemas.microsoft.com/office/powerpoint/2010/main" val="4278389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you can see from</a:t>
            </a:r>
            <a:r>
              <a:rPr lang="en-US" baseline="0" dirty="0" smtClean="0"/>
              <a:t> this chart, cracking is the most common mode of failure in repaired concrete. It is also usually the first indicator of a deeper problem. Cracking may be an indicator of corrosion, alkali-aggregate reaction, freeze-thaw disintegration, drying shrinkage, abrasion, or a variety of other issues.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are a variety of reasons why concrete fails. Here we can see a few of the most common causes, including </a:t>
            </a:r>
            <a:r>
              <a:rPr lang="en-US" dirty="0" smtClean="0"/>
              <a:t>the incorrect diagnosis of the original cause of the deterioration, the incorrect design of the repair and method of application, incorrect selection of material or poor workmanship.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All of these causes of failure are fixable!</a:t>
            </a:r>
            <a:r>
              <a:rPr lang="en-US" baseline="0" dirty="0" smtClean="0"/>
              <a:t> Proper education can prevent these types of failures from happening.</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sz="1200" kern="1200" dirty="0" smtClean="0">
                <a:solidFill>
                  <a:schemeClr val="tx1"/>
                </a:solidFill>
                <a:effectLst/>
                <a:latin typeface="+mn-lt"/>
                <a:ea typeface="+mn-ea"/>
                <a:cs typeface="+mn-cs"/>
              </a:rPr>
              <a:t>Which of the following is the most common way a repair fails?</a:t>
            </a:r>
          </a:p>
          <a:p>
            <a:pPr marL="228600" lvl="0" indent="-228600">
              <a:buFont typeface="+mj-lt"/>
              <a:buAutoNum type="alphaLcPeriod"/>
            </a:pPr>
            <a:r>
              <a:rPr lang="en-US" sz="1200" kern="1200" dirty="0" err="1" smtClean="0">
                <a:solidFill>
                  <a:schemeClr val="tx1"/>
                </a:solidFill>
                <a:effectLst/>
                <a:latin typeface="+mn-lt"/>
                <a:ea typeface="+mn-ea"/>
                <a:cs typeface="+mn-cs"/>
              </a:rPr>
              <a:t>Debonding</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Alkali-Aggregate Reaction</a:t>
            </a:r>
          </a:p>
          <a:p>
            <a:pPr marL="228600" indent="-228600">
              <a:buFont typeface="+mj-lt"/>
              <a:buAutoNum type="alphaLcPeriod"/>
            </a:pPr>
            <a:r>
              <a:rPr lang="en-US" sz="1200" b="1" kern="1200" dirty="0" smtClean="0">
                <a:solidFill>
                  <a:schemeClr val="tx1"/>
                </a:solidFill>
                <a:effectLst/>
                <a:latin typeface="+mn-lt"/>
                <a:ea typeface="+mn-ea"/>
                <a:cs typeface="+mn-cs"/>
              </a:rPr>
              <a:t>Cracking</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23</a:t>
            </a:fld>
            <a:endParaRPr lang="en-US"/>
          </a:p>
        </p:txBody>
      </p:sp>
    </p:spTree>
    <p:extLst>
      <p:ext uri="{BB962C8B-B14F-4D97-AF65-F5344CB8AC3E}">
        <p14:creationId xmlns:p14="http://schemas.microsoft.com/office/powerpoint/2010/main" val="8662432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24</a:t>
            </a:fld>
            <a:endParaRPr lang="en-US"/>
          </a:p>
        </p:txBody>
      </p:sp>
    </p:spTree>
    <p:extLst>
      <p:ext uri="{BB962C8B-B14F-4D97-AF65-F5344CB8AC3E}">
        <p14:creationId xmlns:p14="http://schemas.microsoft.com/office/powerpoint/2010/main" val="3985456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smtClean="0"/>
              <a:t>Ask the audience: What percentage of concrete repairs are effective after 5 years?</a:t>
            </a:r>
          </a:p>
          <a:p>
            <a:r>
              <a:rPr lang="en-US" i="1" baseline="0" dirty="0" smtClean="0"/>
              <a:t>Once a few people respond, reveal the correct answer.</a:t>
            </a:r>
          </a:p>
          <a:p>
            <a:endParaRPr lang="en-US" i="1" baseline="0" dirty="0" smtClean="0"/>
          </a:p>
          <a:p>
            <a:r>
              <a:rPr lang="en-US" i="0" baseline="0" dirty="0" smtClean="0"/>
              <a:t>Experts estimate that </a:t>
            </a:r>
            <a:r>
              <a:rPr lang="en-US" b="1" i="1" baseline="0" dirty="0" smtClean="0"/>
              <a:t>half</a:t>
            </a:r>
            <a:r>
              <a:rPr lang="en-US" i="0" baseline="0" dirty="0" smtClean="0"/>
              <a:t> of all concrete repairs fail within the first five years. </a:t>
            </a:r>
          </a:p>
          <a:p>
            <a:r>
              <a:rPr lang="en-US" i="0" baseline="0" dirty="0" smtClean="0"/>
              <a:t>When you consider 1.) that repair materials are often stronger than the substrate they are replacing and 2.) that new concrete could last up to 50 years if properly placed and treated, it is obvious that repairs are not being effectively executed. As we just saw, many times, a repair is conducted without understanding what caused the concrete failure/deterioration in the first place!</a:t>
            </a:r>
          </a:p>
          <a:p>
            <a:r>
              <a:rPr lang="en-US" b="0" i="0" baseline="0" dirty="0" smtClean="0"/>
              <a:t>Let’s look at an example.</a:t>
            </a:r>
            <a:endParaRPr lang="en-US" i="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25</a:t>
            </a:fld>
            <a:endParaRPr lang="en-US"/>
          </a:p>
        </p:txBody>
      </p:sp>
    </p:spTree>
    <p:extLst>
      <p:ext uri="{BB962C8B-B14F-4D97-AF65-F5344CB8AC3E}">
        <p14:creationId xmlns:p14="http://schemas.microsoft.com/office/powerpoint/2010/main" val="2077856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we can see that this concrete was cracked, which is one of the most common concrete repair failure methods. Cracks can be caused by a variety of issues, ranging from impact loads, to corrosion of the embedded metal rebar. </a:t>
            </a:r>
          </a:p>
        </p:txBody>
      </p:sp>
      <p:sp>
        <p:nvSpPr>
          <p:cNvPr id="4" name="Slide Number Placeholder 3"/>
          <p:cNvSpPr>
            <a:spLocks noGrp="1"/>
          </p:cNvSpPr>
          <p:nvPr>
            <p:ph type="sldNum" sz="quarter" idx="10"/>
          </p:nvPr>
        </p:nvSpPr>
        <p:spPr/>
        <p:txBody>
          <a:bodyPr/>
          <a:lstStyle/>
          <a:p>
            <a:fld id="{D9DA2E2C-D299-4266-8486-4989603C7E80}" type="slidenum">
              <a:rPr lang="en-US" smtClean="0"/>
              <a:t>26</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a reinforcing bar corrodes, the build-up of rust increases the volume of the bar. The concrete above the reinforcing bar cannot accommodate for this volume change so it cracks and eventually spalls off.</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this example, this concrete cracked because chlorides seeped through the concrete, reached the reinforcing bar, and corrosion of the steel rebar began.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process of carbonation changed the pH of the concrete (from a more to a less alkaline environment) due to the interaction of water, atmospheric carbon dioxide, and the calcium hydroxide in the cement paste. Calcium hydroxide is a bi-product of the cement hydration process.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lower pH causes the passivity layer around the rebar to diminish, which makes the concrete more conducive to setting up a corrosion cell.</a:t>
            </a:r>
          </a:p>
        </p:txBody>
      </p:sp>
      <p:sp>
        <p:nvSpPr>
          <p:cNvPr id="4" name="Slide Number Placeholder 3"/>
          <p:cNvSpPr>
            <a:spLocks noGrp="1"/>
          </p:cNvSpPr>
          <p:nvPr>
            <p:ph type="sldNum" sz="quarter" idx="10"/>
          </p:nvPr>
        </p:nvSpPr>
        <p:spPr/>
        <p:txBody>
          <a:bodyPr/>
          <a:lstStyle/>
          <a:p>
            <a:fld id="{D9DA2E2C-D299-4266-8486-4989603C7E80}" type="slidenum">
              <a:rPr lang="en-US" smtClean="0"/>
              <a:t>27</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Concrete fails when it reaches its</a:t>
            </a:r>
            <a:r>
              <a:rPr lang="en-US" baseline="0" dirty="0" smtClean="0"/>
              <a:t> ultimate capacity, but this may not happen all at once. Often the first sign of distress in a concrete structure is tension cracks. </a:t>
            </a:r>
          </a:p>
          <a:p>
            <a:r>
              <a:rPr lang="en-US" baseline="0" dirty="0" smtClean="0"/>
              <a:t>Think of these tension cracks as “smoke alarms” as they are often the first indicators that something is wrong and needs to be looked into. </a:t>
            </a:r>
          </a:p>
          <a:p>
            <a:r>
              <a:rPr lang="en-US" baseline="0" dirty="0" smtClean="0"/>
              <a:t>If the crack in the previous slide was not addressed, more serious spalling could occur and the concrete could reach its ultimate capacity and fail.</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28</a:t>
            </a:fld>
            <a:endParaRPr lang="en-US"/>
          </a:p>
        </p:txBody>
      </p:sp>
    </p:spTree>
    <p:extLst>
      <p:ext uri="{BB962C8B-B14F-4D97-AF65-F5344CB8AC3E}">
        <p14:creationId xmlns:p14="http://schemas.microsoft.com/office/powerpoint/2010/main" val="33352911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let’s say the person designing this repair did not investigate</a:t>
            </a:r>
            <a:r>
              <a:rPr lang="en-US" baseline="0" dirty="0" smtClean="0"/>
              <a:t> this issue. Instead of addressing the underlying corrosion of the reinforcing bar, they simply filled the crack with an epoxy resin, using a gravity-feed method. </a:t>
            </a:r>
          </a:p>
          <a:p>
            <a:endParaRPr lang="en-US" baseline="0" dirty="0" smtClean="0"/>
          </a:p>
          <a:p>
            <a:r>
              <a:rPr lang="en-US" i="1" baseline="0" dirty="0" smtClean="0"/>
              <a:t>Ask the audience what they think will happen. After you have given the audience a change to answer, proceed.</a:t>
            </a:r>
          </a:p>
          <a:p>
            <a:endParaRPr lang="en-US" i="1" baseline="0" dirty="0" smtClean="0"/>
          </a:p>
          <a:p>
            <a:r>
              <a:rPr lang="en-US" i="0" baseline="0" dirty="0" smtClean="0"/>
              <a:t>The reinforcing bar will keep corroding. The repair will fail because the cause of the problem was not addressed. </a:t>
            </a:r>
            <a:endParaRPr lang="en-US" baseline="0" dirty="0" smtClean="0"/>
          </a:p>
          <a:p>
            <a:r>
              <a:rPr lang="en-US" baseline="0" dirty="0" smtClean="0"/>
              <a:t>In fact, because the repair material is often stronger that the substrate, more cracks would form parallel to the area repaired with epoxy. This creates more opportunities for chlorides or disintegrating agents to enter the concrete and access the reinforcing bar. The repair will have to be executed again, only this time, the surrounding concrete will need to be completely removed, the rebar will need to be cleaned, and new concrete will have to be laid. Although this is a more expensive repair than the epoxy repair first used, the epoxy repair was not a solution to the problem. The first repair was an entire waste. If the larger repair was done first, it would have provided a lasting solution and been altogether less expensive.</a:t>
            </a:r>
          </a:p>
        </p:txBody>
      </p:sp>
      <p:sp>
        <p:nvSpPr>
          <p:cNvPr id="4" name="Slide Number Placeholder 3"/>
          <p:cNvSpPr>
            <a:spLocks noGrp="1"/>
          </p:cNvSpPr>
          <p:nvPr>
            <p:ph type="sldNum" sz="quarter" idx="10"/>
          </p:nvPr>
        </p:nvSpPr>
        <p:spPr/>
        <p:txBody>
          <a:bodyPr/>
          <a:lstStyle/>
          <a:p>
            <a:fld id="{D9DA2E2C-D299-4266-8486-4989603C7E80}" type="slidenum">
              <a:rPr lang="en-US" smtClean="0"/>
              <a:t>29</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 is essential to assess the underlying cause of the damage before planning a repair. </a:t>
            </a:r>
          </a:p>
          <a:p>
            <a:r>
              <a:rPr lang="en-US" baseline="0" dirty="0" smtClean="0"/>
              <a:t>During a concrete repair, follow the four step process: Assess, Plan, Prepare, and Execute. </a:t>
            </a:r>
          </a:p>
          <a:p>
            <a:r>
              <a:rPr lang="en-US" baseline="0" dirty="0" smtClean="0"/>
              <a:t>In this course, we will cover the factors that should be considered at each step along the way in order to create a successful, lasting repair.</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30</a:t>
            </a:fld>
            <a:endParaRPr lang="en-US"/>
          </a:p>
        </p:txBody>
      </p:sp>
    </p:spTree>
    <p:extLst>
      <p:ext uri="{BB962C8B-B14F-4D97-AF65-F5344CB8AC3E}">
        <p14:creationId xmlns:p14="http://schemas.microsoft.com/office/powerpoint/2010/main" val="2650145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0.2 (Equivalent </a:t>
            </a:r>
            <a:r>
              <a:rPr lang="en-US" smtClean="0"/>
              <a:t>to 2 hours) </a:t>
            </a:r>
            <a:r>
              <a:rPr lang="en-US" dirty="0" smtClean="0"/>
              <a:t>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0771709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31</a:t>
            </a:fld>
            <a:endParaRPr lang="en-US"/>
          </a:p>
        </p:txBody>
      </p:sp>
    </p:spTree>
    <p:extLst>
      <p:ext uri="{BB962C8B-B14F-4D97-AF65-F5344CB8AC3E}">
        <p14:creationId xmlns:p14="http://schemas.microsoft.com/office/powerpoint/2010/main" val="909196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32</a:t>
            </a:fld>
            <a:endParaRPr lang="en-US"/>
          </a:p>
        </p:txBody>
      </p:sp>
    </p:spTree>
    <p:extLst>
      <p:ext uri="{BB962C8B-B14F-4D97-AF65-F5344CB8AC3E}">
        <p14:creationId xmlns:p14="http://schemas.microsoft.com/office/powerpoint/2010/main" val="3783750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order to identify the problem, we first have to assess the area that needs to be repaired. </a:t>
            </a:r>
          </a:p>
          <a:p>
            <a:r>
              <a:rPr lang="en-US" i="0" baseline="0" dirty="0" smtClean="0"/>
              <a:t>In some cases, the course of the concrete failure is obvious, such as fire damage. In other instances, the cause may only be determined after a careful evaluation. </a:t>
            </a:r>
          </a:p>
          <a:p>
            <a:endParaRPr lang="en-US" i="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33</a:t>
            </a:fld>
            <a:endParaRPr lang="en-US"/>
          </a:p>
        </p:txBody>
      </p:sp>
    </p:spTree>
    <p:extLst>
      <p:ext uri="{BB962C8B-B14F-4D97-AF65-F5344CB8AC3E}">
        <p14:creationId xmlns:p14="http://schemas.microsoft.com/office/powerpoint/2010/main" val="20847884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First, conduct a visual inspection. Note if there are any spalls, cracks, discoloration, or any other observable characteristics of failed concrete. If there are cracks, determine if they are moving or non-moving, this will dictate which repair method to use. Also, observe the environment. If the repair is outside, what typical weathering elements is this structure subject to? Is the area damp? Is it subject to heavy loads or traffic? Does the failure seem to be localized to the surface or does it go deeper?</a:t>
            </a:r>
          </a:p>
        </p:txBody>
      </p:sp>
      <p:sp>
        <p:nvSpPr>
          <p:cNvPr id="4" name="Slide Number Placeholder 3"/>
          <p:cNvSpPr>
            <a:spLocks noGrp="1"/>
          </p:cNvSpPr>
          <p:nvPr>
            <p:ph type="sldNum" sz="quarter" idx="10"/>
          </p:nvPr>
        </p:nvSpPr>
        <p:spPr/>
        <p:txBody>
          <a:bodyPr/>
          <a:lstStyle/>
          <a:p>
            <a:fld id="{D9DA2E2C-D299-4266-8486-4989603C7E80}" type="slidenum">
              <a:rPr lang="en-US" smtClean="0"/>
              <a:t>34</a:t>
            </a:fld>
            <a:endParaRPr lang="en-US"/>
          </a:p>
        </p:txBody>
      </p:sp>
    </p:spTree>
    <p:extLst>
      <p:ext uri="{BB962C8B-B14F-4D97-AF65-F5344CB8AC3E}">
        <p14:creationId xmlns:p14="http://schemas.microsoft.com/office/powerpoint/2010/main" val="24094059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Next, collect all data that pertains to the structure. This step in the process will include, but is not limited to, reviewing the original construction documents and drawings, soil reports, maintenance reports, inspection reports and documents related to the quality control of the materials, and mixture ratios used in the original placement. </a:t>
            </a:r>
          </a:p>
        </p:txBody>
      </p:sp>
      <p:sp>
        <p:nvSpPr>
          <p:cNvPr id="4" name="Slide Number Placeholder 3"/>
          <p:cNvSpPr>
            <a:spLocks noGrp="1"/>
          </p:cNvSpPr>
          <p:nvPr>
            <p:ph type="sldNum" sz="quarter" idx="10"/>
          </p:nvPr>
        </p:nvSpPr>
        <p:spPr/>
        <p:txBody>
          <a:bodyPr/>
          <a:lstStyle/>
          <a:p>
            <a:fld id="{D9DA2E2C-D299-4266-8486-4989603C7E80}" type="slidenum">
              <a:rPr lang="en-US" smtClean="0"/>
              <a:t>35</a:t>
            </a:fld>
            <a:endParaRPr lang="en-US"/>
          </a:p>
        </p:txBody>
      </p:sp>
    </p:spTree>
    <p:extLst>
      <p:ext uri="{BB962C8B-B14F-4D97-AF65-F5344CB8AC3E}">
        <p14:creationId xmlns:p14="http://schemas.microsoft.com/office/powerpoint/2010/main" val="2409529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Direct</a:t>
            </a:r>
            <a:r>
              <a:rPr lang="en-US" i="1" baseline="0" dirty="0" smtClean="0"/>
              <a:t> participants to page 2 in their Participant Guide that should have been passed out at the beginning of the class. </a:t>
            </a:r>
          </a:p>
          <a:p>
            <a:endParaRPr lang="en-US" i="0" baseline="0" dirty="0" smtClean="0"/>
          </a:p>
          <a:p>
            <a:r>
              <a:rPr lang="en-US" i="0" baseline="0" dirty="0" smtClean="0"/>
              <a:t>This checklist can be useful for the Project Engineer when conducting a visual concrete assessment. </a:t>
            </a:r>
            <a:endParaRPr lang="en-US" i="0" dirty="0"/>
          </a:p>
        </p:txBody>
      </p:sp>
      <p:sp>
        <p:nvSpPr>
          <p:cNvPr id="4" name="Slide Number Placeholder 3"/>
          <p:cNvSpPr>
            <a:spLocks noGrp="1"/>
          </p:cNvSpPr>
          <p:nvPr>
            <p:ph type="sldNum" sz="quarter" idx="10"/>
          </p:nvPr>
        </p:nvSpPr>
        <p:spPr/>
        <p:txBody>
          <a:bodyPr/>
          <a:lstStyle/>
          <a:p>
            <a:fld id="{D9DA2E2C-D299-4266-8486-4989603C7E80}" type="slidenum">
              <a:rPr lang="en-US" smtClean="0"/>
              <a:t>36</a:t>
            </a:fld>
            <a:endParaRPr lang="en-US"/>
          </a:p>
        </p:txBody>
      </p:sp>
    </p:spTree>
    <p:extLst>
      <p:ext uri="{BB962C8B-B14F-4D97-AF65-F5344CB8AC3E}">
        <p14:creationId xmlns:p14="http://schemas.microsoft.com/office/powerpoint/2010/main" val="3677122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conduct a non-destructive</a:t>
            </a:r>
            <a:r>
              <a:rPr lang="en-US" baseline="0" dirty="0" smtClean="0"/>
              <a:t> surface evaluation to check for concrete delamination. Two of the most popular methods for doing so are hammer sounding and chain dragging. In these methods, you will hear a “pinging sound” if the concrete is delaminated. </a:t>
            </a:r>
          </a:p>
          <a:p>
            <a:endParaRPr lang="en-US" baseline="0" dirty="0" smtClean="0"/>
          </a:p>
          <a:p>
            <a:r>
              <a:rPr lang="en-US" baseline="0" dirty="0" smtClean="0"/>
              <a:t>However, this is not the only method to test for concrete delamination. Other methods for identifying delaminated concrete include: </a:t>
            </a:r>
          </a:p>
          <a:p>
            <a:pPr marL="171450" indent="-171450">
              <a:buFont typeface="Arial" panose="020B0604020202020204" pitchFamily="34" charset="0"/>
              <a:buChar char="•"/>
            </a:pPr>
            <a:r>
              <a:rPr lang="en-US" b="0" baseline="0" dirty="0" smtClean="0"/>
              <a:t>Impact echo-testing (</a:t>
            </a:r>
            <a:r>
              <a:rPr lang="en-US" b="1" baseline="0" dirty="0" smtClean="0"/>
              <a:t>ASTM C1383</a:t>
            </a:r>
            <a:r>
              <a:rPr lang="en-US" b="0" baseline="0" dirty="0" smtClean="0"/>
              <a:t>)</a:t>
            </a:r>
          </a:p>
          <a:p>
            <a:pPr marL="171450" indent="-171450">
              <a:buFont typeface="Arial" panose="020B0604020202020204" pitchFamily="34" charset="0"/>
              <a:buChar char="•"/>
            </a:pPr>
            <a:r>
              <a:rPr lang="en-US" b="0" baseline="0" dirty="0" smtClean="0"/>
              <a:t>Ground-penetrating radar (GPR) (</a:t>
            </a:r>
            <a:r>
              <a:rPr lang="en-US" b="1" baseline="0" dirty="0" smtClean="0"/>
              <a:t>ASTM D4788</a:t>
            </a:r>
            <a:r>
              <a:rPr lang="en-US" b="0" baseline="0" dirty="0" smtClean="0"/>
              <a:t>) </a:t>
            </a:r>
          </a:p>
          <a:p>
            <a:pPr marL="171450" indent="-171450">
              <a:buFont typeface="Arial" panose="020B0604020202020204" pitchFamily="34" charset="0"/>
              <a:buChar char="•"/>
            </a:pPr>
            <a:r>
              <a:rPr lang="en-US" b="0" baseline="0" dirty="0" smtClean="0"/>
              <a:t>Infrared thermography typically </a:t>
            </a:r>
            <a:r>
              <a:rPr lang="en-US" baseline="0" dirty="0" smtClean="0"/>
              <a:t>accompanied by sounding by hammer tapping, chain dragging or impulse response. </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0" baseline="0" dirty="0" smtClean="0"/>
              <a:t>For more information, refer to </a:t>
            </a:r>
            <a:r>
              <a:rPr lang="en-US" b="1" baseline="0" dirty="0" smtClean="0"/>
              <a:t>ACI </a:t>
            </a:r>
            <a:r>
              <a:rPr lang="en-US" b="1" i="0" baseline="0" dirty="0" smtClean="0"/>
              <a:t>228.2R-13</a:t>
            </a:r>
            <a:r>
              <a:rPr lang="en-US" b="0" i="0" baseline="0" dirty="0" smtClean="0"/>
              <a:t> </a:t>
            </a:r>
            <a:r>
              <a:rPr lang="en-US" b="0" i="1" baseline="0" dirty="0" smtClean="0"/>
              <a:t>Report on Nondestructive Test Methods for Evaluation of Concrete in Structures </a:t>
            </a:r>
            <a:r>
              <a:rPr lang="en-US" b="0" i="0" baseline="0" dirty="0" smtClean="0"/>
              <a:t>and </a:t>
            </a:r>
            <a:r>
              <a:rPr lang="en-US" b="1" i="0" baseline="0" dirty="0" smtClean="0"/>
              <a:t>ICRI 210.4-2009</a:t>
            </a:r>
            <a:r>
              <a:rPr lang="en-US" b="0" i="0" baseline="0" dirty="0" smtClean="0"/>
              <a:t> </a:t>
            </a:r>
            <a:r>
              <a:rPr lang="en-US" b="0" i="1" baseline="0" dirty="0" smtClean="0"/>
              <a:t>Guideline for Nondestructive Evaluation Methods for Condition Assessment, Repair, and Performance Monitoring of Concrete Structures</a:t>
            </a:r>
            <a:r>
              <a:rPr lang="en-US" b="0" i="0" baseline="0" dirty="0" smtClean="0"/>
              <a:t>.</a:t>
            </a:r>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37</a:t>
            </a:fld>
            <a:endParaRPr lang="en-US"/>
          </a:p>
        </p:txBody>
      </p:sp>
    </p:spTree>
    <p:extLst>
      <p:ext uri="{BB962C8B-B14F-4D97-AF65-F5344CB8AC3E}">
        <p14:creationId xmlns:p14="http://schemas.microsoft.com/office/powerpoint/2010/main" val="1609765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Based on the findings of the sounding (or other delaminated concrete location means) a decision will need to be made. If the concrete is sounded and no delamination is present, the concrete does not have to be removed and replaced since delaminated concrete has already lost significant strength and will no longer perform as expected. Other repair methods can be considered depending on the nature of the damage. This being said, one still needs to determine the cause of the damage before planning the repair.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Cracks caused by abrasion, overloading, shrinkage, or other non-corrosive means may not be accompanied by delaminated concrete. For example, if light honeycombing occurred without the presence of delamination, the surface could be re-profiled and new material could be added without major concrete removal.</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delamination was discovered, the deteriorated concrete will need to be removed, undercut, and replaced.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38</a:t>
            </a:fld>
            <a:endParaRPr lang="en-US"/>
          </a:p>
        </p:txBody>
      </p:sp>
    </p:spTree>
    <p:extLst>
      <p:ext uri="{BB962C8B-B14F-4D97-AF65-F5344CB8AC3E}">
        <p14:creationId xmlns:p14="http://schemas.microsoft.com/office/powerpoint/2010/main" val="1609765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may think that cracks that are not associated with delaminated concrete do not need to be filled and are only an aesthetic concern. This is a false assumption. </a:t>
            </a:r>
          </a:p>
          <a:p>
            <a:r>
              <a:rPr lang="en-US" baseline="0" dirty="0" smtClean="0"/>
              <a:t>As covered previously, cracks make it easier for deteriorating agents to access the concrete or reinforcing bar. If cracks are not sealed, these deteriorating agents (such as moisture, sulfates, de-icing salts, salt water, and other corrosive agents) can easily access the concrete and/or reinforcing bar which can lead to corrosion, alkali-aggregate reactions, or freeze-thaw deterioration. Not only are these situation more devastating to the make-up of the concrete, they are much more costly and labor intensive to repair. </a:t>
            </a:r>
          </a:p>
          <a:p>
            <a:r>
              <a:rPr lang="en-US" baseline="0" dirty="0" smtClean="0"/>
              <a:t>Fixing the situation as soon as it arises is always the best way to save time and money in the long run.</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39</a:t>
            </a:fld>
            <a:endParaRPr lang="en-US"/>
          </a:p>
        </p:txBody>
      </p:sp>
    </p:spTree>
    <p:extLst>
      <p:ext uri="{BB962C8B-B14F-4D97-AF65-F5344CB8AC3E}">
        <p14:creationId xmlns:p14="http://schemas.microsoft.com/office/powerpoint/2010/main" val="17878836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Based on the outcome of the sounding and other evidence collected so far in the visual and collection of data phases, there should be enough information to recognize which types of tests would be useful for further evaluation.</a:t>
            </a:r>
          </a:p>
          <a:p>
            <a:r>
              <a:rPr lang="en-US" i="0" baseline="0" dirty="0" smtClean="0"/>
              <a:t>These tests can include chloride and sulfate content testing, alkalinity testing, depth of carbonation testing, and testing if cracks are moving or non-moving. The results of these test will help determine which repair material and placement method is appropriate for the repair at hand.</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many different methods for testing the damaged substrate. Refer to ICRI Technical Guidelines for more information on how to conduct various tests for evaluating existing concrete substrate.</a:t>
            </a:r>
          </a:p>
          <a:p>
            <a:endParaRPr lang="en-US" i="1"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40</a:t>
            </a:fld>
            <a:endParaRPr lang="en-US"/>
          </a:p>
        </p:txBody>
      </p:sp>
    </p:spTree>
    <p:extLst>
      <p:ext uri="{BB962C8B-B14F-4D97-AF65-F5344CB8AC3E}">
        <p14:creationId xmlns:p14="http://schemas.microsoft.com/office/powerpoint/2010/main" val="160976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110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2LU/HSW credits.</a:t>
            </a:r>
          </a:p>
          <a:p>
            <a:pPr marL="171450" indent="-171450">
              <a:buFont typeface="Arial" panose="020B0604020202020204" pitchFamily="34" charset="0"/>
              <a:buChar char="•"/>
            </a:pPr>
            <a:r>
              <a:rPr lang="en-US" dirty="0" smtClean="0"/>
              <a:t>IACET: 0.2 (Equivalent to 2 hours)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26234069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the assessment is completed, the Project Engineer should have a pretty good idea of what caused the failure. </a:t>
            </a:r>
          </a:p>
          <a:p>
            <a:r>
              <a:rPr lang="en-US" baseline="0" dirty="0" smtClean="0"/>
              <a:t>Concrete deterioration is often not just caused by one thing. It is usually caused by a combination of these factors.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41</a:t>
            </a:fld>
            <a:endParaRPr lang="en-US"/>
          </a:p>
        </p:txBody>
      </p:sp>
    </p:spTree>
    <p:extLst>
      <p:ext uri="{BB962C8B-B14F-4D97-AF65-F5344CB8AC3E}">
        <p14:creationId xmlns:p14="http://schemas.microsoft.com/office/powerpoint/2010/main" val="30372961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42</a:t>
            </a:fld>
            <a:endParaRPr lang="en-US"/>
          </a:p>
        </p:txBody>
      </p:sp>
    </p:spTree>
    <p:extLst>
      <p:ext uri="{BB962C8B-B14F-4D97-AF65-F5344CB8AC3E}">
        <p14:creationId xmlns:p14="http://schemas.microsoft.com/office/powerpoint/2010/main" val="14402953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examine some of the things</a:t>
            </a:r>
            <a:r>
              <a:rPr lang="en-US" baseline="0" dirty="0" smtClean="0"/>
              <a:t> that are going on in this picture. </a:t>
            </a:r>
          </a:p>
          <a:p>
            <a:r>
              <a:rPr lang="en-US" baseline="0" dirty="0" smtClean="0"/>
              <a:t>First, we should notice that moderate, patterned cracking with some spalling has occurred. When cracking occurs in lines like this, this is usually a good indicator that the reinforcing bar has experienced some kind of corrosion since there are cracks directly above where the rebar may be. Be sure to look at the original construction plans and see if the cracks line up with where the rebar was placed. </a:t>
            </a:r>
          </a:p>
          <a:p>
            <a:r>
              <a:rPr lang="en-US" baseline="0" dirty="0" smtClean="0"/>
              <a:t>Next look at the climate. Since it is November in Maryland, there is some snow, but also some sun peeking through. Since this is the top level of the parking garage, the surface is mostly likely in direct sunlight and is directly in contact with snow. Perhaps these cracks were caused by freeze/thaw cycles. </a:t>
            </a:r>
          </a:p>
          <a:p>
            <a:r>
              <a:rPr lang="en-US" baseline="0" dirty="0" smtClean="0"/>
              <a:t>Finally, we can see that there is sign that warns against slipping on the stairs. Given that it is also snowing, perhaps icy ground is an issue in this area. Be sure to make a note to ask the owner if de-icing salts are used. </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43</a:t>
            </a:fld>
            <a:endParaRPr lang="en-US"/>
          </a:p>
        </p:txBody>
      </p:sp>
    </p:spTree>
    <p:extLst>
      <p:ext uri="{BB962C8B-B14F-4D97-AF65-F5344CB8AC3E}">
        <p14:creationId xmlns:p14="http://schemas.microsoft.com/office/powerpoint/2010/main" val="4901229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44</a:t>
            </a:fld>
            <a:endParaRPr lang="en-US"/>
          </a:p>
        </p:txBody>
      </p:sp>
    </p:spTree>
    <p:extLst>
      <p:ext uri="{BB962C8B-B14F-4D97-AF65-F5344CB8AC3E}">
        <p14:creationId xmlns:p14="http://schemas.microsoft.com/office/powerpoint/2010/main" val="1993099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45</a:t>
            </a:fld>
            <a:endParaRPr lang="en-US"/>
          </a:p>
        </p:txBody>
      </p:sp>
    </p:spTree>
    <p:extLst>
      <p:ext uri="{BB962C8B-B14F-4D97-AF65-F5344CB8AC3E}">
        <p14:creationId xmlns:p14="http://schemas.microsoft.com/office/powerpoint/2010/main" val="35356334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46</a:t>
            </a:fld>
            <a:endParaRPr lang="en-US"/>
          </a:p>
        </p:txBody>
      </p:sp>
    </p:spTree>
    <p:extLst>
      <p:ext uri="{BB962C8B-B14F-4D97-AF65-F5344CB8AC3E}">
        <p14:creationId xmlns:p14="http://schemas.microsoft.com/office/powerpoint/2010/main" val="346416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47</a:t>
            </a:fld>
            <a:endParaRPr lang="en-US"/>
          </a:p>
        </p:txBody>
      </p:sp>
    </p:spTree>
    <p:extLst>
      <p:ext uri="{BB962C8B-B14F-4D97-AF65-F5344CB8AC3E}">
        <p14:creationId xmlns:p14="http://schemas.microsoft.com/office/powerpoint/2010/main" val="9847236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smtClean="0"/>
              <a:t>Lead a class discussion about other factors that may have present in this repair that could have accelerated corrosion. </a:t>
            </a:r>
          </a:p>
          <a:p>
            <a:r>
              <a:rPr lang="en-US" i="1" baseline="0" dirty="0" smtClean="0"/>
              <a:t>Some ideas to discuss:</a:t>
            </a:r>
          </a:p>
          <a:p>
            <a:pPr marL="171450" indent="-171450">
              <a:buFont typeface="Arial" panose="020B0604020202020204" pitchFamily="34" charset="0"/>
              <a:buChar char="•"/>
            </a:pPr>
            <a:r>
              <a:rPr lang="en-US" dirty="0" smtClean="0"/>
              <a:t>De-icing salts could have absorbed water from melting snow. </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Cracks could have been caused by freeze-thaw cycles and then the de-icing salts or other aggressive chlorides used the cracks as a pathway to access the rebar, causing corrosion. </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Cars driving over already damaged surface could have contributed to surface abrasion.</a:t>
            </a:r>
          </a:p>
        </p:txBody>
      </p:sp>
      <p:sp>
        <p:nvSpPr>
          <p:cNvPr id="4" name="Slide Number Placeholder 3"/>
          <p:cNvSpPr>
            <a:spLocks noGrp="1"/>
          </p:cNvSpPr>
          <p:nvPr>
            <p:ph type="sldNum" sz="quarter" idx="10"/>
          </p:nvPr>
        </p:nvSpPr>
        <p:spPr/>
        <p:txBody>
          <a:bodyPr/>
          <a:lstStyle/>
          <a:p>
            <a:fld id="{D9DA2E2C-D299-4266-8486-4989603C7E80}" type="slidenum">
              <a:rPr lang="en-US" smtClean="0"/>
              <a:t>48</a:t>
            </a:fld>
            <a:endParaRPr lang="en-US"/>
          </a:p>
        </p:txBody>
      </p:sp>
    </p:spTree>
    <p:extLst>
      <p:ext uri="{BB962C8B-B14F-4D97-AF65-F5344CB8AC3E}">
        <p14:creationId xmlns:p14="http://schemas.microsoft.com/office/powerpoint/2010/main" val="9847236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Since</a:t>
            </a:r>
            <a:r>
              <a:rPr lang="en-US" baseline="0" dirty="0" smtClean="0"/>
              <a:t> the Project Engineer can’t change the situation (the Owner wants to continue to use the harsh de-icing salts), the repair will be need to be designed to decrease the likelihood of this issue reoccurring.</a:t>
            </a:r>
            <a:endParaRPr lang="en-US"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49</a:t>
            </a:fld>
            <a:endParaRPr lang="en-US"/>
          </a:p>
        </p:txBody>
      </p:sp>
    </p:spTree>
    <p:extLst>
      <p:ext uri="{BB962C8B-B14F-4D97-AF65-F5344CB8AC3E}">
        <p14:creationId xmlns:p14="http://schemas.microsoft.com/office/powerpoint/2010/main" val="9847236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Direct participants to pages 4-6 in their participant guide for checklists taken from </a:t>
            </a:r>
            <a:r>
              <a:rPr lang="en-US" b="1" i="0" baseline="0" dirty="0" smtClean="0"/>
              <a:t>ICRI Guideline No. 320.2R-2009 </a:t>
            </a:r>
            <a:r>
              <a:rPr lang="en-US" i="1" baseline="0" dirty="0" smtClean="0"/>
              <a:t>Guide for Selecting and Specifying Materials for Repair of Concrete Surfaces</a:t>
            </a:r>
            <a:r>
              <a:rPr lang="en-US" i="0" baseline="0" dirty="0" smtClean="0"/>
              <a:t>. </a:t>
            </a:r>
          </a:p>
        </p:txBody>
      </p:sp>
      <p:sp>
        <p:nvSpPr>
          <p:cNvPr id="4" name="Slide Number Placeholder 3"/>
          <p:cNvSpPr>
            <a:spLocks noGrp="1"/>
          </p:cNvSpPr>
          <p:nvPr>
            <p:ph type="sldNum" sz="quarter" idx="10"/>
          </p:nvPr>
        </p:nvSpPr>
        <p:spPr/>
        <p:txBody>
          <a:bodyPr/>
          <a:lstStyle/>
          <a:p>
            <a:fld id="{D9DA2E2C-D299-4266-8486-4989603C7E80}" type="slidenum">
              <a:rPr lang="en-US" smtClean="0"/>
              <a:t>50</a:t>
            </a:fld>
            <a:endParaRPr lang="en-US"/>
          </a:p>
        </p:txBody>
      </p:sp>
    </p:spTree>
    <p:extLst>
      <p:ext uri="{BB962C8B-B14F-4D97-AF65-F5344CB8AC3E}">
        <p14:creationId xmlns:p14="http://schemas.microsoft.com/office/powerpoint/2010/main" val="3071222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18601769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a:t>
            </a:r>
            <a:r>
              <a:rPr lang="en-US" baseline="0" dirty="0" smtClean="0"/>
              <a:t> the owner funds the project, their requirements should especially be taken into account when planning the repair. In the example we just looked at, the Stakeholder had a few things he wanted that would affect how one would plan the repair.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51</a:t>
            </a:fld>
            <a:endParaRPr lang="en-US"/>
          </a:p>
        </p:txBody>
      </p:sp>
    </p:spTree>
    <p:extLst>
      <p:ext uri="{BB962C8B-B14F-4D97-AF65-F5344CB8AC3E}">
        <p14:creationId xmlns:p14="http://schemas.microsoft.com/office/powerpoint/2010/main" val="3071222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 conditions</a:t>
            </a:r>
            <a:r>
              <a:rPr lang="en-US" baseline="0" dirty="0" smtClean="0"/>
              <a:t> refer to elements that the repair will be exposed to upon completion. Note that often the service conditions </a:t>
            </a:r>
            <a:r>
              <a:rPr lang="en-US" sz="1200" kern="1200" baseline="0" dirty="0" smtClean="0">
                <a:solidFill>
                  <a:schemeClr val="tx1"/>
                </a:solidFill>
                <a:latin typeface="+mn-lt"/>
                <a:ea typeface="+mn-ea"/>
                <a:cs typeface="+mn-cs"/>
              </a:rPr>
              <a:t>can often be determined during the visual inspection, collection of data, and testing phases of the evaluation.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52</a:t>
            </a:fld>
            <a:endParaRPr lang="en-US"/>
          </a:p>
        </p:txBody>
      </p:sp>
    </p:spTree>
    <p:extLst>
      <p:ext uri="{BB962C8B-B14F-4D97-AF65-F5344CB8AC3E}">
        <p14:creationId xmlns:p14="http://schemas.microsoft.com/office/powerpoint/2010/main" val="30712226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Application conditions refer to the physical limitations of the repair. Like service</a:t>
            </a:r>
            <a:r>
              <a:rPr lang="en-US" sz="1200" kern="1200" baseline="0" dirty="0" smtClean="0">
                <a:solidFill>
                  <a:schemeClr val="tx1"/>
                </a:solidFill>
                <a:latin typeface="+mn-lt"/>
                <a:ea typeface="+mn-ea"/>
                <a:cs typeface="+mn-cs"/>
              </a:rPr>
              <a:t> conditions, these requirements can be determined during the visual inspection, collection of data, and testing phases of the evaluation.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53</a:t>
            </a:fld>
            <a:endParaRPr lang="en-US"/>
          </a:p>
        </p:txBody>
      </p:sp>
    </p:spTree>
    <p:extLst>
      <p:ext uri="{BB962C8B-B14F-4D97-AF65-F5344CB8AC3E}">
        <p14:creationId xmlns:p14="http://schemas.microsoft.com/office/powerpoint/2010/main" val="30712226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baseline="0" dirty="0" smtClean="0"/>
              <a:t>Ask the audience identify which owner requirements would affect how the repair is planned. </a:t>
            </a:r>
          </a:p>
          <a:p>
            <a:pPr marL="0" indent="0">
              <a:buFont typeface="Arial" panose="020B0604020202020204" pitchFamily="34" charset="0"/>
              <a:buNone/>
            </a:pPr>
            <a:endParaRPr lang="en-US" i="1" baseline="0" dirty="0" smtClean="0"/>
          </a:p>
          <a:p>
            <a:pPr marL="0" indent="0">
              <a:buFont typeface="Arial" panose="020B0604020202020204" pitchFamily="34" charset="0"/>
              <a:buNone/>
            </a:pPr>
            <a:r>
              <a:rPr lang="en-US" i="1" baseline="0" dirty="0" smtClean="0"/>
              <a:t>After getting a few ideas, show the board with the list of notable requirements.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54</a:t>
            </a:fld>
            <a:endParaRPr lang="en-US"/>
          </a:p>
        </p:txBody>
      </p:sp>
    </p:spTree>
    <p:extLst>
      <p:ext uri="{BB962C8B-B14F-4D97-AF65-F5344CB8AC3E}">
        <p14:creationId xmlns:p14="http://schemas.microsoft.com/office/powerpoint/2010/main" val="35356334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baseline="0" dirty="0" smtClean="0"/>
              <a:t>Ask the audience identify which service conditions would affect how the repair is planned. </a:t>
            </a:r>
          </a:p>
          <a:p>
            <a:pPr marL="0" indent="0">
              <a:buFont typeface="Arial" panose="020B0604020202020204" pitchFamily="34" charset="0"/>
              <a:buNone/>
            </a:pPr>
            <a:endParaRPr lang="en-US" i="1" baseline="0" dirty="0" smtClean="0"/>
          </a:p>
          <a:p>
            <a:pPr marL="0" indent="0">
              <a:buFont typeface="Arial" panose="020B0604020202020204" pitchFamily="34" charset="0"/>
              <a:buNone/>
            </a:pPr>
            <a:r>
              <a:rPr lang="en-US" i="1" baseline="0" dirty="0" smtClean="0"/>
              <a:t>After getting a few ideas, show the board with the list of notable requirements.</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55</a:t>
            </a:fld>
            <a:endParaRPr lang="en-US"/>
          </a:p>
        </p:txBody>
      </p:sp>
    </p:spTree>
    <p:extLst>
      <p:ext uri="{BB962C8B-B14F-4D97-AF65-F5344CB8AC3E}">
        <p14:creationId xmlns:p14="http://schemas.microsoft.com/office/powerpoint/2010/main" val="1537371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baseline="0" dirty="0" smtClean="0"/>
              <a:t>Ask the audience identify which application conditions would affect how the repair is planned. </a:t>
            </a:r>
          </a:p>
          <a:p>
            <a:pPr marL="0" indent="0">
              <a:buFont typeface="Arial" panose="020B0604020202020204" pitchFamily="34" charset="0"/>
              <a:buNone/>
            </a:pPr>
            <a:endParaRPr lang="en-US" i="1" baseline="0" dirty="0" smtClean="0"/>
          </a:p>
          <a:p>
            <a:pPr marL="0" indent="0">
              <a:buFont typeface="Arial" panose="020B0604020202020204" pitchFamily="34" charset="0"/>
              <a:buNone/>
            </a:pPr>
            <a:r>
              <a:rPr lang="en-US" i="1" baseline="0" dirty="0" smtClean="0"/>
              <a:t>After getting a few ideas, show the board with the list of notable requirements.</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56</a:t>
            </a:fld>
            <a:endParaRPr lang="en-US"/>
          </a:p>
        </p:txBody>
      </p:sp>
    </p:spTree>
    <p:extLst>
      <p:ext uri="{BB962C8B-B14F-4D97-AF65-F5344CB8AC3E}">
        <p14:creationId xmlns:p14="http://schemas.microsoft.com/office/powerpoint/2010/main" val="15373710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57</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Time</a:t>
            </a:r>
            <a:r>
              <a:rPr lang="en-US" i="1" baseline="0" dirty="0" smtClean="0"/>
              <a:t> provided, ask these Check Your Knowledge Questions. You can hide questions that you do not want to ask prior to the presentation.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59</a:t>
            </a:fld>
            <a:endParaRPr lang="en-US"/>
          </a:p>
        </p:txBody>
      </p:sp>
    </p:spTree>
    <p:extLst>
      <p:ext uri="{BB962C8B-B14F-4D97-AF65-F5344CB8AC3E}">
        <p14:creationId xmlns:p14="http://schemas.microsoft.com/office/powerpoint/2010/main" val="7103803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Time</a:t>
            </a:r>
            <a:r>
              <a:rPr lang="en-US" i="1" baseline="0" dirty="0" smtClean="0"/>
              <a:t> provided, ask these Check Your Knowledge Questions. You can hide questions that you do not want to ask prior to the presentation.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61</a:t>
            </a:fld>
            <a:endParaRPr lang="en-US"/>
          </a:p>
        </p:txBody>
      </p:sp>
    </p:spTree>
    <p:extLst>
      <p:ext uri="{BB962C8B-B14F-4D97-AF65-F5344CB8AC3E}">
        <p14:creationId xmlns:p14="http://schemas.microsoft.com/office/powerpoint/2010/main" val="1363748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Time</a:t>
            </a:r>
            <a:r>
              <a:rPr lang="en-US" i="1" baseline="0" dirty="0" smtClean="0"/>
              <a:t> provided, ask these Check Your Knowledge Questions. You can hide questions that you do not want to ask prior to the presentation. </a:t>
            </a:r>
            <a:endParaRPr lang="en-US" i="1"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63</a:t>
            </a:fld>
            <a:endParaRPr lang="en-US"/>
          </a:p>
        </p:txBody>
      </p:sp>
    </p:spTree>
    <p:extLst>
      <p:ext uri="{BB962C8B-B14F-4D97-AF65-F5344CB8AC3E}">
        <p14:creationId xmlns:p14="http://schemas.microsoft.com/office/powerpoint/2010/main" val="2951034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22622510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64</a:t>
            </a:fld>
            <a:endParaRPr lang="en-US"/>
          </a:p>
        </p:txBody>
      </p:sp>
    </p:spTree>
    <p:extLst>
      <p:ext uri="{BB962C8B-B14F-4D97-AF65-F5344CB8AC3E}">
        <p14:creationId xmlns:p14="http://schemas.microsoft.com/office/powerpoint/2010/main" val="29510340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Be sure to stop and</a:t>
            </a:r>
            <a:r>
              <a:rPr lang="en-US" i="1" baseline="0" dirty="0" smtClean="0"/>
              <a:t> ask the audience if there are any questions at this time.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65</a:t>
            </a:fld>
            <a:endParaRPr lang="en-US"/>
          </a:p>
        </p:txBody>
      </p:sp>
    </p:spTree>
    <p:extLst>
      <p:ext uri="{BB962C8B-B14F-4D97-AF65-F5344CB8AC3E}">
        <p14:creationId xmlns:p14="http://schemas.microsoft.com/office/powerpoint/2010/main" val="11686363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67</a:t>
            </a:fld>
            <a:endParaRPr lang="en-US"/>
          </a:p>
        </p:txBody>
      </p:sp>
    </p:spTree>
    <p:extLst>
      <p:ext uri="{BB962C8B-B14F-4D97-AF65-F5344CB8AC3E}">
        <p14:creationId xmlns:p14="http://schemas.microsoft.com/office/powerpoint/2010/main" val="28923373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Planning a repair will require the Project Engineer to take a variety of things into account. </a:t>
            </a:r>
          </a:p>
          <a:p>
            <a:r>
              <a:rPr lang="en-US" baseline="0" dirty="0" smtClean="0"/>
              <a:t>Inadequate planning can be the major reason for concrete repair failures. If concrete fails mostly because of its environment and environmental factors were not taken into account when planning which materials and repair methods to use, the repair would not be successful. </a:t>
            </a:r>
          </a:p>
          <a:p>
            <a:r>
              <a:rPr lang="en-US" baseline="0" dirty="0" smtClean="0"/>
              <a:t>In this section, we will look at what the Project Engineer will consider when selecting a repair material to increase the likelihood of a lasting repair. We will then move on to review the best way to apply these repair materials.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68</a:t>
            </a:fld>
            <a:endParaRPr lang="en-US"/>
          </a:p>
        </p:txBody>
      </p:sp>
    </p:spTree>
    <p:extLst>
      <p:ext uri="{BB962C8B-B14F-4D97-AF65-F5344CB8AC3E}">
        <p14:creationId xmlns:p14="http://schemas.microsoft.com/office/powerpoint/2010/main" val="2528785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smtClean="0"/>
              <a:t>When selecting a suitable repair material and application method, the Project Engineer should proceed in the following sequence:</a:t>
            </a:r>
            <a:endParaRPr lang="en-US" sz="1200" kern="1200"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t>Select the repair material with the desirable material properties which best restore the integrity of the original design.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t>Select a method of placement which will successfully place the repair material into the prepared surface.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t>Review the physical properties and placement requirements for the repair material to ensure the constructability of the selected repair system.</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t>Change the material or application method as needed to provide a constructible repair.</a:t>
            </a:r>
          </a:p>
          <a:p>
            <a:pPr algn="l"/>
            <a:endParaRPr lang="en-US" sz="1200" dirty="0" smtClean="0"/>
          </a:p>
          <a:p>
            <a:pPr algn="l"/>
            <a:r>
              <a:rPr lang="en-US" sz="1200" dirty="0" smtClean="0"/>
              <a:t>This means that the decision process is not always linear. Sometimes the Project Engineer will know the repair application first and then will have to find a repair material that is suitable for that application. </a:t>
            </a:r>
          </a:p>
          <a:p>
            <a:pPr algn="l"/>
            <a:r>
              <a:rPr lang="en-US" sz="1200" dirty="0" smtClean="0"/>
              <a:t>For the purposes of this course, however, we will begin by looking at the different types of concrete repair materials.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kern="1200"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69</a:t>
            </a:fld>
            <a:endParaRPr lang="en-US"/>
          </a:p>
        </p:txBody>
      </p:sp>
    </p:spTree>
    <p:extLst>
      <p:ext uri="{BB962C8B-B14F-4D97-AF65-F5344CB8AC3E}">
        <p14:creationId xmlns:p14="http://schemas.microsoft.com/office/powerpoint/2010/main" val="5313778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Selecting the correct material</a:t>
            </a:r>
            <a:r>
              <a:rPr lang="en-US" baseline="0" dirty="0" smtClean="0"/>
              <a:t> for an application is one of the most important parts of the repair process. </a:t>
            </a:r>
            <a:r>
              <a:rPr lang="en-US" dirty="0" smtClean="0"/>
              <a:t>Material incompatibility</a:t>
            </a:r>
            <a:r>
              <a:rPr lang="en-US" baseline="0" dirty="0" smtClean="0"/>
              <a:t> is a major cause of repair failures (ICRI 320.2R). </a:t>
            </a:r>
          </a:p>
          <a:p>
            <a:r>
              <a:rPr lang="en-US" baseline="0" dirty="0" smtClean="0"/>
              <a:t>A repair will result in a composite material, comprised of the original concrete substrate, the bond area where the old and new material meet, and the repair material. The repair material will undoubtedly differ from the substrate in some way, but the goal is to match it as closely as possible so that it reacts similarly. </a:t>
            </a:r>
          </a:p>
          <a:p>
            <a:r>
              <a:rPr lang="en-US" baseline="0" dirty="0" smtClean="0"/>
              <a:t>Compatibility is a balance of how the physical and chemical properties of the repair material and the substrate work together. Assessment of the proper repair materials must consider the behavior of the repair material in both cured and uncured states.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70</a:t>
            </a:fld>
            <a:endParaRPr lang="en-US"/>
          </a:p>
        </p:txBody>
      </p:sp>
    </p:spTree>
    <p:extLst>
      <p:ext uri="{BB962C8B-B14F-4D97-AF65-F5344CB8AC3E}">
        <p14:creationId xmlns:p14="http://schemas.microsoft.com/office/powerpoint/2010/main" val="15963389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bond strength of the repair material refers to how well it bonds with the existing substrate. This can be evaluated in many different directions that we will cover next.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72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Direct tensile testing measures the tensile bond or tensile strength of surface repairs or overlays. These tests will expose the weakest material in the composite system. Tensile values are determined by dividing the load at failure by the cross sectional area of the core.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guidelines may be helpful when testing the direct tensile strength:</a:t>
            </a:r>
          </a:p>
          <a:p>
            <a:r>
              <a:rPr lang="en-US" sz="1200" b="1" kern="1200" dirty="0" smtClean="0">
                <a:solidFill>
                  <a:schemeClr val="tx1"/>
                </a:solidFill>
                <a:latin typeface="+mn-lt"/>
                <a:ea typeface="+mn-ea"/>
                <a:cs typeface="+mn-cs"/>
              </a:rPr>
              <a:t>ASTM C1583</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of Tensile Strength of Concrete Surfaces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ICRI 210.3R-2013</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to Using In-Situ Tensile Pull-Off Test to Evaluate Bond of Concrete Surface Materials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73</a:t>
            </a:fld>
            <a:endParaRPr lang="en-US"/>
          </a:p>
        </p:txBody>
      </p:sp>
    </p:spTree>
    <p:extLst>
      <p:ext uri="{BB962C8B-B14F-4D97-AF65-F5344CB8AC3E}">
        <p14:creationId xmlns:p14="http://schemas.microsoft.com/office/powerpoint/2010/main" val="18250975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Direct shear testing measures the shear strength of the bond between the repair material and the substrate. Pressure is applied in opposite directions and shear bond values are determined by dividing the recorded load at failure by the bond area. </a:t>
            </a:r>
          </a:p>
          <a:p>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Michigan DOT Shear Bond Test</a:t>
            </a:r>
            <a:r>
              <a:rPr lang="en-US" sz="1200" i="0" kern="1200" dirty="0" smtClean="0">
                <a:solidFill>
                  <a:schemeClr val="tx1"/>
                </a:solidFill>
                <a:latin typeface="+mn-lt"/>
                <a:ea typeface="+mn-ea"/>
                <a:cs typeface="+mn-cs"/>
              </a:rPr>
              <a:t> method can be used to evaluate direct shear strength.</a:t>
            </a:r>
          </a:p>
        </p:txBody>
      </p:sp>
      <p:sp>
        <p:nvSpPr>
          <p:cNvPr id="4" name="Slide Number Placeholder 3"/>
          <p:cNvSpPr>
            <a:spLocks noGrp="1"/>
          </p:cNvSpPr>
          <p:nvPr>
            <p:ph type="sldNum" sz="quarter" idx="10"/>
          </p:nvPr>
        </p:nvSpPr>
        <p:spPr/>
        <p:txBody>
          <a:bodyPr/>
          <a:lstStyle/>
          <a:p>
            <a:fld id="{D9DA2E2C-D299-4266-8486-4989603C7E80}" type="slidenum">
              <a:rPr lang="en-US" smtClean="0"/>
              <a:t>74</a:t>
            </a:fld>
            <a:endParaRPr lang="en-US"/>
          </a:p>
        </p:txBody>
      </p:sp>
    </p:spTree>
    <p:extLst>
      <p:ext uri="{BB962C8B-B14F-4D97-AF65-F5344CB8AC3E}">
        <p14:creationId xmlns:p14="http://schemas.microsoft.com/office/powerpoint/2010/main" val="18250975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Slant shear strength is often reported by material suppliers. Bond values are determined by dividing the load at failure by the elliptical bond area.</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guidelines may be helpful when testing the slant shear strength:</a:t>
            </a:r>
          </a:p>
          <a:p>
            <a:r>
              <a:rPr lang="en-US" sz="1200" b="1" kern="1200" dirty="0" smtClean="0">
                <a:solidFill>
                  <a:schemeClr val="tx1"/>
                </a:solidFill>
                <a:latin typeface="+mn-lt"/>
                <a:ea typeface="+mn-ea"/>
                <a:cs typeface="+mn-cs"/>
              </a:rPr>
              <a:t>ASTM C882 </a:t>
            </a:r>
            <a:r>
              <a:rPr lang="en-US" sz="1200" b="0" i="1" kern="1200" dirty="0" smtClean="0">
                <a:solidFill>
                  <a:schemeClr val="tx1"/>
                </a:solidFill>
                <a:latin typeface="+mn-lt"/>
                <a:ea typeface="+mn-ea"/>
                <a:cs typeface="+mn-cs"/>
              </a:rPr>
              <a:t>Standard Test Method for Bond Strength of Epoxy-Resin Systems Used with Concrete by Slant Shear</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C1042</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Bond Strength of Latex Systems Used with Concrete by Slant Shear </a:t>
            </a:r>
            <a:r>
              <a:rPr lang="en-US" sz="1200" b="0" i="0" kern="1200" dirty="0" smtClean="0">
                <a:solidFill>
                  <a:schemeClr val="tx1"/>
                </a:solidFill>
                <a:latin typeface="+mn-lt"/>
                <a:ea typeface="+mn-ea"/>
                <a:cs typeface="+mn-cs"/>
              </a:rPr>
              <a:t>(note that this standard was withdrawn in 2008 with no replacement)</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sz="1200" kern="1200" dirty="0" smtClean="0">
                <a:solidFill>
                  <a:schemeClr val="tx1"/>
                </a:solidFill>
                <a:effectLst/>
                <a:latin typeface="+mn-lt"/>
                <a:ea typeface="+mn-ea"/>
                <a:cs typeface="+mn-cs"/>
              </a:rPr>
              <a:t>True or false: A slant shear strength test measures a repair material's ability to resist bending.</a:t>
            </a:r>
          </a:p>
          <a:p>
            <a:pPr marL="228600" lvl="0" indent="-228600">
              <a:buFont typeface="+mj-lt"/>
              <a:buAutoNum type="alphaLcPeriod"/>
            </a:pPr>
            <a:r>
              <a:rPr lang="en-US" sz="1200" kern="1200" dirty="0" smtClean="0">
                <a:solidFill>
                  <a:schemeClr val="tx1"/>
                </a:solidFill>
                <a:effectLst/>
                <a:latin typeface="+mn-lt"/>
                <a:ea typeface="+mn-ea"/>
                <a:cs typeface="+mn-cs"/>
              </a:rPr>
              <a:t>True</a:t>
            </a:r>
          </a:p>
          <a:p>
            <a:pPr marL="228600" indent="-228600">
              <a:buFont typeface="+mj-lt"/>
              <a:buAutoNum type="alphaLcPeriod"/>
            </a:pPr>
            <a:r>
              <a:rPr lang="en-US" sz="1200" b="1" kern="1200" dirty="0" smtClean="0">
                <a:solidFill>
                  <a:schemeClr val="tx1"/>
                </a:solidFill>
                <a:effectLst/>
                <a:latin typeface="+mn-lt"/>
                <a:ea typeface="+mn-ea"/>
                <a:cs typeface="+mn-cs"/>
              </a:rPr>
              <a:t>False</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75</a:t>
            </a:fld>
            <a:endParaRPr lang="en-US"/>
          </a:p>
        </p:txBody>
      </p:sp>
    </p:spTree>
    <p:extLst>
      <p:ext uri="{BB962C8B-B14F-4D97-AF65-F5344CB8AC3E}">
        <p14:creationId xmlns:p14="http://schemas.microsoft.com/office/powerpoint/2010/main" val="1825097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8</a:t>
            </a:fld>
            <a:endParaRPr lang="en-US"/>
          </a:p>
        </p:txBody>
      </p:sp>
    </p:spTree>
    <p:extLst>
      <p:ext uri="{BB962C8B-B14F-4D97-AF65-F5344CB8AC3E}">
        <p14:creationId xmlns:p14="http://schemas.microsoft.com/office/powerpoint/2010/main" val="41264611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Dimensional behavior refers to how the repair material will behave over its service life. We will cover the different properties which influence dimensional behavior next.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Please note that the information and images in the following slides are pulled from </a:t>
            </a:r>
            <a:r>
              <a:rPr lang="en-US" sz="1200" b="1" kern="1200" dirty="0" smtClean="0">
                <a:solidFill>
                  <a:schemeClr val="tx1"/>
                </a:solidFill>
                <a:latin typeface="+mn-lt"/>
                <a:ea typeface="+mn-ea"/>
                <a:cs typeface="+mn-cs"/>
              </a:rPr>
              <a:t>ICRI 320.2R-2009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for Selecting and Specifying Materials for Repair of Concrete Surfaces.</a:t>
            </a:r>
            <a:r>
              <a:rPr lang="en-US" sz="1200" b="0" i="0" kern="1200" dirty="0" smtClean="0">
                <a:solidFill>
                  <a:schemeClr val="tx1"/>
                </a:solidFill>
                <a:latin typeface="+mn-lt"/>
                <a:ea typeface="+mn-ea"/>
                <a:cs typeface="+mn-cs"/>
              </a:rPr>
              <a:t> For more information, please refer to this technical guideline.</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sz="1200" kern="1200" dirty="0" smtClean="0">
                <a:solidFill>
                  <a:schemeClr val="tx1"/>
                </a:solidFill>
                <a:effectLst/>
                <a:latin typeface="+mn-lt"/>
                <a:ea typeface="+mn-ea"/>
                <a:cs typeface="+mn-cs"/>
              </a:rPr>
              <a:t>Which material property refers to how the repair material will behave over the course of its service life?</a:t>
            </a:r>
          </a:p>
          <a:p>
            <a:pPr marL="228600" lvl="0" indent="-228600">
              <a:buFont typeface="+mj-lt"/>
              <a:buAutoNum type="alphaLcPeriod"/>
            </a:pPr>
            <a:r>
              <a:rPr lang="en-US" sz="1200" kern="1200" dirty="0" smtClean="0">
                <a:solidFill>
                  <a:schemeClr val="tx1"/>
                </a:solidFill>
                <a:effectLst/>
                <a:latin typeface="+mn-lt"/>
                <a:ea typeface="+mn-ea"/>
                <a:cs typeface="+mn-cs"/>
              </a:rPr>
              <a:t>Bond Strength</a:t>
            </a:r>
          </a:p>
          <a:p>
            <a:pPr marL="228600" lvl="0" indent="-228600">
              <a:buFont typeface="+mj-lt"/>
              <a:buAutoNum type="alphaLcPeriod"/>
            </a:pPr>
            <a:r>
              <a:rPr lang="en-US" sz="1200" b="1" kern="1200" dirty="0" smtClean="0">
                <a:solidFill>
                  <a:schemeClr val="tx1"/>
                </a:solidFill>
                <a:effectLst/>
                <a:latin typeface="+mn-lt"/>
                <a:ea typeface="+mn-ea"/>
                <a:cs typeface="+mn-cs"/>
              </a:rPr>
              <a:t>Dimensional Behavior</a:t>
            </a:r>
          </a:p>
          <a:p>
            <a:pPr marL="228600" lvl="0" indent="-228600">
              <a:buFont typeface="+mj-lt"/>
              <a:buAutoNum type="alphaLcPeriod"/>
            </a:pPr>
            <a:r>
              <a:rPr lang="en-US" sz="1200" kern="1200" dirty="0" smtClean="0">
                <a:solidFill>
                  <a:schemeClr val="tx1"/>
                </a:solidFill>
                <a:effectLst/>
                <a:latin typeface="+mn-lt"/>
                <a:ea typeface="+mn-ea"/>
                <a:cs typeface="+mn-cs"/>
              </a:rPr>
              <a:t>Mechanical Properties</a:t>
            </a:r>
          </a:p>
          <a:p>
            <a:pPr marL="228600" indent="-228600">
              <a:buFont typeface="+mj-lt"/>
              <a:buAutoNum type="alphaLcPeriod"/>
            </a:pPr>
            <a:r>
              <a:rPr lang="en-US" sz="1200" kern="1200" dirty="0" smtClean="0">
                <a:solidFill>
                  <a:schemeClr val="tx1"/>
                </a:solidFill>
                <a:effectLst/>
                <a:latin typeface="+mn-lt"/>
                <a:ea typeface="+mn-ea"/>
                <a:cs typeface="+mn-cs"/>
              </a:rPr>
              <a:t>Constructability</a:t>
            </a:r>
            <a:endParaRPr lang="en-US" sz="14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76</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In this image, we can see that repair materials that experience increased shrinkage are more likely to crack. Selecting a repair material with minimal drying shrinkage will increase the likelihood of a lasting repair.</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C157</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Length Change of Hardened Hydraulic-Cement Mortar and Concrete</a:t>
            </a:r>
            <a:r>
              <a:rPr lang="en-US" sz="1200" b="0" i="0" kern="1200" dirty="0" smtClean="0">
                <a:solidFill>
                  <a:schemeClr val="tx1"/>
                </a:solidFill>
                <a:latin typeface="+mn-lt"/>
                <a:ea typeface="+mn-ea"/>
                <a:cs typeface="+mn-cs"/>
              </a:rPr>
              <a:t> may be helpful when determining the drying shrinkage of a material.</a:t>
            </a:r>
          </a:p>
        </p:txBody>
      </p:sp>
      <p:sp>
        <p:nvSpPr>
          <p:cNvPr id="4" name="Slide Number Placeholder 3"/>
          <p:cNvSpPr>
            <a:spLocks noGrp="1"/>
          </p:cNvSpPr>
          <p:nvPr>
            <p:ph type="sldNum" sz="quarter" idx="10"/>
          </p:nvPr>
        </p:nvSpPr>
        <p:spPr/>
        <p:txBody>
          <a:bodyPr/>
          <a:lstStyle/>
          <a:p>
            <a:fld id="{D9DA2E2C-D299-4266-8486-4989603C7E80}" type="slidenum">
              <a:rPr lang="en-US" smtClean="0"/>
              <a:t>77</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All materials expand and contract with changes in temperature. The amount of expansion a particular material undergoes is known as the coefficient of thermal expansion. </a:t>
            </a:r>
          </a:p>
          <a:p>
            <a:r>
              <a:rPr lang="en-US" sz="1200" kern="1200" dirty="0" smtClean="0">
                <a:solidFill>
                  <a:schemeClr val="tx1"/>
                </a:solidFill>
                <a:latin typeface="+mn-lt"/>
                <a:ea typeface="+mn-ea"/>
                <a:cs typeface="+mn-cs"/>
              </a:rPr>
              <a:t>Given a</a:t>
            </a:r>
            <a:r>
              <a:rPr lang="en-US" sz="1200" kern="1200" baseline="0" dirty="0" smtClean="0">
                <a:solidFill>
                  <a:schemeClr val="tx1"/>
                </a:solidFill>
                <a:latin typeface="+mn-lt"/>
                <a:ea typeface="+mn-ea"/>
                <a:cs typeface="+mn-cs"/>
              </a:rPr>
              <a:t> temperature change evenly distributed through the materials, the following stresses will occur according to the relationship of the thermal coefficients of the new and old materials. If the new and old material have equal coefficients of thermal expansion, then no stress occurs. However, if the new material has a higher thermal coefficient of expansion, the shear bond is stressed.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this image,</a:t>
            </a:r>
            <a:r>
              <a:rPr lang="en-US" sz="1200" kern="1200" baseline="0" dirty="0" smtClean="0">
                <a:solidFill>
                  <a:schemeClr val="tx1"/>
                </a:solidFill>
                <a:latin typeface="+mn-lt"/>
                <a:ea typeface="+mn-ea"/>
                <a:cs typeface="+mn-cs"/>
              </a:rPr>
              <a:t> you can see that because the repair material has expanded, the bond area is experiencing stress.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guidelines may be helpful when determining the coefficient of thermal expansion:</a:t>
            </a:r>
          </a:p>
          <a:p>
            <a:r>
              <a:rPr lang="en-US" sz="1200" b="1" kern="1200" dirty="0" smtClean="0">
                <a:solidFill>
                  <a:schemeClr val="tx1"/>
                </a:solidFill>
                <a:latin typeface="+mn-lt"/>
                <a:ea typeface="+mn-ea"/>
                <a:cs typeface="+mn-cs"/>
              </a:rPr>
              <a:t>ASTM C531</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Linear Shrinkage and Coefficient of Thermal Expansion of Chemical-Resistant Mortars, Grouts, and Monolithic Surfacing, and Polymer Concretes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D696-08e1 </a:t>
            </a:r>
            <a:r>
              <a:rPr lang="en-US" sz="1200" b="0" i="1" kern="1200" dirty="0" smtClean="0">
                <a:solidFill>
                  <a:schemeClr val="tx1"/>
                </a:solidFill>
                <a:latin typeface="+mn-lt"/>
                <a:ea typeface="+mn-ea"/>
                <a:cs typeface="+mn-cs"/>
              </a:rPr>
              <a:t>Standard Test Method for Coefficient of Linear Thermal Expansion of Plastics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78</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modulus of elasticity measures stiffness. Materials with a higher modulus of elasticity (i.e., those that are stiffer) will deform less under a given load than materials with a lower modulus of elasticity. You can see</a:t>
            </a:r>
            <a:r>
              <a:rPr lang="en-US" sz="1200" kern="1200" baseline="0" dirty="0" smtClean="0">
                <a:solidFill>
                  <a:schemeClr val="tx1"/>
                </a:solidFill>
                <a:latin typeface="+mn-lt"/>
                <a:ea typeface="+mn-ea"/>
                <a:cs typeface="+mn-cs"/>
              </a:rPr>
              <a:t> here that if the new material has a lower modulus of elasticity, this will result on increased stress of the old material (on the right) and could lead to further damage.</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guidelines may be helpful when determining the modulus of elasticity:</a:t>
            </a:r>
          </a:p>
          <a:p>
            <a:r>
              <a:rPr lang="en-US" sz="1200" b="1" kern="1200" dirty="0" smtClean="0">
                <a:solidFill>
                  <a:schemeClr val="tx1"/>
                </a:solidFill>
                <a:latin typeface="+mn-lt"/>
                <a:ea typeface="+mn-ea"/>
                <a:cs typeface="+mn-cs"/>
              </a:rPr>
              <a:t>ASTM C469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Static Modulus of Elasticity</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C580 </a:t>
            </a:r>
            <a:r>
              <a:rPr lang="en-US" sz="1200" b="0" i="1" kern="1200" dirty="0" smtClean="0">
                <a:solidFill>
                  <a:schemeClr val="tx1"/>
                </a:solidFill>
                <a:latin typeface="+mn-lt"/>
                <a:ea typeface="+mn-ea"/>
                <a:cs typeface="+mn-cs"/>
              </a:rPr>
              <a:t>Flexural Strength and Modulus of Elasticity for Chemical Resistant Mortars, Grouts and Monolithic </a:t>
            </a:r>
            <a:r>
              <a:rPr lang="en-US" sz="1200" b="0" i="1" kern="1200" dirty="0" err="1" smtClean="0">
                <a:solidFill>
                  <a:schemeClr val="tx1"/>
                </a:solidFill>
                <a:latin typeface="+mn-lt"/>
                <a:ea typeface="+mn-ea"/>
                <a:cs typeface="+mn-cs"/>
              </a:rPr>
              <a:t>Surfacings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79</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Basic creep refers to time-dependent deformation due to a sustained load. Drying creep refers to creep that is caused by the drying out of the material.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old material has already developed a stable creep volume,</a:t>
            </a:r>
            <a:r>
              <a:rPr lang="en-US" sz="1200" kern="1200" baseline="0" dirty="0" smtClean="0">
                <a:solidFill>
                  <a:schemeClr val="tx1"/>
                </a:solidFill>
                <a:latin typeface="+mn-lt"/>
                <a:ea typeface="+mn-ea"/>
                <a:cs typeface="+mn-cs"/>
              </a:rPr>
              <a:t> stresses will develop according to the amount of creep that occurs in the new material.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guidelines may be helpful when determining creep:</a:t>
            </a:r>
          </a:p>
          <a:p>
            <a:r>
              <a:rPr lang="en-US" sz="1200" b="1" kern="1200" dirty="0" smtClean="0">
                <a:solidFill>
                  <a:schemeClr val="tx1"/>
                </a:solidFill>
                <a:latin typeface="+mn-lt"/>
                <a:ea typeface="+mn-ea"/>
                <a:cs typeface="+mn-cs"/>
              </a:rPr>
              <a:t>ASTM C512</a:t>
            </a:r>
            <a:r>
              <a:rPr lang="en-US" sz="1200" b="0" kern="1200" dirty="0" smtClean="0">
                <a:solidFill>
                  <a:schemeClr val="tx1"/>
                </a:solidFill>
                <a:latin typeface="+mn-lt"/>
                <a:ea typeface="+mn-ea"/>
                <a:cs typeface="+mn-cs"/>
              </a:rPr>
              <a:t> Standard Test Method for Creep of Concrete in Compression</a:t>
            </a:r>
          </a:p>
          <a:p>
            <a:r>
              <a:rPr lang="en-US" sz="1200" b="1" kern="1200" dirty="0" smtClean="0">
                <a:solidFill>
                  <a:schemeClr val="tx1"/>
                </a:solidFill>
                <a:latin typeface="+mn-lt"/>
                <a:ea typeface="+mn-ea"/>
                <a:cs typeface="+mn-cs"/>
              </a:rPr>
              <a:t>ASTM C1181 </a:t>
            </a:r>
            <a:r>
              <a:rPr lang="en-US" sz="1200" b="0" i="1" kern="1200" dirty="0" smtClean="0">
                <a:solidFill>
                  <a:schemeClr val="tx1"/>
                </a:solidFill>
                <a:latin typeface="+mn-lt"/>
                <a:ea typeface="+mn-ea"/>
                <a:cs typeface="+mn-cs"/>
              </a:rPr>
              <a:t>Standard Test Method of Compressive Creep of Chemical Resistant Polymer Machinery Grouts</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When shrinkage is restrained because the repair material is bonded to a substrate, this produces a tensile stress in the repair material. Because the concrete also creeps in response to sustained load, this and other factors can lead to an increased cracking potential. </a:t>
            </a:r>
          </a:p>
          <a:p>
            <a:r>
              <a:rPr lang="en-US" sz="1200" kern="1200" dirty="0" smtClean="0">
                <a:solidFill>
                  <a:schemeClr val="tx1"/>
                </a:solidFill>
                <a:latin typeface="+mn-lt"/>
                <a:ea typeface="+mn-ea"/>
                <a:cs typeface="+mn-cs"/>
              </a:rPr>
              <a:t>In addition,</a:t>
            </a:r>
            <a:r>
              <a:rPr lang="en-US" sz="1200" kern="1200" baseline="0" dirty="0" smtClean="0">
                <a:solidFill>
                  <a:schemeClr val="tx1"/>
                </a:solidFill>
                <a:latin typeface="+mn-lt"/>
                <a:ea typeface="+mn-ea"/>
                <a:cs typeface="+mn-cs"/>
              </a:rPr>
              <a:t> drying shrinkage can cause the material to lose volume, reducing its ability to carry compressive loads.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C1581</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Determining Age at Cracking and Induced Tensile Stress Characteristics of Mortar and Concrete Under Restrained Shrinkage </a:t>
            </a:r>
            <a:r>
              <a:rPr lang="en-US" sz="1200" b="0" i="0" kern="1200" dirty="0" smtClean="0">
                <a:solidFill>
                  <a:schemeClr val="tx1"/>
                </a:solidFill>
                <a:latin typeface="+mn-lt"/>
                <a:ea typeface="+mn-ea"/>
                <a:cs typeface="+mn-cs"/>
              </a:rPr>
              <a:t>can be used to assess how restrained shrinkage affects</a:t>
            </a:r>
            <a:r>
              <a:rPr lang="en-US" sz="1200" b="0" i="0" kern="1200" baseline="0" dirty="0" smtClean="0">
                <a:solidFill>
                  <a:schemeClr val="tx1"/>
                </a:solidFill>
                <a:latin typeface="+mn-lt"/>
                <a:ea typeface="+mn-ea"/>
                <a:cs typeface="+mn-cs"/>
              </a:rPr>
              <a:t> concrete’s strength.</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81</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Durability of a material refers to its ability to resist damaging service conditions. A durable repair will retain its original form, quality, and serviceability when exposed to its environment. We will cover the different material properties that can affect the durability of a repair next.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Please note that the information and images in the following slides are pulled from </a:t>
            </a:r>
            <a:r>
              <a:rPr lang="en-US" sz="1200" b="1" kern="1200" dirty="0" smtClean="0">
                <a:solidFill>
                  <a:schemeClr val="tx1"/>
                </a:solidFill>
                <a:latin typeface="+mn-lt"/>
                <a:ea typeface="+mn-ea"/>
                <a:cs typeface="+mn-cs"/>
              </a:rPr>
              <a:t>ICRI 320.2R-2009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for Selecting and Specifying Materials for Repair of Concrete Surfaces.</a:t>
            </a:r>
            <a:r>
              <a:rPr lang="en-US" sz="1200" b="0" i="0" kern="1200" dirty="0" smtClean="0">
                <a:solidFill>
                  <a:schemeClr val="tx1"/>
                </a:solidFill>
                <a:latin typeface="+mn-lt"/>
                <a:ea typeface="+mn-ea"/>
                <a:cs typeface="+mn-cs"/>
              </a:rPr>
              <a:t> For more information, please refer to this technical guideline.</a:t>
            </a:r>
          </a:p>
        </p:txBody>
      </p:sp>
      <p:sp>
        <p:nvSpPr>
          <p:cNvPr id="4" name="Slide Number Placeholder 3"/>
          <p:cNvSpPr>
            <a:spLocks noGrp="1"/>
          </p:cNvSpPr>
          <p:nvPr>
            <p:ph type="sldNum" sz="quarter" idx="10"/>
          </p:nvPr>
        </p:nvSpPr>
        <p:spPr/>
        <p:txBody>
          <a:bodyPr/>
          <a:lstStyle/>
          <a:p>
            <a:fld id="{D9DA2E2C-D299-4266-8486-4989603C7E80}" type="slidenum">
              <a:rPr lang="en-US" smtClean="0"/>
              <a:t>82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Permeability refers to the flow rate of a fluid (liquid or gas) into a porous solid such as concrete. This property is a useful indicator when determining how much corrosion protection a material can provide. If a repair material has a high permeability (meaning that liquid or gases can easily penetrate into the material) it may not provide as much corrosion resistance and therefore may be at a greater risk for deterioration. </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C1202</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Electrical Indication of Concrete’s Ability to Resist Chloride Ion Penetration</a:t>
            </a:r>
            <a:r>
              <a:rPr lang="en-US" sz="1200" b="0" i="0" kern="1200" dirty="0" smtClean="0">
                <a:solidFill>
                  <a:schemeClr val="tx1"/>
                </a:solidFill>
                <a:latin typeface="+mn-lt"/>
                <a:ea typeface="+mn-ea"/>
                <a:cs typeface="+mn-cs"/>
              </a:rPr>
              <a:t> may be helpful to refer to when determining the permeability of a repair material.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American Association of State Highway and Transportation Officials (AASHTO) have also created several test method guidelines to evaluate material permeability:</a:t>
            </a:r>
          </a:p>
          <a:p>
            <a:r>
              <a:rPr lang="en-US" sz="1200" b="1" i="0" kern="1200" dirty="0" smtClean="0">
                <a:solidFill>
                  <a:schemeClr val="tx1"/>
                </a:solidFill>
                <a:latin typeface="+mn-lt"/>
                <a:ea typeface="+mn-ea"/>
                <a:cs typeface="+mn-cs"/>
              </a:rPr>
              <a:t>AASHTO T259</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Resistance of Concrete to Chloride Ion Penetration</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AASHTO T277</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Rapid Determination of the Chloride Permeability of Concrete</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83</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Water vapor transmission is the flow of water vapor through a material. If the repair material is less permeable than the substrate, the water vapor transmitted through the substrate may be trapped where the two substances meet. Because moisture is trapped at the bond area, this could result in freeze-thaw damage.</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E96</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Water Vapor Transmission of Materials</a:t>
            </a:r>
            <a:r>
              <a:rPr lang="en-US" sz="1200" b="0" i="0" kern="1200" dirty="0" smtClean="0">
                <a:solidFill>
                  <a:schemeClr val="tx1"/>
                </a:solidFill>
                <a:latin typeface="+mn-lt"/>
                <a:ea typeface="+mn-ea"/>
                <a:cs typeface="+mn-cs"/>
              </a:rPr>
              <a:t> may be helpful when determining the amount of water vapor transmitted in a material.</a:t>
            </a:r>
          </a:p>
        </p:txBody>
      </p:sp>
      <p:sp>
        <p:nvSpPr>
          <p:cNvPr id="4" name="Slide Number Placeholder 3"/>
          <p:cNvSpPr>
            <a:spLocks noGrp="1"/>
          </p:cNvSpPr>
          <p:nvPr>
            <p:ph type="sldNum" sz="quarter" idx="10"/>
          </p:nvPr>
        </p:nvSpPr>
        <p:spPr/>
        <p:txBody>
          <a:bodyPr/>
          <a:lstStyle/>
          <a:p>
            <a:fld id="{D9DA2E2C-D299-4266-8486-4989603C7E80}" type="slidenum">
              <a:rPr lang="en-US" smtClean="0"/>
              <a:t>84</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Concrete can become damaged when water that is in the concrete expands when it freezes and then contracts once the water thaws. Materials that resist this cycle may yield more lasting repairs. </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C666</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Resistance of Concrete to Rapid Freezing and Thawing</a:t>
            </a:r>
            <a:r>
              <a:rPr lang="en-US" sz="1200" b="0" i="0" kern="1200" dirty="0" smtClean="0">
                <a:solidFill>
                  <a:schemeClr val="tx1"/>
                </a:solidFill>
                <a:latin typeface="+mn-lt"/>
                <a:ea typeface="+mn-ea"/>
                <a:cs typeface="+mn-cs"/>
              </a:rPr>
              <a:t> outlines a test to evaluate a materials ability to resist freeze-thaw cycles.</a:t>
            </a:r>
          </a:p>
        </p:txBody>
      </p:sp>
      <p:sp>
        <p:nvSpPr>
          <p:cNvPr id="4" name="Slide Number Placeholder 3"/>
          <p:cNvSpPr>
            <a:spLocks noGrp="1"/>
          </p:cNvSpPr>
          <p:nvPr>
            <p:ph type="sldNum" sz="quarter" idx="10"/>
          </p:nvPr>
        </p:nvSpPr>
        <p:spPr/>
        <p:txBody>
          <a:bodyPr/>
          <a:lstStyle/>
          <a:p>
            <a:fld id="{D9DA2E2C-D299-4266-8486-4989603C7E80}" type="slidenum">
              <a:rPr lang="en-US" smtClean="0"/>
              <a:t>85</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kern="1200" dirty="0" smtClean="0">
                <a:solidFill>
                  <a:schemeClr val="tx1"/>
                </a:solidFill>
                <a:effectLst/>
                <a:latin typeface="+mn-lt"/>
                <a:ea typeface="+mn-ea"/>
                <a:cs typeface="+mn-cs"/>
              </a:rPr>
              <a:t>Do</a:t>
            </a:r>
            <a:endParaRPr lang="en-US" sz="1100" kern="1200" dirty="0" smtClean="0">
              <a:solidFill>
                <a:schemeClr val="tx1"/>
              </a:solidFill>
              <a:effectLst/>
              <a:latin typeface="+mn-lt"/>
              <a:ea typeface="+mn-ea"/>
              <a:cs typeface="+mn-cs"/>
            </a:endParaRPr>
          </a:p>
          <a:p>
            <a:r>
              <a:rPr lang="en-US" sz="1100" kern="1200" dirty="0" smtClean="0">
                <a:solidFill>
                  <a:schemeClr val="tx1"/>
                </a:solidFill>
                <a:effectLst/>
                <a:latin typeface="+mn-lt"/>
                <a:ea typeface="+mn-ea"/>
                <a:cs typeface="+mn-cs"/>
              </a:rPr>
              <a:t>Review the learning objectives for the course.</a:t>
            </a:r>
          </a:p>
          <a:p>
            <a:r>
              <a:rPr lang="en-US" sz="1100" kern="1200" dirty="0" smtClean="0">
                <a:solidFill>
                  <a:schemeClr val="tx1"/>
                </a:solidFill>
                <a:effectLst/>
                <a:latin typeface="+mn-lt"/>
                <a:ea typeface="+mn-ea"/>
                <a:cs typeface="+mn-cs"/>
              </a:rPr>
              <a:t> </a:t>
            </a:r>
          </a:p>
          <a:p>
            <a:r>
              <a:rPr lang="en-US" sz="1100" kern="1200" dirty="0" smtClean="0">
                <a:solidFill>
                  <a:schemeClr val="tx1"/>
                </a:solidFill>
                <a:effectLst/>
                <a:latin typeface="+mn-lt"/>
                <a:ea typeface="+mn-ea"/>
                <a:cs typeface="+mn-cs"/>
              </a:rPr>
              <a:t>Inform students that the assessment questions will be based on these learning objectives. Slides that may contain information relevant to the test have a</a:t>
            </a:r>
            <a:r>
              <a:rPr lang="en-US" sz="1100" kern="1200" baseline="0" dirty="0" smtClean="0">
                <a:solidFill>
                  <a:schemeClr val="tx1"/>
                </a:solidFill>
                <a:effectLst/>
                <a:latin typeface="+mn-lt"/>
                <a:ea typeface="+mn-ea"/>
                <a:cs typeface="+mn-cs"/>
              </a:rPr>
              <a:t> </a:t>
            </a:r>
            <a:r>
              <a:rPr lang="en-US" sz="1100" i="1" kern="1200" baseline="0" dirty="0" smtClean="0">
                <a:solidFill>
                  <a:schemeClr val="tx1"/>
                </a:solidFill>
                <a:effectLst/>
                <a:latin typeface="+mn-lt"/>
                <a:ea typeface="+mn-ea"/>
                <a:cs typeface="+mn-cs"/>
              </a:rPr>
              <a:t>teal</a:t>
            </a:r>
            <a:r>
              <a:rPr lang="en-US" sz="1100" i="1" kern="1200" dirty="0" smtClean="0">
                <a:solidFill>
                  <a:schemeClr val="tx1"/>
                </a:solidFill>
                <a:effectLst/>
                <a:latin typeface="+mn-lt"/>
                <a:ea typeface="+mn-ea"/>
                <a:cs typeface="+mn-cs"/>
              </a:rPr>
              <a:t> graduation cap </a:t>
            </a:r>
            <a:r>
              <a:rPr lang="en-US" sz="1100" kern="1200" dirty="0" smtClean="0">
                <a:solidFill>
                  <a:schemeClr val="tx1"/>
                </a:solidFill>
                <a:effectLst/>
                <a:latin typeface="+mn-lt"/>
                <a:ea typeface="+mn-ea"/>
                <a:cs typeface="+mn-cs"/>
              </a:rPr>
              <a:t>located in the bottom-left corner.</a:t>
            </a: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a:t>
            </a:fld>
            <a:endParaRPr lang="en-US"/>
          </a:p>
        </p:txBody>
      </p:sp>
    </p:spTree>
    <p:extLst>
      <p:ext uri="{BB962C8B-B14F-4D97-AF65-F5344CB8AC3E}">
        <p14:creationId xmlns:p14="http://schemas.microsoft.com/office/powerpoint/2010/main" val="2396142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Scaling is the flaking or peeling away of hardened concrete or mortar. Most frequently, scaling is caused when harsh de-icing salts are introduced to the surface. Materials that resist this characteristic are more likely to result in lasting repairs. </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C672 </a:t>
            </a:r>
            <a:r>
              <a:rPr lang="en-US" sz="1200" b="0" i="1" kern="1200" dirty="0" smtClean="0">
                <a:solidFill>
                  <a:schemeClr val="tx1"/>
                </a:solidFill>
                <a:latin typeface="+mn-lt"/>
                <a:ea typeface="+mn-ea"/>
                <a:cs typeface="+mn-cs"/>
              </a:rPr>
              <a:t>Standard Test Method for Scaling Resistance of Concrete Surfaces Exposed to Deicing Chemicals</a:t>
            </a:r>
            <a:r>
              <a:rPr lang="en-US" sz="1200" b="0" i="0" kern="1200" dirty="0" smtClean="0">
                <a:solidFill>
                  <a:schemeClr val="tx1"/>
                </a:solidFill>
                <a:latin typeface="+mn-lt"/>
                <a:ea typeface="+mn-ea"/>
                <a:cs typeface="+mn-cs"/>
              </a:rPr>
              <a:t> is widely accepted as a good indicator</a:t>
            </a:r>
            <a:r>
              <a:rPr lang="en-US" sz="1200" b="0" i="0" kern="1200" baseline="0" dirty="0" smtClean="0">
                <a:solidFill>
                  <a:schemeClr val="tx1"/>
                </a:solidFill>
                <a:latin typeface="+mn-lt"/>
                <a:ea typeface="+mn-ea"/>
                <a:cs typeface="+mn-cs"/>
              </a:rPr>
              <a:t> of </a:t>
            </a:r>
            <a:r>
              <a:rPr lang="en-US" sz="1200" b="0" i="0" kern="1200" dirty="0" smtClean="0">
                <a:solidFill>
                  <a:schemeClr val="tx1"/>
                </a:solidFill>
                <a:latin typeface="+mn-lt"/>
                <a:ea typeface="+mn-ea"/>
                <a:cs typeface="+mn-cs"/>
              </a:rPr>
              <a:t>the materials ability to resist scaling from de-icing chemicals. </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86</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Sulfate attacks causes the chemical decomposition of certain binder compounds in hydrated cement paste. This can lead to concrete deterioration. Sulfates can come from the decay of organic matter and therefore naturally occur in some soils. Sulfates can also come from non-organic means, such as from wastewater treatment plants. Sulfate resistance should be considered in applications where sulfate interaction is anticipated. </a:t>
            </a:r>
          </a:p>
          <a:p>
            <a:r>
              <a:rPr lang="en-US" sz="1200" kern="1200" dirty="0" smtClean="0">
                <a:solidFill>
                  <a:schemeClr val="tx1"/>
                </a:solidFill>
                <a:latin typeface="+mn-lt"/>
                <a:ea typeface="+mn-ea"/>
                <a:cs typeface="+mn-cs"/>
              </a:rPr>
              <a:t>This graph shows the</a:t>
            </a:r>
            <a:r>
              <a:rPr lang="en-US" sz="1200" kern="1200" baseline="0" dirty="0" smtClean="0">
                <a:solidFill>
                  <a:schemeClr val="tx1"/>
                </a:solidFill>
                <a:latin typeface="+mn-lt"/>
                <a:ea typeface="+mn-ea"/>
                <a:cs typeface="+mn-cs"/>
              </a:rPr>
              <a:t> amount of sulfate content that may be present in water or soil in various sulfate attack severities.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ASTM C1012</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Length Change of Hydraulic-Cement Mortars Exposed to Sulfate Solutions</a:t>
            </a:r>
            <a:r>
              <a:rPr lang="en-US" sz="1200" b="0" i="0" kern="1200" dirty="0" smtClean="0">
                <a:solidFill>
                  <a:schemeClr val="tx1"/>
                </a:solidFill>
                <a:latin typeface="+mn-lt"/>
                <a:ea typeface="+mn-ea"/>
                <a:cs typeface="+mn-cs"/>
              </a:rPr>
              <a:t> has classified sulfate attacks into three categories: moderate, severe, and very severe. Refer to this reference standard as needed.</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87</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An alkali-aggregate reaction (AAR) is a chemical reaction that occurs in the concrete between </a:t>
            </a:r>
            <a:r>
              <a:rPr lang="en-US" sz="1200" kern="1200" dirty="0" err="1" smtClean="0">
                <a:solidFill>
                  <a:schemeClr val="tx1"/>
                </a:solidFill>
                <a:latin typeface="+mn-lt"/>
                <a:ea typeface="+mn-ea"/>
                <a:cs typeface="+mn-cs"/>
              </a:rPr>
              <a:t>alkalies</a:t>
            </a:r>
            <a:r>
              <a:rPr lang="en-US" sz="1200" kern="1200" dirty="0" smtClean="0">
                <a:solidFill>
                  <a:schemeClr val="tx1"/>
                </a:solidFill>
                <a:latin typeface="+mn-lt"/>
                <a:ea typeface="+mn-ea"/>
                <a:cs typeface="+mn-cs"/>
              </a:rPr>
              <a:t> (sodium or potassium) and certain constitutes of the concrete’s aggregate. The bi-products of this reaction often causes expansion and thus results in the cracking of the concrete in service.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ASTM has several guidelines that may be helpful when determining the AAR potential in concrete:</a:t>
            </a:r>
          </a:p>
          <a:p>
            <a:r>
              <a:rPr lang="en-US" sz="1200" b="1" kern="1200" dirty="0" smtClean="0">
                <a:solidFill>
                  <a:schemeClr val="tx1"/>
                </a:solidFill>
                <a:latin typeface="+mn-lt"/>
                <a:ea typeface="+mn-ea"/>
                <a:cs typeface="+mn-cs"/>
              </a:rPr>
              <a:t>ASTM C227 </a:t>
            </a:r>
            <a:r>
              <a:rPr lang="en-US" sz="1200" b="0" i="1" kern="1200" dirty="0" smtClean="0">
                <a:solidFill>
                  <a:schemeClr val="tx1"/>
                </a:solidFill>
                <a:latin typeface="+mn-lt"/>
                <a:ea typeface="+mn-ea"/>
                <a:cs typeface="+mn-cs"/>
              </a:rPr>
              <a:t>Standard Test Method for Potential Alkali Reactivity of Cement-Aggregate Combinations (Mortar Bar Method)</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C289 </a:t>
            </a:r>
            <a:r>
              <a:rPr lang="en-US" sz="1200" b="0" i="1" kern="1200" dirty="0" smtClean="0">
                <a:solidFill>
                  <a:schemeClr val="tx1"/>
                </a:solidFill>
                <a:latin typeface="+mn-lt"/>
                <a:ea typeface="+mn-ea"/>
                <a:cs typeface="+mn-cs"/>
              </a:rPr>
              <a:t>Standard Test Method for Potential Alkali-Silica Reactivity of Aggregates (Chemical Method)</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C295</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Guide for Petrographic Examination of Aggregates for Concrete</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88</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Abrasion refers to when a surface is worn away by rubbing or friction. Factors that influence abrasion resistance include the amount and quality of the aggregate, the material’s compressive strength, the mixture proportions, the type of material, and the finishing procedures.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ASTM test methods provide guidelines for procedures to determine the abrasion resistance of a repair material:</a:t>
            </a:r>
          </a:p>
          <a:p>
            <a:r>
              <a:rPr lang="en-US" sz="1200" b="1" kern="1200" dirty="0" smtClean="0">
                <a:solidFill>
                  <a:schemeClr val="tx1"/>
                </a:solidFill>
                <a:latin typeface="+mn-lt"/>
                <a:ea typeface="+mn-ea"/>
                <a:cs typeface="+mn-cs"/>
              </a:rPr>
              <a:t>ASTM C418 </a:t>
            </a:r>
            <a:r>
              <a:rPr lang="en-US" sz="1200" b="0" i="1" kern="1200" dirty="0" smtClean="0">
                <a:solidFill>
                  <a:schemeClr val="tx1"/>
                </a:solidFill>
                <a:latin typeface="+mn-lt"/>
                <a:ea typeface="+mn-ea"/>
                <a:cs typeface="+mn-cs"/>
              </a:rPr>
              <a:t>Standard Test Method for Abrasion Resistance of Concrete by Sandblasting</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C779</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Abrasion Resistance of Horizontal Concrete Surfaces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C944</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Abrasion Resistance of Concrete or Mortar Surfaces by the Rotating-Cutter Method</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C1138</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Abrasion Resistance of Concrete (Underwater Method)</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89</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In addition</a:t>
            </a:r>
            <a:r>
              <a:rPr lang="en-US" sz="1200" kern="1200" baseline="0" dirty="0" smtClean="0">
                <a:solidFill>
                  <a:schemeClr val="tx1"/>
                </a:solidFill>
                <a:latin typeface="+mn-lt"/>
                <a:ea typeface="+mn-ea"/>
                <a:cs typeface="+mn-cs"/>
              </a:rPr>
              <a:t> to all the properties already covered, i</a:t>
            </a:r>
            <a:r>
              <a:rPr lang="en-US" sz="1200" kern="1200" dirty="0" smtClean="0">
                <a:solidFill>
                  <a:schemeClr val="tx1"/>
                </a:solidFill>
                <a:latin typeface="+mn-lt"/>
                <a:ea typeface="+mn-ea"/>
                <a:cs typeface="+mn-cs"/>
              </a:rPr>
              <a:t>deally, the</a:t>
            </a:r>
            <a:r>
              <a:rPr lang="en-US" sz="1200" kern="1200" baseline="0" dirty="0" smtClean="0">
                <a:solidFill>
                  <a:schemeClr val="tx1"/>
                </a:solidFill>
                <a:latin typeface="+mn-lt"/>
                <a:ea typeface="+mn-ea"/>
                <a:cs typeface="+mn-cs"/>
              </a:rPr>
              <a:t> repair materials will also</a:t>
            </a:r>
            <a:r>
              <a:rPr lang="en-US" sz="1200" kern="1200" dirty="0" smtClean="0">
                <a:solidFill>
                  <a:schemeClr val="tx1"/>
                </a:solidFill>
                <a:latin typeface="+mn-lt"/>
                <a:ea typeface="+mn-ea"/>
                <a:cs typeface="+mn-cs"/>
              </a:rPr>
              <a:t> posses mechanical properties that can carry and transfer loads similar to the concrete which is being repaired. These repair materials should also be able to absorb and resist stress caused by restrained volume changes.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Please note that the information and images in the following slides are pulled from </a:t>
            </a:r>
            <a:r>
              <a:rPr lang="en-US" sz="1200" b="1" kern="1200" dirty="0" smtClean="0">
                <a:solidFill>
                  <a:schemeClr val="tx1"/>
                </a:solidFill>
                <a:latin typeface="+mn-lt"/>
                <a:ea typeface="+mn-ea"/>
                <a:cs typeface="+mn-cs"/>
              </a:rPr>
              <a:t>ICRI 320.2R-2009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for Selecting and Specifying Materials for Repair of Concrete Surfaces.</a:t>
            </a:r>
            <a:r>
              <a:rPr lang="en-US" sz="1200" b="0" i="0" kern="1200" dirty="0" smtClean="0">
                <a:solidFill>
                  <a:schemeClr val="tx1"/>
                </a:solidFill>
                <a:latin typeface="+mn-lt"/>
                <a:ea typeface="+mn-ea"/>
                <a:cs typeface="+mn-cs"/>
              </a:rPr>
              <a:t> For more information, please refer to this technical guideline.</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 material’s tensile strength is an indication of its ability to withstand tensile stress. There are two standard tests for evaluating tensile</a:t>
            </a:r>
            <a:r>
              <a:rPr lang="en-US" sz="1200" kern="1200" baseline="0" dirty="0" smtClean="0">
                <a:solidFill>
                  <a:schemeClr val="tx1"/>
                </a:solidFill>
                <a:latin typeface="+mn-lt"/>
                <a:ea typeface="+mn-ea"/>
                <a:cs typeface="+mn-cs"/>
              </a:rPr>
              <a:t> strength in concrete repair materials, as seen here.</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Two of the most common ways to measure tensile strength are outlined in the following guidelines:</a:t>
            </a:r>
          </a:p>
          <a:p>
            <a:r>
              <a:rPr lang="en-US" sz="1200" b="1" kern="1200" dirty="0" smtClean="0">
                <a:solidFill>
                  <a:schemeClr val="tx1"/>
                </a:solidFill>
                <a:latin typeface="+mn-lt"/>
                <a:ea typeface="+mn-ea"/>
                <a:cs typeface="+mn-cs"/>
              </a:rPr>
              <a:t>ASTM C190</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Method of Test for Tensile Strength of Hydraulic Cement Mortars</a:t>
            </a:r>
            <a:r>
              <a:rPr lang="en-US" sz="1200" b="0" i="0" kern="1200" dirty="0" smtClean="0">
                <a:solidFill>
                  <a:schemeClr val="tx1"/>
                </a:solidFill>
                <a:latin typeface="+mn-lt"/>
                <a:ea typeface="+mn-ea"/>
                <a:cs typeface="+mn-cs"/>
              </a:rPr>
              <a:t> (Note that even though this guideline was withdrawn by ASTM in 1990, the procedure is still used for lack of an alternative direct tensile test.)</a:t>
            </a:r>
          </a:p>
          <a:p>
            <a:r>
              <a:rPr lang="en-US" sz="1200" b="1" i="0" kern="1200" dirty="0" smtClean="0">
                <a:solidFill>
                  <a:schemeClr val="tx1"/>
                </a:solidFill>
                <a:latin typeface="+mn-lt"/>
                <a:ea typeface="+mn-ea"/>
                <a:cs typeface="+mn-cs"/>
              </a:rPr>
              <a:t>ASTM C496 </a:t>
            </a:r>
            <a:r>
              <a:rPr lang="en-US" sz="1200" b="0" i="1" kern="1200" dirty="0" smtClean="0">
                <a:solidFill>
                  <a:schemeClr val="tx1"/>
                </a:solidFill>
                <a:latin typeface="+mn-lt"/>
                <a:ea typeface="+mn-ea"/>
                <a:cs typeface="+mn-cs"/>
              </a:rPr>
              <a:t>Standard Test Method for Splitting Tensile Strength of Cylindrical Concrete Specimens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sz="1200" kern="1200" dirty="0" smtClean="0">
                <a:solidFill>
                  <a:schemeClr val="tx1"/>
                </a:solidFill>
                <a:effectLst/>
                <a:latin typeface="+mn-lt"/>
                <a:ea typeface="+mn-ea"/>
                <a:cs typeface="+mn-cs"/>
              </a:rPr>
              <a:t>Which of the following material properties is considered a mechanical (strength) property?</a:t>
            </a:r>
          </a:p>
          <a:p>
            <a:pPr marL="228600" lvl="0" indent="-228600">
              <a:buFont typeface="+mj-lt"/>
              <a:buAutoNum type="alphaLcPeriod"/>
            </a:pPr>
            <a:r>
              <a:rPr lang="en-US" sz="1200" b="1" kern="1200" dirty="0" smtClean="0">
                <a:solidFill>
                  <a:schemeClr val="tx1"/>
                </a:solidFill>
                <a:effectLst/>
                <a:latin typeface="+mn-lt"/>
                <a:ea typeface="+mn-ea"/>
                <a:cs typeface="+mn-cs"/>
              </a:rPr>
              <a:t>Tensile strength</a:t>
            </a:r>
            <a:endParaRPr lang="en-US" sz="1200" b="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Constructability</a:t>
            </a:r>
          </a:p>
          <a:p>
            <a:pPr marL="228600" indent="-228600">
              <a:buFont typeface="+mj-lt"/>
              <a:buAutoNum type="alphaLcPeriod"/>
            </a:pPr>
            <a:r>
              <a:rPr lang="en-US" sz="1200" kern="1200" dirty="0" smtClean="0">
                <a:solidFill>
                  <a:schemeClr val="tx1"/>
                </a:solidFill>
                <a:effectLst/>
                <a:latin typeface="+mn-lt"/>
                <a:ea typeface="+mn-ea"/>
                <a:cs typeface="+mn-cs"/>
              </a:rPr>
              <a:t>Shrinkage</a:t>
            </a:r>
            <a:endParaRPr lang="en-US" sz="14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91</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Flexural strength measures a repair material’s ability to resist bending.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ASTM guidelines can be used to determine a repair material’s flexural strength:</a:t>
            </a:r>
          </a:p>
          <a:p>
            <a:r>
              <a:rPr lang="en-US" sz="1200" b="1" kern="1200" dirty="0" smtClean="0">
                <a:solidFill>
                  <a:schemeClr val="tx1"/>
                </a:solidFill>
                <a:latin typeface="+mn-lt"/>
                <a:ea typeface="+mn-ea"/>
                <a:cs typeface="+mn-cs"/>
              </a:rPr>
              <a:t>ASTM C78</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Flexural Strength of Concrete (Using Simple Beam With Third-Point Loading)</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C348 </a:t>
            </a:r>
            <a:r>
              <a:rPr lang="en-US" sz="1200" b="0" i="1" kern="1200" dirty="0" smtClean="0">
                <a:solidFill>
                  <a:schemeClr val="tx1"/>
                </a:solidFill>
                <a:latin typeface="+mn-lt"/>
                <a:ea typeface="+mn-ea"/>
                <a:cs typeface="+mn-cs"/>
              </a:rPr>
              <a:t>Standard Test Method for Flexural Strength of Hydraulic Cement Mortars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C42</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Obtaining and Testing Drilled Cored and Sawed Beams of Concrete</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compressive strength of a repair material measures its ability to carry compressive loads. </a:t>
            </a:r>
            <a:r>
              <a:rPr lang="en-US" dirty="0" smtClean="0"/>
              <a:t>Differences in compressive strength usually indicate differences in modulus of elasticity (stiffness) as well.</a:t>
            </a:r>
          </a:p>
          <a:p>
            <a:r>
              <a:rPr lang="en-US" sz="1200" kern="1200" dirty="0" smtClean="0">
                <a:solidFill>
                  <a:schemeClr val="tx1"/>
                </a:solidFill>
                <a:latin typeface="+mn-lt"/>
                <a:ea typeface="+mn-ea"/>
                <a:cs typeface="+mn-cs"/>
              </a:rPr>
              <a:t>High compressive strengths are frequently achieved by increasing</a:t>
            </a:r>
            <a:r>
              <a:rPr lang="en-US" sz="1200" kern="1200" baseline="0" dirty="0" smtClean="0">
                <a:solidFill>
                  <a:schemeClr val="tx1"/>
                </a:solidFill>
                <a:latin typeface="+mn-lt"/>
                <a:ea typeface="+mn-ea"/>
                <a:cs typeface="+mn-cs"/>
              </a:rPr>
              <a:t> the cement content in the mixture. Possible negative effects of higher cement content include increased drying shrinkage and excessive temperature rise.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ASTM guidelines can be used to determine a repair material’s compressive strength:</a:t>
            </a:r>
          </a:p>
          <a:p>
            <a:r>
              <a:rPr lang="en-US" sz="1200" b="1" kern="1200" dirty="0" smtClean="0">
                <a:solidFill>
                  <a:schemeClr val="tx1"/>
                </a:solidFill>
                <a:latin typeface="+mn-lt"/>
                <a:ea typeface="+mn-ea"/>
                <a:cs typeface="+mn-cs"/>
              </a:rPr>
              <a:t>ASTM C109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Compressive Strength of Hydraulic Cement Mortars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C39</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Compressive Strength of Cylindrical Concrete Specimens </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C42</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Obtaining and Testing Drilled Cores and Sawed Beams of Concrete</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93</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Finally,</a:t>
            </a:r>
            <a:r>
              <a:rPr lang="en-US" sz="1200" kern="1200" baseline="0" dirty="0" smtClean="0">
                <a:solidFill>
                  <a:schemeClr val="tx1"/>
                </a:solidFill>
                <a:latin typeface="+mn-lt"/>
                <a:ea typeface="+mn-ea"/>
                <a:cs typeface="+mn-cs"/>
              </a:rPr>
              <a:t> c</a:t>
            </a:r>
            <a:r>
              <a:rPr lang="en-US" sz="1200" kern="1200" dirty="0" smtClean="0">
                <a:solidFill>
                  <a:schemeClr val="tx1"/>
                </a:solidFill>
                <a:latin typeface="+mn-lt"/>
                <a:ea typeface="+mn-ea"/>
                <a:cs typeface="+mn-cs"/>
              </a:rPr>
              <a:t>onstructability properties refer to the properties of the repair materials during an early age and dictate how they will be placed. It’s important to note that while some of these properties make the repair material easier to place, they may negatively affect other material properties.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Please note that the information and images in the following slides are pulled from </a:t>
            </a:r>
            <a:r>
              <a:rPr lang="en-US" sz="1200" b="1" kern="1200" dirty="0" smtClean="0">
                <a:solidFill>
                  <a:schemeClr val="tx1"/>
                </a:solidFill>
                <a:latin typeface="+mn-lt"/>
                <a:ea typeface="+mn-ea"/>
                <a:cs typeface="+mn-cs"/>
              </a:rPr>
              <a:t>ICRI 320.2R-2009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for Selecting and Specifying Materials for Repair of Concrete Surfaces.</a:t>
            </a:r>
            <a:r>
              <a:rPr lang="en-US" sz="1200" b="0" i="0" kern="1200" dirty="0" smtClean="0">
                <a:solidFill>
                  <a:schemeClr val="tx1"/>
                </a:solidFill>
                <a:latin typeface="+mn-lt"/>
                <a:ea typeface="+mn-ea"/>
                <a:cs typeface="+mn-cs"/>
              </a:rPr>
              <a:t> For more information, please refer to this technical guideline.</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94</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Flow characteristics refer to how well the repair material penetrates and consolidated into the repair cavity. With certain placement techniques that we will cover later in the course (e.g., form and pump, cast-in-place, or preplaced aggregate), good </a:t>
            </a:r>
            <a:r>
              <a:rPr lang="en-US" sz="1200" kern="1200" dirty="0" err="1" smtClean="0">
                <a:solidFill>
                  <a:schemeClr val="tx1"/>
                </a:solidFill>
                <a:latin typeface="+mn-lt"/>
                <a:ea typeface="+mn-ea"/>
                <a:cs typeface="+mn-cs"/>
              </a:rPr>
              <a:t>flowability</a:t>
            </a:r>
            <a:r>
              <a:rPr lang="en-US" sz="1200" kern="1200" dirty="0" smtClean="0">
                <a:solidFill>
                  <a:schemeClr val="tx1"/>
                </a:solidFill>
                <a:latin typeface="+mn-lt"/>
                <a:ea typeface="+mn-ea"/>
                <a:cs typeface="+mn-cs"/>
              </a:rPr>
              <a:t> is critical for a successful repair. Sometimes</a:t>
            </a:r>
            <a:r>
              <a:rPr lang="en-US" sz="1200" kern="1200" baseline="0" dirty="0" smtClean="0">
                <a:solidFill>
                  <a:schemeClr val="tx1"/>
                </a:solidFill>
                <a:latin typeface="+mn-lt"/>
                <a:ea typeface="+mn-ea"/>
                <a:cs typeface="+mn-cs"/>
              </a:rPr>
              <a:t> in the field, more water is added to increase the </a:t>
            </a:r>
            <a:r>
              <a:rPr lang="en-US" sz="1200" kern="1200" baseline="0" dirty="0" err="1" smtClean="0">
                <a:solidFill>
                  <a:schemeClr val="tx1"/>
                </a:solidFill>
                <a:latin typeface="+mn-lt"/>
                <a:ea typeface="+mn-ea"/>
                <a:cs typeface="+mn-cs"/>
              </a:rPr>
              <a:t>flowability</a:t>
            </a:r>
            <a:r>
              <a:rPr lang="en-US" sz="1200" kern="1200" baseline="0" dirty="0" smtClean="0">
                <a:solidFill>
                  <a:schemeClr val="tx1"/>
                </a:solidFill>
                <a:latin typeface="+mn-lt"/>
                <a:ea typeface="+mn-ea"/>
                <a:cs typeface="+mn-cs"/>
              </a:rPr>
              <a:t> of the material. This should be avoided as more water increases potential drying shrinkage which can weaken the integrity of the repair material.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Preplaced aggregate applications will require </a:t>
            </a:r>
            <a:r>
              <a:rPr lang="en-US" sz="1200" kern="1200" dirty="0" err="1" smtClean="0">
                <a:solidFill>
                  <a:schemeClr val="tx1"/>
                </a:solidFill>
                <a:latin typeface="+mn-lt"/>
                <a:ea typeface="+mn-ea"/>
                <a:cs typeface="+mn-cs"/>
              </a:rPr>
              <a:t>flowability</a:t>
            </a:r>
            <a:r>
              <a:rPr lang="en-US" sz="1200" kern="1200" dirty="0" smtClean="0">
                <a:solidFill>
                  <a:schemeClr val="tx1"/>
                </a:solidFill>
                <a:latin typeface="+mn-lt"/>
                <a:ea typeface="+mn-ea"/>
                <a:cs typeface="+mn-cs"/>
              </a:rPr>
              <a:t> to be measured with a flow cone as outlined in </a:t>
            </a:r>
            <a:r>
              <a:rPr lang="en-US" sz="1200" b="1" kern="1200" dirty="0" smtClean="0">
                <a:solidFill>
                  <a:schemeClr val="tx1"/>
                </a:solidFill>
                <a:latin typeface="+mn-lt"/>
                <a:ea typeface="+mn-ea"/>
                <a:cs typeface="+mn-cs"/>
              </a:rPr>
              <a:t>ASTM C939</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Test Method for Flow of Grout for Preplaced-Aggregate Concrete</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95</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Throughout this course, we will reference </a:t>
            </a:r>
            <a:r>
              <a:rPr lang="en-US" sz="1200" kern="1200" baseline="0" dirty="0" smtClean="0">
                <a:solidFill>
                  <a:schemeClr val="tx1"/>
                </a:solidFill>
                <a:latin typeface="+mn-lt"/>
                <a:ea typeface="+mn-ea"/>
                <a:cs typeface="+mn-cs"/>
              </a:rPr>
              <a:t>some standards and guidelines that you can refer to for more information. These references will be indicated by this magnifying glass. Next, we will cover a few of the major organizations in the concrete industry.</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This property refers to how quickly the concrete gains its compressive strength. It’s important to note that the rate of strength gain is also highly dependent on the temperature. Insufficient strength</a:t>
            </a:r>
            <a:r>
              <a:rPr lang="en-US" sz="1200" kern="1200" baseline="0" dirty="0" smtClean="0">
                <a:solidFill>
                  <a:schemeClr val="tx1"/>
                </a:solidFill>
                <a:latin typeface="+mn-lt"/>
                <a:ea typeface="+mn-ea"/>
                <a:cs typeface="+mn-cs"/>
              </a:rPr>
              <a:t> gain prior to use may result in damage to the repair material or bond area. The rate of strength gain is also highly dependent upon the temperature of the cure. Higher temperatures will often result in a faster strength gain and lower temperatures will result in a lower strength gain.</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accurately measure in-situ strength is it best to match cure specimens at temperatures similar to those which exist in the in-situ repair material. </a:t>
            </a:r>
          </a:p>
        </p:txBody>
      </p:sp>
      <p:sp>
        <p:nvSpPr>
          <p:cNvPr id="4" name="Slide Number Placeholder 3"/>
          <p:cNvSpPr>
            <a:spLocks noGrp="1"/>
          </p:cNvSpPr>
          <p:nvPr>
            <p:ph type="sldNum" sz="quarter" idx="10"/>
          </p:nvPr>
        </p:nvSpPr>
        <p:spPr/>
        <p:txBody>
          <a:bodyPr/>
          <a:lstStyle/>
          <a:p>
            <a:fld id="{D9DA2E2C-D299-4266-8486-4989603C7E80}" type="slidenum">
              <a:rPr lang="en-US" smtClean="0"/>
              <a:t>96</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An exothermic reaction occurs when water is added to cement. This results in heat that can be measured in calories per unit weight of cement (</a:t>
            </a:r>
            <a:r>
              <a:rPr lang="en-US" sz="1200" kern="1200" dirty="0" err="1" smtClean="0">
                <a:solidFill>
                  <a:schemeClr val="tx1"/>
                </a:solidFill>
                <a:latin typeface="+mn-lt"/>
                <a:ea typeface="+mn-ea"/>
                <a:cs typeface="+mn-cs"/>
              </a:rPr>
              <a:t>cal</a:t>
            </a:r>
            <a:r>
              <a:rPr lang="en-US" sz="1200" kern="1200" dirty="0" smtClean="0">
                <a:solidFill>
                  <a:schemeClr val="tx1"/>
                </a:solidFill>
                <a:latin typeface="+mn-lt"/>
                <a:ea typeface="+mn-ea"/>
                <a:cs typeface="+mn-cs"/>
              </a:rPr>
              <a:t>/g). High early strength cements tend to achieve more rapid release of heat since they are setting more quickly. In thick section repair applications, failure to provide proper dissipation may result in thermal cracking. </a:t>
            </a:r>
          </a:p>
          <a:p>
            <a:r>
              <a:rPr lang="en-US" sz="1200" kern="1200" dirty="0" smtClean="0">
                <a:solidFill>
                  <a:schemeClr val="tx1"/>
                </a:solidFill>
                <a:latin typeface="+mn-lt"/>
                <a:ea typeface="+mn-ea"/>
                <a:cs typeface="+mn-cs"/>
              </a:rPr>
              <a:t>Thermal cracking typically occurs when the concrete undergoes tensile stress from the restraint of volume changes which occur as the material cools and cures. To combat this, it’s essential to restrict the amount of thermal heat generated.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Refer to the following guidelines for more information on how to control the amount of heat generated by thermal reactions:</a:t>
            </a:r>
          </a:p>
          <a:p>
            <a:r>
              <a:rPr lang="en-US" sz="1200" b="1" kern="1200" dirty="0" smtClean="0">
                <a:solidFill>
                  <a:schemeClr val="tx1"/>
                </a:solidFill>
                <a:latin typeface="+mn-lt"/>
                <a:ea typeface="+mn-ea"/>
                <a:cs typeface="+mn-cs"/>
              </a:rPr>
              <a:t>ASTM C150</a:t>
            </a:r>
            <a:r>
              <a:rPr lang="en-US" sz="1200" b="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Standard Specification for Portland Cement </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ASTM C595 </a:t>
            </a:r>
            <a:r>
              <a:rPr lang="en-US" sz="1200" b="0" i="1" kern="1200" dirty="0" smtClean="0">
                <a:solidFill>
                  <a:schemeClr val="tx1"/>
                </a:solidFill>
                <a:latin typeface="+mn-lt"/>
                <a:ea typeface="+mn-ea"/>
                <a:cs typeface="+mn-cs"/>
              </a:rPr>
              <a:t>Standard Specification for Blended Hydraulic Cements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97</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Hot weather’s adverse effects include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plastic shrinkage cracking, drying shrinkage cracking, and poor surfaces finishes due to rapid setting. </a:t>
            </a:r>
          </a:p>
          <a:p>
            <a:r>
              <a:rPr lang="en-US" sz="1200" kern="1200" dirty="0" smtClean="0">
                <a:solidFill>
                  <a:schemeClr val="tx1"/>
                </a:solidFill>
                <a:latin typeface="+mn-lt"/>
                <a:ea typeface="+mn-ea"/>
                <a:cs typeface="+mn-cs"/>
              </a:rPr>
              <a:t>Cold weather’s adverse effects include freezing of the repair material and subsequent deterioration. </a:t>
            </a:r>
          </a:p>
          <a:p>
            <a:r>
              <a:rPr lang="en-US" sz="1200" kern="1200" dirty="0" smtClean="0">
                <a:solidFill>
                  <a:schemeClr val="tx1"/>
                </a:solidFill>
                <a:latin typeface="+mn-lt"/>
                <a:ea typeface="+mn-ea"/>
                <a:cs typeface="+mn-cs"/>
              </a:rPr>
              <a:t>Both hot and cold weather applications can result in poor bond between the substrate and repair material.</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more information on how to protect repairs in extreme climates, refer to the following guides:</a:t>
            </a:r>
          </a:p>
          <a:p>
            <a:r>
              <a:rPr lang="en-US" sz="1200" b="1" kern="1200" dirty="0" smtClean="0">
                <a:solidFill>
                  <a:schemeClr val="tx1"/>
                </a:solidFill>
                <a:latin typeface="+mn-lt"/>
                <a:ea typeface="+mn-ea"/>
                <a:cs typeface="+mn-cs"/>
              </a:rPr>
              <a:t>ACI 305 </a:t>
            </a:r>
            <a:r>
              <a:rPr lang="en-US" sz="1200" b="0" i="1" kern="1200" dirty="0" smtClean="0">
                <a:solidFill>
                  <a:schemeClr val="tx1"/>
                </a:solidFill>
                <a:latin typeface="+mn-lt"/>
                <a:ea typeface="+mn-ea"/>
                <a:cs typeface="+mn-cs"/>
              </a:rPr>
              <a:t>Guide to Hot Weather Concreting </a:t>
            </a:r>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ACI 306</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Guide to Cold Weather Concreting </a:t>
            </a:r>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98</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Working time refers to the amount of time after the material is mixed until the material begins to set. Similar</a:t>
            </a:r>
            <a:r>
              <a:rPr lang="en-US" sz="1200" kern="1200" baseline="0" dirty="0" smtClean="0">
                <a:solidFill>
                  <a:schemeClr val="tx1"/>
                </a:solidFill>
                <a:latin typeface="+mn-lt"/>
                <a:ea typeface="+mn-ea"/>
                <a:cs typeface="+mn-cs"/>
              </a:rPr>
              <a:t> to the rate of strength gain, t</a:t>
            </a:r>
            <a:r>
              <a:rPr lang="en-US" sz="1200" kern="1200" dirty="0" smtClean="0">
                <a:solidFill>
                  <a:schemeClr val="tx1"/>
                </a:solidFill>
                <a:latin typeface="+mn-lt"/>
                <a:ea typeface="+mn-ea"/>
                <a:cs typeface="+mn-cs"/>
              </a:rPr>
              <a:t>he working time is affected by temperature: the hotter the temperature, the shorter the working time.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time is determined by the material manufacturer, typically expressed in minutes. </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99</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Verify that the repair materials and surface treatments being used are compatible with the substrate </a:t>
            </a:r>
            <a:r>
              <a:rPr lang="en-US" dirty="0" smtClean="0"/>
              <a:t>as some repair materials may generate adverse chemical reactions when exposed to substrate conditions.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specifier</a:t>
            </a:r>
            <a:r>
              <a:rPr lang="en-US" baseline="0" dirty="0" smtClean="0"/>
              <a:t> should identify those materials which could pose a compatibility risk and determine which repair materials can be used together. The specifier should also question the product manufacturer to determine if the material being evaluated has the potential to react with the substrate being repaired.</a:t>
            </a:r>
            <a:endParaRPr lang="en-US" dirty="0" smtClean="0"/>
          </a:p>
          <a:p>
            <a:r>
              <a:rPr lang="en-US" sz="1200" kern="1200" dirty="0" smtClean="0">
                <a:solidFill>
                  <a:schemeClr val="tx1"/>
                </a:solidFill>
                <a:latin typeface="+mn-lt"/>
                <a:ea typeface="+mn-ea"/>
                <a:cs typeface="+mn-cs"/>
              </a:rPr>
              <a:t>This can also be determined by conducting</a:t>
            </a:r>
            <a:r>
              <a:rPr lang="en-US" sz="1200" kern="1200" baseline="0" dirty="0" smtClean="0">
                <a:solidFill>
                  <a:schemeClr val="tx1"/>
                </a:solidFill>
                <a:latin typeface="+mn-lt"/>
                <a:ea typeface="+mn-ea"/>
                <a:cs typeface="+mn-cs"/>
              </a:rPr>
              <a:t> trial applications on a small area.</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100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101</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Of</a:t>
            </a:r>
            <a:r>
              <a:rPr lang="en-US" i="0" baseline="0" dirty="0" smtClean="0"/>
              <a:t> course it would be ideal to have a repair material that has all of these properties! However, it is often unrealistic to expect to find a repair substance with all of the desired attributed at a reasonable cost.</a:t>
            </a:r>
          </a:p>
          <a:p>
            <a:r>
              <a:rPr lang="en-US" i="0" baseline="0" dirty="0" smtClean="0"/>
              <a:t>In most cases you will need to choose which property is </a:t>
            </a:r>
            <a:r>
              <a:rPr lang="en-US" b="1" i="0" baseline="0" dirty="0" smtClean="0"/>
              <a:t>most important</a:t>
            </a:r>
            <a:r>
              <a:rPr lang="en-US" b="0" i="0" baseline="0" dirty="0" smtClean="0"/>
              <a:t> for your repair and then choose a repair material that ensures this property is met.</a:t>
            </a:r>
            <a:endParaRPr lang="en-US" i="0" dirty="0"/>
          </a:p>
        </p:txBody>
      </p:sp>
      <p:sp>
        <p:nvSpPr>
          <p:cNvPr id="4" name="Slide Number Placeholder 3"/>
          <p:cNvSpPr>
            <a:spLocks noGrp="1"/>
          </p:cNvSpPr>
          <p:nvPr>
            <p:ph type="sldNum" sz="quarter" idx="10"/>
          </p:nvPr>
        </p:nvSpPr>
        <p:spPr/>
        <p:txBody>
          <a:bodyPr/>
          <a:lstStyle/>
          <a:p>
            <a:fld id="{D9DA2E2C-D299-4266-8486-4989603C7E80}" type="slidenum">
              <a:rPr lang="en-US" smtClean="0"/>
              <a:t>102</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best to choose one or</a:t>
            </a:r>
            <a:r>
              <a:rPr lang="en-US" baseline="0" dirty="0" smtClean="0"/>
              <a:t> two properties you want to enhance while still taking into account your repair material conditions and requirements covered earlier. Maybe you found the perfect product, but its relatively expensive and the owner has expressed many times that he/she wants to keep the cost as low as possible. Maybe this material is more expensive because it is easier to install, thus decrease labor costs and resulting in a cheaper repair. Than this material would be great! However, if the expensive repair material would cost the same to install as a less expensive option and cost is a main factor, you may want to look around for another repair material to use in the job that will be least costly overall.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103</a:t>
            </a:fld>
            <a:endParaRPr lang="en-US"/>
          </a:p>
        </p:txBody>
      </p:sp>
    </p:spTree>
    <p:extLst>
      <p:ext uri="{BB962C8B-B14F-4D97-AF65-F5344CB8AC3E}">
        <p14:creationId xmlns:p14="http://schemas.microsoft.com/office/powerpoint/2010/main" val="23335075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Ready mix concrete is the simplest,</a:t>
            </a:r>
            <a:r>
              <a:rPr lang="en-US" baseline="0" dirty="0" smtClean="0"/>
              <a:t> most readily available, and inexpensive form of concrete. However, it is often not the best material to use for repairs. When we consider all of the properties a repair material could have, we often want something more than just generic concrete.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104</a:t>
            </a:fld>
            <a:endParaRPr lang="en-US"/>
          </a:p>
        </p:txBody>
      </p:sp>
    </p:spTree>
    <p:extLst>
      <p:ext uri="{BB962C8B-B14F-4D97-AF65-F5344CB8AC3E}">
        <p14:creationId xmlns:p14="http://schemas.microsoft.com/office/powerpoint/2010/main" val="41458640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you may ask yourself, if I can’t use, just plain concrete for this repair, how do I find a repair material that has the properties I need?</a:t>
            </a:r>
          </a:p>
          <a:p>
            <a:r>
              <a:rPr lang="en-US" baseline="0" dirty="0" smtClean="0"/>
              <a:t>When choosing a repair material, you have two options. You can either add admixtures to ready-mix concrete to enhance its properties, or you can purchase proprietary repair materials that are engineered for specific applications that already have admixtures incorporated.</a:t>
            </a:r>
          </a:p>
          <a:p>
            <a:r>
              <a:rPr lang="en-US" baseline="0" dirty="0" smtClean="0"/>
              <a:t>It is highly recommended to use the second option. Here’s why:</a:t>
            </a:r>
          </a:p>
          <a:p>
            <a:r>
              <a:rPr lang="en-US" baseline="0" dirty="0" smtClean="0"/>
              <a:t>Proprietary repair products have already done all the work for you. They’ve already added admixtures in the right proportions for various applications and eliminated the “guess work” that often occurs when someone is including admixtures on their own. Proprietary products have been tested and evaluated for these specific applications. Therefore, the proprietary repair materials are much more likely to provide a successful repair.</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105</a:t>
            </a:fld>
            <a:endParaRPr lang="en-US"/>
          </a:p>
        </p:txBody>
      </p:sp>
    </p:spTree>
    <p:extLst>
      <p:ext uri="{BB962C8B-B14F-4D97-AF65-F5344CB8AC3E}">
        <p14:creationId xmlns:p14="http://schemas.microsoft.com/office/powerpoint/2010/main" val="3339334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2"/>
          <p:cNvSpPr>
            <a:spLocks noChangeArrowheads="1"/>
          </p:cNvSpPr>
          <p:nvPr/>
        </p:nvSpPr>
        <p:spPr bwMode="auto">
          <a:xfrm>
            <a:off x="0" y="6453188"/>
            <a:ext cx="9144000" cy="4048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graphicFrame>
        <p:nvGraphicFramePr>
          <p:cNvPr id="3"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790" r:id="rId3" imgW="0" imgH="0" progId="PowerPoint.Show.8">
                  <p:embed/>
                </p:oleObj>
              </mc:Choice>
              <mc:Fallback>
                <p:oleObj r:id="rId3" imgW="0" imgH="0" progId="PowerPoint.Show.8">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Text Box 10"/>
          <p:cNvSpPr txBox="1">
            <a:spLocks noChangeArrowheads="1"/>
          </p:cNvSpPr>
          <p:nvPr/>
        </p:nvSpPr>
        <p:spPr bwMode="auto">
          <a:xfrm>
            <a:off x="935038" y="4975225"/>
            <a:ext cx="5222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defRPr/>
            </a:pPr>
            <a:r>
              <a:rPr lang="en-US" sz="800" b="1" smtClean="0">
                <a:solidFill>
                  <a:schemeClr val="bg1"/>
                </a:solidFill>
                <a:latin typeface="Arial" charset="0"/>
              </a:rPr>
              <a:t>START</a:t>
            </a:r>
          </a:p>
        </p:txBody>
      </p:sp>
    </p:spTree>
    <p:extLst>
      <p:ext uri="{BB962C8B-B14F-4D97-AF65-F5344CB8AC3E}">
        <p14:creationId xmlns:p14="http://schemas.microsoft.com/office/powerpoint/2010/main" val="1156487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46553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1282089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2357211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2" descr="K:\Training\Image Library\Stock_Images\123RF\Deteriorated Concrete.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4724"/>
          <a:stretch/>
        </p:blipFill>
        <p:spPr bwMode="auto">
          <a:xfrm>
            <a:off x="0" y="-117764"/>
            <a:ext cx="9144000" cy="69757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userDrawn="1"/>
        </p:nvSpPr>
        <p:spPr>
          <a:xfrm>
            <a:off x="0" y="2608117"/>
            <a:ext cx="9144000" cy="1524001"/>
          </a:xfrm>
          <a:prstGeom prst="rect">
            <a:avLst/>
          </a:prstGeom>
          <a:solidFill>
            <a:srgbClr val="FFFFFF">
              <a:alpha val="66000"/>
            </a:srgbClr>
          </a:solidFill>
        </p:spPr>
        <p:txBody>
          <a:bodyPr anchor="ctr"/>
          <a:lstStyle/>
          <a:p>
            <a:pPr algn="ctr" eaLnBrk="0" fontAlgn="auto" hangingPunct="0">
              <a:spcBef>
                <a:spcPts val="0"/>
              </a:spcBef>
              <a:spcAft>
                <a:spcPts val="0"/>
              </a:spcAft>
              <a:defRPr/>
            </a:pPr>
            <a:endParaRPr lang="en-US" sz="3600" b="1" i="1" dirty="0">
              <a:solidFill>
                <a:schemeClr val="tx1">
                  <a:lumMod val="75000"/>
                  <a:lumOff val="25000"/>
                </a:schemeClr>
              </a:solidFill>
              <a:latin typeface="Calibri" pitchFamily="34" charset="0"/>
              <a:cs typeface="+mn-cs"/>
            </a:endParaRPr>
          </a:p>
        </p:txBody>
      </p:sp>
      <p:sp>
        <p:nvSpPr>
          <p:cNvPr id="2" name="Title 1"/>
          <p:cNvSpPr>
            <a:spLocks noGrp="1"/>
          </p:cNvSpPr>
          <p:nvPr>
            <p:ph type="ctrTitle"/>
          </p:nvPr>
        </p:nvSpPr>
        <p:spPr>
          <a:xfrm>
            <a:off x="685800" y="3048000"/>
            <a:ext cx="7772400" cy="552450"/>
          </a:xfrm>
          <a:prstGeom prst="rect">
            <a:avLst/>
          </a:prstGeom>
        </p:spPr>
        <p:txBody>
          <a:bodyPr/>
          <a:lstStyle>
            <a:lvl1pPr algn="ctr">
              <a:defRPr sz="3200">
                <a:latin typeface="Calibri" panose="020F0502020204030204" pitchFamily="34" charset="0"/>
              </a:defRPr>
            </a:lvl1pPr>
          </a:lstStyle>
          <a:p>
            <a:r>
              <a:rPr lang="en-US" smtClean="0"/>
              <a:t>Click to edit Master title style</a:t>
            </a:r>
            <a:endParaRPr lang="en-US"/>
          </a:p>
        </p:txBody>
      </p:sp>
      <p:sp>
        <p:nvSpPr>
          <p:cNvPr id="8" name="Rectangle 7"/>
          <p:cNvSpPr/>
          <p:nvPr userDrawn="1"/>
        </p:nvSpPr>
        <p:spPr bwMode="auto">
          <a:xfrm>
            <a:off x="0" y="0"/>
            <a:ext cx="9144000" cy="6858000"/>
          </a:xfrm>
          <a:prstGeom prst="rect">
            <a:avLst/>
          </a:prstGeom>
          <a:noFill/>
          <a:ln w="9525" cap="flat" cmpd="sng" algn="ctr">
            <a:no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Tree>
    <p:custDataLst>
      <p:tags r:id="rId1"/>
    </p:custDataLst>
    <p:extLst>
      <p:ext uri="{BB962C8B-B14F-4D97-AF65-F5344CB8AC3E}">
        <p14:creationId xmlns:p14="http://schemas.microsoft.com/office/powerpoint/2010/main" val="186640850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7A9599E-D6EA-41B3-B293-CEE6291BEB59}" type="datetimeFigureOut">
              <a:rPr lang="en-US" smtClean="0"/>
              <a:t>10/1/2018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0596132D-9621-4FCD-984D-E974F174B822}" type="slidenum">
              <a:rPr lang="en-US" smtClean="0"/>
              <a:t>‹#›</a:t>
            </a:fld>
            <a:endParaRPr lang="en-US"/>
          </a:p>
        </p:txBody>
      </p:sp>
    </p:spTree>
    <p:extLst>
      <p:ext uri="{BB962C8B-B14F-4D97-AF65-F5344CB8AC3E}">
        <p14:creationId xmlns:p14="http://schemas.microsoft.com/office/powerpoint/2010/main" val="2971529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295401"/>
            <a:ext cx="862965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7830040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676400"/>
            <a:ext cx="862965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1"/>
            <a:ext cx="9144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 Placeholder 5"/>
          <p:cNvSpPr>
            <a:spLocks noGrp="1"/>
          </p:cNvSpPr>
          <p:nvPr>
            <p:ph type="body" sz="quarter" idx="10" hasCustomPrompt="1"/>
          </p:nvPr>
        </p:nvSpPr>
        <p:spPr>
          <a:xfrm>
            <a:off x="257175" y="911311"/>
            <a:ext cx="8629650" cy="508413"/>
          </a:xfrm>
          <a:prstGeom prst="rect">
            <a:avLst/>
          </a:prstGeom>
        </p:spPr>
        <p:txBody>
          <a:bodyPr lIns="0" tIns="0" rIns="0" bIns="0" anchor="ctr">
            <a:normAutofit/>
          </a:bodyPr>
          <a:lstStyle>
            <a:lvl1pPr marL="0" indent="0">
              <a:lnSpc>
                <a:spcPct val="100000"/>
              </a:lnSpc>
              <a:spcBef>
                <a:spcPts val="0"/>
              </a:spcBef>
              <a:buNone/>
              <a:defRPr sz="1500" b="1">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7861156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4719"/>
            <a:ext cx="8229600" cy="641840"/>
          </a:xfrm>
          <a:prstGeom prst="rect">
            <a:avLst/>
          </a:prstGeom>
        </p:spPr>
        <p:txBody>
          <a:bodyPr anchor="ctr" anchorCtr="0"/>
          <a:lstStyle>
            <a:lvl1pPr>
              <a:defRPr sz="2600">
                <a:solidFill>
                  <a:schemeClr val="bg1"/>
                </a:solidFill>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162050"/>
            <a:ext cx="8229600" cy="5505449"/>
          </a:xfrm>
          <a:prstGeom prst="rect">
            <a:avLst/>
          </a:prstGeom>
        </p:spPr>
        <p:txBody>
          <a:bodyPr/>
          <a:lstStyle>
            <a:lvl1pPr marL="0" indent="0">
              <a:buNone/>
              <a:defRPr>
                <a:solidFill>
                  <a:schemeClr val="tx1">
                    <a:lumMod val="75000"/>
                    <a:lumOff val="25000"/>
                  </a:schemeClr>
                </a:solidFill>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en-US" dirty="0" smtClean="0"/>
              <a:t>Click to edit Master text styles</a:t>
            </a:r>
          </a:p>
        </p:txBody>
      </p:sp>
    </p:spTree>
    <p:custDataLst>
      <p:tags r:id="rId1"/>
    </p:custDataLst>
    <p:extLst>
      <p:ext uri="{BB962C8B-B14F-4D97-AF65-F5344CB8AC3E}">
        <p14:creationId xmlns:p14="http://schemas.microsoft.com/office/powerpoint/2010/main" val="64736531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2373185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670814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316571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15069040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custDataLst>
      <p:tags r:id="rId1"/>
    </p:custDataLst>
    <p:extLst>
      <p:ext uri="{BB962C8B-B14F-4D97-AF65-F5344CB8AC3E}">
        <p14:creationId xmlns:p14="http://schemas.microsoft.com/office/powerpoint/2010/main" val="3063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511775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745170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29">
            <a:hlinkClick r:id="" action="ppaction://hlinkshowjump?jump=previousslide" highlightClick="1"/>
          </p:cNvPr>
          <p:cNvSpPr>
            <a:spLocks noChangeArrowheads="1"/>
          </p:cNvSpPr>
          <p:nvPr/>
        </p:nvSpPr>
        <p:spPr bwMode="auto">
          <a:xfrm>
            <a:off x="8874125" y="6540500"/>
            <a:ext cx="55563" cy="317500"/>
          </a:xfrm>
          <a:prstGeom prst="actionButtonBackPreviou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sp>
        <p:nvSpPr>
          <p:cNvPr id="1027" name="AutoShape 34"/>
          <p:cNvSpPr>
            <a:spLocks noChangeArrowheads="1"/>
          </p:cNvSpPr>
          <p:nvPr/>
        </p:nvSpPr>
        <p:spPr bwMode="auto">
          <a:xfrm>
            <a:off x="2498725" y="3716338"/>
            <a:ext cx="633413" cy="692150"/>
          </a:xfrm>
          <a:prstGeom prst="triangle">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sp>
        <p:nvSpPr>
          <p:cNvPr id="1028" name="Rectangle 2"/>
          <p:cNvSpPr>
            <a:spLocks noChangeArrowheads="1"/>
          </p:cNvSpPr>
          <p:nvPr/>
        </p:nvSpPr>
        <p:spPr bwMode="auto">
          <a:xfrm>
            <a:off x="0" y="247650"/>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CA" altLang="en-US" smtClean="0"/>
          </a:p>
        </p:txBody>
      </p:sp>
      <p:sp>
        <p:nvSpPr>
          <p:cNvPr id="1029" name="Rectangle 46"/>
          <p:cNvSpPr>
            <a:spLocks noChangeArrowheads="1"/>
          </p:cNvSpPr>
          <p:nvPr/>
        </p:nvSpPr>
        <p:spPr bwMode="auto">
          <a:xfrm>
            <a:off x="7315200" y="247650"/>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CA" altLang="en-US" smtClean="0"/>
          </a:p>
        </p:txBody>
      </p:sp>
      <p:sp>
        <p:nvSpPr>
          <p:cNvPr id="479281" name="Rectangle 49"/>
          <p:cNvSpPr>
            <a:spLocks noChangeArrowheads="1"/>
          </p:cNvSpPr>
          <p:nvPr/>
        </p:nvSpPr>
        <p:spPr bwMode="auto">
          <a:xfrm>
            <a:off x="0" y="233363"/>
            <a:ext cx="9148763" cy="639762"/>
          </a:xfrm>
          <a:prstGeom prst="rect">
            <a:avLst/>
          </a:prstGeom>
          <a:gradFill flip="none" rotWithShape="1">
            <a:gsLst>
              <a:gs pos="100000">
                <a:schemeClr val="tx1">
                  <a:lumMod val="65000"/>
                  <a:lumOff val="35000"/>
                </a:schemeClr>
              </a:gs>
              <a:gs pos="40000">
                <a:schemeClr val="dk1">
                  <a:tint val="45000"/>
                  <a:shade val="99000"/>
                  <a:satMod val="350000"/>
                </a:schemeClr>
              </a:gs>
              <a:gs pos="100000">
                <a:schemeClr val="dk1">
                  <a:shade val="20000"/>
                  <a:satMod val="255000"/>
                </a:schemeClr>
              </a:gs>
            </a:gsLst>
            <a:lin ang="10800000" scaled="1"/>
            <a:tileRect/>
          </a:gradFill>
          <a:ln w="9525">
            <a:noFill/>
            <a:miter lim="800000"/>
            <a:headEnd/>
            <a:tailEnd/>
          </a:ln>
        </p:spPr>
        <p:style>
          <a:lnRef idx="0">
            <a:scrgbClr r="0" g="0" b="0"/>
          </a:lnRef>
          <a:fillRef idx="1002">
            <a:schemeClr val="dk1"/>
          </a:fillRef>
          <a:effectRef idx="0">
            <a:scrgbClr r="0" g="0" b="0"/>
          </a:effectRef>
          <a:fontRef idx="major"/>
        </p:style>
        <p:txBody>
          <a:bodyPr lIns="91429" tIns="45714" rIns="91429" bIns="45714" anchor="ctr"/>
          <a:lstStyle/>
          <a:p>
            <a:pPr>
              <a:defRPr/>
            </a:pPr>
            <a:r>
              <a:rPr lang="en-US" b="1" dirty="0">
                <a:solidFill>
                  <a:schemeClr val="tx2"/>
                </a:solidFill>
              </a:rPr>
              <a:t>	</a:t>
            </a:r>
          </a:p>
        </p:txBody>
      </p:sp>
      <p:sp>
        <p:nvSpPr>
          <p:cNvPr id="7" name="Rectangle 6"/>
          <p:cNvSpPr/>
          <p:nvPr/>
        </p:nvSpPr>
        <p:spPr bwMode="auto">
          <a:xfrm>
            <a:off x="0" y="252413"/>
            <a:ext cx="9144000" cy="630237"/>
          </a:xfrm>
          <a:prstGeom prst="rect">
            <a:avLst/>
          </a:prstGeom>
          <a:gradFill flip="none" rotWithShape="1">
            <a:gsLst>
              <a:gs pos="0">
                <a:schemeClr val="tx1">
                  <a:lumMod val="65000"/>
                  <a:lumOff val="35000"/>
                </a:schemeClr>
              </a:gs>
              <a:gs pos="50000">
                <a:schemeClr val="tx1">
                  <a:lumMod val="50000"/>
                  <a:lumOff val="50000"/>
                </a:schemeClr>
              </a:gs>
              <a:gs pos="100000">
                <a:schemeClr val="bg2">
                  <a:lumMod val="60000"/>
                  <a:lumOff val="40000"/>
                </a:schemeClr>
              </a:gs>
            </a:gsLst>
            <a:lin ang="2700000" scaled="1"/>
            <a:tileRect/>
          </a:gradFill>
          <a:ln w="9525" cap="flat" cmpd="sng" algn="ctr">
            <a:noFill/>
            <a:prstDash val="solid"/>
            <a:round/>
            <a:headEnd type="none" w="med" len="med"/>
            <a:tailEnd type="none" w="med" len="med"/>
          </a:ln>
          <a:effectLst/>
        </p:spPr>
        <p:txBody>
          <a:bodyPr lIns="91429" tIns="45714" rIns="91429" bIns="45714"/>
          <a:lstStyle/>
          <a:p>
            <a:pPr algn="r">
              <a:spcBef>
                <a:spcPct val="20000"/>
              </a:spcBef>
              <a:defRPr/>
            </a:pPr>
            <a:endParaRPr lang="en-US" sz="2400" baseline="-25000">
              <a:solidFill>
                <a:srgbClr val="4D4D4D"/>
              </a:solidFill>
              <a:latin typeface="Eras Medium ITC" pitchFamily="34" charset="0"/>
            </a:endParaRPr>
          </a:p>
        </p:txBody>
      </p:sp>
      <p:pic>
        <p:nvPicPr>
          <p:cNvPr id="8" name="Picture 2" descr="K:\Training\Image Library\Stock_Images\123RF\Deteriorated Concrete.jpg"/>
          <p:cNvPicPr>
            <a:picLocks noChangeAspect="1" noChangeArrowheads="1"/>
          </p:cNvPicPr>
          <p:nvPr/>
        </p:nvPicPr>
        <p:blipFill rotWithShape="1">
          <a:blip r:embed="rId19">
            <a:extLst>
              <a:ext uri="{28A0092B-C50C-407E-A947-70E740481C1C}">
                <a14:useLocalDpi xmlns:a14="http://schemas.microsoft.com/office/drawing/2010/main" val="0"/>
              </a:ext>
            </a:extLst>
          </a:blip>
          <a:srcRect l="119" t="16443" r="-119" b="74161"/>
          <a:stretch/>
        </p:blipFill>
        <p:spPr bwMode="auto">
          <a:xfrm>
            <a:off x="0" y="216443"/>
            <a:ext cx="9144000" cy="6879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216443"/>
            <a:ext cx="9144000" cy="687977"/>
          </a:xfrm>
          <a:prstGeom prst="rect">
            <a:avLst/>
          </a:prstGeom>
          <a:solidFill>
            <a:schemeClr val="bg2">
              <a:alpha val="66000"/>
            </a:schemeClr>
          </a:solidFill>
          <a:ln w="9525" cap="flat" cmpd="sng" algn="ctr">
            <a:no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Tree>
    <p:custDataLst>
      <p:tags r:id="rId18"/>
    </p:custDataLst>
    <p:extLst>
      <p:ext uri="{BB962C8B-B14F-4D97-AF65-F5344CB8AC3E}">
        <p14:creationId xmlns:p14="http://schemas.microsoft.com/office/powerpoint/2010/main" val="23048774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hd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Trebuchet MS" pitchFamily="34" charset="0"/>
        </a:defRPr>
      </a:lvl2pPr>
      <a:lvl3pPr algn="l" rtl="0" eaLnBrk="0" fontAlgn="base" hangingPunct="0">
        <a:spcBef>
          <a:spcPct val="0"/>
        </a:spcBef>
        <a:spcAft>
          <a:spcPct val="0"/>
        </a:spcAft>
        <a:defRPr sz="2400" b="1">
          <a:solidFill>
            <a:schemeClr val="tx2"/>
          </a:solidFill>
          <a:latin typeface="Trebuchet MS" pitchFamily="34" charset="0"/>
        </a:defRPr>
      </a:lvl3pPr>
      <a:lvl4pPr algn="l" rtl="0" eaLnBrk="0" fontAlgn="base" hangingPunct="0">
        <a:spcBef>
          <a:spcPct val="0"/>
        </a:spcBef>
        <a:spcAft>
          <a:spcPct val="0"/>
        </a:spcAft>
        <a:defRPr sz="2400" b="1">
          <a:solidFill>
            <a:schemeClr val="tx2"/>
          </a:solidFill>
          <a:latin typeface="Trebuchet MS" pitchFamily="34" charset="0"/>
        </a:defRPr>
      </a:lvl4pPr>
      <a:lvl5pPr algn="l" rtl="0" eaLnBrk="0" fontAlgn="base" hangingPunct="0">
        <a:spcBef>
          <a:spcPct val="0"/>
        </a:spcBef>
        <a:spcAft>
          <a:spcPct val="0"/>
        </a:spcAft>
        <a:defRPr sz="2400" b="1">
          <a:solidFill>
            <a:schemeClr val="tx2"/>
          </a:solidFill>
          <a:latin typeface="Trebuchet MS" pitchFamily="34" charset="0"/>
        </a:defRPr>
      </a:lvl5pPr>
      <a:lvl6pPr marL="457200" algn="l" rtl="0" fontAlgn="base">
        <a:spcBef>
          <a:spcPct val="0"/>
        </a:spcBef>
        <a:spcAft>
          <a:spcPct val="0"/>
        </a:spcAft>
        <a:defRPr sz="2400" b="1">
          <a:solidFill>
            <a:schemeClr val="tx2"/>
          </a:solidFill>
          <a:latin typeface="Trebuchet MS" pitchFamily="34" charset="0"/>
        </a:defRPr>
      </a:lvl6pPr>
      <a:lvl7pPr marL="914400" algn="l" rtl="0" fontAlgn="base">
        <a:spcBef>
          <a:spcPct val="0"/>
        </a:spcBef>
        <a:spcAft>
          <a:spcPct val="0"/>
        </a:spcAft>
        <a:defRPr sz="2400" b="1">
          <a:solidFill>
            <a:schemeClr val="tx2"/>
          </a:solidFill>
          <a:latin typeface="Trebuchet MS" pitchFamily="34" charset="0"/>
        </a:defRPr>
      </a:lvl7pPr>
      <a:lvl8pPr marL="1371600" algn="l" rtl="0" fontAlgn="base">
        <a:spcBef>
          <a:spcPct val="0"/>
        </a:spcBef>
        <a:spcAft>
          <a:spcPct val="0"/>
        </a:spcAft>
        <a:defRPr sz="2400" b="1">
          <a:solidFill>
            <a:schemeClr val="tx2"/>
          </a:solidFill>
          <a:latin typeface="Trebuchet MS" pitchFamily="34" charset="0"/>
        </a:defRPr>
      </a:lvl8pPr>
      <a:lvl9pPr marL="1828800" algn="l" rtl="0" fontAlgn="base">
        <a:spcBef>
          <a:spcPct val="0"/>
        </a:spcBef>
        <a:spcAft>
          <a:spcPct val="0"/>
        </a:spcAft>
        <a:defRPr sz="24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mn-cs"/>
        </a:defRPr>
      </a:lvl1pPr>
      <a:lvl2pPr marL="742950" indent="-285750" algn="l" rtl="0" eaLnBrk="0" fontAlgn="base" hangingPunct="0">
        <a:spcBef>
          <a:spcPct val="20000"/>
        </a:spcBef>
        <a:spcAft>
          <a:spcPct val="0"/>
        </a:spcAft>
        <a:buChar char="–"/>
        <a:defRPr>
          <a:solidFill>
            <a:srgbClr val="4D4D4D"/>
          </a:solidFill>
          <a:latin typeface="+mn-lt"/>
        </a:defRPr>
      </a:lvl2pPr>
      <a:lvl3pPr marL="1143000" indent="-228600" algn="l" rtl="0" eaLnBrk="0" fontAlgn="base" hangingPunct="0">
        <a:spcBef>
          <a:spcPct val="20000"/>
        </a:spcBef>
        <a:spcAft>
          <a:spcPct val="0"/>
        </a:spcAft>
        <a:buChar char="•"/>
        <a:defRPr sz="1600">
          <a:solidFill>
            <a:srgbClr val="4D4D4D"/>
          </a:solidFill>
          <a:latin typeface="+mn-lt"/>
        </a:defRPr>
      </a:lvl3pPr>
      <a:lvl4pPr marL="1600200" indent="-228600" algn="l" rtl="0" eaLnBrk="0" fontAlgn="base" hangingPunct="0">
        <a:spcBef>
          <a:spcPct val="20000"/>
        </a:spcBef>
        <a:spcAft>
          <a:spcPct val="0"/>
        </a:spcAft>
        <a:buChar char="–"/>
        <a:defRPr sz="1400">
          <a:solidFill>
            <a:srgbClr val="4D4D4D"/>
          </a:solidFill>
          <a:latin typeface="+mn-lt"/>
        </a:defRPr>
      </a:lvl4pPr>
      <a:lvl5pPr marL="2057400" indent="-228600" algn="l" rtl="0" eaLnBrk="0" fontAlgn="base" hangingPunct="0">
        <a:spcBef>
          <a:spcPct val="20000"/>
        </a:spcBef>
        <a:spcAft>
          <a:spcPct val="0"/>
        </a:spcAft>
        <a:buChar char="»"/>
        <a:defRPr sz="1200">
          <a:solidFill>
            <a:srgbClr val="4D4D4D"/>
          </a:solidFill>
          <a:latin typeface="+mn-lt"/>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126.xml"/><Relationship Id="rId4" Type="http://schemas.openxmlformats.org/officeDocument/2006/relationships/image" Target="../media/image72.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ags" Target="../tags/tag127.xml"/><Relationship Id="rId4" Type="http://schemas.openxmlformats.org/officeDocument/2006/relationships/image" Target="../media/image72.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tags" Target="../tags/tag128.xml"/><Relationship Id="rId4" Type="http://schemas.openxmlformats.org/officeDocument/2006/relationships/image" Target="../media/image73.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129.xml"/><Relationship Id="rId5" Type="http://schemas.openxmlformats.org/officeDocument/2006/relationships/image" Target="../media/image14.jpeg"/><Relationship Id="rId4" Type="http://schemas.openxmlformats.org/officeDocument/2006/relationships/image" Target="../media/image74.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131.xml"/><Relationship Id="rId5" Type="http://schemas.openxmlformats.org/officeDocument/2006/relationships/image" Target="../media/image7.png"/><Relationship Id="rId4" Type="http://schemas.openxmlformats.org/officeDocument/2006/relationships/image" Target="../media/image8.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132.xml"/><Relationship Id="rId4" Type="http://schemas.openxmlformats.org/officeDocument/2006/relationships/image" Target="../media/image8.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133.xml"/><Relationship Id="rId4" Type="http://schemas.openxmlformats.org/officeDocument/2006/relationships/image" Target="../media/image8.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tags" Target="../tags/tag13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9.gif"/><Relationship Id="rId4" Type="http://schemas.openxmlformats.org/officeDocument/2006/relationships/hyperlink" Target="http://www.icri.org/" TargetMode="Externa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ags" Target="../tags/tag136.xml"/><Relationship Id="rId4" Type="http://schemas.openxmlformats.org/officeDocument/2006/relationships/image" Target="../media/image8.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tags" Target="../tags/tag137.xml"/><Relationship Id="rId4" Type="http://schemas.openxmlformats.org/officeDocument/2006/relationships/image" Target="../media/image8.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2.xml"/><Relationship Id="rId1" Type="http://schemas.openxmlformats.org/officeDocument/2006/relationships/tags" Target="../tags/tag139.xml"/><Relationship Id="rId5" Type="http://schemas.openxmlformats.org/officeDocument/2006/relationships/image" Target="../media/image76.png"/><Relationship Id="rId4" Type="http://schemas.openxmlformats.org/officeDocument/2006/relationships/image" Target="../media/image75.jpe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tags" Target="../tags/tag140.xml"/><Relationship Id="rId6" Type="http://schemas.openxmlformats.org/officeDocument/2006/relationships/image" Target="../media/image23.png"/><Relationship Id="rId5" Type="http://schemas.openxmlformats.org/officeDocument/2006/relationships/image" Target="../media/image78.png"/><Relationship Id="rId4" Type="http://schemas.openxmlformats.org/officeDocument/2006/relationships/image" Target="../media/image77.png"/></Relationships>
</file>

<file path=ppt/slides/_rels/slide116.xml.rels><?xml version="1.0" encoding="UTF-8" standalone="yes"?>
<Relationships xmlns="http://schemas.openxmlformats.org/package/2006/relationships"><Relationship Id="rId13" Type="http://schemas.openxmlformats.org/officeDocument/2006/relationships/tags" Target="../tags/tag153.xml"/><Relationship Id="rId18" Type="http://schemas.openxmlformats.org/officeDocument/2006/relationships/tags" Target="../tags/tag158.xml"/><Relationship Id="rId26" Type="http://schemas.openxmlformats.org/officeDocument/2006/relationships/tags" Target="../tags/tag166.xml"/><Relationship Id="rId39" Type="http://schemas.openxmlformats.org/officeDocument/2006/relationships/image" Target="../media/image79.jpeg"/><Relationship Id="rId21" Type="http://schemas.openxmlformats.org/officeDocument/2006/relationships/tags" Target="../tags/tag161.xml"/><Relationship Id="rId34" Type="http://schemas.openxmlformats.org/officeDocument/2006/relationships/tags" Target="../tags/tag174.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tags" Target="../tags/tag165.xml"/><Relationship Id="rId33" Type="http://schemas.openxmlformats.org/officeDocument/2006/relationships/tags" Target="../tags/tag173.xml"/><Relationship Id="rId38" Type="http://schemas.openxmlformats.org/officeDocument/2006/relationships/notesSlide" Target="../notesSlides/notesSlide110.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29" Type="http://schemas.openxmlformats.org/officeDocument/2006/relationships/tags" Target="../tags/tag169.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tags" Target="../tags/tag164.xml"/><Relationship Id="rId32" Type="http://schemas.openxmlformats.org/officeDocument/2006/relationships/tags" Target="../tags/tag172.xml"/><Relationship Id="rId37" Type="http://schemas.openxmlformats.org/officeDocument/2006/relationships/slideLayout" Target="../slideLayouts/slideLayout2.xml"/><Relationship Id="rId40" Type="http://schemas.openxmlformats.org/officeDocument/2006/relationships/image" Target="../media/image7.png"/><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tags" Target="../tags/tag163.xml"/><Relationship Id="rId28" Type="http://schemas.openxmlformats.org/officeDocument/2006/relationships/tags" Target="../tags/tag168.xml"/><Relationship Id="rId36" Type="http://schemas.openxmlformats.org/officeDocument/2006/relationships/tags" Target="../tags/tag176.xml"/><Relationship Id="rId10" Type="http://schemas.openxmlformats.org/officeDocument/2006/relationships/tags" Target="../tags/tag150.xml"/><Relationship Id="rId19" Type="http://schemas.openxmlformats.org/officeDocument/2006/relationships/tags" Target="../tags/tag159.xml"/><Relationship Id="rId31" Type="http://schemas.openxmlformats.org/officeDocument/2006/relationships/tags" Target="../tags/tag171.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 Id="rId27" Type="http://schemas.openxmlformats.org/officeDocument/2006/relationships/tags" Target="../tags/tag167.xml"/><Relationship Id="rId30" Type="http://schemas.openxmlformats.org/officeDocument/2006/relationships/tags" Target="../tags/tag170.xml"/><Relationship Id="rId35" Type="http://schemas.openxmlformats.org/officeDocument/2006/relationships/tags" Target="../tags/tag175.xml"/><Relationship Id="rId8" Type="http://schemas.openxmlformats.org/officeDocument/2006/relationships/tags" Target="../tags/tag148.xml"/><Relationship Id="rId3" Type="http://schemas.openxmlformats.org/officeDocument/2006/relationships/tags" Target="../tags/tag14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tags" Target="../tags/tag177.xml"/><Relationship Id="rId6" Type="http://schemas.openxmlformats.org/officeDocument/2006/relationships/image" Target="../media/image8.png"/><Relationship Id="rId5" Type="http://schemas.openxmlformats.org/officeDocument/2006/relationships/image" Target="../media/image81.jpeg"/><Relationship Id="rId4" Type="http://schemas.openxmlformats.org/officeDocument/2006/relationships/image" Target="../media/image80.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2.xml"/><Relationship Id="rId1" Type="http://schemas.openxmlformats.org/officeDocument/2006/relationships/tags" Target="../tags/tag178.xml"/><Relationship Id="rId5" Type="http://schemas.openxmlformats.org/officeDocument/2006/relationships/image" Target="../media/image83.png"/><Relationship Id="rId4" Type="http://schemas.openxmlformats.org/officeDocument/2006/relationships/image" Target="../media/image82.jpeg"/></Relationships>
</file>

<file path=ppt/slides/_rels/slide119.xml.rels><?xml version="1.0" encoding="UTF-8" standalone="yes"?>
<Relationships xmlns="http://schemas.openxmlformats.org/package/2006/relationships"><Relationship Id="rId13" Type="http://schemas.openxmlformats.org/officeDocument/2006/relationships/tags" Target="../tags/tag191.xml"/><Relationship Id="rId18" Type="http://schemas.openxmlformats.org/officeDocument/2006/relationships/tags" Target="../tags/tag196.xml"/><Relationship Id="rId26" Type="http://schemas.openxmlformats.org/officeDocument/2006/relationships/tags" Target="../tags/tag204.xml"/><Relationship Id="rId39" Type="http://schemas.openxmlformats.org/officeDocument/2006/relationships/slideLayout" Target="../slideLayouts/slideLayout2.xml"/><Relationship Id="rId21" Type="http://schemas.openxmlformats.org/officeDocument/2006/relationships/tags" Target="../tags/tag199.xml"/><Relationship Id="rId34" Type="http://schemas.openxmlformats.org/officeDocument/2006/relationships/tags" Target="../tags/tag212.xml"/><Relationship Id="rId42" Type="http://schemas.openxmlformats.org/officeDocument/2006/relationships/image" Target="../media/image79.jpeg"/><Relationship Id="rId7" Type="http://schemas.openxmlformats.org/officeDocument/2006/relationships/tags" Target="../tags/tag185.xml"/><Relationship Id="rId2" Type="http://schemas.openxmlformats.org/officeDocument/2006/relationships/tags" Target="../tags/tag180.xml"/><Relationship Id="rId16" Type="http://schemas.openxmlformats.org/officeDocument/2006/relationships/tags" Target="../tags/tag194.xml"/><Relationship Id="rId20" Type="http://schemas.openxmlformats.org/officeDocument/2006/relationships/tags" Target="../tags/tag198.xml"/><Relationship Id="rId29" Type="http://schemas.openxmlformats.org/officeDocument/2006/relationships/tags" Target="../tags/tag207.xml"/><Relationship Id="rId41" Type="http://schemas.openxmlformats.org/officeDocument/2006/relationships/image" Target="../media/image84.png"/><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tags" Target="../tags/tag189.xml"/><Relationship Id="rId24" Type="http://schemas.openxmlformats.org/officeDocument/2006/relationships/tags" Target="../tags/tag202.xml"/><Relationship Id="rId32" Type="http://schemas.openxmlformats.org/officeDocument/2006/relationships/tags" Target="../tags/tag210.xml"/><Relationship Id="rId37" Type="http://schemas.openxmlformats.org/officeDocument/2006/relationships/tags" Target="../tags/tag215.xml"/><Relationship Id="rId40" Type="http://schemas.openxmlformats.org/officeDocument/2006/relationships/notesSlide" Target="../notesSlides/notesSlide113.xml"/><Relationship Id="rId5" Type="http://schemas.openxmlformats.org/officeDocument/2006/relationships/tags" Target="../tags/tag183.xml"/><Relationship Id="rId15" Type="http://schemas.openxmlformats.org/officeDocument/2006/relationships/tags" Target="../tags/tag193.xml"/><Relationship Id="rId23" Type="http://schemas.openxmlformats.org/officeDocument/2006/relationships/tags" Target="../tags/tag201.xml"/><Relationship Id="rId28" Type="http://schemas.openxmlformats.org/officeDocument/2006/relationships/tags" Target="../tags/tag206.xml"/><Relationship Id="rId36" Type="http://schemas.openxmlformats.org/officeDocument/2006/relationships/tags" Target="../tags/tag214.xml"/><Relationship Id="rId10" Type="http://schemas.openxmlformats.org/officeDocument/2006/relationships/tags" Target="../tags/tag188.xml"/><Relationship Id="rId19" Type="http://schemas.openxmlformats.org/officeDocument/2006/relationships/tags" Target="../tags/tag197.xml"/><Relationship Id="rId31" Type="http://schemas.openxmlformats.org/officeDocument/2006/relationships/tags" Target="../tags/tag209.xml"/><Relationship Id="rId4" Type="http://schemas.openxmlformats.org/officeDocument/2006/relationships/tags" Target="../tags/tag182.xml"/><Relationship Id="rId9" Type="http://schemas.openxmlformats.org/officeDocument/2006/relationships/tags" Target="../tags/tag187.xml"/><Relationship Id="rId14" Type="http://schemas.openxmlformats.org/officeDocument/2006/relationships/tags" Target="../tags/tag192.xml"/><Relationship Id="rId22" Type="http://schemas.openxmlformats.org/officeDocument/2006/relationships/tags" Target="../tags/tag200.xml"/><Relationship Id="rId27" Type="http://schemas.openxmlformats.org/officeDocument/2006/relationships/tags" Target="../tags/tag205.xml"/><Relationship Id="rId30" Type="http://schemas.openxmlformats.org/officeDocument/2006/relationships/tags" Target="../tags/tag208.xml"/><Relationship Id="rId35" Type="http://schemas.openxmlformats.org/officeDocument/2006/relationships/tags" Target="../tags/tag213.xml"/><Relationship Id="rId8" Type="http://schemas.openxmlformats.org/officeDocument/2006/relationships/tags" Target="../tags/tag186.xml"/><Relationship Id="rId3" Type="http://schemas.openxmlformats.org/officeDocument/2006/relationships/tags" Target="../tags/tag181.xml"/><Relationship Id="rId12" Type="http://schemas.openxmlformats.org/officeDocument/2006/relationships/tags" Target="../tags/tag190.xml"/><Relationship Id="rId17" Type="http://schemas.openxmlformats.org/officeDocument/2006/relationships/tags" Target="../tags/tag195.xml"/><Relationship Id="rId25" Type="http://schemas.openxmlformats.org/officeDocument/2006/relationships/tags" Target="../tags/tag203.xml"/><Relationship Id="rId33" Type="http://schemas.openxmlformats.org/officeDocument/2006/relationships/tags" Target="../tags/tag211.xml"/><Relationship Id="rId38" Type="http://schemas.openxmlformats.org/officeDocument/2006/relationships/tags" Target="../tags/tag2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hyperlink" Target="http://www.concrete.org/general/home.asp" TargetMode="External"/><Relationship Id="rId4" Type="http://schemas.openxmlformats.org/officeDocument/2006/relationships/image" Target="../media/image10.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ags" Target="../tags/tag217.xml"/><Relationship Id="rId4" Type="http://schemas.openxmlformats.org/officeDocument/2006/relationships/image" Target="../media/image85.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2.xml"/><Relationship Id="rId1" Type="http://schemas.openxmlformats.org/officeDocument/2006/relationships/tags" Target="../tags/tag218.xml"/></Relationships>
</file>

<file path=ppt/slides/_rels/slide122.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image" Target="../media/image86.png"/><Relationship Id="rId5" Type="http://schemas.openxmlformats.org/officeDocument/2006/relationships/notesSlide" Target="../notesSlides/notesSlide116.xml"/><Relationship Id="rId4"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image" Target="../media/image87.jpeg"/><Relationship Id="rId4" Type="http://schemas.openxmlformats.org/officeDocument/2006/relationships/notesSlide" Target="../notesSlides/notesSlide117.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tags" Target="../tags/tag224.xml"/><Relationship Id="rId5" Type="http://schemas.openxmlformats.org/officeDocument/2006/relationships/image" Target="../media/image89.png"/><Relationship Id="rId4" Type="http://schemas.openxmlformats.org/officeDocument/2006/relationships/image" Target="../media/image88.jpe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tags" Target="../tags/tag225.xml"/><Relationship Id="rId5" Type="http://schemas.openxmlformats.org/officeDocument/2006/relationships/image" Target="../media/image91.png"/><Relationship Id="rId4" Type="http://schemas.openxmlformats.org/officeDocument/2006/relationships/image" Target="../media/image90.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tags" Target="../tags/tag226.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227.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tags" Target="../tags/tag228.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tags" Target="../tags/tag229.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hyperlink" Target="http://www.astm.org/" TargetMode="Externa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tags" Target="../tags/tag230.xml"/><Relationship Id="rId4" Type="http://schemas.openxmlformats.org/officeDocument/2006/relationships/image" Target="../media/image95.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231.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2.xml"/><Relationship Id="rId1" Type="http://schemas.openxmlformats.org/officeDocument/2006/relationships/tags" Target="../tags/tag23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233.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3.xml"/><Relationship Id="rId1" Type="http://schemas.openxmlformats.org/officeDocument/2006/relationships/tags" Target="../tags/tag234.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tags" Target="../tags/tag235.xml"/><Relationship Id="rId4" Type="http://schemas.openxmlformats.org/officeDocument/2006/relationships/image" Target="../media/image13.jpe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tags" Target="../tags/tag236.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tags" Target="../tags/tag237.xml"/><Relationship Id="rId4" Type="http://schemas.openxmlformats.org/officeDocument/2006/relationships/image" Target="../media/image8.png"/></Relationships>
</file>

<file path=ppt/slides/_rels/slide138.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slideLayout" Target="../slideLayouts/slideLayout2.xml"/><Relationship Id="rId1" Type="http://schemas.openxmlformats.org/officeDocument/2006/relationships/tags" Target="../tags/tag238.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 Id="rId9" Type="http://schemas.openxmlformats.org/officeDocument/2006/relationships/image" Target="../media/image8.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tags" Target="../tags/tag239.xml"/><Relationship Id="rId4" Type="http://schemas.openxmlformats.org/officeDocument/2006/relationships/image" Target="../media/image10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2.pn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tags" Target="../tags/tag240.xml"/><Relationship Id="rId4" Type="http://schemas.openxmlformats.org/officeDocument/2006/relationships/image" Target="../media/image8.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tags" Target="../tags/tag241.xml"/><Relationship Id="rId4" Type="http://schemas.openxmlformats.org/officeDocument/2006/relationships/image" Target="../media/image98.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xml"/><Relationship Id="rId1" Type="http://schemas.openxmlformats.org/officeDocument/2006/relationships/tags" Target="../tags/tag242.xml"/><Relationship Id="rId4" Type="http://schemas.openxmlformats.org/officeDocument/2006/relationships/image" Target="../media/image8.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ags" Target="../tags/tag243.xml"/><Relationship Id="rId4" Type="http://schemas.openxmlformats.org/officeDocument/2006/relationships/image" Target="../media/image103.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tags" Target="../tags/tag244.xml"/><Relationship Id="rId4" Type="http://schemas.openxmlformats.org/officeDocument/2006/relationships/image" Target="../media/image8.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2.xml"/><Relationship Id="rId1" Type="http://schemas.openxmlformats.org/officeDocument/2006/relationships/tags" Target="../tags/tag245.xml"/><Relationship Id="rId4" Type="http://schemas.openxmlformats.org/officeDocument/2006/relationships/image" Target="../media/image104.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tags" Target="../tags/tag246.xml"/><Relationship Id="rId4" Type="http://schemas.openxmlformats.org/officeDocument/2006/relationships/image" Target="../media/image8.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xml"/><Relationship Id="rId1" Type="http://schemas.openxmlformats.org/officeDocument/2006/relationships/tags" Target="../tags/tag247.xml"/><Relationship Id="rId5" Type="http://schemas.openxmlformats.org/officeDocument/2006/relationships/image" Target="../media/image7.png"/><Relationship Id="rId4" Type="http://schemas.openxmlformats.org/officeDocument/2006/relationships/image" Target="../media/image105.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2.xml"/><Relationship Id="rId1" Type="http://schemas.openxmlformats.org/officeDocument/2006/relationships/tags" Target="../tags/tag248.xml"/><Relationship Id="rId4" Type="http://schemas.openxmlformats.org/officeDocument/2006/relationships/image" Target="../media/image8.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2.xml"/><Relationship Id="rId1" Type="http://schemas.openxmlformats.org/officeDocument/2006/relationships/tags" Target="../tags/tag249.xml"/><Relationship Id="rId4" Type="http://schemas.openxmlformats.org/officeDocument/2006/relationships/image" Target="../media/image10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2.xml"/><Relationship Id="rId1" Type="http://schemas.openxmlformats.org/officeDocument/2006/relationships/tags" Target="../tags/tag250.xml"/><Relationship Id="rId4" Type="http://schemas.openxmlformats.org/officeDocument/2006/relationships/image" Target="../media/image8.png"/></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tags" Target="../tags/tag251.xml"/><Relationship Id="rId4" Type="http://schemas.openxmlformats.org/officeDocument/2006/relationships/image" Target="../media/image107.png"/></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tags" Target="../tags/tag252.xml"/><Relationship Id="rId5" Type="http://schemas.openxmlformats.org/officeDocument/2006/relationships/image" Target="../media/image8.png"/><Relationship Id="rId4" Type="http://schemas.openxmlformats.org/officeDocument/2006/relationships/image" Target="../media/image108.jpeg"/></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1.png"/><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notesSlide" Target="../notesSlides/notesSlide146.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tags" Target="../tags/tag255.xml"/></Relationships>
</file>

<file path=ppt/slides/_rels/slide155.xml.rels><?xml version="1.0" encoding="UTF-8" standalone="yes"?>
<Relationships xmlns="http://schemas.openxmlformats.org/package/2006/relationships"><Relationship Id="rId3" Type="http://schemas.openxmlformats.org/officeDocument/2006/relationships/video" Target="../media/media1.wmv"/><Relationship Id="rId7" Type="http://schemas.openxmlformats.org/officeDocument/2006/relationships/image" Target="../media/image113.png"/><Relationship Id="rId2" Type="http://schemas.microsoft.com/office/2007/relationships/media" Target="../media/media1.wmv"/><Relationship Id="rId1" Type="http://schemas.openxmlformats.org/officeDocument/2006/relationships/tags" Target="../tags/tag256.xml"/><Relationship Id="rId6" Type="http://schemas.openxmlformats.org/officeDocument/2006/relationships/image" Target="../media/image112.png"/><Relationship Id="rId5" Type="http://schemas.openxmlformats.org/officeDocument/2006/relationships/notesSlide" Target="../notesSlides/notesSlide148.xml"/><Relationship Id="rId4"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video" Target="../media/media2.wmv"/><Relationship Id="rId7" Type="http://schemas.openxmlformats.org/officeDocument/2006/relationships/image" Target="../media/image114.png"/><Relationship Id="rId2" Type="http://schemas.microsoft.com/office/2007/relationships/media" Target="../media/media2.wmv"/><Relationship Id="rId1" Type="http://schemas.openxmlformats.org/officeDocument/2006/relationships/tags" Target="../tags/tag257.xml"/><Relationship Id="rId6" Type="http://schemas.openxmlformats.org/officeDocument/2006/relationships/image" Target="../media/image112.png"/><Relationship Id="rId5" Type="http://schemas.openxmlformats.org/officeDocument/2006/relationships/notesSlide" Target="../notesSlides/notesSlide149.xml"/><Relationship Id="rId4"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tags" Target="../tags/tag260.xml"/><Relationship Id="rId7" Type="http://schemas.openxmlformats.org/officeDocument/2006/relationships/image" Target="../media/image115.jpeg"/><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notesSlide" Target="../notesSlides/notesSlide150.xml"/><Relationship Id="rId5" Type="http://schemas.openxmlformats.org/officeDocument/2006/relationships/slideLayout" Target="../slideLayouts/slideLayout2.xml"/><Relationship Id="rId10" Type="http://schemas.openxmlformats.org/officeDocument/2006/relationships/image" Target="../media/image112.png"/><Relationship Id="rId4" Type="http://schemas.openxmlformats.org/officeDocument/2006/relationships/tags" Target="../tags/tag261.xml"/><Relationship Id="rId9" Type="http://schemas.openxmlformats.org/officeDocument/2006/relationships/image" Target="../media/image117.jpe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2.xml"/><Relationship Id="rId1" Type="http://schemas.openxmlformats.org/officeDocument/2006/relationships/tags" Target="../tags/tag262.xml"/><Relationship Id="rId5" Type="http://schemas.openxmlformats.org/officeDocument/2006/relationships/image" Target="../media/image112.png"/><Relationship Id="rId4" Type="http://schemas.openxmlformats.org/officeDocument/2006/relationships/image" Target="../media/image118.pn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2.xml"/><Relationship Id="rId1" Type="http://schemas.openxmlformats.org/officeDocument/2006/relationships/tags" Target="../tags/tag263.xml"/><Relationship Id="rId4" Type="http://schemas.openxmlformats.org/officeDocument/2006/relationships/image" Target="../media/image1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13.jpe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tags" Target="../tags/tag264.xml"/></Relationships>
</file>

<file path=ppt/slides/_rels/slide16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slideLayout" Target="../slideLayouts/slideLayout2.xml"/><Relationship Id="rId1" Type="http://schemas.openxmlformats.org/officeDocument/2006/relationships/tags" Target="../tags/tag265.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xml"/><Relationship Id="rId1" Type="http://schemas.openxmlformats.org/officeDocument/2006/relationships/tags" Target="../tags/tag266.xml"/><Relationship Id="rId4" Type="http://schemas.openxmlformats.org/officeDocument/2006/relationships/image" Target="../media/image121.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tags" Target="../tags/tag267.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tags" Target="../tags/tag268.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tags" Target="../tags/tag269.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tags" Target="../tags/tag270.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2.xml"/><Relationship Id="rId1" Type="http://schemas.openxmlformats.org/officeDocument/2006/relationships/tags" Target="../tags/tag271.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2.xml"/><Relationship Id="rId1" Type="http://schemas.openxmlformats.org/officeDocument/2006/relationships/tags" Target="../tags/tag272.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2.xml"/><Relationship Id="rId1" Type="http://schemas.openxmlformats.org/officeDocument/2006/relationships/tags" Target="../tags/tag27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7.png"/><Relationship Id="rId4" Type="http://schemas.openxmlformats.org/officeDocument/2006/relationships/image" Target="../media/image14.jpeg"/></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74.xml"/></Relationships>
</file>

<file path=ppt/slides/_rels/slide171.xml.rels><?xml version="1.0" encoding="UTF-8" standalone="yes"?>
<Relationships xmlns="http://schemas.openxmlformats.org/package/2006/relationships"><Relationship Id="rId8" Type="http://schemas.openxmlformats.org/officeDocument/2006/relationships/image" Target="../media/image39.png"/><Relationship Id="rId13" Type="http://schemas.microsoft.com/office/2007/relationships/hdphoto" Target="../media/hdphoto9.wdp"/><Relationship Id="rId3" Type="http://schemas.openxmlformats.org/officeDocument/2006/relationships/tags" Target="../tags/tag277.xml"/><Relationship Id="rId7" Type="http://schemas.openxmlformats.org/officeDocument/2006/relationships/notesSlide" Target="../notesSlides/notesSlide162.xml"/><Relationship Id="rId12" Type="http://schemas.openxmlformats.org/officeDocument/2006/relationships/image" Target="../media/image122.png"/><Relationship Id="rId17" Type="http://schemas.openxmlformats.org/officeDocument/2006/relationships/image" Target="../media/image126.emf"/><Relationship Id="rId2" Type="http://schemas.openxmlformats.org/officeDocument/2006/relationships/tags" Target="../tags/tag276.xml"/><Relationship Id="rId16" Type="http://schemas.openxmlformats.org/officeDocument/2006/relationships/image" Target="../media/image125.emf"/><Relationship Id="rId1" Type="http://schemas.openxmlformats.org/officeDocument/2006/relationships/tags" Target="../tags/tag275.xml"/><Relationship Id="rId6" Type="http://schemas.openxmlformats.org/officeDocument/2006/relationships/slideLayout" Target="../slideLayouts/slideLayout2.xml"/><Relationship Id="rId11" Type="http://schemas.microsoft.com/office/2007/relationships/hdphoto" Target="../media/hdphoto6.wdp"/><Relationship Id="rId5" Type="http://schemas.openxmlformats.org/officeDocument/2006/relationships/tags" Target="../tags/tag279.xml"/><Relationship Id="rId15" Type="http://schemas.openxmlformats.org/officeDocument/2006/relationships/image" Target="../media/image124.emf"/><Relationship Id="rId10" Type="http://schemas.openxmlformats.org/officeDocument/2006/relationships/image" Target="../media/image41.png"/><Relationship Id="rId4" Type="http://schemas.openxmlformats.org/officeDocument/2006/relationships/tags" Target="../tags/tag278.xml"/><Relationship Id="rId9" Type="http://schemas.openxmlformats.org/officeDocument/2006/relationships/image" Target="../media/image40.png"/><Relationship Id="rId14" Type="http://schemas.openxmlformats.org/officeDocument/2006/relationships/image" Target="../media/image123.emf"/></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tags" Target="../tags/tag280.xml"/><Relationship Id="rId4" Type="http://schemas.openxmlformats.org/officeDocument/2006/relationships/image" Target="../media/image127.jpeg"/></Relationships>
</file>

<file path=ppt/slides/_rels/slide173.xml.rels><?xml version="1.0" encoding="UTF-8" standalone="yes"?>
<Relationships xmlns="http://schemas.openxmlformats.org/package/2006/relationships"><Relationship Id="rId8" Type="http://schemas.openxmlformats.org/officeDocument/2006/relationships/hyperlink" Target="http://www.transportation.org/Pages/Default.aspx" TargetMode="External"/><Relationship Id="rId3" Type="http://schemas.openxmlformats.org/officeDocument/2006/relationships/slideLayout" Target="../slideLayouts/slideLayout2.xml"/><Relationship Id="rId7" Type="http://schemas.openxmlformats.org/officeDocument/2006/relationships/hyperlink" Target="http://www.astm.org/" TargetMode="Externa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hyperlink" Target="http://www.icri.org/" TargetMode="External"/><Relationship Id="rId11" Type="http://schemas.openxmlformats.org/officeDocument/2006/relationships/image" Target="../media/image128.png"/><Relationship Id="rId5" Type="http://schemas.openxmlformats.org/officeDocument/2006/relationships/hyperlink" Target="http://www.concrete.org/general/home.asp" TargetMode="External"/><Relationship Id="rId10" Type="http://schemas.openxmlformats.org/officeDocument/2006/relationships/hyperlink" Target="https://global.ihs.com/?rid=Z56&amp;mid=5280&amp;gclid=CI2Cg_W84MgCFYOZvAodRE4PLQ" TargetMode="External"/><Relationship Id="rId4" Type="http://schemas.openxmlformats.org/officeDocument/2006/relationships/notesSlide" Target="../notesSlides/notesSlide164.xml"/><Relationship Id="rId9" Type="http://schemas.openxmlformats.org/officeDocument/2006/relationships/hyperlink" Target="http://www.cement.org/" TargetMode="Externa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5.xml"/><Relationship Id="rId1" Type="http://schemas.openxmlformats.org/officeDocument/2006/relationships/tags" Target="../tags/tag283.xml"/><Relationship Id="rId4" Type="http://schemas.openxmlformats.org/officeDocument/2006/relationships/image" Target="../media/image129.png"/></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5.xml"/><Relationship Id="rId1" Type="http://schemas.openxmlformats.org/officeDocument/2006/relationships/tags" Target="../tags/tag284.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5.xml"/><Relationship Id="rId1" Type="http://schemas.openxmlformats.org/officeDocument/2006/relationships/tags" Target="../tags/tag28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9.x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7.png"/><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7.gif"/><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8.pn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41.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image" Target="../media/image21.pn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17.gif"/><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49.xml"/><Relationship Id="rId6" Type="http://schemas.microsoft.com/office/2007/relationships/hdphoto" Target="../media/hdphoto2.wdp"/><Relationship Id="rId5" Type="http://schemas.openxmlformats.org/officeDocument/2006/relationships/image" Target="../media/image28.png"/><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notesSlide" Target="../notesSlides/notesSlide34.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50.xml"/><Relationship Id="rId6" Type="http://schemas.microsoft.com/office/2007/relationships/hdphoto" Target="../media/hdphoto3.wdp"/><Relationship Id="rId5" Type="http://schemas.openxmlformats.org/officeDocument/2006/relationships/image" Target="../media/image31.png"/><Relationship Id="rId4" Type="http://schemas.openxmlformats.org/officeDocument/2006/relationships/image" Target="../media/image30.jpeg"/><Relationship Id="rId9"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51.xml"/><Relationship Id="rId6" Type="http://schemas.microsoft.com/office/2007/relationships/hdphoto" Target="../media/hdphoto5.wdp"/><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33.png"/><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1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image" Target="../media/image33.pn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42.xml"/><Relationship Id="rId7" Type="http://schemas.microsoft.com/office/2007/relationships/hdphoto" Target="../media/hdphoto6.wdp"/><Relationship Id="rId12" Type="http://schemas.openxmlformats.org/officeDocument/2006/relationships/slide" Target="slide85.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41.png"/><Relationship Id="rId11" Type="http://schemas.openxmlformats.org/officeDocument/2006/relationships/slide" Target="slide38.xml"/><Relationship Id="rId5" Type="http://schemas.openxmlformats.org/officeDocument/2006/relationships/image" Target="../media/image40.png"/><Relationship Id="rId10" Type="http://schemas.openxmlformats.org/officeDocument/2006/relationships/slide" Target="slide84.xml"/><Relationship Id="rId4" Type="http://schemas.openxmlformats.org/officeDocument/2006/relationships/image" Target="../media/image39.png"/><Relationship Id="rId9"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44.emf"/><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image" Target="../media/image46.emf"/><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45.emf"/><Relationship Id="rId5" Type="http://schemas.openxmlformats.org/officeDocument/2006/relationships/notesSlide" Target="../notesSlides/notesSlide44.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47.emf"/><Relationship Id="rId4"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18.png"/><Relationship Id="rId4"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9.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image" Target="../media/image46.emf"/><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45.emf"/><Relationship Id="rId5" Type="http://schemas.openxmlformats.org/officeDocument/2006/relationships/notesSlide" Target="../notesSlides/notesSlide48.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5.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5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54.xml"/><Relationship Id="rId7" Type="http://schemas.microsoft.com/office/2007/relationships/hdphoto" Target="../media/hdphoto6.wdp"/><Relationship Id="rId2" Type="http://schemas.openxmlformats.org/officeDocument/2006/relationships/slideLayout" Target="../slideLayouts/slideLayout2.xml"/><Relationship Id="rId1" Type="http://schemas.openxmlformats.org/officeDocument/2006/relationships/tags" Target="../tags/tag7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3.png"/></Relationships>
</file>

<file path=ppt/slides/_rels/slide5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slideLayout" Target="../slideLayouts/slideLayout2.xml"/><Relationship Id="rId7" Type="http://schemas.openxmlformats.org/officeDocument/2006/relationships/image" Target="../media/image41.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40.png"/><Relationship Id="rId11" Type="http://schemas.openxmlformats.org/officeDocument/2006/relationships/image" Target="../media/image48.emf"/><Relationship Id="rId5" Type="http://schemas.openxmlformats.org/officeDocument/2006/relationships/image" Target="../media/image39.png"/><Relationship Id="rId10" Type="http://schemas.openxmlformats.org/officeDocument/2006/relationships/image" Target="../media/image43.png"/><Relationship Id="rId4" Type="http://schemas.openxmlformats.org/officeDocument/2006/relationships/notesSlide" Target="../notesSlides/notesSlide55.xml"/><Relationship Id="rId9"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6.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91.xml"/><Relationship Id="rId4" Type="http://schemas.openxmlformats.org/officeDocument/2006/relationships/image" Target="../media/image13.jpeg"/></Relationships>
</file>

<file path=ppt/slides/_rels/slide6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slideLayout" Target="../slideLayouts/slideLayout2.xml"/><Relationship Id="rId7" Type="http://schemas.openxmlformats.org/officeDocument/2006/relationships/image" Target="../media/image51.png"/><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50.wmf"/><Relationship Id="rId5" Type="http://schemas.openxmlformats.org/officeDocument/2006/relationships/image" Target="../media/image49.emf"/><Relationship Id="rId4" Type="http://schemas.openxmlformats.org/officeDocument/2006/relationships/notesSlide" Target="../notesSlides/notesSlide6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9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17.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95.xml"/><Relationship Id="rId4" Type="http://schemas.openxmlformats.org/officeDocument/2006/relationships/image" Target="../media/image52.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97.xml"/><Relationship Id="rId4" Type="http://schemas.openxmlformats.org/officeDocument/2006/relationships/image" Target="../media/image8.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98.xml"/><Relationship Id="rId5" Type="http://schemas.openxmlformats.org/officeDocument/2006/relationships/image" Target="../media/image53.png"/><Relationship Id="rId4" Type="http://schemas.openxmlformats.org/officeDocument/2006/relationships/image" Target="../media/image8.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99.xml"/><Relationship Id="rId5" Type="http://schemas.openxmlformats.org/officeDocument/2006/relationships/image" Target="../media/image54.png"/><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100.xml"/><Relationship Id="rId6" Type="http://schemas.openxmlformats.org/officeDocument/2006/relationships/image" Target="../media/image7.png"/><Relationship Id="rId5" Type="http://schemas.openxmlformats.org/officeDocument/2006/relationships/image" Target="../media/image55.png"/><Relationship Id="rId4" Type="http://schemas.openxmlformats.org/officeDocument/2006/relationships/image" Target="../media/image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101.xml"/><Relationship Id="rId5" Type="http://schemas.openxmlformats.org/officeDocument/2006/relationships/image" Target="../media/image7.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102.xml"/><Relationship Id="rId5" Type="http://schemas.openxmlformats.org/officeDocument/2006/relationships/image" Target="../media/image8.png"/><Relationship Id="rId4" Type="http://schemas.openxmlformats.org/officeDocument/2006/relationships/image" Target="../media/image56.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103.xml"/><Relationship Id="rId5" Type="http://schemas.openxmlformats.org/officeDocument/2006/relationships/image" Target="../media/image57.png"/><Relationship Id="rId4" Type="http://schemas.openxmlformats.org/officeDocument/2006/relationships/image" Target="../media/image8.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104.xml"/><Relationship Id="rId5" Type="http://schemas.openxmlformats.org/officeDocument/2006/relationships/image" Target="../media/image8.png"/><Relationship Id="rId4" Type="http://schemas.openxmlformats.org/officeDocument/2006/relationships/image" Target="../media/image5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105.xml"/><Relationship Id="rId5" Type="http://schemas.openxmlformats.org/officeDocument/2006/relationships/image" Target="../media/image8.png"/><Relationship Id="rId4" Type="http://schemas.openxmlformats.org/officeDocument/2006/relationships/image" Target="../media/image59.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106.xml"/><Relationship Id="rId5" Type="http://schemas.openxmlformats.org/officeDocument/2006/relationships/image" Target="../media/image8.png"/><Relationship Id="rId4" Type="http://schemas.openxmlformats.org/officeDocument/2006/relationships/image" Target="../media/image60.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107.xml"/><Relationship Id="rId4" Type="http://schemas.openxmlformats.org/officeDocument/2006/relationships/image" Target="../media/image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108.xml"/><Relationship Id="rId4" Type="http://schemas.openxmlformats.org/officeDocument/2006/relationships/image" Target="../media/image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109.xml"/><Relationship Id="rId5" Type="http://schemas.openxmlformats.org/officeDocument/2006/relationships/image" Target="../media/image61.png"/><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110.xml"/><Relationship Id="rId4" Type="http://schemas.openxmlformats.org/officeDocument/2006/relationships/image" Target="../media/image8.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111.xml"/><Relationship Id="rId5" Type="http://schemas.openxmlformats.org/officeDocument/2006/relationships/image" Target="../media/image8.png"/><Relationship Id="rId4" Type="http://schemas.openxmlformats.org/officeDocument/2006/relationships/image" Target="../media/image6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112.xml"/><Relationship Id="rId5" Type="http://schemas.openxmlformats.org/officeDocument/2006/relationships/image" Target="../media/image63.png"/><Relationship Id="rId4" Type="http://schemas.openxmlformats.org/officeDocument/2006/relationships/image" Target="../media/image8.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113.xml"/><Relationship Id="rId5" Type="http://schemas.openxmlformats.org/officeDocument/2006/relationships/image" Target="../media/image64.png"/><Relationship Id="rId4" Type="http://schemas.openxmlformats.org/officeDocument/2006/relationships/image" Target="../media/image8.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114.xml"/><Relationship Id="rId5" Type="http://schemas.openxmlformats.org/officeDocument/2006/relationships/image" Target="../media/image65.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115.xml"/><Relationship Id="rId4" Type="http://schemas.openxmlformats.org/officeDocument/2006/relationships/image" Target="../media/image8.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116.xml"/><Relationship Id="rId6" Type="http://schemas.openxmlformats.org/officeDocument/2006/relationships/image" Target="../media/image7.png"/><Relationship Id="rId5" Type="http://schemas.openxmlformats.org/officeDocument/2006/relationships/image" Target="../media/image66.png"/><Relationship Id="rId4" Type="http://schemas.openxmlformats.org/officeDocument/2006/relationships/image" Target="../media/image8.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117.xml"/><Relationship Id="rId5" Type="http://schemas.openxmlformats.org/officeDocument/2006/relationships/image" Target="../media/image8.png"/><Relationship Id="rId4" Type="http://schemas.openxmlformats.org/officeDocument/2006/relationships/image" Target="../media/image6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tags" Target="../tags/tag118.xml"/><Relationship Id="rId4" Type="http://schemas.openxmlformats.org/officeDocument/2006/relationships/image" Target="../media/image8.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119.xml"/><Relationship Id="rId4" Type="http://schemas.openxmlformats.org/officeDocument/2006/relationships/image" Target="../media/image8.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89.xml"/><Relationship Id="rId7" Type="http://schemas.microsoft.com/office/2007/relationships/hdphoto" Target="../media/hdphoto8.wdp"/><Relationship Id="rId2" Type="http://schemas.openxmlformats.org/officeDocument/2006/relationships/slideLayout" Target="../slideLayouts/slideLayout2.xml"/><Relationship Id="rId1" Type="http://schemas.openxmlformats.org/officeDocument/2006/relationships/tags" Target="../tags/tag120.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8.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121.xml"/><Relationship Id="rId4" Type="http://schemas.openxmlformats.org/officeDocument/2006/relationships/image" Target="../media/image70.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ags" Target="../tags/tag122.xml"/><Relationship Id="rId5" Type="http://schemas.openxmlformats.org/officeDocument/2006/relationships/image" Target="../media/image690.png"/><Relationship Id="rId4" Type="http://schemas.openxmlformats.org/officeDocument/2006/relationships/image" Target="../media/image8.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123.xml"/><Relationship Id="rId5" Type="http://schemas.openxmlformats.org/officeDocument/2006/relationships/image" Target="../media/image71.png"/><Relationship Id="rId4" Type="http://schemas.openxmlformats.org/officeDocument/2006/relationships/image" Target="../media/image8.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12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5" y="1482190"/>
            <a:ext cx="8629650" cy="3428999"/>
          </a:xfrm>
        </p:spPr>
        <p:txBody>
          <a:bodyPr/>
          <a:lstStyle/>
          <a:p>
            <a:pPr marL="0" indent="0">
              <a:buNone/>
            </a:pPr>
            <a:r>
              <a:rPr lang="en-US" sz="405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175</a:t>
            </a:r>
            <a:endParaRPr lang="en-US" dirty="0"/>
          </a:p>
          <a:p>
            <a:endParaRPr lang="en-US" dirty="0" smtClean="0"/>
          </a:p>
          <a:p>
            <a:r>
              <a:rPr lang="en-US" dirty="0" smtClean="0"/>
              <a:t>For </a:t>
            </a:r>
            <a:r>
              <a:rPr lang="en-US" b="1" dirty="0" smtClean="0"/>
              <a:t>ICC</a:t>
            </a:r>
            <a:r>
              <a:rPr lang="en-US" dirty="0" smtClean="0"/>
              <a:t>: Right click and un-hide slides 6 and 176</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777751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9599" y="2286000"/>
            <a:ext cx="1511789" cy="14597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50894" y="3842132"/>
            <a:ext cx="5029200" cy="646331"/>
          </a:xfrm>
          <a:prstGeom prst="rect">
            <a:avLst/>
          </a:prstGeom>
          <a:noFill/>
        </p:spPr>
        <p:txBody>
          <a:bodyPr wrap="square" rtlCol="0">
            <a:spAutoFit/>
          </a:bodyPr>
          <a:lstStyle/>
          <a:p>
            <a:pPr algn="ctr"/>
            <a:r>
              <a:rPr lang="en-US" dirty="0" smtClean="0"/>
              <a:t>Places to go for more information will be indicated throughout the course by this magnifying glass.</a:t>
            </a:r>
            <a:endParaRPr lang="en-US" dirty="0"/>
          </a:p>
        </p:txBody>
      </p:sp>
    </p:spTree>
    <p:custDataLst>
      <p:tags r:id="rId1"/>
    </p:custDataLst>
    <p:extLst>
      <p:ext uri="{BB962C8B-B14F-4D97-AF65-F5344CB8AC3E}">
        <p14:creationId xmlns:p14="http://schemas.microsoft.com/office/powerpoint/2010/main" val="70087378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2862322"/>
          </a:xfrm>
          <a:prstGeom prst="rect">
            <a:avLst/>
          </a:prstGeom>
          <a:noFill/>
        </p:spPr>
        <p:txBody>
          <a:bodyPr wrap="square" rtlCol="0">
            <a:spAutoFit/>
          </a:bodyPr>
          <a:lstStyle/>
          <a:p>
            <a:r>
              <a:rPr lang="en-US" dirty="0" smtClean="0"/>
              <a:t>It’s important that the repair materials and surface treatments are compatible with the substrate.</a:t>
            </a:r>
          </a:p>
          <a:p>
            <a:endParaRPr lang="en-US" dirty="0" smtClean="0"/>
          </a:p>
          <a:p>
            <a:r>
              <a:rPr lang="en-US" dirty="0" smtClean="0"/>
              <a:t>The specifier should identify materials that would pose a compatibility risk and contact the material manufacturer. </a:t>
            </a:r>
          </a:p>
          <a:p>
            <a:endParaRPr lang="en-US" dirty="0"/>
          </a:p>
          <a:p>
            <a:r>
              <a:rPr lang="en-US" dirty="0" smtClean="0"/>
              <a:t>A trial application may also pose useful if compatibility is a concern.</a:t>
            </a:r>
            <a:endParaRPr lang="en-US" dirty="0"/>
          </a:p>
          <a:p>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Other Considerations</a:t>
            </a:r>
            <a:endParaRPr lang="en-US" b="1" dirty="0">
              <a:solidFill>
                <a:schemeClr val="bg1"/>
              </a:solidFill>
            </a:endParaRPr>
          </a:p>
        </p:txBody>
      </p:sp>
    </p:spTree>
    <p:custDataLst>
      <p:tags r:id="rId1"/>
    </p:custDataLst>
    <p:extLst>
      <p:ext uri="{BB962C8B-B14F-4D97-AF65-F5344CB8AC3E}">
        <p14:creationId xmlns:p14="http://schemas.microsoft.com/office/powerpoint/2010/main" val="146796105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If we go back to our repair scenario, which of the following material properties would be good to have? Select all that apply.</a:t>
            </a:r>
            <a:endParaRPr lang="en-US" sz="1800" dirty="0">
              <a:solidFill>
                <a:schemeClr val="tx1"/>
              </a:solidFill>
            </a:endParaRPr>
          </a:p>
          <a:p>
            <a:pPr marL="457200" indent="-457200">
              <a:lnSpc>
                <a:spcPct val="200000"/>
              </a:lnSpc>
              <a:buFont typeface="+mj-lt"/>
              <a:buAutoNum type="alphaUcPeriod"/>
            </a:pPr>
            <a:r>
              <a:rPr lang="en-US" sz="1800" dirty="0" smtClean="0">
                <a:solidFill>
                  <a:schemeClr val="tx1"/>
                </a:solidFill>
              </a:rPr>
              <a:t>Freezing/thawing resistant</a:t>
            </a:r>
          </a:p>
          <a:p>
            <a:pPr marL="457200" indent="-457200">
              <a:lnSpc>
                <a:spcPct val="200000"/>
              </a:lnSpc>
              <a:buFont typeface="+mj-lt"/>
              <a:buAutoNum type="alphaUcPeriod"/>
            </a:pPr>
            <a:r>
              <a:rPr lang="en-US" sz="1800" dirty="0" smtClean="0">
                <a:solidFill>
                  <a:schemeClr val="tx1"/>
                </a:solidFill>
              </a:rPr>
              <a:t>Shrinkage resistant</a:t>
            </a:r>
          </a:p>
          <a:p>
            <a:pPr marL="457200" indent="-457200">
              <a:lnSpc>
                <a:spcPct val="200000"/>
              </a:lnSpc>
              <a:buFont typeface="+mj-lt"/>
              <a:buAutoNum type="alphaUcPeriod"/>
            </a:pPr>
            <a:r>
              <a:rPr lang="en-US" sz="1800" dirty="0" smtClean="0">
                <a:solidFill>
                  <a:schemeClr val="tx1"/>
                </a:solidFill>
              </a:rPr>
              <a:t>Abrasion resistant</a:t>
            </a:r>
          </a:p>
          <a:p>
            <a:pPr marL="457200" indent="-457200">
              <a:lnSpc>
                <a:spcPct val="200000"/>
              </a:lnSpc>
              <a:buFont typeface="+mj-lt"/>
              <a:buAutoNum type="alphaUcPeriod"/>
            </a:pPr>
            <a:r>
              <a:rPr lang="en-US" sz="1800" dirty="0" smtClean="0">
                <a:solidFill>
                  <a:schemeClr val="tx1"/>
                </a:solidFill>
              </a:rPr>
              <a:t>Compatible with the substrate</a:t>
            </a:r>
          </a:p>
          <a:p>
            <a:pPr marL="457200" indent="-457200">
              <a:lnSpc>
                <a:spcPct val="200000"/>
              </a:lnSpc>
              <a:buFont typeface="+mj-lt"/>
              <a:buAutoNum type="alphaUcPeriod"/>
            </a:pPr>
            <a:r>
              <a:rPr lang="en-US" sz="1800" dirty="0" smtClean="0">
                <a:solidFill>
                  <a:schemeClr val="tx1"/>
                </a:solidFill>
              </a:rPr>
              <a:t>Low permeability</a:t>
            </a:r>
            <a:endParaRPr lang="en-US" sz="1800" dirty="0">
              <a:solidFill>
                <a:schemeClr val="tx1"/>
              </a:solidFill>
            </a:endParaRPr>
          </a:p>
        </p:txBody>
      </p:sp>
      <p:pic>
        <p:nvPicPr>
          <p:cNvPr id="16386" name="Picture 2" descr="K:\Training\Projects\Customer\AIA\Online Courses\Concrete Repair Applications\Images\scenari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277" y="1981200"/>
            <a:ext cx="4743334" cy="27432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2207483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If we go back to our repair scenario, which of the following material properties would be good to have? Select all that apply.</a:t>
            </a:r>
            <a:endParaRPr lang="en-US" sz="1800" dirty="0">
              <a:solidFill>
                <a:schemeClr val="tx1"/>
              </a:solidFill>
            </a:endParaRPr>
          </a:p>
          <a:p>
            <a:pPr marL="457200" indent="-457200">
              <a:lnSpc>
                <a:spcPct val="200000"/>
              </a:lnSpc>
              <a:buFont typeface="+mj-lt"/>
              <a:buAutoNum type="alphaUcPeriod"/>
            </a:pPr>
            <a:r>
              <a:rPr lang="en-US" sz="1800" b="1" dirty="0" smtClean="0">
                <a:solidFill>
                  <a:srgbClr val="00B050"/>
                </a:solidFill>
              </a:rPr>
              <a:t>Freezing/thawing resistant</a:t>
            </a:r>
          </a:p>
          <a:p>
            <a:pPr marL="457200" indent="-457200">
              <a:lnSpc>
                <a:spcPct val="200000"/>
              </a:lnSpc>
              <a:buFont typeface="+mj-lt"/>
              <a:buAutoNum type="alphaUcPeriod"/>
            </a:pPr>
            <a:r>
              <a:rPr lang="en-US" sz="1800" b="1" dirty="0" smtClean="0">
                <a:solidFill>
                  <a:srgbClr val="00B050"/>
                </a:solidFill>
              </a:rPr>
              <a:t>Shrinkage resistant</a:t>
            </a:r>
          </a:p>
          <a:p>
            <a:pPr marL="457200" indent="-457200">
              <a:lnSpc>
                <a:spcPct val="200000"/>
              </a:lnSpc>
              <a:buFont typeface="+mj-lt"/>
              <a:buAutoNum type="alphaUcPeriod"/>
            </a:pPr>
            <a:r>
              <a:rPr lang="en-US" sz="1800" b="1" dirty="0" smtClean="0">
                <a:solidFill>
                  <a:srgbClr val="00B050"/>
                </a:solidFill>
              </a:rPr>
              <a:t>Abrasion resistant</a:t>
            </a:r>
          </a:p>
          <a:p>
            <a:pPr marL="457200" indent="-457200">
              <a:lnSpc>
                <a:spcPct val="200000"/>
              </a:lnSpc>
              <a:buFont typeface="+mj-lt"/>
              <a:buAutoNum type="alphaUcPeriod"/>
            </a:pPr>
            <a:r>
              <a:rPr lang="en-US" sz="1800" b="1" dirty="0" smtClean="0">
                <a:solidFill>
                  <a:srgbClr val="00B050"/>
                </a:solidFill>
              </a:rPr>
              <a:t>Compatible with the substrate</a:t>
            </a:r>
          </a:p>
          <a:p>
            <a:pPr marL="457200" indent="-457200">
              <a:lnSpc>
                <a:spcPct val="200000"/>
              </a:lnSpc>
              <a:buFont typeface="+mj-lt"/>
              <a:buAutoNum type="alphaUcPeriod"/>
            </a:pPr>
            <a:r>
              <a:rPr lang="en-US" sz="1800" b="1" dirty="0" smtClean="0">
                <a:solidFill>
                  <a:srgbClr val="00B050"/>
                </a:solidFill>
              </a:rPr>
              <a:t>Low permeability</a:t>
            </a:r>
            <a:endParaRPr lang="en-US" sz="1800" b="1" dirty="0">
              <a:solidFill>
                <a:srgbClr val="00B050"/>
              </a:solidFill>
            </a:endParaRPr>
          </a:p>
        </p:txBody>
      </p:sp>
      <p:pic>
        <p:nvPicPr>
          <p:cNvPr id="16386" name="Picture 2" descr="K:\Training\Projects\Customer\AIA\Online Courses\Concrete Repair Applications\Images\scenari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277" y="1981200"/>
            <a:ext cx="4743334" cy="27432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3124200" y="5129270"/>
            <a:ext cx="3086100" cy="1447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Ideal? Yes!</a:t>
            </a:r>
          </a:p>
          <a:p>
            <a:pPr algn="ctr"/>
            <a:r>
              <a:rPr lang="en-US" sz="2800" dirty="0" smtClean="0">
                <a:solidFill>
                  <a:schemeClr val="tx1"/>
                </a:solidFill>
              </a:rPr>
              <a:t>Feasible?...</a:t>
            </a:r>
            <a:endParaRPr lang="en-US" sz="2800" dirty="0">
              <a:solidFill>
                <a:schemeClr val="tx1"/>
              </a:solidFill>
            </a:endParaRPr>
          </a:p>
        </p:txBody>
      </p:sp>
    </p:spTree>
    <p:custDataLst>
      <p:tags r:id="rId1"/>
    </p:custDataLst>
    <p:extLst>
      <p:ext uri="{BB962C8B-B14F-4D97-AF65-F5344CB8AC3E}">
        <p14:creationId xmlns:p14="http://schemas.microsoft.com/office/powerpoint/2010/main" val="65958929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Material Properties</a:t>
            </a:r>
            <a:endParaRPr lang="en-US" dirty="0"/>
          </a:p>
        </p:txBody>
      </p:sp>
      <p:sp>
        <p:nvSpPr>
          <p:cNvPr id="3" name="Content Placeholder 2"/>
          <p:cNvSpPr>
            <a:spLocks noGrp="1"/>
          </p:cNvSpPr>
          <p:nvPr>
            <p:ph idx="1"/>
          </p:nvPr>
        </p:nvSpPr>
        <p:spPr>
          <a:xfrm>
            <a:off x="457200" y="1295400"/>
            <a:ext cx="8229600" cy="819150"/>
          </a:xfrm>
        </p:spPr>
        <p:txBody>
          <a:bodyPr/>
          <a:lstStyle/>
          <a:p>
            <a:pPr algn="ctr"/>
            <a:r>
              <a:rPr lang="en-US" sz="2800" dirty="0" smtClean="0">
                <a:solidFill>
                  <a:schemeClr val="tx1"/>
                </a:solidFill>
              </a:rPr>
              <a:t>It’s all about balance.</a:t>
            </a:r>
          </a:p>
        </p:txBody>
      </p:sp>
      <p:pic>
        <p:nvPicPr>
          <p:cNvPr id="7170" name="Picture 2" descr="K:\Training\Projects\Customer\AIA\Online Courses\Concrete Repair Applications\Images\Product compromis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905000"/>
            <a:ext cx="8572500" cy="35718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3400" y="5638800"/>
            <a:ext cx="8077200" cy="646331"/>
          </a:xfrm>
          <a:prstGeom prst="rect">
            <a:avLst/>
          </a:prstGeom>
        </p:spPr>
        <p:txBody>
          <a:bodyPr wrap="square">
            <a:spAutoFit/>
          </a:bodyPr>
          <a:lstStyle/>
          <a:p>
            <a:pPr algn="ctr"/>
            <a:r>
              <a:rPr lang="en-US" dirty="0"/>
              <a:t>O</a:t>
            </a:r>
            <a:r>
              <a:rPr lang="en-US" dirty="0" smtClean="0"/>
              <a:t>ptimizing one material property is usually at the expense of another, less important material property for the repair at hand.</a:t>
            </a:r>
            <a:endParaRPr lang="en-US" dirty="0"/>
          </a:p>
        </p:txBody>
      </p:sp>
    </p:spTree>
    <p:custDataLst>
      <p:tags r:id="rId1"/>
    </p:custDataLst>
    <p:extLst>
      <p:ext uri="{BB962C8B-B14F-4D97-AF65-F5344CB8AC3E}">
        <p14:creationId xmlns:p14="http://schemas.microsoft.com/office/powerpoint/2010/main" val="236106584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Repair Materials</a:t>
            </a:r>
            <a:endParaRPr lang="en-US" dirty="0"/>
          </a:p>
        </p:txBody>
      </p:sp>
      <p:pic>
        <p:nvPicPr>
          <p:cNvPr id="3075" name="Picture 3" descr="K:\Training\Projects\Customer\AIA\Online Courses\Concrete Repair Applications\Images\ready mix concrete tru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110037" y="3894400"/>
            <a:ext cx="3895725" cy="1972519"/>
          </a:xfrm>
          <a:prstGeom prst="rect">
            <a:avLst/>
          </a:prstGeom>
          <a:noFill/>
          <a:extLst>
            <a:ext uri="{909E8E84-426E-40DD-AFC4-6F175D3DCCD1}">
              <a14:hiddenFill xmlns:a14="http://schemas.microsoft.com/office/drawing/2010/main">
                <a:solidFill>
                  <a:srgbClr val="FFFFFF"/>
                </a:solidFill>
              </a14:hiddenFill>
            </a:ext>
          </a:extLst>
        </p:spPr>
      </p:pic>
      <p:sp>
        <p:nvSpPr>
          <p:cNvPr id="21" name="Rounded Rectangle 20"/>
          <p:cNvSpPr/>
          <p:nvPr/>
        </p:nvSpPr>
        <p:spPr>
          <a:xfrm>
            <a:off x="376402" y="2522800"/>
            <a:ext cx="2776290" cy="982400"/>
          </a:xfrm>
          <a:prstGeom prst="roundRect">
            <a:avLst/>
          </a:prstGeom>
          <a:solidFill>
            <a:schemeClr val="tx1">
              <a:lumMod val="50000"/>
              <a:lumOff val="50000"/>
            </a:schemeClr>
          </a:solidFill>
          <a:ln w="1270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Binder</a:t>
            </a:r>
          </a:p>
          <a:p>
            <a:pPr algn="ctr"/>
            <a:r>
              <a:rPr lang="en-US" sz="1600" dirty="0">
                <a:solidFill>
                  <a:schemeClr val="tx1"/>
                </a:solidFill>
              </a:rPr>
              <a:t>H</a:t>
            </a:r>
            <a:r>
              <a:rPr lang="en-US" sz="1600" dirty="0" smtClean="0">
                <a:solidFill>
                  <a:schemeClr val="tx1"/>
                </a:solidFill>
              </a:rPr>
              <a:t>olds aggregate together</a:t>
            </a:r>
          </a:p>
          <a:p>
            <a:pPr algn="ctr"/>
            <a:r>
              <a:rPr lang="en-US" sz="1600" dirty="0" smtClean="0">
                <a:solidFill>
                  <a:schemeClr val="tx1"/>
                </a:solidFill>
              </a:rPr>
              <a:t>i.e., cement, epoxy or acrylics</a:t>
            </a:r>
            <a:endParaRPr lang="en-US" sz="1600" dirty="0">
              <a:solidFill>
                <a:schemeClr val="tx1"/>
              </a:solidFill>
            </a:endParaRPr>
          </a:p>
        </p:txBody>
      </p:sp>
      <p:sp>
        <p:nvSpPr>
          <p:cNvPr id="22" name="Rounded Rectangle 21"/>
          <p:cNvSpPr/>
          <p:nvPr/>
        </p:nvSpPr>
        <p:spPr>
          <a:xfrm>
            <a:off x="392305" y="3894400"/>
            <a:ext cx="2776290" cy="982400"/>
          </a:xfrm>
          <a:prstGeom prst="roundRect">
            <a:avLst/>
          </a:prstGeom>
          <a:blipFill dpi="0" rotWithShape="1">
            <a:blip r:embed="rId5">
              <a:alphaModFix amt="40000"/>
            </a:blip>
            <a:srcRect/>
            <a:tile tx="0" ty="0" sx="100000" sy="100000" flip="none" algn="tl"/>
          </a:blipFill>
          <a:ln w="1270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Aggregate:</a:t>
            </a:r>
          </a:p>
          <a:p>
            <a:pPr algn="ctr"/>
            <a:r>
              <a:rPr lang="en-US" sz="1600" dirty="0" smtClean="0">
                <a:solidFill>
                  <a:schemeClr val="tx1"/>
                </a:solidFill>
              </a:rPr>
              <a:t>Gives the material mass</a:t>
            </a:r>
          </a:p>
          <a:p>
            <a:pPr algn="ctr"/>
            <a:r>
              <a:rPr lang="en-US" sz="1600" dirty="0" smtClean="0">
                <a:solidFill>
                  <a:schemeClr val="tx1"/>
                </a:solidFill>
              </a:rPr>
              <a:t>Can be fine or course</a:t>
            </a:r>
            <a:endParaRPr lang="en-US" sz="1600" dirty="0">
              <a:solidFill>
                <a:schemeClr val="tx1"/>
              </a:solidFill>
            </a:endParaRPr>
          </a:p>
        </p:txBody>
      </p:sp>
      <p:sp>
        <p:nvSpPr>
          <p:cNvPr id="23" name="Rounded Rectangle 22"/>
          <p:cNvSpPr/>
          <p:nvPr/>
        </p:nvSpPr>
        <p:spPr>
          <a:xfrm>
            <a:off x="392305" y="5299180"/>
            <a:ext cx="2776290" cy="982400"/>
          </a:xfrm>
          <a:prstGeom prst="roundRect">
            <a:avLst/>
          </a:prstGeom>
          <a:solidFill>
            <a:schemeClr val="accent5"/>
          </a:solidFill>
          <a:ln w="12700">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Water:</a:t>
            </a:r>
          </a:p>
          <a:p>
            <a:pPr algn="ctr"/>
            <a:r>
              <a:rPr lang="en-US" dirty="0" smtClean="0">
                <a:solidFill>
                  <a:schemeClr val="tx1"/>
                </a:solidFill>
              </a:rPr>
              <a:t>Activates the binder</a:t>
            </a:r>
            <a:endParaRPr lang="en-US" dirty="0">
              <a:solidFill>
                <a:schemeClr val="tx1"/>
              </a:solidFill>
            </a:endParaRPr>
          </a:p>
        </p:txBody>
      </p:sp>
      <p:sp>
        <p:nvSpPr>
          <p:cNvPr id="24" name="TextBox 23"/>
          <p:cNvSpPr txBox="1"/>
          <p:nvPr/>
        </p:nvSpPr>
        <p:spPr>
          <a:xfrm>
            <a:off x="1522535" y="3330714"/>
            <a:ext cx="609600" cy="707886"/>
          </a:xfrm>
          <a:prstGeom prst="rect">
            <a:avLst/>
          </a:prstGeom>
          <a:noFill/>
        </p:spPr>
        <p:txBody>
          <a:bodyPr wrap="square" rtlCol="0">
            <a:spAutoFit/>
          </a:bodyPr>
          <a:lstStyle/>
          <a:p>
            <a:pPr algn="ctr"/>
            <a:r>
              <a:rPr lang="en-US" sz="4000" dirty="0">
                <a:solidFill>
                  <a:srgbClr val="C00000"/>
                </a:solidFill>
              </a:rPr>
              <a:t>+</a:t>
            </a:r>
          </a:p>
        </p:txBody>
      </p:sp>
      <p:sp>
        <p:nvSpPr>
          <p:cNvPr id="26" name="TextBox 25"/>
          <p:cNvSpPr txBox="1"/>
          <p:nvPr/>
        </p:nvSpPr>
        <p:spPr>
          <a:xfrm>
            <a:off x="1506632" y="4702314"/>
            <a:ext cx="609600" cy="707886"/>
          </a:xfrm>
          <a:prstGeom prst="rect">
            <a:avLst/>
          </a:prstGeom>
          <a:noFill/>
        </p:spPr>
        <p:txBody>
          <a:bodyPr wrap="square" rtlCol="0">
            <a:spAutoFit/>
          </a:bodyPr>
          <a:lstStyle/>
          <a:p>
            <a:pPr algn="ctr"/>
            <a:r>
              <a:rPr lang="en-US" sz="4000" dirty="0">
                <a:solidFill>
                  <a:srgbClr val="C00000"/>
                </a:solidFill>
              </a:rPr>
              <a:t>+</a:t>
            </a:r>
          </a:p>
        </p:txBody>
      </p:sp>
      <p:cxnSp>
        <p:nvCxnSpPr>
          <p:cNvPr id="19" name="Straight Arrow Connector 18"/>
          <p:cNvCxnSpPr>
            <a:stCxn id="21" idx="3"/>
          </p:cNvCxnSpPr>
          <p:nvPr/>
        </p:nvCxnSpPr>
        <p:spPr bwMode="auto">
          <a:xfrm>
            <a:off x="3152692" y="3014000"/>
            <a:ext cx="957345" cy="1024600"/>
          </a:xfrm>
          <a:prstGeom prst="straightConnector1">
            <a:avLst/>
          </a:prstGeom>
          <a:noFill/>
          <a:ln w="9525" cap="flat" cmpd="sng" algn="ctr">
            <a:solidFill>
              <a:schemeClr val="bg1">
                <a:lumMod val="75000"/>
              </a:schemeClr>
            </a:solidFill>
            <a:prstDash val="solid"/>
            <a:round/>
            <a:headEnd type="none" w="med" len="med"/>
            <a:tailEnd type="arrow"/>
          </a:ln>
          <a:effectLst/>
        </p:spPr>
      </p:cxnSp>
      <p:cxnSp>
        <p:nvCxnSpPr>
          <p:cNvPr id="29" name="Straight Arrow Connector 28"/>
          <p:cNvCxnSpPr/>
          <p:nvPr/>
        </p:nvCxnSpPr>
        <p:spPr bwMode="auto">
          <a:xfrm flipV="1">
            <a:off x="3120218" y="4702314"/>
            <a:ext cx="918382" cy="1088068"/>
          </a:xfrm>
          <a:prstGeom prst="straightConnector1">
            <a:avLst/>
          </a:prstGeom>
          <a:noFill/>
          <a:ln w="9525" cap="flat" cmpd="sng" algn="ctr">
            <a:solidFill>
              <a:schemeClr val="bg1">
                <a:lumMod val="75000"/>
              </a:schemeClr>
            </a:solidFill>
            <a:prstDash val="solid"/>
            <a:round/>
            <a:headEnd type="none" w="med" len="med"/>
            <a:tailEnd type="arrow"/>
          </a:ln>
          <a:effectLst/>
        </p:spPr>
      </p:cxnSp>
      <p:cxnSp>
        <p:nvCxnSpPr>
          <p:cNvPr id="31" name="Straight Arrow Connector 30"/>
          <p:cNvCxnSpPr/>
          <p:nvPr/>
        </p:nvCxnSpPr>
        <p:spPr bwMode="auto">
          <a:xfrm>
            <a:off x="3188556" y="4385600"/>
            <a:ext cx="850044" cy="0"/>
          </a:xfrm>
          <a:prstGeom prst="straightConnector1">
            <a:avLst/>
          </a:prstGeom>
          <a:noFill/>
          <a:ln w="9525" cap="flat" cmpd="sng" algn="ctr">
            <a:solidFill>
              <a:schemeClr val="bg1">
                <a:lumMod val="75000"/>
              </a:schemeClr>
            </a:solidFill>
            <a:prstDash val="solid"/>
            <a:round/>
            <a:headEnd type="none" w="med" len="med"/>
            <a:tailEnd type="arrow"/>
          </a:ln>
          <a:effectLst/>
        </p:spPr>
      </p:cxnSp>
      <p:sp>
        <p:nvSpPr>
          <p:cNvPr id="37" name="TextBox 36"/>
          <p:cNvSpPr txBox="1"/>
          <p:nvPr/>
        </p:nvSpPr>
        <p:spPr>
          <a:xfrm>
            <a:off x="3534290" y="2479539"/>
            <a:ext cx="4902890" cy="646331"/>
          </a:xfrm>
          <a:prstGeom prst="rect">
            <a:avLst/>
          </a:prstGeom>
          <a:noFill/>
        </p:spPr>
        <p:txBody>
          <a:bodyPr wrap="square" rtlCol="0">
            <a:spAutoFit/>
          </a:bodyPr>
          <a:lstStyle/>
          <a:p>
            <a:pPr algn="ctr"/>
            <a:r>
              <a:rPr lang="en-US" dirty="0" smtClean="0"/>
              <a:t>Ready-mix concrete is the cheapest and most readily available type of concrete but…</a:t>
            </a:r>
            <a:endParaRPr lang="en-US" dirty="0"/>
          </a:p>
        </p:txBody>
      </p:sp>
      <p:sp>
        <p:nvSpPr>
          <p:cNvPr id="38" name="TextBox 37"/>
          <p:cNvSpPr txBox="1"/>
          <p:nvPr/>
        </p:nvSpPr>
        <p:spPr>
          <a:xfrm rot="629189">
            <a:off x="4447264" y="4187344"/>
            <a:ext cx="1477717" cy="400110"/>
          </a:xfrm>
          <a:prstGeom prst="rect">
            <a:avLst/>
          </a:prstGeom>
          <a:noFill/>
        </p:spPr>
        <p:txBody>
          <a:bodyPr wrap="square" rtlCol="0">
            <a:spAutoFit/>
          </a:bodyPr>
          <a:lstStyle/>
          <a:p>
            <a:r>
              <a:rPr lang="en-US" sz="2000" dirty="0" smtClean="0"/>
              <a:t>Ready-Mix</a:t>
            </a:r>
            <a:endParaRPr lang="en-US" sz="2000" dirty="0"/>
          </a:p>
        </p:txBody>
      </p:sp>
      <p:sp>
        <p:nvSpPr>
          <p:cNvPr id="16" name="Rounded Rectangular Callout 15"/>
          <p:cNvSpPr/>
          <p:nvPr/>
        </p:nvSpPr>
        <p:spPr>
          <a:xfrm>
            <a:off x="1811432" y="1295399"/>
            <a:ext cx="5630166" cy="744557"/>
          </a:xfrm>
          <a:prstGeom prst="wedgeRoundRectCallout">
            <a:avLst>
              <a:gd name="adj1" fmla="val -76823"/>
              <a:gd name="adj2" fmla="val -50150"/>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“Why not use ready-mix concrete for every repair?”</a:t>
            </a:r>
            <a:endParaRPr lang="en-US" dirty="0">
              <a:solidFill>
                <a:schemeClr val="tx1"/>
              </a:solidFill>
            </a:endParaRPr>
          </a:p>
        </p:txBody>
      </p:sp>
      <p:sp>
        <p:nvSpPr>
          <p:cNvPr id="4" name="Rectangle 3"/>
          <p:cNvSpPr/>
          <p:nvPr/>
        </p:nvSpPr>
        <p:spPr>
          <a:xfrm>
            <a:off x="3644792" y="3134568"/>
            <a:ext cx="4575227" cy="523220"/>
          </a:xfrm>
          <a:prstGeom prst="rect">
            <a:avLst/>
          </a:prstGeom>
        </p:spPr>
        <p:txBody>
          <a:bodyPr wrap="none">
            <a:spAutoFit/>
          </a:bodyPr>
          <a:lstStyle/>
          <a:p>
            <a:pPr algn="ctr"/>
            <a:r>
              <a:rPr lang="en-US" sz="2800" dirty="0">
                <a:solidFill>
                  <a:srgbClr val="FF0000"/>
                </a:solidFill>
              </a:rPr>
              <a:t>It is not ideal for most repairs!</a:t>
            </a:r>
          </a:p>
        </p:txBody>
      </p:sp>
    </p:spTree>
    <p:custDataLst>
      <p:tags r:id="rId1"/>
    </p:custDataLst>
    <p:extLst>
      <p:ext uri="{BB962C8B-B14F-4D97-AF65-F5344CB8AC3E}">
        <p14:creationId xmlns:p14="http://schemas.microsoft.com/office/powerpoint/2010/main" val="63937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par>
                                <p:cTn id="28" presetID="22" presetClass="entr" presetSubtype="8"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10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1000"/>
                                        <p:tgtEl>
                                          <p:spTgt spid="29"/>
                                        </p:tgtEl>
                                      </p:cBhvr>
                                    </p:animEffect>
                                  </p:childTnLst>
                                </p:cTn>
                              </p:par>
                              <p:par>
                                <p:cTn id="34" presetID="10" presetClass="entr" presetSubtype="0" fill="hold" nodeType="withEffect">
                                  <p:stCondLst>
                                    <p:cond delay="0"/>
                                  </p:stCondLst>
                                  <p:childTnLst>
                                    <p:set>
                                      <p:cBhvr>
                                        <p:cTn id="35" dur="1" fill="hold">
                                          <p:stCondLst>
                                            <p:cond delay="0"/>
                                          </p:stCondLst>
                                        </p:cTn>
                                        <p:tgtEl>
                                          <p:spTgt spid="3075"/>
                                        </p:tgtEl>
                                        <p:attrNameLst>
                                          <p:attrName>style.visibility</p:attrName>
                                        </p:attrNameLst>
                                      </p:cBhvr>
                                      <p:to>
                                        <p:strVal val="visible"/>
                                      </p:to>
                                    </p:set>
                                    <p:animEffect transition="in" filter="fade">
                                      <p:cBhvr>
                                        <p:cTn id="36" dur="1000"/>
                                        <p:tgtEl>
                                          <p:spTgt spid="307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6" grpId="0"/>
      <p:bldP spid="37" grpId="0"/>
      <p:bldP spid="38" grpId="0"/>
      <p:bldP spid="16" grpId="0" animBg="1"/>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DownRibbonSharp"/>
          <p:cNvSpPr>
            <a:spLocks noEditPoints="1" noChangeArrowheads="1"/>
          </p:cNvSpPr>
          <p:nvPr/>
        </p:nvSpPr>
        <p:spPr bwMode="auto">
          <a:xfrm>
            <a:off x="2971800" y="4876800"/>
            <a:ext cx="6363097" cy="1601950"/>
          </a:xfrm>
          <a:custGeom>
            <a:avLst/>
            <a:gdLst>
              <a:gd name="G0" fmla="+- 0 0 0"/>
              <a:gd name="G1" fmla="+- 5400 0 0"/>
              <a:gd name="G2" fmla="+- 5400 2700 0"/>
              <a:gd name="G3" fmla="+- 21600 0 G2"/>
              <a:gd name="G4" fmla="+- 21600 0 G1"/>
              <a:gd name="G5" fmla="+- 21600 0 2700"/>
              <a:gd name="G6" fmla="*/ G5 1 2"/>
              <a:gd name="G7" fmla="+- 2700 0 0"/>
              <a:gd name="T0" fmla="*/ 10800 w 21600"/>
              <a:gd name="T1" fmla="*/ 2700 h 21600"/>
              <a:gd name="T2" fmla="*/ 2700 w 21600"/>
              <a:gd name="T3" fmla="*/ 9450 h 21600"/>
              <a:gd name="T4" fmla="*/ 10800 w 21600"/>
              <a:gd name="T5" fmla="*/ 21600 h 21600"/>
              <a:gd name="T6" fmla="*/ 18900 w 21600"/>
              <a:gd name="T7" fmla="*/ 9450 h 21600"/>
              <a:gd name="T8" fmla="*/ 17694720 60000 65536"/>
              <a:gd name="T9" fmla="*/ 11796480 60000 65536"/>
              <a:gd name="T10" fmla="*/ 5898240 60000 65536"/>
              <a:gd name="T11" fmla="*/ 0 60000 65536"/>
              <a:gd name="T12" fmla="*/ G1 w 21600"/>
              <a:gd name="T13" fmla="*/ G7 h 21600"/>
              <a:gd name="T14" fmla="*/ G4 w 21600"/>
              <a:gd name="T15" fmla="*/ 21600 h 21600"/>
            </a:gdLst>
            <a:ahLst/>
            <a:cxnLst>
              <a:cxn ang="T8">
                <a:pos x="T0" y="T1"/>
              </a:cxn>
              <a:cxn ang="T9">
                <a:pos x="T2" y="T3"/>
              </a:cxn>
              <a:cxn ang="T10">
                <a:pos x="T4" y="T5"/>
              </a:cxn>
              <a:cxn ang="T11">
                <a:pos x="T6" y="T7"/>
              </a:cxn>
            </a:cxnLst>
            <a:rect l="T12" t="T13" r="T14" b="T15"/>
            <a:pathLst>
              <a:path w="21600" h="21600" extrusionOk="0">
                <a:moveTo>
                  <a:pt x="0" y="0"/>
                </a:moveTo>
                <a:lnTo>
                  <a:pt x="8100" y="0"/>
                </a:lnTo>
                <a:lnTo>
                  <a:pt x="8100" y="2700"/>
                </a:lnTo>
                <a:lnTo>
                  <a:pt x="13500" y="2700"/>
                </a:lnTo>
                <a:lnTo>
                  <a:pt x="13500" y="0"/>
                </a:lnTo>
                <a:lnTo>
                  <a:pt x="21600" y="0"/>
                </a:lnTo>
                <a:lnTo>
                  <a:pt x="18900" y="9450"/>
                </a:lnTo>
                <a:lnTo>
                  <a:pt x="21600" y="18900"/>
                </a:lnTo>
                <a:lnTo>
                  <a:pt x="16200" y="18900"/>
                </a:lnTo>
                <a:lnTo>
                  <a:pt x="16200" y="21600"/>
                </a:lnTo>
                <a:lnTo>
                  <a:pt x="5400" y="21600"/>
                </a:lnTo>
                <a:lnTo>
                  <a:pt x="5400" y="18900"/>
                </a:lnTo>
                <a:lnTo>
                  <a:pt x="0" y="18900"/>
                </a:lnTo>
                <a:lnTo>
                  <a:pt x="2700" y="9450"/>
                </a:lnTo>
                <a:close/>
              </a:path>
              <a:path w="21600" h="21600" fill="none" extrusionOk="0">
                <a:moveTo>
                  <a:pt x="8100" y="2700"/>
                </a:moveTo>
                <a:lnTo>
                  <a:pt x="5400" y="2700"/>
                </a:lnTo>
                <a:lnTo>
                  <a:pt x="5400" y="18900"/>
                </a:lnTo>
              </a:path>
              <a:path w="21600" h="21600" fill="none" extrusionOk="0">
                <a:moveTo>
                  <a:pt x="5400" y="2700"/>
                </a:moveTo>
                <a:lnTo>
                  <a:pt x="8100" y="0"/>
                </a:lnTo>
              </a:path>
              <a:path w="21600" h="21600" fill="none" extrusionOk="0">
                <a:moveTo>
                  <a:pt x="13500" y="2700"/>
                </a:moveTo>
                <a:lnTo>
                  <a:pt x="16200" y="2700"/>
                </a:lnTo>
                <a:lnTo>
                  <a:pt x="16200" y="18900"/>
                </a:lnTo>
              </a:path>
              <a:path w="21600" h="21600" fill="none" extrusionOk="0">
                <a:moveTo>
                  <a:pt x="16200" y="2700"/>
                </a:moveTo>
                <a:lnTo>
                  <a:pt x="13500" y="0"/>
                </a:lnTo>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20" name="Rounded Rectangle 19"/>
          <p:cNvSpPr/>
          <p:nvPr/>
        </p:nvSpPr>
        <p:spPr>
          <a:xfrm>
            <a:off x="4589399" y="3690633"/>
            <a:ext cx="3127898" cy="1446027"/>
          </a:xfrm>
          <a:prstGeom prst="roundRect">
            <a:avLst/>
          </a:prstGeom>
          <a:solidFill>
            <a:schemeClr val="bg1"/>
          </a:solidFill>
          <a:ln w="12700">
            <a:solidFill>
              <a:schemeClr val="bg2">
                <a:lumMod val="75000"/>
              </a:schemeClr>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 name="Title 1"/>
          <p:cNvSpPr>
            <a:spLocks noGrp="1"/>
          </p:cNvSpPr>
          <p:nvPr>
            <p:ph type="title"/>
          </p:nvPr>
        </p:nvSpPr>
        <p:spPr/>
        <p:txBody>
          <a:bodyPr/>
          <a:lstStyle/>
          <a:p>
            <a:r>
              <a:rPr lang="en-US" dirty="0" smtClean="0"/>
              <a:t>Desired Properties</a:t>
            </a:r>
            <a:endParaRPr lang="en-US" dirty="0"/>
          </a:p>
        </p:txBody>
      </p:sp>
      <p:sp>
        <p:nvSpPr>
          <p:cNvPr id="5" name="Rounded Rectangular Callout 4"/>
          <p:cNvSpPr/>
          <p:nvPr/>
        </p:nvSpPr>
        <p:spPr>
          <a:xfrm>
            <a:off x="1537196" y="1354157"/>
            <a:ext cx="6222007" cy="914400"/>
          </a:xfrm>
          <a:prstGeom prst="wedgeRoundRectCallout">
            <a:avLst>
              <a:gd name="adj1" fmla="val -72928"/>
              <a:gd name="adj2" fmla="val -63403"/>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“So, if I can’t use ready-mix concrete for every repair…how </a:t>
            </a:r>
            <a:r>
              <a:rPr lang="en-US" dirty="0">
                <a:solidFill>
                  <a:schemeClr val="tx1"/>
                </a:solidFill>
              </a:rPr>
              <a:t>do </a:t>
            </a:r>
            <a:r>
              <a:rPr lang="en-US" dirty="0" smtClean="0">
                <a:solidFill>
                  <a:schemeClr val="tx1"/>
                </a:solidFill>
              </a:rPr>
              <a:t>I find a repair material that has the properties I need?”</a:t>
            </a:r>
            <a:endParaRPr lang="en-US" dirty="0">
              <a:solidFill>
                <a:schemeClr val="tx1"/>
              </a:solidFill>
            </a:endParaRPr>
          </a:p>
        </p:txBody>
      </p:sp>
      <p:sp>
        <p:nvSpPr>
          <p:cNvPr id="7" name="TextBox 6"/>
          <p:cNvSpPr txBox="1"/>
          <p:nvPr/>
        </p:nvSpPr>
        <p:spPr>
          <a:xfrm>
            <a:off x="1866900" y="2359306"/>
            <a:ext cx="5562600" cy="830997"/>
          </a:xfrm>
          <a:prstGeom prst="rect">
            <a:avLst/>
          </a:prstGeom>
          <a:noFill/>
        </p:spPr>
        <p:txBody>
          <a:bodyPr wrap="square" rtlCol="0">
            <a:spAutoFit/>
          </a:bodyPr>
          <a:lstStyle/>
          <a:p>
            <a:pPr algn="ctr"/>
            <a:r>
              <a:rPr lang="en-US" sz="2400" dirty="0" smtClean="0"/>
              <a:t>When choosing a repair material,  you have two options:</a:t>
            </a:r>
            <a:endParaRPr lang="en-US" sz="2400" dirty="0"/>
          </a:p>
        </p:txBody>
      </p:sp>
      <p:sp>
        <p:nvSpPr>
          <p:cNvPr id="8" name="TextBox 7"/>
          <p:cNvSpPr txBox="1"/>
          <p:nvPr/>
        </p:nvSpPr>
        <p:spPr>
          <a:xfrm>
            <a:off x="1638300" y="3705761"/>
            <a:ext cx="2476500" cy="646331"/>
          </a:xfrm>
          <a:prstGeom prst="rect">
            <a:avLst/>
          </a:prstGeom>
          <a:noFill/>
        </p:spPr>
        <p:txBody>
          <a:bodyPr wrap="square" rtlCol="0">
            <a:spAutoFit/>
          </a:bodyPr>
          <a:lstStyle/>
          <a:p>
            <a:pPr algn="ctr"/>
            <a:r>
              <a:rPr lang="en-US" dirty="0" smtClean="0"/>
              <a:t>Add admixtures to ready-mix concrete</a:t>
            </a:r>
            <a:endParaRPr lang="en-US" dirty="0"/>
          </a:p>
        </p:txBody>
      </p:sp>
      <p:sp>
        <p:nvSpPr>
          <p:cNvPr id="9" name="TextBox 8"/>
          <p:cNvSpPr txBox="1"/>
          <p:nvPr/>
        </p:nvSpPr>
        <p:spPr>
          <a:xfrm>
            <a:off x="4589399" y="3804111"/>
            <a:ext cx="3127898" cy="1200329"/>
          </a:xfrm>
          <a:prstGeom prst="rect">
            <a:avLst/>
          </a:prstGeom>
          <a:noFill/>
          <a:effectLst/>
        </p:spPr>
        <p:txBody>
          <a:bodyPr wrap="square" rtlCol="0">
            <a:spAutoFit/>
          </a:bodyPr>
          <a:lstStyle/>
          <a:p>
            <a:pPr algn="ctr"/>
            <a:r>
              <a:rPr lang="en-US" dirty="0" smtClean="0"/>
              <a:t>Use proprietary repair materials that are already engineered with admixtures for specific applications.</a:t>
            </a:r>
            <a:endParaRPr lang="en-US" dirty="0"/>
          </a:p>
        </p:txBody>
      </p:sp>
      <p:cxnSp>
        <p:nvCxnSpPr>
          <p:cNvPr id="11" name="Straight Arrow Connector 10"/>
          <p:cNvCxnSpPr>
            <a:stCxn id="7" idx="2"/>
          </p:cNvCxnSpPr>
          <p:nvPr/>
        </p:nvCxnSpPr>
        <p:spPr bwMode="auto">
          <a:xfrm flipH="1">
            <a:off x="4114800" y="3190303"/>
            <a:ext cx="533400" cy="360164"/>
          </a:xfrm>
          <a:prstGeom prst="straightConnector1">
            <a:avLst/>
          </a:prstGeom>
          <a:noFill/>
          <a:ln w="9525" cap="flat" cmpd="sng" algn="ctr">
            <a:solidFill>
              <a:schemeClr val="bg1">
                <a:lumMod val="75000"/>
              </a:schemeClr>
            </a:solidFill>
            <a:prstDash val="solid"/>
            <a:round/>
            <a:headEnd type="none" w="med" len="med"/>
            <a:tailEnd type="arrow"/>
          </a:ln>
          <a:effectLst/>
        </p:spPr>
      </p:cxnSp>
      <p:cxnSp>
        <p:nvCxnSpPr>
          <p:cNvPr id="12" name="Straight Arrow Connector 11"/>
          <p:cNvCxnSpPr>
            <a:stCxn id="7" idx="2"/>
          </p:cNvCxnSpPr>
          <p:nvPr/>
        </p:nvCxnSpPr>
        <p:spPr bwMode="auto">
          <a:xfrm>
            <a:off x="4648200" y="3190303"/>
            <a:ext cx="457200" cy="360164"/>
          </a:xfrm>
          <a:prstGeom prst="straightConnector1">
            <a:avLst/>
          </a:prstGeom>
          <a:noFill/>
          <a:ln w="9525" cap="flat" cmpd="sng" algn="ctr">
            <a:solidFill>
              <a:schemeClr val="bg1">
                <a:lumMod val="75000"/>
              </a:schemeClr>
            </a:solidFill>
            <a:prstDash val="solid"/>
            <a:round/>
            <a:headEnd type="none" w="med" len="med"/>
            <a:tailEnd type="arrow"/>
          </a:ln>
          <a:effectLst/>
        </p:spPr>
      </p:cxnSp>
      <p:sp>
        <p:nvSpPr>
          <p:cNvPr id="22" name="TextBox 21"/>
          <p:cNvSpPr txBox="1"/>
          <p:nvPr/>
        </p:nvSpPr>
        <p:spPr>
          <a:xfrm>
            <a:off x="4476948" y="5197197"/>
            <a:ext cx="3352800" cy="1200329"/>
          </a:xfrm>
          <a:prstGeom prst="rect">
            <a:avLst/>
          </a:prstGeom>
          <a:noFill/>
        </p:spPr>
        <p:txBody>
          <a:bodyPr wrap="square" rtlCol="0">
            <a:spAutoFit/>
          </a:bodyPr>
          <a:lstStyle/>
          <a:p>
            <a:pPr algn="ctr"/>
            <a:r>
              <a:rPr lang="en-US" dirty="0" smtClean="0">
                <a:solidFill>
                  <a:srgbClr val="C00000"/>
                </a:solidFill>
              </a:rPr>
              <a:t>Because proprietary repair materials are </a:t>
            </a:r>
            <a:r>
              <a:rPr lang="en-US" b="1" dirty="0" smtClean="0">
                <a:solidFill>
                  <a:srgbClr val="C00000"/>
                </a:solidFill>
              </a:rPr>
              <a:t>tested and proven solutions</a:t>
            </a:r>
            <a:r>
              <a:rPr lang="en-US" dirty="0" smtClean="0">
                <a:solidFill>
                  <a:srgbClr val="C00000"/>
                </a:solidFill>
              </a:rPr>
              <a:t>, they are more likely to yield a successful repair.</a:t>
            </a:r>
            <a:endParaRPr lang="en-US" dirty="0">
              <a:solidFill>
                <a:srgbClr val="C00000"/>
              </a:solidFill>
            </a:endParaRPr>
          </a:p>
        </p:txBody>
      </p:sp>
    </p:spTree>
    <p:custDataLst>
      <p:tags r:id="rId1"/>
    </p:custDataLst>
    <p:extLst>
      <p:ext uri="{BB962C8B-B14F-4D97-AF65-F5344CB8AC3E}">
        <p14:creationId xmlns:p14="http://schemas.microsoft.com/office/powerpoint/2010/main" val="105139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5" grpId="0" animBg="1"/>
      <p:bldP spid="7" grpId="0"/>
      <p:bldP spid="8" grpId="0"/>
      <p:bldP spid="9" grpId="0"/>
      <p:bldP spid="2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4" name="Rounded Rectangle 3"/>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5" name="Rounded Rectangle 4"/>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6" name="Rounded Rectangle 5"/>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3" name="TextBox 12"/>
          <p:cNvSpPr txBox="1"/>
          <p:nvPr/>
        </p:nvSpPr>
        <p:spPr>
          <a:xfrm>
            <a:off x="3048000" y="1981200"/>
            <a:ext cx="5410200" cy="1754326"/>
          </a:xfrm>
          <a:prstGeom prst="rect">
            <a:avLst/>
          </a:prstGeom>
          <a:noFill/>
        </p:spPr>
        <p:txBody>
          <a:bodyPr wrap="square" rtlCol="0">
            <a:spAutoFit/>
          </a:bodyPr>
          <a:lstStyle/>
          <a:p>
            <a:r>
              <a:rPr lang="en-US" dirty="0"/>
              <a:t>Admixtures, or additives, are added to concrete to enhance the effectiveness, constructability, and durability of the repair</a:t>
            </a:r>
            <a:r>
              <a:rPr lang="en-US" dirty="0" smtClean="0"/>
              <a:t>.</a:t>
            </a:r>
          </a:p>
          <a:p>
            <a:endParaRPr lang="en-US" dirty="0"/>
          </a:p>
          <a:p>
            <a:r>
              <a:rPr lang="en-US" dirty="0"/>
              <a:t>Different admixtures are used depending on which properties you want to enhance. </a:t>
            </a:r>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87863" y="4847745"/>
            <a:ext cx="5067300" cy="523220"/>
          </a:xfrm>
          <a:prstGeom prst="rect">
            <a:avLst/>
          </a:prstGeom>
        </p:spPr>
        <p:txBody>
          <a:bodyPr wrap="square">
            <a:spAutoFit/>
          </a:bodyPr>
          <a:lstStyle/>
          <a:p>
            <a:r>
              <a:rPr lang="en-US" sz="1400" dirty="0" smtClean="0"/>
              <a:t>Refer to the guidelines suggested next to each type of admixture we will cover in the following slides.</a:t>
            </a:r>
            <a:endParaRPr lang="en-US" sz="1400"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7" name="Rounded Rectangle 16"/>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pic>
        <p:nvPicPr>
          <p:cNvPr id="21" name="Picture 20"/>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477064"/>
            <a:ext cx="380936" cy="380936"/>
          </a:xfrm>
          <a:prstGeom prst="rect">
            <a:avLst/>
          </a:prstGeom>
        </p:spPr>
      </p:pic>
    </p:spTree>
    <p:custDataLst>
      <p:tags r:id="rId1"/>
    </p:custDataLst>
    <p:extLst>
      <p:ext uri="{BB962C8B-B14F-4D97-AF65-F5344CB8AC3E}">
        <p14:creationId xmlns:p14="http://schemas.microsoft.com/office/powerpoint/2010/main" val="219913966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4" name="Rounded Rectangle 3"/>
          <p:cNvSpPr/>
          <p:nvPr/>
        </p:nvSpPr>
        <p:spPr>
          <a:xfrm>
            <a:off x="304800" y="17526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Accelerating</a:t>
            </a:r>
            <a:endParaRPr lang="en-US" b="1" dirty="0">
              <a:solidFill>
                <a:schemeClr val="bg1"/>
              </a:solidFill>
            </a:endParaRPr>
          </a:p>
        </p:txBody>
      </p:sp>
      <p:sp>
        <p:nvSpPr>
          <p:cNvPr id="5" name="Rounded Rectangle 4"/>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6" name="Rounded Rectangle 5"/>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r>
              <a:rPr lang="en-US" dirty="0"/>
              <a:t>Accelerating admixtures increase the rate of hydrating in the repair </a:t>
            </a:r>
            <a:r>
              <a:rPr lang="en-US" dirty="0" smtClean="0"/>
              <a:t>material.</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5600" y="28956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340053" y="2895600"/>
            <a:ext cx="5067300" cy="338554"/>
          </a:xfrm>
          <a:prstGeom prst="rect">
            <a:avLst/>
          </a:prstGeom>
        </p:spPr>
        <p:txBody>
          <a:bodyPr wrap="square">
            <a:spAutoFit/>
          </a:bodyPr>
          <a:lstStyle/>
          <a:p>
            <a:r>
              <a:rPr lang="en-US" sz="1600" b="1" dirty="0" smtClean="0"/>
              <a:t>ASTM C494 (AASHTO M 194)</a:t>
            </a:r>
            <a:endParaRPr lang="en-US" sz="1600" b="1"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7" name="Rounded Rectangle 16"/>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Tree>
    <p:custDataLst>
      <p:tags r:id="rId1"/>
    </p:custDataLst>
    <p:extLst>
      <p:ext uri="{BB962C8B-B14F-4D97-AF65-F5344CB8AC3E}">
        <p14:creationId xmlns:p14="http://schemas.microsoft.com/office/powerpoint/2010/main" val="270436170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89104" y="2438400"/>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5" name="Rounded Rectangle 4"/>
          <p:cNvSpPr/>
          <p:nvPr/>
        </p:nvSpPr>
        <p:spPr>
          <a:xfrm>
            <a:off x="304800" y="24384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Retarding</a:t>
            </a:r>
            <a:endParaRPr lang="en-US" b="1" dirty="0">
              <a:solidFill>
                <a:schemeClr val="bg1"/>
              </a:solidFill>
            </a:endParaRPr>
          </a:p>
        </p:txBody>
      </p:sp>
      <p:sp>
        <p:nvSpPr>
          <p:cNvPr id="6" name="Rounded Rectangle 5"/>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3" name="TextBox 12"/>
          <p:cNvSpPr txBox="1"/>
          <p:nvPr/>
        </p:nvSpPr>
        <p:spPr>
          <a:xfrm>
            <a:off x="3017704" y="2627531"/>
            <a:ext cx="5410200" cy="646331"/>
          </a:xfrm>
          <a:prstGeom prst="rect">
            <a:avLst/>
          </a:prstGeom>
          <a:noFill/>
        </p:spPr>
        <p:txBody>
          <a:bodyPr wrap="square" rtlCol="0">
            <a:spAutoFit/>
          </a:bodyPr>
          <a:lstStyle/>
          <a:p>
            <a:r>
              <a:rPr lang="en-US" dirty="0"/>
              <a:t>Retarding admixtures decrease the rate of hydration in the repair material. </a:t>
            </a:r>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65304" y="35814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309757" y="3581400"/>
            <a:ext cx="5067300" cy="338554"/>
          </a:xfrm>
          <a:prstGeom prst="rect">
            <a:avLst/>
          </a:prstGeom>
        </p:spPr>
        <p:txBody>
          <a:bodyPr wrap="square">
            <a:spAutoFit/>
          </a:bodyPr>
          <a:lstStyle/>
          <a:p>
            <a:r>
              <a:rPr lang="en-US" sz="1600" b="1" dirty="0" smtClean="0"/>
              <a:t>ASTM C494 (AASHTO M 194)</a:t>
            </a:r>
            <a:endParaRPr lang="en-US" sz="1600" b="1"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7" name="Rounded Rectangle 16"/>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Tree>
    <p:custDataLst>
      <p:tags r:id="rId1"/>
    </p:custDataLst>
    <p:extLst>
      <p:ext uri="{BB962C8B-B14F-4D97-AF65-F5344CB8AC3E}">
        <p14:creationId xmlns:p14="http://schemas.microsoft.com/office/powerpoint/2010/main" val="183878412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89104" y="3124200"/>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6" name="Rounded Rectangle 5"/>
          <p:cNvSpPr/>
          <p:nvPr/>
        </p:nvSpPr>
        <p:spPr>
          <a:xfrm>
            <a:off x="304800" y="31242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Water-Reducing</a:t>
            </a:r>
            <a:endParaRPr lang="en-US" b="1" dirty="0">
              <a:solidFill>
                <a:schemeClr val="bg1"/>
              </a:solidFill>
            </a:endParaRPr>
          </a:p>
        </p:txBody>
      </p:sp>
      <p:sp>
        <p:nvSpPr>
          <p:cNvPr id="13" name="TextBox 12"/>
          <p:cNvSpPr txBox="1"/>
          <p:nvPr/>
        </p:nvSpPr>
        <p:spPr>
          <a:xfrm>
            <a:off x="3017704" y="3195935"/>
            <a:ext cx="5410200" cy="923330"/>
          </a:xfrm>
          <a:prstGeom prst="rect">
            <a:avLst/>
          </a:prstGeom>
          <a:noFill/>
        </p:spPr>
        <p:txBody>
          <a:bodyPr wrap="square" rtlCol="0">
            <a:spAutoFit/>
          </a:bodyPr>
          <a:lstStyle/>
          <a:p>
            <a:r>
              <a:rPr lang="en-US" dirty="0" smtClean="0"/>
              <a:t>Water-reducing admixtures reduce </a:t>
            </a:r>
            <a:r>
              <a:rPr lang="en-US" dirty="0"/>
              <a:t>the water content needed while maintaining the workability of the repair material.</a:t>
            </a:r>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65304" y="42672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309757" y="4267200"/>
            <a:ext cx="5067300" cy="338554"/>
          </a:xfrm>
          <a:prstGeom prst="rect">
            <a:avLst/>
          </a:prstGeom>
        </p:spPr>
        <p:txBody>
          <a:bodyPr wrap="square">
            <a:spAutoFit/>
          </a:bodyPr>
          <a:lstStyle/>
          <a:p>
            <a:r>
              <a:rPr lang="en-US" sz="1600" b="1" dirty="0" smtClean="0"/>
              <a:t>ASTM C494 (AASHTO M 194)</a:t>
            </a:r>
            <a:endParaRPr lang="en-US" sz="1600" b="1"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7" name="Rounded Rectangle 16"/>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Tree>
    <p:custDataLst>
      <p:tags r:id="rId1"/>
    </p:custDataLst>
    <p:extLst>
      <p:ext uri="{BB962C8B-B14F-4D97-AF65-F5344CB8AC3E}">
        <p14:creationId xmlns:p14="http://schemas.microsoft.com/office/powerpoint/2010/main" val="21314500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International Concrete Repair Institute</a:t>
            </a:r>
            <a:endParaRPr lang="en-US" b="1" dirty="0">
              <a:solidFill>
                <a:schemeClr val="bg1"/>
              </a:solidFill>
            </a:endParaRPr>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sp>
        <p:nvSpPr>
          <p:cNvPr id="7" name="TextBox 6"/>
          <p:cNvSpPr txBox="1"/>
          <p:nvPr/>
        </p:nvSpPr>
        <p:spPr>
          <a:xfrm>
            <a:off x="3822400" y="4691390"/>
            <a:ext cx="3886200" cy="523220"/>
          </a:xfrm>
          <a:prstGeom prst="rect">
            <a:avLst/>
          </a:prstGeom>
          <a:noFill/>
        </p:spPr>
        <p:txBody>
          <a:bodyPr wrap="square" rtlCol="0">
            <a:spAutoFit/>
          </a:bodyPr>
          <a:lstStyle/>
          <a:p>
            <a:pPr algn="ctr"/>
            <a:r>
              <a:rPr lang="en-US" sz="2800" dirty="0" smtClean="0">
                <a:hlinkClick r:id="rId4"/>
              </a:rPr>
              <a:t>www.icri.org</a:t>
            </a:r>
            <a:endParaRPr lang="en-US" sz="2800" dirty="0" smtClean="0"/>
          </a:p>
        </p:txBody>
      </p:sp>
      <p:sp>
        <p:nvSpPr>
          <p:cNvPr id="8" name="Rectangle 7"/>
          <p:cNvSpPr/>
          <p:nvPr/>
        </p:nvSpPr>
        <p:spPr>
          <a:xfrm>
            <a:off x="3456181" y="2438400"/>
            <a:ext cx="4432239" cy="369332"/>
          </a:xfrm>
          <a:prstGeom prst="rect">
            <a:avLst/>
          </a:prstGeom>
        </p:spPr>
        <p:txBody>
          <a:bodyPr wrap="none">
            <a:spAutoFit/>
          </a:bodyPr>
          <a:lstStyle/>
          <a:p>
            <a:pPr algn="ctr"/>
            <a:r>
              <a:rPr lang="en-US" b="1" dirty="0" smtClean="0"/>
              <a:t>International Concrete Repair </a:t>
            </a:r>
            <a:r>
              <a:rPr lang="en-US" b="1" dirty="0"/>
              <a:t>Institute </a:t>
            </a:r>
            <a:r>
              <a:rPr lang="en-US" b="1" dirty="0" smtClean="0"/>
              <a:t>(ICRI</a:t>
            </a:r>
            <a:r>
              <a:rPr lang="en-US" b="1" dirty="0"/>
              <a:t>)</a:t>
            </a:r>
          </a:p>
        </p:txBody>
      </p:sp>
      <p:pic>
        <p:nvPicPr>
          <p:cNvPr id="9218" name="Picture 2" descr="K:\Training\Projects\Customer\AIA\Online Courses\Concrete Repair Applications\Images\ICRI_logo.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1446" y="3200400"/>
            <a:ext cx="3462020" cy="1104900"/>
          </a:xfrm>
          <a:prstGeom prst="rect">
            <a:avLst/>
          </a:prstGeom>
          <a:ln>
            <a:noFill/>
          </a:ln>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6213408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89104" y="3810000"/>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13" name="TextBox 12"/>
          <p:cNvSpPr txBox="1"/>
          <p:nvPr/>
        </p:nvSpPr>
        <p:spPr>
          <a:xfrm>
            <a:off x="2966857" y="3881735"/>
            <a:ext cx="5410200" cy="923330"/>
          </a:xfrm>
          <a:prstGeom prst="rect">
            <a:avLst/>
          </a:prstGeom>
          <a:noFill/>
        </p:spPr>
        <p:txBody>
          <a:bodyPr wrap="square" rtlCol="0">
            <a:spAutoFit/>
          </a:bodyPr>
          <a:lstStyle/>
          <a:p>
            <a:r>
              <a:rPr lang="en-US" dirty="0"/>
              <a:t>Shrinkage compensating admixtures reduce the drying shrinkage and related cracking that can occur in the repair material as it cures.</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7" name="Rounded Rectangle 16"/>
          <p:cNvSpPr/>
          <p:nvPr/>
        </p:nvSpPr>
        <p:spPr>
          <a:xfrm>
            <a:off x="321325" y="38100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Shrinkage Compensating</a:t>
            </a:r>
            <a:endParaRPr lang="en-US" b="1" dirty="0">
              <a:solidFill>
                <a:schemeClr val="bg1"/>
              </a:solidFill>
            </a:endParaRPr>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Tree>
    <p:custDataLst>
      <p:tags r:id="rId1"/>
    </p:custDataLst>
    <p:extLst>
      <p:ext uri="{BB962C8B-B14F-4D97-AF65-F5344CB8AC3E}">
        <p14:creationId xmlns:p14="http://schemas.microsoft.com/office/powerpoint/2010/main" val="209772231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89104" y="4495800"/>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13" name="TextBox 12"/>
          <p:cNvSpPr txBox="1"/>
          <p:nvPr/>
        </p:nvSpPr>
        <p:spPr>
          <a:xfrm>
            <a:off x="2966857" y="4706034"/>
            <a:ext cx="5410200" cy="646331"/>
          </a:xfrm>
          <a:prstGeom prst="rect">
            <a:avLst/>
          </a:prstGeom>
          <a:noFill/>
        </p:spPr>
        <p:txBody>
          <a:bodyPr wrap="square" rtlCol="0">
            <a:spAutoFit/>
          </a:bodyPr>
          <a:lstStyle/>
          <a:p>
            <a:r>
              <a:rPr lang="en-US" dirty="0"/>
              <a:t>Corrosion inhibitors help minimize steel reinforcement corrosion.</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8" name="Rounded Rectangle 17"/>
          <p:cNvSpPr/>
          <p:nvPr/>
        </p:nvSpPr>
        <p:spPr>
          <a:xfrm>
            <a:off x="321325" y="44958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Corrosion Inhibiting</a:t>
            </a:r>
            <a:endParaRPr lang="en-US" b="1" dirty="0">
              <a:solidFill>
                <a:schemeClr val="bg1"/>
              </a:solidFill>
            </a:endParaRPr>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4" name="Rounded Rectangle 1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pic>
        <p:nvPicPr>
          <p:cNvPr id="15"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0015" y="56388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3294468" y="5638800"/>
            <a:ext cx="5067300" cy="338554"/>
          </a:xfrm>
          <a:prstGeom prst="rect">
            <a:avLst/>
          </a:prstGeom>
        </p:spPr>
        <p:txBody>
          <a:bodyPr wrap="square">
            <a:spAutoFit/>
          </a:bodyPr>
          <a:lstStyle/>
          <a:p>
            <a:r>
              <a:rPr lang="en-US" sz="1600" b="1" dirty="0" smtClean="0"/>
              <a:t>ASTM C1582</a:t>
            </a:r>
            <a:endParaRPr lang="en-US" sz="1600" b="1" dirty="0"/>
          </a:p>
        </p:txBody>
      </p:sp>
    </p:spTree>
    <p:custDataLst>
      <p:tags r:id="rId1"/>
    </p:custDataLst>
    <p:extLst>
      <p:ext uri="{BB962C8B-B14F-4D97-AF65-F5344CB8AC3E}">
        <p14:creationId xmlns:p14="http://schemas.microsoft.com/office/powerpoint/2010/main" val="317446529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25863" y="5158878"/>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13" name="TextBox 12"/>
          <p:cNvSpPr txBox="1"/>
          <p:nvPr/>
        </p:nvSpPr>
        <p:spPr>
          <a:xfrm>
            <a:off x="2966857" y="5230613"/>
            <a:ext cx="5410200" cy="923330"/>
          </a:xfrm>
          <a:prstGeom prst="rect">
            <a:avLst/>
          </a:prstGeom>
          <a:noFill/>
        </p:spPr>
        <p:txBody>
          <a:bodyPr wrap="square" rtlCol="0">
            <a:spAutoFit/>
          </a:bodyPr>
          <a:lstStyle/>
          <a:p>
            <a:r>
              <a:rPr lang="en-US" dirty="0"/>
              <a:t>Air-entrained concrete contains microscopic air cells which provide room for water to expand into when the water freezes.</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19" name="Rounded Rectangle 18"/>
          <p:cNvSpPr/>
          <p:nvPr/>
        </p:nvSpPr>
        <p:spPr>
          <a:xfrm>
            <a:off x="321325" y="5158878"/>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Air-Entrained Concrete</a:t>
            </a:r>
            <a:endParaRPr lang="en-US" b="1" dirty="0">
              <a:solidFill>
                <a:schemeClr val="bg1"/>
              </a:solidFill>
            </a:endParaRPr>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Lithium Based</a:t>
            </a:r>
            <a:endParaRPr lang="en-US" dirty="0"/>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4" name="Rounded Rectangle 1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pic>
        <p:nvPicPr>
          <p:cNvPr id="15"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52275" y="471971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3196728" y="4719718"/>
            <a:ext cx="5067300" cy="338554"/>
          </a:xfrm>
          <a:prstGeom prst="rect">
            <a:avLst/>
          </a:prstGeom>
        </p:spPr>
        <p:txBody>
          <a:bodyPr wrap="square">
            <a:spAutoFit/>
          </a:bodyPr>
          <a:lstStyle/>
          <a:p>
            <a:r>
              <a:rPr lang="en-US" sz="1600" b="1" dirty="0" smtClean="0"/>
              <a:t>ASTM C260, ASTM C233</a:t>
            </a:r>
            <a:endParaRPr lang="en-US" sz="1600" b="1" dirty="0"/>
          </a:p>
        </p:txBody>
      </p:sp>
      <p:sp>
        <p:nvSpPr>
          <p:cNvPr id="17" name="Rounded Rectangle 16"/>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Tree>
    <p:custDataLst>
      <p:tags r:id="rId1"/>
    </p:custDataLst>
    <p:extLst>
      <p:ext uri="{BB962C8B-B14F-4D97-AF65-F5344CB8AC3E}">
        <p14:creationId xmlns:p14="http://schemas.microsoft.com/office/powerpoint/2010/main" val="230944462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725863" y="5311278"/>
            <a:ext cx="5892188" cy="1066800"/>
          </a:xfrm>
          <a:prstGeom prst="roundRect">
            <a:avLst>
              <a:gd name="adj" fmla="val 7510"/>
            </a:avLst>
          </a:prstGeom>
          <a:solidFill>
            <a:schemeClr val="bg1"/>
          </a:solidFill>
          <a:ln w="38100">
            <a:solidFill>
              <a:schemeClr val="accent1">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Admixtures</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Admixtures</a:t>
            </a:r>
            <a:endParaRPr lang="en-US" sz="2800" b="1" dirty="0"/>
          </a:p>
        </p:txBody>
      </p:sp>
      <p:sp>
        <p:nvSpPr>
          <p:cNvPr id="20" name="Rounded Rectangle 19"/>
          <p:cNvSpPr/>
          <p:nvPr/>
        </p:nvSpPr>
        <p:spPr>
          <a:xfrm>
            <a:off x="321325" y="5844678"/>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Lithium Based</a:t>
            </a:r>
            <a:endParaRPr lang="en-US" b="1" dirty="0">
              <a:solidFill>
                <a:schemeClr val="bg1"/>
              </a:solidFill>
            </a:endParaRPr>
          </a:p>
        </p:txBody>
      </p:sp>
      <p:sp>
        <p:nvSpPr>
          <p:cNvPr id="22" name="Rounded Rectangle 21"/>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Accelerating</a:t>
            </a:r>
            <a:endParaRPr lang="en-US"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Retarding</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Water-Reducing</a:t>
            </a:r>
            <a:endParaRPr lang="en-US" dirty="0"/>
          </a:p>
        </p:txBody>
      </p:sp>
      <p:sp>
        <p:nvSpPr>
          <p:cNvPr id="14" name="Rounded Rectangle 1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Shrinkage Compensating</a:t>
            </a:r>
            <a:endParaRPr lang="en-US" dirty="0"/>
          </a:p>
        </p:txBody>
      </p:sp>
      <p:sp>
        <p:nvSpPr>
          <p:cNvPr id="17" name="Rounded Rectangle 16"/>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Corrosion Inhibiting</a:t>
            </a:r>
            <a:endParaRPr lang="en-US" dirty="0"/>
          </a:p>
        </p:txBody>
      </p:sp>
      <p:sp>
        <p:nvSpPr>
          <p:cNvPr id="18" name="Rounded Rectangle 17"/>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Air-Entrained Concrete</a:t>
            </a:r>
            <a:endParaRPr lang="en-US" dirty="0"/>
          </a:p>
        </p:txBody>
      </p:sp>
      <p:sp>
        <p:nvSpPr>
          <p:cNvPr id="3" name="Rectangle 2"/>
          <p:cNvSpPr/>
          <p:nvPr/>
        </p:nvSpPr>
        <p:spPr>
          <a:xfrm>
            <a:off x="2822720" y="5521512"/>
            <a:ext cx="5715000" cy="646331"/>
          </a:xfrm>
          <a:prstGeom prst="rect">
            <a:avLst/>
          </a:prstGeom>
        </p:spPr>
        <p:txBody>
          <a:bodyPr wrap="square">
            <a:spAutoFit/>
          </a:bodyPr>
          <a:lstStyle/>
          <a:p>
            <a:r>
              <a:rPr lang="en-US" dirty="0"/>
              <a:t>Lithium-based admixtures consist of water-soluble salts that are used to help control alkali-silica reactivity (ASR). </a:t>
            </a:r>
          </a:p>
        </p:txBody>
      </p:sp>
    </p:spTree>
    <p:custDataLst>
      <p:tags r:id="rId1"/>
    </p:custDataLst>
    <p:extLst>
      <p:ext uri="{BB962C8B-B14F-4D97-AF65-F5344CB8AC3E}">
        <p14:creationId xmlns:p14="http://schemas.microsoft.com/office/powerpoint/2010/main" val="310091313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K:\Training\Projects\Customer\AIA\Online Courses\Concrete Repair Applications\Images\tn_IMG_11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9933" y="2246521"/>
            <a:ext cx="3902403" cy="259906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Other Repair Materials</a:t>
            </a:r>
            <a:endParaRPr lang="en-US" dirty="0"/>
          </a:p>
        </p:txBody>
      </p:sp>
      <p:sp>
        <p:nvSpPr>
          <p:cNvPr id="3" name="Content Placeholder 2"/>
          <p:cNvSpPr>
            <a:spLocks noGrp="1"/>
          </p:cNvSpPr>
          <p:nvPr>
            <p:ph idx="1"/>
          </p:nvPr>
        </p:nvSpPr>
        <p:spPr>
          <a:xfrm>
            <a:off x="630634" y="1333498"/>
            <a:ext cx="8001000" cy="723902"/>
          </a:xfrm>
        </p:spPr>
        <p:txBody>
          <a:bodyPr/>
          <a:lstStyle/>
          <a:p>
            <a:pPr algn="ctr"/>
            <a:r>
              <a:rPr lang="en-US" sz="1800" dirty="0" smtClean="0">
                <a:solidFill>
                  <a:schemeClr val="tx1"/>
                </a:solidFill>
              </a:rPr>
              <a:t>In addition, there are other materials that can be used in the repair process to increase strength and durability. </a:t>
            </a:r>
          </a:p>
        </p:txBody>
      </p:sp>
      <p:pic>
        <p:nvPicPr>
          <p:cNvPr id="3074" name="Picture 2" descr="K:\Training\Projects\Customer\AIA\Online Courses\Concrete Repair Applications\Images\paint-roll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020482" flipV="1">
            <a:off x="6103161" y="1719907"/>
            <a:ext cx="1282700" cy="17068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90600" y="5181600"/>
            <a:ext cx="7543800" cy="369332"/>
          </a:xfrm>
          <a:prstGeom prst="rect">
            <a:avLst/>
          </a:prstGeom>
        </p:spPr>
        <p:txBody>
          <a:bodyPr wrap="square">
            <a:spAutoFit/>
          </a:bodyPr>
          <a:lstStyle/>
          <a:p>
            <a:pPr algn="ctr"/>
            <a:r>
              <a:rPr lang="en-US" dirty="0" smtClean="0"/>
              <a:t>First, we’ll briefly cover how a surface should be properly prepared.</a:t>
            </a:r>
            <a:endParaRPr lang="en-US" dirty="0"/>
          </a:p>
        </p:txBody>
      </p:sp>
    </p:spTree>
    <p:custDataLst>
      <p:tags r:id="rId1"/>
    </p:custDataLst>
    <p:extLst>
      <p:ext uri="{BB962C8B-B14F-4D97-AF65-F5344CB8AC3E}">
        <p14:creationId xmlns:p14="http://schemas.microsoft.com/office/powerpoint/2010/main" val="313168500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 Surface Preparation</a:t>
            </a:r>
            <a:endParaRPr lang="en-US" dirty="0"/>
          </a:p>
        </p:txBody>
      </p:sp>
      <p:sp>
        <p:nvSpPr>
          <p:cNvPr id="5" name="Curved Right Arrow 4"/>
          <p:cNvSpPr/>
          <p:nvPr/>
        </p:nvSpPr>
        <p:spPr>
          <a:xfrm rot="4105047">
            <a:off x="3455743" y="2148875"/>
            <a:ext cx="817123" cy="2057542"/>
          </a:xfrm>
          <a:prstGeom prst="curved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4" descr="K:\Training\Projects\Customer\AIA\Online Courses\Concrete Repair Applications\Images\Correct delaminated cu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2072" y="3920100"/>
            <a:ext cx="1371881" cy="1760865"/>
          </a:xfrm>
          <a:prstGeom prst="rect">
            <a:avLst/>
          </a:prstGeom>
          <a:noFill/>
          <a:effectLst>
            <a:glow rad="2286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7" name="Picture 5" descr="K:\Training\Projects\Customer\AIA\Online Courses\Concrete Repair Applications\Images\Incorrect delaminated cu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9676" y="3837115"/>
            <a:ext cx="1326025" cy="17553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K:\Training\Projects\Customer\AIA\Online Courses\Concrete Repair Applications\Images\Delaminated area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1520" y="2230174"/>
            <a:ext cx="1128767" cy="149738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rot="20385141">
            <a:off x="5897914" y="4817437"/>
            <a:ext cx="2749550" cy="400110"/>
          </a:xfrm>
          <a:prstGeom prst="rect">
            <a:avLst/>
          </a:prstGeom>
          <a:noFill/>
        </p:spPr>
        <p:txBody>
          <a:bodyPr wrap="square" rtlCol="0">
            <a:spAutoFit/>
          </a:bodyPr>
          <a:lstStyle/>
          <a:p>
            <a:pPr algn="ctr"/>
            <a:r>
              <a:rPr lang="en-US" sz="2000" b="1" dirty="0" smtClean="0">
                <a:solidFill>
                  <a:srgbClr val="C00000"/>
                </a:solidFill>
              </a:rPr>
              <a:t>INCORRECT</a:t>
            </a:r>
            <a:endParaRPr lang="en-US" sz="2000" b="1" dirty="0">
              <a:solidFill>
                <a:srgbClr val="C00000"/>
              </a:solidFill>
            </a:endParaRPr>
          </a:p>
        </p:txBody>
      </p:sp>
      <p:sp>
        <p:nvSpPr>
          <p:cNvPr id="10" name="TextBox 9"/>
          <p:cNvSpPr txBox="1"/>
          <p:nvPr/>
        </p:nvSpPr>
        <p:spPr>
          <a:xfrm rot="20385141">
            <a:off x="1768985" y="5443402"/>
            <a:ext cx="2749550" cy="400110"/>
          </a:xfrm>
          <a:prstGeom prst="rect">
            <a:avLst/>
          </a:prstGeom>
          <a:noFill/>
        </p:spPr>
        <p:txBody>
          <a:bodyPr wrap="square" rtlCol="0">
            <a:spAutoFit/>
          </a:bodyPr>
          <a:lstStyle/>
          <a:p>
            <a:pPr algn="ctr"/>
            <a:r>
              <a:rPr lang="en-US" sz="2000" b="1" dirty="0" smtClean="0">
                <a:solidFill>
                  <a:srgbClr val="006600"/>
                </a:solidFill>
              </a:rPr>
              <a:t>CORRECT</a:t>
            </a:r>
            <a:endParaRPr lang="en-US" sz="2000" b="1" dirty="0">
              <a:solidFill>
                <a:srgbClr val="006600"/>
              </a:solidFill>
            </a:endParaRPr>
          </a:p>
        </p:txBody>
      </p:sp>
      <p:sp>
        <p:nvSpPr>
          <p:cNvPr id="11" name="Oval 10"/>
          <p:cNvSpPr/>
          <p:nvPr/>
        </p:nvSpPr>
        <p:spPr>
          <a:xfrm>
            <a:off x="7088290" y="4104108"/>
            <a:ext cx="541095" cy="249912"/>
          </a:xfrm>
          <a:prstGeom prst="ellipse">
            <a:avLst/>
          </a:prstGeom>
          <a:noFill/>
          <a:ln w="38100">
            <a:solidFill>
              <a:srgbClr val="FFCC6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467118" y="1583835"/>
            <a:ext cx="4251814" cy="646331"/>
          </a:xfrm>
          <a:prstGeom prst="rect">
            <a:avLst/>
          </a:prstGeom>
          <a:noFill/>
        </p:spPr>
        <p:txBody>
          <a:bodyPr wrap="square" rtlCol="0">
            <a:spAutoFit/>
          </a:bodyPr>
          <a:lstStyle/>
          <a:p>
            <a:pPr algn="ctr"/>
            <a:r>
              <a:rPr lang="en-US" dirty="0" smtClean="0"/>
              <a:t>Let’s say this is a diagram of where the concrete has delaminated.</a:t>
            </a:r>
            <a:endParaRPr lang="en-US" dirty="0"/>
          </a:p>
        </p:txBody>
      </p:sp>
      <p:sp>
        <p:nvSpPr>
          <p:cNvPr id="14" name="TextBox 13"/>
          <p:cNvSpPr txBox="1"/>
          <p:nvPr/>
        </p:nvSpPr>
        <p:spPr>
          <a:xfrm>
            <a:off x="470372" y="3941811"/>
            <a:ext cx="2171700" cy="1754326"/>
          </a:xfrm>
          <a:prstGeom prst="rect">
            <a:avLst/>
          </a:prstGeom>
          <a:noFill/>
        </p:spPr>
        <p:txBody>
          <a:bodyPr wrap="square" rtlCol="0">
            <a:spAutoFit/>
          </a:bodyPr>
          <a:lstStyle/>
          <a:p>
            <a:pPr algn="ctr"/>
            <a:r>
              <a:rPr lang="en-US" dirty="0" smtClean="0"/>
              <a:t>This would be the correct formation to cut.</a:t>
            </a:r>
          </a:p>
          <a:p>
            <a:pPr algn="ctr"/>
            <a:endParaRPr lang="en-US" dirty="0"/>
          </a:p>
          <a:p>
            <a:pPr algn="ctr"/>
            <a:r>
              <a:rPr lang="en-US" i="1" dirty="0" smtClean="0"/>
              <a:t>Simple, rectangular layout</a:t>
            </a:r>
          </a:p>
        </p:txBody>
      </p:sp>
      <p:sp>
        <p:nvSpPr>
          <p:cNvPr id="15" name="Rectangle 14"/>
          <p:cNvSpPr/>
          <p:nvPr/>
        </p:nvSpPr>
        <p:spPr>
          <a:xfrm>
            <a:off x="4658148" y="3838181"/>
            <a:ext cx="1922150" cy="1754326"/>
          </a:xfrm>
          <a:prstGeom prst="rect">
            <a:avLst/>
          </a:prstGeom>
        </p:spPr>
        <p:txBody>
          <a:bodyPr wrap="square">
            <a:spAutoFit/>
          </a:bodyPr>
          <a:lstStyle/>
          <a:p>
            <a:pPr algn="ctr"/>
            <a:r>
              <a:rPr lang="en-US" dirty="0"/>
              <a:t>We don’t want to make the concrete “go around corners.” It will crack at these locations.</a:t>
            </a:r>
          </a:p>
        </p:txBody>
      </p:sp>
    </p:spTree>
    <p:custDataLst>
      <p:tags r:id="rId1"/>
    </p:custDataLst>
    <p:extLst>
      <p:ext uri="{BB962C8B-B14F-4D97-AF65-F5344CB8AC3E}">
        <p14:creationId xmlns:p14="http://schemas.microsoft.com/office/powerpoint/2010/main" val="166890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10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Effect transition="in" filter="fade">
                                      <p:cBhvr>
                                        <p:cTn id="24" dur="1000"/>
                                        <p:tgtEl>
                                          <p:spTgt spid="14">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1000"/>
                                        <p:tgtEl>
                                          <p:spTgt spid="1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P spid="11" grpId="0" animBg="1"/>
      <p:bldP spid="12" grpId="0"/>
      <p:bldP spid="1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 Surface Preparation</a:t>
            </a:r>
            <a:endParaRPr lang="en-US" dirty="0"/>
          </a:p>
        </p:txBody>
      </p:sp>
      <p:grpSp>
        <p:nvGrpSpPr>
          <p:cNvPr id="5" name="Group 4"/>
          <p:cNvGrpSpPr/>
          <p:nvPr/>
        </p:nvGrpSpPr>
        <p:grpSpPr>
          <a:xfrm>
            <a:off x="762000" y="2087010"/>
            <a:ext cx="3571905" cy="1676400"/>
            <a:chOff x="2346589" y="3934301"/>
            <a:chExt cx="13374347" cy="1444525"/>
          </a:xfrm>
        </p:grpSpPr>
        <p:sp>
          <p:nvSpPr>
            <p:cNvPr id="6" name="Rounded Rectangle 5"/>
            <p:cNvSpPr/>
            <p:nvPr/>
          </p:nvSpPr>
          <p:spPr>
            <a:xfrm>
              <a:off x="2346589" y="3934301"/>
              <a:ext cx="13374347" cy="1444525"/>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extBox 6"/>
            <p:cNvSpPr txBox="1"/>
            <p:nvPr/>
          </p:nvSpPr>
          <p:spPr>
            <a:xfrm>
              <a:off x="2411987" y="4053247"/>
              <a:ext cx="13243550" cy="1193426"/>
            </a:xfrm>
            <a:prstGeom prst="rect">
              <a:avLst/>
            </a:prstGeom>
            <a:noFill/>
          </p:spPr>
          <p:txBody>
            <a:bodyPr wrap="square" rtlCol="0">
              <a:spAutoFit/>
            </a:bodyPr>
            <a:lstStyle/>
            <a:p>
              <a:pPr algn="ctr"/>
              <a:r>
                <a:rPr lang="en-US" sz="2800" dirty="0" smtClean="0">
                  <a:solidFill>
                    <a:srgbClr val="C00000"/>
                  </a:solidFill>
                </a:rPr>
                <a:t>Clearance under corroded rebar should be at least ¾″ (0.75) in.</a:t>
              </a:r>
              <a:endParaRPr lang="en-US" sz="2800" dirty="0">
                <a:solidFill>
                  <a:srgbClr val="C00000"/>
                </a:solidFill>
              </a:endParaRPr>
            </a:p>
          </p:txBody>
        </p:sp>
      </p:grpSp>
      <p:grpSp>
        <p:nvGrpSpPr>
          <p:cNvPr id="8" name="Group 7"/>
          <p:cNvGrpSpPr/>
          <p:nvPr/>
        </p:nvGrpSpPr>
        <p:grpSpPr>
          <a:xfrm>
            <a:off x="4777854" y="3079694"/>
            <a:ext cx="4616830" cy="2685517"/>
            <a:chOff x="734359" y="1473099"/>
            <a:chExt cx="3997325" cy="2363787"/>
          </a:xfrm>
        </p:grpSpPr>
        <p:sp>
          <p:nvSpPr>
            <p:cNvPr id="9" name="Rectangle 6"/>
            <p:cNvSpPr>
              <a:spLocks noChangeArrowheads="1"/>
            </p:cNvSpPr>
            <p:nvPr>
              <p:custDataLst>
                <p:tags r:id="rId2"/>
              </p:custDataLst>
            </p:nvPr>
          </p:nvSpPr>
          <p:spPr bwMode="auto">
            <a:xfrm>
              <a:off x="734359" y="2455761"/>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pPr algn="ctr" eaLnBrk="1" hangingPunct="1"/>
              <a:endParaRPr lang="en-US" altLang="en-US">
                <a:latin typeface="Arial" charset="0"/>
              </a:endParaRPr>
            </a:p>
          </p:txBody>
        </p:sp>
        <p:sp>
          <p:nvSpPr>
            <p:cNvPr id="10" name="Freeform 7"/>
            <p:cNvSpPr>
              <a:spLocks/>
            </p:cNvSpPr>
            <p:nvPr>
              <p:custDataLst>
                <p:tags r:id="rId3"/>
              </p:custDataLst>
            </p:nvPr>
          </p:nvSpPr>
          <p:spPr bwMode="auto">
            <a:xfrm>
              <a:off x="2175809" y="1735036"/>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8"/>
            <p:cNvSpPr>
              <a:spLocks/>
            </p:cNvSpPr>
            <p:nvPr>
              <p:custDataLst>
                <p:tags r:id="rId4"/>
              </p:custDataLst>
            </p:nvPr>
          </p:nvSpPr>
          <p:spPr bwMode="auto">
            <a:xfrm>
              <a:off x="2912409" y="2625624"/>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9" descr="Newsprint"/>
            <p:cNvSpPr>
              <a:spLocks/>
            </p:cNvSpPr>
            <p:nvPr>
              <p:custDataLst>
                <p:tags r:id="rId5"/>
              </p:custDataLst>
            </p:nvPr>
          </p:nvSpPr>
          <p:spPr bwMode="auto">
            <a:xfrm>
              <a:off x="1426509" y="1509611"/>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39"/>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Oval 10" descr="Dark upward diagonal"/>
            <p:cNvSpPr>
              <a:spLocks noChangeArrowheads="1"/>
            </p:cNvSpPr>
            <p:nvPr>
              <p:custDataLst>
                <p:tags r:id="rId6"/>
              </p:custDataLst>
            </p:nvPr>
          </p:nvSpPr>
          <p:spPr bwMode="auto">
            <a:xfrm rot="18381731">
              <a:off x="3033853" y="2880417"/>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4" name="Freeform 11" descr="Newsprint"/>
            <p:cNvSpPr>
              <a:spLocks/>
            </p:cNvSpPr>
            <p:nvPr>
              <p:custDataLst>
                <p:tags r:id="rId7"/>
              </p:custDataLst>
            </p:nvPr>
          </p:nvSpPr>
          <p:spPr bwMode="auto">
            <a:xfrm>
              <a:off x="1686859" y="2719286"/>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39"/>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12"/>
            <p:cNvSpPr>
              <a:spLocks/>
            </p:cNvSpPr>
            <p:nvPr>
              <p:custDataLst>
                <p:tags r:id="rId8"/>
              </p:custDataLst>
            </p:nvPr>
          </p:nvSpPr>
          <p:spPr bwMode="auto">
            <a:xfrm>
              <a:off x="1458259" y="2741511"/>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13"/>
            <p:cNvSpPr>
              <a:spLocks/>
            </p:cNvSpPr>
            <p:nvPr>
              <p:custDataLst>
                <p:tags r:id="rId9"/>
              </p:custDataLst>
            </p:nvPr>
          </p:nvSpPr>
          <p:spPr bwMode="auto">
            <a:xfrm>
              <a:off x="1998009" y="1931886"/>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14"/>
            <p:cNvSpPr>
              <a:spLocks/>
            </p:cNvSpPr>
            <p:nvPr>
              <p:custDataLst>
                <p:tags r:id="rId10"/>
              </p:custDataLst>
            </p:nvPr>
          </p:nvSpPr>
          <p:spPr bwMode="auto">
            <a:xfrm>
              <a:off x="3020359" y="2703411"/>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15"/>
            <p:cNvSpPr>
              <a:spLocks/>
            </p:cNvSpPr>
            <p:nvPr>
              <p:custDataLst>
                <p:tags r:id="rId11"/>
              </p:custDataLst>
            </p:nvPr>
          </p:nvSpPr>
          <p:spPr bwMode="auto">
            <a:xfrm>
              <a:off x="2629834" y="3232049"/>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16"/>
            <p:cNvSpPr>
              <a:spLocks/>
            </p:cNvSpPr>
            <p:nvPr>
              <p:custDataLst>
                <p:tags r:id="rId12"/>
              </p:custDataLst>
            </p:nvPr>
          </p:nvSpPr>
          <p:spPr bwMode="auto">
            <a:xfrm>
              <a:off x="1717022" y="2428774"/>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7"/>
            <p:cNvSpPr>
              <a:spLocks/>
            </p:cNvSpPr>
            <p:nvPr>
              <p:custDataLst>
                <p:tags r:id="rId13"/>
              </p:custDataLst>
            </p:nvPr>
          </p:nvSpPr>
          <p:spPr bwMode="auto">
            <a:xfrm>
              <a:off x="2182159" y="3141561"/>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18"/>
            <p:cNvSpPr>
              <a:spLocks/>
            </p:cNvSpPr>
            <p:nvPr>
              <p:custDataLst>
                <p:tags r:id="rId14"/>
              </p:custDataLst>
            </p:nvPr>
          </p:nvSpPr>
          <p:spPr bwMode="auto">
            <a:xfrm rot="2394645">
              <a:off x="2072622" y="2344636"/>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Oval 19" descr="Dark upward diagonal"/>
            <p:cNvSpPr>
              <a:spLocks noChangeArrowheads="1"/>
            </p:cNvSpPr>
            <p:nvPr>
              <p:custDataLst>
                <p:tags r:id="rId15"/>
              </p:custDataLst>
            </p:nvPr>
          </p:nvSpPr>
          <p:spPr bwMode="auto">
            <a:xfrm rot="1204804">
              <a:off x="2105959" y="2836761"/>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23" name="Freeform 20"/>
            <p:cNvSpPr>
              <a:spLocks/>
            </p:cNvSpPr>
            <p:nvPr>
              <p:custDataLst>
                <p:tags r:id="rId16"/>
              </p:custDataLst>
            </p:nvPr>
          </p:nvSpPr>
          <p:spPr bwMode="auto">
            <a:xfrm>
              <a:off x="1807509" y="2995511"/>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 name="Freeform 21"/>
            <p:cNvSpPr>
              <a:spLocks/>
            </p:cNvSpPr>
            <p:nvPr>
              <p:custDataLst>
                <p:tags r:id="rId17"/>
              </p:custDataLst>
            </p:nvPr>
          </p:nvSpPr>
          <p:spPr bwMode="auto">
            <a:xfrm rot="1900941">
              <a:off x="2950509" y="1685824"/>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 name="Freeform 22"/>
            <p:cNvSpPr>
              <a:spLocks/>
            </p:cNvSpPr>
            <p:nvPr>
              <p:custDataLst>
                <p:tags r:id="rId18"/>
              </p:custDataLst>
            </p:nvPr>
          </p:nvSpPr>
          <p:spPr bwMode="auto">
            <a:xfrm>
              <a:off x="2861609" y="1522311"/>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 name="Freeform 23"/>
            <p:cNvSpPr>
              <a:spLocks/>
            </p:cNvSpPr>
            <p:nvPr>
              <p:custDataLst>
                <p:tags r:id="rId19"/>
              </p:custDataLst>
            </p:nvPr>
          </p:nvSpPr>
          <p:spPr bwMode="auto">
            <a:xfrm>
              <a:off x="3141009" y="2384324"/>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24"/>
            <p:cNvSpPr>
              <a:spLocks/>
            </p:cNvSpPr>
            <p:nvPr>
              <p:custDataLst>
                <p:tags r:id="rId20"/>
              </p:custDataLst>
            </p:nvPr>
          </p:nvSpPr>
          <p:spPr bwMode="auto">
            <a:xfrm>
              <a:off x="3537884" y="2225574"/>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25"/>
            <p:cNvSpPr>
              <a:spLocks/>
            </p:cNvSpPr>
            <p:nvPr>
              <p:custDataLst>
                <p:tags r:id="rId21"/>
              </p:custDataLst>
            </p:nvPr>
          </p:nvSpPr>
          <p:spPr bwMode="auto">
            <a:xfrm>
              <a:off x="2791759" y="2074761"/>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26"/>
            <p:cNvSpPr>
              <a:spLocks/>
            </p:cNvSpPr>
            <p:nvPr>
              <p:custDataLst>
                <p:tags r:id="rId22"/>
              </p:custDataLst>
            </p:nvPr>
          </p:nvSpPr>
          <p:spPr bwMode="auto">
            <a:xfrm>
              <a:off x="2639359" y="1693761"/>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Freeform 27"/>
            <p:cNvSpPr>
              <a:spLocks/>
            </p:cNvSpPr>
            <p:nvPr>
              <p:custDataLst>
                <p:tags r:id="rId23"/>
              </p:custDataLst>
            </p:nvPr>
          </p:nvSpPr>
          <p:spPr bwMode="auto">
            <a:xfrm>
              <a:off x="3244197" y="1677886"/>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 name="Freeform 28"/>
            <p:cNvSpPr>
              <a:spLocks/>
            </p:cNvSpPr>
            <p:nvPr>
              <p:custDataLst>
                <p:tags r:id="rId24"/>
              </p:custDataLst>
            </p:nvPr>
          </p:nvSpPr>
          <p:spPr bwMode="auto">
            <a:xfrm rot="18388895">
              <a:off x="2461559" y="1871561"/>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2" name="Freeform 29"/>
            <p:cNvSpPr>
              <a:spLocks/>
            </p:cNvSpPr>
            <p:nvPr>
              <p:custDataLst>
                <p:tags r:id="rId25"/>
              </p:custDataLst>
            </p:nvPr>
          </p:nvSpPr>
          <p:spPr bwMode="auto">
            <a:xfrm>
              <a:off x="2410759" y="2074761"/>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3" name="Freeform 30"/>
            <p:cNvSpPr>
              <a:spLocks/>
            </p:cNvSpPr>
            <p:nvPr>
              <p:custDataLst>
                <p:tags r:id="rId26"/>
              </p:custDataLst>
            </p:nvPr>
          </p:nvSpPr>
          <p:spPr bwMode="auto">
            <a:xfrm>
              <a:off x="3776009" y="1808061"/>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 name="Freeform 31"/>
            <p:cNvSpPr>
              <a:spLocks/>
            </p:cNvSpPr>
            <p:nvPr>
              <p:custDataLst>
                <p:tags r:id="rId27"/>
              </p:custDataLst>
            </p:nvPr>
          </p:nvSpPr>
          <p:spPr bwMode="auto">
            <a:xfrm>
              <a:off x="3595034" y="1976336"/>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5" name="Freeform 32"/>
            <p:cNvSpPr>
              <a:spLocks/>
            </p:cNvSpPr>
            <p:nvPr>
              <p:custDataLst>
                <p:tags r:id="rId28"/>
              </p:custDataLst>
            </p:nvPr>
          </p:nvSpPr>
          <p:spPr bwMode="auto">
            <a:xfrm>
              <a:off x="2131359" y="2023961"/>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3"/>
            <p:cNvSpPr>
              <a:spLocks/>
            </p:cNvSpPr>
            <p:nvPr>
              <p:custDataLst>
                <p:tags r:id="rId29"/>
              </p:custDataLst>
            </p:nvPr>
          </p:nvSpPr>
          <p:spPr bwMode="auto">
            <a:xfrm>
              <a:off x="2512359" y="2995511"/>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7" name="Freeform 34"/>
            <p:cNvSpPr>
              <a:spLocks/>
            </p:cNvSpPr>
            <p:nvPr>
              <p:custDataLst>
                <p:tags r:id="rId30"/>
              </p:custDataLst>
            </p:nvPr>
          </p:nvSpPr>
          <p:spPr bwMode="auto">
            <a:xfrm>
              <a:off x="3318809" y="2519261"/>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8" name="Freeform 35" descr="Large confetti"/>
            <p:cNvSpPr>
              <a:spLocks/>
            </p:cNvSpPr>
            <p:nvPr>
              <p:custDataLst>
                <p:tags r:id="rId31"/>
              </p:custDataLst>
            </p:nvPr>
          </p:nvSpPr>
          <p:spPr bwMode="auto">
            <a:xfrm>
              <a:off x="2448859" y="2362099"/>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9" name="Freeform 36" descr="Large confetti"/>
            <p:cNvSpPr>
              <a:spLocks/>
            </p:cNvSpPr>
            <p:nvPr>
              <p:custDataLst>
                <p:tags r:id="rId32"/>
              </p:custDataLst>
            </p:nvPr>
          </p:nvSpPr>
          <p:spPr bwMode="auto">
            <a:xfrm>
              <a:off x="2867959" y="2519261"/>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0" name="Oval 72"/>
            <p:cNvSpPr>
              <a:spLocks noChangeArrowheads="1"/>
            </p:cNvSpPr>
            <p:nvPr/>
          </p:nvSpPr>
          <p:spPr bwMode="auto">
            <a:xfrm>
              <a:off x="4717397" y="1473099"/>
              <a:ext cx="14287" cy="1428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41" name="Straight Arrow Connector 40"/>
            <p:cNvCxnSpPr/>
            <p:nvPr/>
          </p:nvCxnSpPr>
          <p:spPr bwMode="auto">
            <a:xfrm flipH="1" flipV="1">
              <a:off x="3004911" y="2601840"/>
              <a:ext cx="532973" cy="680088"/>
            </a:xfrm>
            <a:prstGeom prst="straightConnector1">
              <a:avLst/>
            </a:prstGeom>
            <a:noFill/>
            <a:ln w="57150" cap="flat" cmpd="sng" algn="ctr">
              <a:solidFill>
                <a:srgbClr val="C00000"/>
              </a:solidFill>
              <a:prstDash val="solid"/>
              <a:round/>
              <a:headEnd type="none" w="med" len="med"/>
              <a:tailEnd type="arrow"/>
            </a:ln>
            <a:effectLst/>
          </p:spPr>
        </p:cxnSp>
        <p:sp>
          <p:nvSpPr>
            <p:cNvPr id="42" name="TextBox 41"/>
            <p:cNvSpPr txBox="1"/>
            <p:nvPr/>
          </p:nvSpPr>
          <p:spPr>
            <a:xfrm>
              <a:off x="3222734" y="3320028"/>
              <a:ext cx="1436750" cy="369332"/>
            </a:xfrm>
            <a:prstGeom prst="rect">
              <a:avLst/>
            </a:prstGeom>
            <a:noFill/>
          </p:spPr>
          <p:txBody>
            <a:bodyPr wrap="square" rtlCol="0">
              <a:spAutoFit/>
            </a:bodyPr>
            <a:lstStyle/>
            <a:p>
              <a:r>
                <a:rPr lang="en-US" i="1" dirty="0" smtClean="0"/>
                <a:t>Undercut</a:t>
              </a:r>
              <a:endParaRPr lang="en-US" i="1" dirty="0"/>
            </a:p>
          </p:txBody>
        </p:sp>
        <p:sp>
          <p:nvSpPr>
            <p:cNvPr id="43" name="Freeform 79"/>
            <p:cNvSpPr>
              <a:spLocks/>
            </p:cNvSpPr>
            <p:nvPr>
              <p:custDataLst>
                <p:tags r:id="rId33"/>
              </p:custDataLst>
            </p:nvPr>
          </p:nvSpPr>
          <p:spPr bwMode="auto">
            <a:xfrm>
              <a:off x="1493837" y="2753290"/>
              <a:ext cx="304800" cy="447675"/>
            </a:xfrm>
            <a:custGeom>
              <a:avLst/>
              <a:gdLst>
                <a:gd name="T0" fmla="*/ 0 w 192"/>
                <a:gd name="T1" fmla="*/ 0 h 282"/>
                <a:gd name="T2" fmla="*/ 138 w 192"/>
                <a:gd name="T3" fmla="*/ 36 h 282"/>
                <a:gd name="T4" fmla="*/ 186 w 192"/>
                <a:gd name="T5" fmla="*/ 126 h 282"/>
                <a:gd name="T6" fmla="*/ 177 w 192"/>
                <a:gd name="T7" fmla="*/ 282 h 282"/>
              </a:gdLst>
              <a:ahLst/>
              <a:cxnLst>
                <a:cxn ang="0">
                  <a:pos x="T0" y="T1"/>
                </a:cxn>
                <a:cxn ang="0">
                  <a:pos x="T2" y="T3"/>
                </a:cxn>
                <a:cxn ang="0">
                  <a:pos x="T4" y="T5"/>
                </a:cxn>
                <a:cxn ang="0">
                  <a:pos x="T6" y="T7"/>
                </a:cxn>
              </a:cxnLst>
              <a:rect l="0" t="0" r="r" b="b"/>
              <a:pathLst>
                <a:path w="192" h="282">
                  <a:moveTo>
                    <a:pt x="0" y="0"/>
                  </a:moveTo>
                  <a:cubicBezTo>
                    <a:pt x="23" y="6"/>
                    <a:pt x="107" y="15"/>
                    <a:pt x="138" y="36"/>
                  </a:cubicBezTo>
                  <a:cubicBezTo>
                    <a:pt x="169" y="57"/>
                    <a:pt x="180" y="85"/>
                    <a:pt x="186" y="126"/>
                  </a:cubicBezTo>
                  <a:cubicBezTo>
                    <a:pt x="192" y="167"/>
                    <a:pt x="179" y="250"/>
                    <a:pt x="177" y="282"/>
                  </a:cubicBezTo>
                </a:path>
              </a:pathLst>
            </a:custGeom>
            <a:noFill/>
            <a:ln w="38100" cap="rnd" cmpd="sng">
              <a:solidFill>
                <a:srgbClr val="FF0000"/>
              </a:solidFill>
              <a:prstDash val="solid"/>
              <a:round/>
              <a:headEnd type="triangle" w="sm" len="med"/>
              <a:tailEnd type="triangle" w="sm" len="med"/>
            </a:ln>
            <a:effectLst/>
            <a:extLst>
              <a:ext uri="{909E8E84-426E-40DD-AFC4-6F175D3DCCD1}">
                <a14:hiddenFill xmlns:a14="http://schemas.microsoft.com/office/drawing/2010/main">
                  <a:solidFill>
                    <a:srgbClr val="4D4D4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Text Box 80"/>
            <p:cNvSpPr txBox="1">
              <a:spLocks noChangeArrowheads="1"/>
            </p:cNvSpPr>
            <p:nvPr>
              <p:custDataLst>
                <p:tags r:id="rId34"/>
              </p:custDataLst>
            </p:nvPr>
          </p:nvSpPr>
          <p:spPr bwMode="auto">
            <a:xfrm>
              <a:off x="1108075" y="2748528"/>
              <a:ext cx="568325" cy="396875"/>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spAutoFit/>
            </a:bodyPr>
            <a:lstStyle/>
            <a:p>
              <a:pPr algn="ctr" eaLnBrk="1" hangingPunct="1"/>
              <a:r>
                <a:rPr lang="en-US" altLang="en-US" sz="2000" b="1">
                  <a:solidFill>
                    <a:srgbClr val="000099"/>
                  </a:solidFill>
                  <a:latin typeface="Arial" charset="0"/>
                </a:rPr>
                <a:t>90°</a:t>
              </a:r>
              <a:endParaRPr lang="en-US" altLang="en-US">
                <a:latin typeface="Arial" charset="0"/>
              </a:endParaRPr>
            </a:p>
          </p:txBody>
        </p:sp>
        <p:sp>
          <p:nvSpPr>
            <p:cNvPr id="45" name="Line 81"/>
            <p:cNvSpPr>
              <a:spLocks noChangeShapeType="1"/>
            </p:cNvSpPr>
            <p:nvPr/>
          </p:nvSpPr>
          <p:spPr bwMode="auto">
            <a:xfrm>
              <a:off x="2222500" y="3062853"/>
              <a:ext cx="319087" cy="71437"/>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Line 82"/>
            <p:cNvSpPr>
              <a:spLocks noChangeShapeType="1"/>
            </p:cNvSpPr>
            <p:nvPr/>
          </p:nvSpPr>
          <p:spPr bwMode="auto">
            <a:xfrm>
              <a:off x="2208212" y="3281928"/>
              <a:ext cx="338138" cy="76200"/>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 name="Line 83"/>
            <p:cNvSpPr>
              <a:spLocks noChangeShapeType="1"/>
            </p:cNvSpPr>
            <p:nvPr>
              <p:custDataLst>
                <p:tags r:id="rId35"/>
              </p:custDataLst>
            </p:nvPr>
          </p:nvSpPr>
          <p:spPr bwMode="auto">
            <a:xfrm flipV="1">
              <a:off x="2489200" y="3072378"/>
              <a:ext cx="0" cy="333375"/>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 name="Text Box 84"/>
            <p:cNvSpPr txBox="1">
              <a:spLocks noChangeArrowheads="1"/>
            </p:cNvSpPr>
            <p:nvPr>
              <p:custDataLst>
                <p:tags r:id="rId36"/>
              </p:custDataLst>
            </p:nvPr>
          </p:nvSpPr>
          <p:spPr bwMode="auto">
            <a:xfrm>
              <a:off x="2517775" y="3019990"/>
              <a:ext cx="563562" cy="457200"/>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ctr">
              <a:spAutoFit/>
            </a:bodyPr>
            <a:lstStyle/>
            <a:p>
              <a:pPr algn="ctr" eaLnBrk="1" hangingPunct="1"/>
              <a:r>
                <a:rPr lang="en-US" altLang="en-US" b="1">
                  <a:solidFill>
                    <a:srgbClr val="000099"/>
                  </a:solidFill>
                  <a:latin typeface="Arial" charset="0"/>
                </a:rPr>
                <a:t>¾</a:t>
              </a:r>
              <a:r>
                <a:rPr lang="en-US" altLang="en-US" b="1">
                  <a:solidFill>
                    <a:srgbClr val="000099"/>
                  </a:solidFill>
                  <a:latin typeface="Arial" charset="0"/>
                  <a:sym typeface="Symbol" pitchFamily="18" charset="2"/>
                </a:rPr>
                <a:t></a:t>
              </a:r>
              <a:endParaRPr lang="en-US" altLang="en-US">
                <a:solidFill>
                  <a:srgbClr val="0033CC"/>
                </a:solidFill>
                <a:latin typeface="Arial" charset="0"/>
              </a:endParaRPr>
            </a:p>
          </p:txBody>
        </p:sp>
      </p:grpSp>
      <p:sp>
        <p:nvSpPr>
          <p:cNvPr id="49" name="TextBox 48"/>
          <p:cNvSpPr txBox="1"/>
          <p:nvPr/>
        </p:nvSpPr>
        <p:spPr>
          <a:xfrm>
            <a:off x="762000" y="3866667"/>
            <a:ext cx="3571905" cy="923330"/>
          </a:xfrm>
          <a:prstGeom prst="rect">
            <a:avLst/>
          </a:prstGeom>
          <a:noFill/>
        </p:spPr>
        <p:txBody>
          <a:bodyPr wrap="square" rtlCol="0">
            <a:spAutoFit/>
          </a:bodyPr>
          <a:lstStyle/>
          <a:p>
            <a:pPr algn="ctr"/>
            <a:r>
              <a:rPr lang="en-US" dirty="0" smtClean="0"/>
              <a:t>Proper undercutting ensures that the entire rebar is covered in the new repair material.</a:t>
            </a:r>
            <a:endParaRPr lang="en-US" dirty="0"/>
          </a:p>
        </p:txBody>
      </p:sp>
      <p:sp>
        <p:nvSpPr>
          <p:cNvPr id="50" name="TextBox 49"/>
          <p:cNvSpPr txBox="1"/>
          <p:nvPr/>
        </p:nvSpPr>
        <p:spPr>
          <a:xfrm>
            <a:off x="457200" y="1143000"/>
            <a:ext cx="5885573" cy="523220"/>
          </a:xfrm>
          <a:prstGeom prst="rect">
            <a:avLst/>
          </a:prstGeom>
          <a:noFill/>
        </p:spPr>
        <p:txBody>
          <a:bodyPr wrap="square" rtlCol="0">
            <a:spAutoFit/>
          </a:bodyPr>
          <a:lstStyle/>
          <a:p>
            <a:r>
              <a:rPr lang="en-US" sz="2800" dirty="0" smtClean="0"/>
              <a:t>Be sure to undercut the rebar</a:t>
            </a:r>
            <a:endParaRPr lang="en-US" sz="2800" dirty="0"/>
          </a:p>
        </p:txBody>
      </p:sp>
      <p:pic>
        <p:nvPicPr>
          <p:cNvPr id="51" name="Picture 50"/>
          <p:cNvPicPr>
            <a:picLocks noChangeAspect="1"/>
          </p:cNvPicPr>
          <p:nvPr/>
        </p:nvPicPr>
        <p:blipFill>
          <a:blip r:embed="rId4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05405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Severe Corrosion of Reinforcing Bar</a:t>
            </a:r>
            <a:endParaRPr lang="en-US" dirty="0"/>
          </a:p>
        </p:txBody>
      </p:sp>
      <p:sp>
        <p:nvSpPr>
          <p:cNvPr id="4" name="TextBox 3"/>
          <p:cNvSpPr txBox="1"/>
          <p:nvPr/>
        </p:nvSpPr>
        <p:spPr>
          <a:xfrm>
            <a:off x="381000" y="1295400"/>
            <a:ext cx="8305800" cy="369332"/>
          </a:xfrm>
          <a:prstGeom prst="rect">
            <a:avLst/>
          </a:prstGeom>
          <a:noFill/>
        </p:spPr>
        <p:txBody>
          <a:bodyPr wrap="square" rtlCol="0">
            <a:spAutoFit/>
          </a:bodyPr>
          <a:lstStyle/>
          <a:p>
            <a:endParaRPr lang="en-US" dirty="0"/>
          </a:p>
        </p:txBody>
      </p:sp>
      <p:pic>
        <p:nvPicPr>
          <p:cNvPr id="5" name="Picture 7" descr="K:\Training\Projects\Customer\AIA\Online Courses\Concrete Repair Applications\Images\supplemental reinforcing bar.bmp"/>
          <p:cNvPicPr>
            <a:picLocks noChangeAspect="1" noChangeArrowheads="1"/>
          </p:cNvPicPr>
          <p:nvPr/>
        </p:nvPicPr>
        <p:blipFill rotWithShape="1">
          <a:blip r:embed="rId4">
            <a:extLst>
              <a:ext uri="{28A0092B-C50C-407E-A947-70E740481C1C}">
                <a14:useLocalDpi xmlns:a14="http://schemas.microsoft.com/office/drawing/2010/main" val="0"/>
              </a:ext>
            </a:extLst>
          </a:blip>
          <a:srcRect l="28427"/>
          <a:stretch/>
        </p:blipFill>
        <p:spPr bwMode="auto">
          <a:xfrm rot="10800000">
            <a:off x="5093791" y="1295400"/>
            <a:ext cx="3593009" cy="40255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80999" y="1465182"/>
            <a:ext cx="4064153" cy="3462486"/>
          </a:xfrm>
          <a:prstGeom prst="rect">
            <a:avLst/>
          </a:prstGeom>
          <a:noFill/>
        </p:spPr>
        <p:txBody>
          <a:bodyPr wrap="square" rtlCol="0">
            <a:spAutoFit/>
          </a:bodyPr>
          <a:lstStyle/>
          <a:p>
            <a:pPr>
              <a:spcBef>
                <a:spcPts val="600"/>
              </a:spcBef>
            </a:pPr>
            <a:r>
              <a:rPr lang="en-US" sz="1600" dirty="0" smtClean="0"/>
              <a:t>“If the reinforcing steel has lost more than 25% of its cross section (or 20% if two or more adjacent bars are affected), then reinforcing steel repair is generally required.”</a:t>
            </a:r>
          </a:p>
          <a:p>
            <a:pPr>
              <a:spcBef>
                <a:spcPts val="600"/>
              </a:spcBef>
            </a:pPr>
            <a:r>
              <a:rPr lang="en-US" sz="1600" dirty="0" smtClean="0"/>
              <a:t>-p. 150, Emmons, </a:t>
            </a:r>
            <a:r>
              <a:rPr lang="en-US" sz="1600" i="1" dirty="0" smtClean="0"/>
              <a:t>Concrete Repair and Maintenance.</a:t>
            </a:r>
          </a:p>
          <a:p>
            <a:pPr>
              <a:spcBef>
                <a:spcPts val="600"/>
              </a:spcBef>
            </a:pPr>
            <a:endParaRPr lang="en-US" i="1" dirty="0"/>
          </a:p>
          <a:p>
            <a:pPr>
              <a:spcBef>
                <a:spcPts val="600"/>
              </a:spcBef>
            </a:pPr>
            <a:r>
              <a:rPr lang="en-US" sz="1600" dirty="0" smtClean="0"/>
              <a:t>If rebar needs repair, either:</a:t>
            </a:r>
          </a:p>
          <a:p>
            <a:pPr marL="342900" indent="-342900">
              <a:spcBef>
                <a:spcPts val="600"/>
              </a:spcBef>
              <a:buFont typeface="+mj-lt"/>
              <a:buAutoNum type="arabicPeriod"/>
            </a:pPr>
            <a:r>
              <a:rPr lang="en-US" sz="1600" dirty="0" smtClean="0"/>
              <a:t>Supplemental bar may be added over affected length (known as lap-splicing seen highlighted in red here)</a:t>
            </a:r>
          </a:p>
          <a:p>
            <a:pPr marL="342900" indent="-342900">
              <a:spcBef>
                <a:spcPts val="600"/>
              </a:spcBef>
              <a:buFont typeface="+mj-lt"/>
              <a:buAutoNum type="arabicPeriod"/>
            </a:pPr>
            <a:r>
              <a:rPr lang="en-US" sz="1600" dirty="0" smtClean="0"/>
              <a:t>Complete bar replacement</a:t>
            </a:r>
            <a:endParaRPr lang="en-US" sz="1600" dirty="0"/>
          </a:p>
        </p:txBody>
      </p:sp>
      <p:pic>
        <p:nvPicPr>
          <p:cNvPr id="7" name="Picture 6" descr="K:\Training\Projects\Customer\AIA\Online Courses\Concrete Repair Applications\Images\Corroded Reba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147278" y="1631376"/>
            <a:ext cx="1748010" cy="115225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890296" y="1333500"/>
            <a:ext cx="870497" cy="3987460"/>
          </a:xfrm>
          <a:prstGeom prst="rect">
            <a:avLst/>
          </a:prstGeom>
          <a:noFill/>
          <a:ln w="76200">
            <a:solidFill>
              <a:srgbClr val="C0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6112" y="5550665"/>
            <a:ext cx="8040688" cy="830997"/>
          </a:xfrm>
          <a:prstGeom prst="rect">
            <a:avLst/>
          </a:prstGeom>
          <a:noFill/>
        </p:spPr>
        <p:txBody>
          <a:bodyPr wrap="square" rtlCol="0">
            <a:spAutoFit/>
          </a:bodyPr>
          <a:lstStyle/>
          <a:p>
            <a:r>
              <a:rPr lang="en-US" sz="1600" dirty="0" smtClean="0"/>
              <a:t>For more information on how to replace severely deteriorated rebar, refer to:</a:t>
            </a:r>
          </a:p>
          <a:p>
            <a:r>
              <a:rPr lang="en-US" sz="1600" b="1" dirty="0" smtClean="0"/>
              <a:t>ICRI 310.1 R-2008 </a:t>
            </a:r>
            <a:r>
              <a:rPr lang="en-US" sz="1600" i="1" dirty="0" smtClean="0"/>
              <a:t>Guide for Surface Preparation for the Repair of Deteriorated Concrete Resulting from Reinforcing Steel Corrosion</a:t>
            </a:r>
            <a:endParaRPr lang="en-US" sz="1600" i="1" dirty="0"/>
          </a:p>
        </p:txBody>
      </p:sp>
      <p:pic>
        <p:nvPicPr>
          <p:cNvPr id="6146" name="Picture 2" descr="K:\Training\Projects\Customer\AIA\Online Courses\Concrete Repair Applications\Images\magnifying glas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2224" y="5758414"/>
            <a:ext cx="430315" cy="41549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2807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fade">
                                      <p:cBhvr>
                                        <p:cTn id="10" dur="500"/>
                                        <p:tgtEl>
                                          <p:spTgt spid="6">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Effect transition="in" filter="fade">
                                      <p:cBhvr>
                                        <p:cTn id="15"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 Surface Preparation</a:t>
            </a:r>
            <a:endParaRPr lang="en-US" dirty="0"/>
          </a:p>
        </p:txBody>
      </p:sp>
      <p:sp>
        <p:nvSpPr>
          <p:cNvPr id="4" name="Rectangle 3"/>
          <p:cNvSpPr/>
          <p:nvPr/>
        </p:nvSpPr>
        <p:spPr>
          <a:xfrm>
            <a:off x="553597" y="1828800"/>
            <a:ext cx="3657601" cy="1077218"/>
          </a:xfrm>
          <a:prstGeom prst="rect">
            <a:avLst/>
          </a:prstGeom>
        </p:spPr>
        <p:txBody>
          <a:bodyPr wrap="square">
            <a:spAutoFit/>
          </a:bodyPr>
          <a:lstStyle/>
          <a:p>
            <a:pPr algn="ctr"/>
            <a:r>
              <a:rPr lang="en-US" sz="1600" dirty="0"/>
              <a:t>The concrete should be somewhat </a:t>
            </a:r>
            <a:r>
              <a:rPr lang="en-US" sz="1600" b="1" dirty="0"/>
              <a:t>rough with teeth </a:t>
            </a:r>
            <a:r>
              <a:rPr lang="en-US" sz="1600" dirty="0"/>
              <a:t>and </a:t>
            </a:r>
            <a:r>
              <a:rPr lang="en-US" sz="1600" b="1" dirty="0"/>
              <a:t>open pores that will promote the interlocking </a:t>
            </a:r>
            <a:r>
              <a:rPr lang="en-US" sz="1600" dirty="0"/>
              <a:t>of the substances as the repair material cures. </a:t>
            </a:r>
          </a:p>
        </p:txBody>
      </p:sp>
      <p:pic>
        <p:nvPicPr>
          <p:cNvPr id="6" name="Picture 2" descr="K:\Training\Projects\Customer\AIA\Online Courses\Concrete Repair Applications\Images\CSP Chiprs.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75"/>
          <a:stretch/>
        </p:blipFill>
        <p:spPr bwMode="auto">
          <a:xfrm>
            <a:off x="4536193" y="3854526"/>
            <a:ext cx="3444897" cy="27583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541662" y="4695107"/>
            <a:ext cx="3886200" cy="1077218"/>
          </a:xfrm>
          <a:prstGeom prst="rect">
            <a:avLst/>
          </a:prstGeom>
        </p:spPr>
        <p:txBody>
          <a:bodyPr wrap="square">
            <a:spAutoFit/>
          </a:bodyPr>
          <a:lstStyle/>
          <a:p>
            <a:pPr algn="ctr"/>
            <a:r>
              <a:rPr lang="en-US" sz="1600" dirty="0" smtClean="0"/>
              <a:t>To verify that the surface has been correctly placed, ICRI has created </a:t>
            </a:r>
            <a:r>
              <a:rPr lang="en-US" sz="1600" b="1" dirty="0" smtClean="0"/>
              <a:t>Concrete </a:t>
            </a:r>
            <a:r>
              <a:rPr lang="en-US" sz="1600" b="1" dirty="0"/>
              <a:t>Surface Profile (</a:t>
            </a:r>
            <a:r>
              <a:rPr lang="en-US" sz="1600" b="1" dirty="0" smtClean="0"/>
              <a:t>CSP) </a:t>
            </a:r>
            <a:r>
              <a:rPr lang="en-US" sz="1600" dirty="0"/>
              <a:t>chips </a:t>
            </a:r>
            <a:r>
              <a:rPr lang="en-US" sz="1600" dirty="0" smtClean="0"/>
              <a:t>that can be used by the installer. </a:t>
            </a:r>
            <a:endParaRPr lang="en-US" sz="1600" dirty="0"/>
          </a:p>
        </p:txBody>
      </p:sp>
      <p:pic>
        <p:nvPicPr>
          <p:cNvPr id="5" name="Picture 3" descr="K:\Training\Projects\Customer\AIA\Online Courses\Concrete Repair Applications\Images\Surface profile.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194" y="1278526"/>
            <a:ext cx="3444897" cy="248881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9972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Coating on Reinforcement</a:t>
            </a:r>
            <a:endParaRPr lang="en-US" dirty="0"/>
          </a:p>
        </p:txBody>
      </p:sp>
      <p:grpSp>
        <p:nvGrpSpPr>
          <p:cNvPr id="3" name="Group 2"/>
          <p:cNvGrpSpPr/>
          <p:nvPr/>
        </p:nvGrpSpPr>
        <p:grpSpPr>
          <a:xfrm>
            <a:off x="837251" y="2316819"/>
            <a:ext cx="3947550" cy="2125096"/>
            <a:chOff x="2509984" y="2323412"/>
            <a:chExt cx="3947550" cy="2125096"/>
          </a:xfrm>
        </p:grpSpPr>
        <p:sp>
          <p:nvSpPr>
            <p:cNvPr id="4" name="Rectangle 2"/>
            <p:cNvSpPr>
              <a:spLocks noChangeArrowheads="1"/>
            </p:cNvSpPr>
            <p:nvPr/>
          </p:nvSpPr>
          <p:spPr bwMode="auto">
            <a:xfrm>
              <a:off x="2509984" y="2553562"/>
              <a:ext cx="3932701" cy="1894946"/>
            </a:xfrm>
            <a:prstGeom prst="rect">
              <a:avLst/>
            </a:prstGeom>
            <a:solidFill>
              <a:srgbClr val="969696"/>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 name="Freeform 3"/>
            <p:cNvSpPr>
              <a:spLocks/>
            </p:cNvSpPr>
            <p:nvPr>
              <p:custDataLst>
                <p:tags r:id="rId37"/>
              </p:custDataLst>
            </p:nvPr>
          </p:nvSpPr>
          <p:spPr bwMode="auto">
            <a:xfrm>
              <a:off x="3323201" y="2514600"/>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chemeClr val="bg1"/>
            </a:solidFill>
            <a:ln w="12700" cap="rnd" cmpd="sng">
              <a:noFill/>
              <a:prstDash val="solid"/>
              <a:round/>
              <a:headEnd type="none" w="med" len="med"/>
              <a:tailEnd type="none" w="med" len="med"/>
            </a:ln>
            <a:effectLst/>
          </p:spPr>
          <p:txBody>
            <a:bodyPr/>
            <a:lstStyle/>
            <a:p>
              <a:endParaRPr lang="en-US"/>
            </a:p>
          </p:txBody>
        </p:sp>
        <p:grpSp>
          <p:nvGrpSpPr>
            <p:cNvPr id="6" name="Group 12"/>
            <p:cNvGrpSpPr>
              <a:grpSpLocks/>
            </p:cNvGrpSpPr>
            <p:nvPr/>
          </p:nvGrpSpPr>
          <p:grpSpPr bwMode="auto">
            <a:xfrm>
              <a:off x="2521073" y="2971800"/>
              <a:ext cx="3936461" cy="176934"/>
              <a:chOff x="2232" y="2260"/>
              <a:chExt cx="2832" cy="88"/>
            </a:xfrm>
          </p:grpSpPr>
          <p:sp>
            <p:nvSpPr>
              <p:cNvPr id="7"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9"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1"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2"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3"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29" name="Group 12"/>
            <p:cNvGrpSpPr>
              <a:grpSpLocks/>
            </p:cNvGrpSpPr>
            <p:nvPr/>
          </p:nvGrpSpPr>
          <p:grpSpPr bwMode="auto">
            <a:xfrm>
              <a:off x="2521073" y="3615181"/>
              <a:ext cx="3936461" cy="176934"/>
              <a:chOff x="2232" y="2260"/>
              <a:chExt cx="2832" cy="88"/>
            </a:xfrm>
          </p:grpSpPr>
          <p:sp>
            <p:nvSpPr>
              <p:cNvPr id="30"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pic>
          <p:nvPicPr>
            <p:cNvPr id="15362" name="Picture 2" descr="C:\Users\ccoughlin\AppData\Local\Microsoft\Windows\Temporary Internet Files\Content.IE5\W7XYMR41\mlp_paint_brush_by_pikamander2-d52v73t[1].png"/>
            <p:cNvPicPr>
              <a:picLocks noChangeAspect="1" noChangeArrowheads="1"/>
            </p:cNvPicPr>
            <p:nvPr>
              <p:custDataLst>
                <p:tags r:id="rId38"/>
              </p:custDataLst>
            </p:nvPr>
          </p:nvPicPr>
          <p:blipFill>
            <a:blip r:embed="rId41" cstate="print">
              <a:extLst>
                <a:ext uri="{28A0092B-C50C-407E-A947-70E740481C1C}">
                  <a14:useLocalDpi xmlns:a14="http://schemas.microsoft.com/office/drawing/2010/main" val="0"/>
                </a:ext>
              </a:extLst>
            </a:blip>
            <a:srcRect/>
            <a:stretch>
              <a:fillRect/>
            </a:stretch>
          </p:blipFill>
          <p:spPr bwMode="auto">
            <a:xfrm rot="13570487">
              <a:off x="4537375" y="2178801"/>
              <a:ext cx="559933" cy="849155"/>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TextBox 50"/>
          <p:cNvSpPr txBox="1"/>
          <p:nvPr/>
        </p:nvSpPr>
        <p:spPr>
          <a:xfrm>
            <a:off x="4923616" y="1981200"/>
            <a:ext cx="1999009" cy="584775"/>
          </a:xfrm>
          <a:prstGeom prst="rect">
            <a:avLst/>
          </a:prstGeom>
          <a:noFill/>
        </p:spPr>
        <p:txBody>
          <a:bodyPr wrap="square" rtlCol="0">
            <a:spAutoFit/>
          </a:bodyPr>
          <a:lstStyle/>
          <a:p>
            <a:pPr algn="ctr"/>
            <a:r>
              <a:rPr lang="en-US" sz="1600" dirty="0" smtClean="0"/>
              <a:t>primer to protect reinforcing bar</a:t>
            </a:r>
            <a:endParaRPr lang="en-US" sz="1600" dirty="0"/>
          </a:p>
        </p:txBody>
      </p:sp>
      <p:cxnSp>
        <p:nvCxnSpPr>
          <p:cNvPr id="54" name="Straight Arrow Connector 53"/>
          <p:cNvCxnSpPr>
            <a:endCxn id="15362" idx="2"/>
          </p:cNvCxnSpPr>
          <p:nvPr/>
        </p:nvCxnSpPr>
        <p:spPr bwMode="auto">
          <a:xfrm flipH="1">
            <a:off x="3450922" y="2302782"/>
            <a:ext cx="1483743" cy="0"/>
          </a:xfrm>
          <a:prstGeom prst="straightConnector1">
            <a:avLst/>
          </a:prstGeom>
          <a:noFill/>
          <a:ln w="38100" cap="flat" cmpd="sng" algn="ctr">
            <a:solidFill>
              <a:srgbClr val="FFCC66"/>
            </a:solidFill>
            <a:prstDash val="solid"/>
            <a:round/>
            <a:headEnd type="none" w="med" len="med"/>
            <a:tailEnd type="arrow"/>
          </a:ln>
          <a:effectLst/>
        </p:spPr>
      </p:cxnSp>
      <p:cxnSp>
        <p:nvCxnSpPr>
          <p:cNvPr id="56" name="Straight Arrow Connector 55"/>
          <p:cNvCxnSpPr/>
          <p:nvPr/>
        </p:nvCxnSpPr>
        <p:spPr bwMode="auto">
          <a:xfrm flipV="1">
            <a:off x="1978161" y="3263681"/>
            <a:ext cx="204588" cy="1495383"/>
          </a:xfrm>
          <a:prstGeom prst="straightConnector1">
            <a:avLst/>
          </a:prstGeom>
          <a:noFill/>
          <a:ln w="38100" cap="flat" cmpd="sng" algn="ctr">
            <a:solidFill>
              <a:srgbClr val="FFCC66"/>
            </a:solidFill>
            <a:prstDash val="solid"/>
            <a:round/>
            <a:headEnd type="none" w="med" len="med"/>
            <a:tailEnd type="arrow"/>
          </a:ln>
          <a:effectLst/>
        </p:spPr>
      </p:cxnSp>
      <p:sp>
        <p:nvSpPr>
          <p:cNvPr id="65" name="TextBox 64"/>
          <p:cNvSpPr txBox="1"/>
          <p:nvPr/>
        </p:nvSpPr>
        <p:spPr>
          <a:xfrm>
            <a:off x="613265" y="4794017"/>
            <a:ext cx="2738650" cy="830997"/>
          </a:xfrm>
          <a:prstGeom prst="rect">
            <a:avLst/>
          </a:prstGeom>
          <a:noFill/>
        </p:spPr>
        <p:txBody>
          <a:bodyPr wrap="square" rtlCol="0">
            <a:spAutoFit/>
          </a:bodyPr>
          <a:lstStyle/>
          <a:p>
            <a:pPr algn="ctr"/>
            <a:r>
              <a:rPr lang="en-US" sz="1600" dirty="0" smtClean="0"/>
              <a:t>Rebar was undercut, and cleaned of rust and corrosion prior to application of primer.</a:t>
            </a:r>
            <a:endParaRPr lang="en-US" sz="1600" dirty="0"/>
          </a:p>
        </p:txBody>
      </p:sp>
      <p:grpSp>
        <p:nvGrpSpPr>
          <p:cNvPr id="57" name="Group 56"/>
          <p:cNvGrpSpPr/>
          <p:nvPr/>
        </p:nvGrpSpPr>
        <p:grpSpPr>
          <a:xfrm>
            <a:off x="5254149" y="4216156"/>
            <a:ext cx="3292788" cy="1593151"/>
            <a:chOff x="734359" y="1473099"/>
            <a:chExt cx="4885570" cy="2363787"/>
          </a:xfrm>
        </p:grpSpPr>
        <p:sp>
          <p:nvSpPr>
            <p:cNvPr id="58" name="Rectangle 6"/>
            <p:cNvSpPr>
              <a:spLocks noChangeArrowheads="1"/>
            </p:cNvSpPr>
            <p:nvPr>
              <p:custDataLst>
                <p:tags r:id="rId2"/>
              </p:custDataLst>
            </p:nvPr>
          </p:nvSpPr>
          <p:spPr bwMode="auto">
            <a:xfrm>
              <a:off x="734359" y="2455761"/>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pPr algn="ctr" eaLnBrk="1" hangingPunct="1"/>
              <a:endParaRPr lang="en-US" altLang="en-US">
                <a:latin typeface="Arial" charset="0"/>
              </a:endParaRPr>
            </a:p>
          </p:txBody>
        </p:sp>
        <p:sp>
          <p:nvSpPr>
            <p:cNvPr id="60" name="Freeform 7"/>
            <p:cNvSpPr>
              <a:spLocks/>
            </p:cNvSpPr>
            <p:nvPr>
              <p:custDataLst>
                <p:tags r:id="rId3"/>
              </p:custDataLst>
            </p:nvPr>
          </p:nvSpPr>
          <p:spPr bwMode="auto">
            <a:xfrm>
              <a:off x="2175809" y="1735036"/>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 name="Freeform 8"/>
            <p:cNvSpPr>
              <a:spLocks/>
            </p:cNvSpPr>
            <p:nvPr>
              <p:custDataLst>
                <p:tags r:id="rId4"/>
              </p:custDataLst>
            </p:nvPr>
          </p:nvSpPr>
          <p:spPr bwMode="auto">
            <a:xfrm>
              <a:off x="2912409" y="2625624"/>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2" name="Freeform 9" descr="Newsprint"/>
            <p:cNvSpPr>
              <a:spLocks/>
            </p:cNvSpPr>
            <p:nvPr>
              <p:custDataLst>
                <p:tags r:id="rId5"/>
              </p:custDataLst>
            </p:nvPr>
          </p:nvSpPr>
          <p:spPr bwMode="auto">
            <a:xfrm>
              <a:off x="1426509" y="1509611"/>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42"/>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3" name="Oval 10" descr="Dark upward diagonal"/>
            <p:cNvSpPr>
              <a:spLocks noChangeArrowheads="1"/>
            </p:cNvSpPr>
            <p:nvPr>
              <p:custDataLst>
                <p:tags r:id="rId6"/>
              </p:custDataLst>
            </p:nvPr>
          </p:nvSpPr>
          <p:spPr bwMode="auto">
            <a:xfrm rot="18381731">
              <a:off x="3033853" y="2880417"/>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64" name="Freeform 11" descr="Newsprint"/>
            <p:cNvSpPr>
              <a:spLocks/>
            </p:cNvSpPr>
            <p:nvPr>
              <p:custDataLst>
                <p:tags r:id="rId7"/>
              </p:custDataLst>
            </p:nvPr>
          </p:nvSpPr>
          <p:spPr bwMode="auto">
            <a:xfrm>
              <a:off x="1686859" y="2719286"/>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42"/>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 name="Freeform 12"/>
            <p:cNvSpPr>
              <a:spLocks/>
            </p:cNvSpPr>
            <p:nvPr>
              <p:custDataLst>
                <p:tags r:id="rId8"/>
              </p:custDataLst>
            </p:nvPr>
          </p:nvSpPr>
          <p:spPr bwMode="auto">
            <a:xfrm>
              <a:off x="1458259" y="2741511"/>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8" name="Freeform 13"/>
            <p:cNvSpPr>
              <a:spLocks/>
            </p:cNvSpPr>
            <p:nvPr>
              <p:custDataLst>
                <p:tags r:id="rId9"/>
              </p:custDataLst>
            </p:nvPr>
          </p:nvSpPr>
          <p:spPr bwMode="auto">
            <a:xfrm>
              <a:off x="1998009" y="1931886"/>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9" name="Freeform 14"/>
            <p:cNvSpPr>
              <a:spLocks/>
            </p:cNvSpPr>
            <p:nvPr>
              <p:custDataLst>
                <p:tags r:id="rId10"/>
              </p:custDataLst>
            </p:nvPr>
          </p:nvSpPr>
          <p:spPr bwMode="auto">
            <a:xfrm>
              <a:off x="3020359" y="2703411"/>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0" name="Freeform 15"/>
            <p:cNvSpPr>
              <a:spLocks/>
            </p:cNvSpPr>
            <p:nvPr>
              <p:custDataLst>
                <p:tags r:id="rId11"/>
              </p:custDataLst>
            </p:nvPr>
          </p:nvSpPr>
          <p:spPr bwMode="auto">
            <a:xfrm>
              <a:off x="2629834" y="3232049"/>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 name="Freeform 16"/>
            <p:cNvSpPr>
              <a:spLocks/>
            </p:cNvSpPr>
            <p:nvPr>
              <p:custDataLst>
                <p:tags r:id="rId12"/>
              </p:custDataLst>
            </p:nvPr>
          </p:nvSpPr>
          <p:spPr bwMode="auto">
            <a:xfrm>
              <a:off x="1717022" y="2428774"/>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 name="Freeform 17"/>
            <p:cNvSpPr>
              <a:spLocks/>
            </p:cNvSpPr>
            <p:nvPr>
              <p:custDataLst>
                <p:tags r:id="rId13"/>
              </p:custDataLst>
            </p:nvPr>
          </p:nvSpPr>
          <p:spPr bwMode="auto">
            <a:xfrm>
              <a:off x="2182159" y="3141561"/>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3" name="Freeform 18"/>
            <p:cNvSpPr>
              <a:spLocks/>
            </p:cNvSpPr>
            <p:nvPr>
              <p:custDataLst>
                <p:tags r:id="rId14"/>
              </p:custDataLst>
            </p:nvPr>
          </p:nvSpPr>
          <p:spPr bwMode="auto">
            <a:xfrm rot="2394645">
              <a:off x="2072622" y="2344636"/>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4" name="Oval 19" descr="Dark upward diagonal"/>
            <p:cNvSpPr>
              <a:spLocks noChangeArrowheads="1"/>
            </p:cNvSpPr>
            <p:nvPr>
              <p:custDataLst>
                <p:tags r:id="rId15"/>
              </p:custDataLst>
            </p:nvPr>
          </p:nvSpPr>
          <p:spPr bwMode="auto">
            <a:xfrm rot="1204804">
              <a:off x="2105959" y="2836761"/>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75" name="Freeform 20"/>
            <p:cNvSpPr>
              <a:spLocks/>
            </p:cNvSpPr>
            <p:nvPr>
              <p:custDataLst>
                <p:tags r:id="rId16"/>
              </p:custDataLst>
            </p:nvPr>
          </p:nvSpPr>
          <p:spPr bwMode="auto">
            <a:xfrm>
              <a:off x="1807509" y="2995511"/>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6" name="Freeform 21"/>
            <p:cNvSpPr>
              <a:spLocks/>
            </p:cNvSpPr>
            <p:nvPr>
              <p:custDataLst>
                <p:tags r:id="rId17"/>
              </p:custDataLst>
            </p:nvPr>
          </p:nvSpPr>
          <p:spPr bwMode="auto">
            <a:xfrm rot="1900941">
              <a:off x="2950509" y="1685824"/>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7" name="Freeform 22"/>
            <p:cNvSpPr>
              <a:spLocks/>
            </p:cNvSpPr>
            <p:nvPr>
              <p:custDataLst>
                <p:tags r:id="rId18"/>
              </p:custDataLst>
            </p:nvPr>
          </p:nvSpPr>
          <p:spPr bwMode="auto">
            <a:xfrm>
              <a:off x="2861609" y="1522311"/>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8" name="Freeform 23"/>
            <p:cNvSpPr>
              <a:spLocks/>
            </p:cNvSpPr>
            <p:nvPr>
              <p:custDataLst>
                <p:tags r:id="rId19"/>
              </p:custDataLst>
            </p:nvPr>
          </p:nvSpPr>
          <p:spPr bwMode="auto">
            <a:xfrm>
              <a:off x="3141009" y="2384324"/>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9" name="Freeform 24"/>
            <p:cNvSpPr>
              <a:spLocks/>
            </p:cNvSpPr>
            <p:nvPr>
              <p:custDataLst>
                <p:tags r:id="rId20"/>
              </p:custDataLst>
            </p:nvPr>
          </p:nvSpPr>
          <p:spPr bwMode="auto">
            <a:xfrm>
              <a:off x="3537884" y="2225574"/>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0" name="Freeform 25"/>
            <p:cNvSpPr>
              <a:spLocks/>
            </p:cNvSpPr>
            <p:nvPr>
              <p:custDataLst>
                <p:tags r:id="rId21"/>
              </p:custDataLst>
            </p:nvPr>
          </p:nvSpPr>
          <p:spPr bwMode="auto">
            <a:xfrm>
              <a:off x="2791759" y="2074761"/>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 name="Freeform 26"/>
            <p:cNvSpPr>
              <a:spLocks/>
            </p:cNvSpPr>
            <p:nvPr>
              <p:custDataLst>
                <p:tags r:id="rId22"/>
              </p:custDataLst>
            </p:nvPr>
          </p:nvSpPr>
          <p:spPr bwMode="auto">
            <a:xfrm>
              <a:off x="2639359" y="1693761"/>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2" name="Freeform 27"/>
            <p:cNvSpPr>
              <a:spLocks/>
            </p:cNvSpPr>
            <p:nvPr>
              <p:custDataLst>
                <p:tags r:id="rId23"/>
              </p:custDataLst>
            </p:nvPr>
          </p:nvSpPr>
          <p:spPr bwMode="auto">
            <a:xfrm>
              <a:off x="3244197" y="1677886"/>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3" name="Freeform 28"/>
            <p:cNvSpPr>
              <a:spLocks/>
            </p:cNvSpPr>
            <p:nvPr>
              <p:custDataLst>
                <p:tags r:id="rId24"/>
              </p:custDataLst>
            </p:nvPr>
          </p:nvSpPr>
          <p:spPr bwMode="auto">
            <a:xfrm rot="18388895">
              <a:off x="2461559" y="1871561"/>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4" name="Freeform 29"/>
            <p:cNvSpPr>
              <a:spLocks/>
            </p:cNvSpPr>
            <p:nvPr>
              <p:custDataLst>
                <p:tags r:id="rId25"/>
              </p:custDataLst>
            </p:nvPr>
          </p:nvSpPr>
          <p:spPr bwMode="auto">
            <a:xfrm>
              <a:off x="2410759" y="2074761"/>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5" name="Freeform 30"/>
            <p:cNvSpPr>
              <a:spLocks/>
            </p:cNvSpPr>
            <p:nvPr>
              <p:custDataLst>
                <p:tags r:id="rId26"/>
              </p:custDataLst>
            </p:nvPr>
          </p:nvSpPr>
          <p:spPr bwMode="auto">
            <a:xfrm>
              <a:off x="3776009" y="1808061"/>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6" name="Freeform 31"/>
            <p:cNvSpPr>
              <a:spLocks/>
            </p:cNvSpPr>
            <p:nvPr>
              <p:custDataLst>
                <p:tags r:id="rId27"/>
              </p:custDataLst>
            </p:nvPr>
          </p:nvSpPr>
          <p:spPr bwMode="auto">
            <a:xfrm>
              <a:off x="3595034" y="1976336"/>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7" name="Freeform 32"/>
            <p:cNvSpPr>
              <a:spLocks/>
            </p:cNvSpPr>
            <p:nvPr>
              <p:custDataLst>
                <p:tags r:id="rId28"/>
              </p:custDataLst>
            </p:nvPr>
          </p:nvSpPr>
          <p:spPr bwMode="auto">
            <a:xfrm>
              <a:off x="2131359" y="2023961"/>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8" name="Freeform 33"/>
            <p:cNvSpPr>
              <a:spLocks/>
            </p:cNvSpPr>
            <p:nvPr>
              <p:custDataLst>
                <p:tags r:id="rId29"/>
              </p:custDataLst>
            </p:nvPr>
          </p:nvSpPr>
          <p:spPr bwMode="auto">
            <a:xfrm>
              <a:off x="2512359" y="2995511"/>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9" name="Freeform 34"/>
            <p:cNvSpPr>
              <a:spLocks/>
            </p:cNvSpPr>
            <p:nvPr>
              <p:custDataLst>
                <p:tags r:id="rId30"/>
              </p:custDataLst>
            </p:nvPr>
          </p:nvSpPr>
          <p:spPr bwMode="auto">
            <a:xfrm>
              <a:off x="3318809" y="2519261"/>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0" name="Freeform 35" descr="Large confetti"/>
            <p:cNvSpPr>
              <a:spLocks/>
            </p:cNvSpPr>
            <p:nvPr>
              <p:custDataLst>
                <p:tags r:id="rId31"/>
              </p:custDataLst>
            </p:nvPr>
          </p:nvSpPr>
          <p:spPr bwMode="auto">
            <a:xfrm>
              <a:off x="2448859" y="2362099"/>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1" name="Freeform 36" descr="Large confetti"/>
            <p:cNvSpPr>
              <a:spLocks/>
            </p:cNvSpPr>
            <p:nvPr>
              <p:custDataLst>
                <p:tags r:id="rId32"/>
              </p:custDataLst>
            </p:nvPr>
          </p:nvSpPr>
          <p:spPr bwMode="auto">
            <a:xfrm>
              <a:off x="2867959" y="2519261"/>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2" name="Oval 72"/>
            <p:cNvSpPr>
              <a:spLocks noChangeArrowheads="1"/>
            </p:cNvSpPr>
            <p:nvPr/>
          </p:nvSpPr>
          <p:spPr bwMode="auto">
            <a:xfrm>
              <a:off x="4717397" y="1473099"/>
              <a:ext cx="14287" cy="1428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93" name="Straight Arrow Connector 92"/>
            <p:cNvCxnSpPr/>
            <p:nvPr/>
          </p:nvCxnSpPr>
          <p:spPr bwMode="auto">
            <a:xfrm flipH="1" flipV="1">
              <a:off x="3004910" y="2601840"/>
              <a:ext cx="895350" cy="495300"/>
            </a:xfrm>
            <a:prstGeom prst="straightConnector1">
              <a:avLst/>
            </a:prstGeom>
            <a:noFill/>
            <a:ln w="57150" cap="flat" cmpd="sng" algn="ctr">
              <a:solidFill>
                <a:srgbClr val="C00000"/>
              </a:solidFill>
              <a:prstDash val="solid"/>
              <a:round/>
              <a:headEnd type="none" w="med" len="med"/>
              <a:tailEnd type="arrow"/>
            </a:ln>
            <a:effectLst/>
          </p:spPr>
        </p:cxnSp>
        <p:sp>
          <p:nvSpPr>
            <p:cNvPr id="94" name="TextBox 93"/>
            <p:cNvSpPr txBox="1"/>
            <p:nvPr/>
          </p:nvSpPr>
          <p:spPr>
            <a:xfrm>
              <a:off x="3738473" y="3108272"/>
              <a:ext cx="1881456" cy="547985"/>
            </a:xfrm>
            <a:prstGeom prst="rect">
              <a:avLst/>
            </a:prstGeom>
            <a:noFill/>
          </p:spPr>
          <p:txBody>
            <a:bodyPr wrap="square" rtlCol="0">
              <a:spAutoFit/>
            </a:bodyPr>
            <a:lstStyle/>
            <a:p>
              <a:r>
                <a:rPr lang="en-US" i="1" dirty="0" smtClean="0"/>
                <a:t>Undercut</a:t>
              </a:r>
              <a:endParaRPr lang="en-US" i="1" dirty="0"/>
            </a:p>
          </p:txBody>
        </p:sp>
        <p:sp>
          <p:nvSpPr>
            <p:cNvPr id="95" name="Freeform 79"/>
            <p:cNvSpPr>
              <a:spLocks/>
            </p:cNvSpPr>
            <p:nvPr>
              <p:custDataLst>
                <p:tags r:id="rId33"/>
              </p:custDataLst>
            </p:nvPr>
          </p:nvSpPr>
          <p:spPr bwMode="auto">
            <a:xfrm>
              <a:off x="1493837" y="2753290"/>
              <a:ext cx="304800" cy="447675"/>
            </a:xfrm>
            <a:custGeom>
              <a:avLst/>
              <a:gdLst>
                <a:gd name="T0" fmla="*/ 0 w 192"/>
                <a:gd name="T1" fmla="*/ 0 h 282"/>
                <a:gd name="T2" fmla="*/ 138 w 192"/>
                <a:gd name="T3" fmla="*/ 36 h 282"/>
                <a:gd name="T4" fmla="*/ 186 w 192"/>
                <a:gd name="T5" fmla="*/ 126 h 282"/>
                <a:gd name="T6" fmla="*/ 177 w 192"/>
                <a:gd name="T7" fmla="*/ 282 h 282"/>
              </a:gdLst>
              <a:ahLst/>
              <a:cxnLst>
                <a:cxn ang="0">
                  <a:pos x="T0" y="T1"/>
                </a:cxn>
                <a:cxn ang="0">
                  <a:pos x="T2" y="T3"/>
                </a:cxn>
                <a:cxn ang="0">
                  <a:pos x="T4" y="T5"/>
                </a:cxn>
                <a:cxn ang="0">
                  <a:pos x="T6" y="T7"/>
                </a:cxn>
              </a:cxnLst>
              <a:rect l="0" t="0" r="r" b="b"/>
              <a:pathLst>
                <a:path w="192" h="282">
                  <a:moveTo>
                    <a:pt x="0" y="0"/>
                  </a:moveTo>
                  <a:cubicBezTo>
                    <a:pt x="23" y="6"/>
                    <a:pt x="107" y="15"/>
                    <a:pt x="138" y="36"/>
                  </a:cubicBezTo>
                  <a:cubicBezTo>
                    <a:pt x="169" y="57"/>
                    <a:pt x="180" y="85"/>
                    <a:pt x="186" y="126"/>
                  </a:cubicBezTo>
                  <a:cubicBezTo>
                    <a:pt x="192" y="167"/>
                    <a:pt x="179" y="250"/>
                    <a:pt x="177" y="282"/>
                  </a:cubicBezTo>
                </a:path>
              </a:pathLst>
            </a:custGeom>
            <a:noFill/>
            <a:ln w="38100" cap="rnd" cmpd="sng">
              <a:solidFill>
                <a:srgbClr val="FF0000"/>
              </a:solidFill>
              <a:prstDash val="solid"/>
              <a:round/>
              <a:headEnd type="triangle" w="sm" len="med"/>
              <a:tailEnd type="triangle" w="sm" len="med"/>
            </a:ln>
            <a:effectLst/>
            <a:extLst>
              <a:ext uri="{909E8E84-426E-40DD-AFC4-6F175D3DCCD1}">
                <a14:hiddenFill xmlns:a14="http://schemas.microsoft.com/office/drawing/2010/main">
                  <a:solidFill>
                    <a:srgbClr val="4D4D4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 name="Text Box 80"/>
            <p:cNvSpPr txBox="1">
              <a:spLocks noChangeArrowheads="1"/>
            </p:cNvSpPr>
            <p:nvPr>
              <p:custDataLst>
                <p:tags r:id="rId34"/>
              </p:custDataLst>
            </p:nvPr>
          </p:nvSpPr>
          <p:spPr bwMode="auto">
            <a:xfrm>
              <a:off x="1108075" y="2748528"/>
              <a:ext cx="568325" cy="396875"/>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spAutoFit/>
            </a:bodyPr>
            <a:lstStyle/>
            <a:p>
              <a:pPr algn="ctr" eaLnBrk="1" hangingPunct="1"/>
              <a:r>
                <a:rPr lang="en-US" altLang="en-US" sz="2000" b="1">
                  <a:solidFill>
                    <a:srgbClr val="000099"/>
                  </a:solidFill>
                  <a:latin typeface="Arial" charset="0"/>
                </a:rPr>
                <a:t>90°</a:t>
              </a:r>
              <a:endParaRPr lang="en-US" altLang="en-US">
                <a:latin typeface="Arial" charset="0"/>
              </a:endParaRPr>
            </a:p>
          </p:txBody>
        </p:sp>
        <p:sp>
          <p:nvSpPr>
            <p:cNvPr id="97" name="Line 81"/>
            <p:cNvSpPr>
              <a:spLocks noChangeShapeType="1"/>
            </p:cNvSpPr>
            <p:nvPr/>
          </p:nvSpPr>
          <p:spPr bwMode="auto">
            <a:xfrm>
              <a:off x="2222500" y="3062853"/>
              <a:ext cx="319087" cy="71437"/>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 name="Line 82"/>
            <p:cNvSpPr>
              <a:spLocks noChangeShapeType="1"/>
            </p:cNvSpPr>
            <p:nvPr/>
          </p:nvSpPr>
          <p:spPr bwMode="auto">
            <a:xfrm>
              <a:off x="2208212" y="3281928"/>
              <a:ext cx="338138" cy="76200"/>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 name="Line 83"/>
            <p:cNvSpPr>
              <a:spLocks noChangeShapeType="1"/>
            </p:cNvSpPr>
            <p:nvPr>
              <p:custDataLst>
                <p:tags r:id="rId35"/>
              </p:custDataLst>
            </p:nvPr>
          </p:nvSpPr>
          <p:spPr bwMode="auto">
            <a:xfrm flipV="1">
              <a:off x="2489200" y="3072378"/>
              <a:ext cx="0" cy="333375"/>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Text Box 84"/>
            <p:cNvSpPr txBox="1">
              <a:spLocks noChangeArrowheads="1"/>
            </p:cNvSpPr>
            <p:nvPr>
              <p:custDataLst>
                <p:tags r:id="rId36"/>
              </p:custDataLst>
            </p:nvPr>
          </p:nvSpPr>
          <p:spPr bwMode="auto">
            <a:xfrm>
              <a:off x="2517775" y="3019990"/>
              <a:ext cx="563562" cy="457200"/>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ctr">
              <a:spAutoFit/>
            </a:bodyPr>
            <a:lstStyle/>
            <a:p>
              <a:pPr algn="ctr" eaLnBrk="1" hangingPunct="1"/>
              <a:r>
                <a:rPr lang="en-US" altLang="en-US" b="1">
                  <a:solidFill>
                    <a:srgbClr val="000099"/>
                  </a:solidFill>
                  <a:latin typeface="Arial" charset="0"/>
                </a:rPr>
                <a:t>¾</a:t>
              </a:r>
              <a:r>
                <a:rPr lang="en-US" altLang="en-US" b="1">
                  <a:solidFill>
                    <a:srgbClr val="000099"/>
                  </a:solidFill>
                  <a:latin typeface="Arial" charset="0"/>
                  <a:sym typeface="Symbol" pitchFamily="18" charset="2"/>
                </a:rPr>
                <a:t></a:t>
              </a:r>
              <a:endParaRPr lang="en-US" altLang="en-US">
                <a:solidFill>
                  <a:srgbClr val="0033CC"/>
                </a:solidFill>
                <a:latin typeface="Arial" charset="0"/>
              </a:endParaRPr>
            </a:p>
          </p:txBody>
        </p:sp>
      </p:grpSp>
      <p:sp>
        <p:nvSpPr>
          <p:cNvPr id="28" name="Rectangle 27"/>
          <p:cNvSpPr/>
          <p:nvPr/>
        </p:nvSpPr>
        <p:spPr>
          <a:xfrm>
            <a:off x="613264" y="1301827"/>
            <a:ext cx="8182157" cy="523220"/>
          </a:xfrm>
          <a:prstGeom prst="rect">
            <a:avLst/>
          </a:prstGeom>
        </p:spPr>
        <p:txBody>
          <a:bodyPr wrap="square">
            <a:spAutoFit/>
          </a:bodyPr>
          <a:lstStyle/>
          <a:p>
            <a:r>
              <a:rPr lang="en-US" sz="2800" dirty="0" smtClean="0"/>
              <a:t>Using a primer</a:t>
            </a:r>
            <a:endParaRPr lang="en-US" sz="2800" dirty="0"/>
          </a:p>
        </p:txBody>
      </p:sp>
    </p:spTree>
    <p:custDataLst>
      <p:tags r:id="rId1"/>
    </p:custDataLst>
    <p:extLst>
      <p:ext uri="{BB962C8B-B14F-4D97-AF65-F5344CB8AC3E}">
        <p14:creationId xmlns:p14="http://schemas.microsoft.com/office/powerpoint/2010/main" val="21067710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American Concrete Institute</a:t>
            </a:r>
            <a:endParaRPr lang="en-US" b="1" dirty="0">
              <a:solidFill>
                <a:schemeClr val="bg1"/>
              </a:solidFill>
            </a:endParaRPr>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0242" name="Picture 2" descr="K:\Training\Projects\Customer\AIA\Online Courses\Concrete Repair Applications\Images\aci-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8303" y="3333520"/>
            <a:ext cx="4369594" cy="7620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681341" y="2438400"/>
            <a:ext cx="4256556" cy="369332"/>
          </a:xfrm>
          <a:prstGeom prst="rect">
            <a:avLst/>
          </a:prstGeom>
          <a:noFill/>
        </p:spPr>
        <p:txBody>
          <a:bodyPr wrap="square" rtlCol="0">
            <a:spAutoFit/>
          </a:bodyPr>
          <a:lstStyle/>
          <a:p>
            <a:pPr algn="ctr"/>
            <a:r>
              <a:rPr lang="en-US" b="1" dirty="0" smtClean="0"/>
              <a:t>American Concrete Institute (ACI)</a:t>
            </a:r>
            <a:endParaRPr lang="en-US" b="1" dirty="0"/>
          </a:p>
        </p:txBody>
      </p:sp>
      <p:sp>
        <p:nvSpPr>
          <p:cNvPr id="13" name="TextBox 12"/>
          <p:cNvSpPr txBox="1"/>
          <p:nvPr/>
        </p:nvSpPr>
        <p:spPr>
          <a:xfrm>
            <a:off x="3822400" y="4462790"/>
            <a:ext cx="3886200" cy="523220"/>
          </a:xfrm>
          <a:prstGeom prst="rect">
            <a:avLst/>
          </a:prstGeom>
          <a:noFill/>
        </p:spPr>
        <p:txBody>
          <a:bodyPr wrap="square" rtlCol="0">
            <a:spAutoFit/>
          </a:bodyPr>
          <a:lstStyle/>
          <a:p>
            <a:pPr algn="ctr"/>
            <a:r>
              <a:rPr lang="en-US" sz="2800" dirty="0" smtClean="0">
                <a:hlinkClick r:id="rId5"/>
              </a:rPr>
              <a:t>www.concrete.org</a:t>
            </a:r>
            <a:endParaRPr lang="en-US" sz="2800" dirty="0" smtClean="0"/>
          </a:p>
        </p:txBody>
      </p:sp>
    </p:spTree>
    <p:custDataLst>
      <p:tags r:id="rId1"/>
    </p:custDataLst>
    <p:extLst>
      <p:ext uri="{BB962C8B-B14F-4D97-AF65-F5344CB8AC3E}">
        <p14:creationId xmlns:p14="http://schemas.microsoft.com/office/powerpoint/2010/main" val="35145532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Coating on Reinforcement</a:t>
            </a:r>
            <a:endParaRPr lang="en-US" dirty="0"/>
          </a:p>
        </p:txBody>
      </p:sp>
      <p:pic>
        <p:nvPicPr>
          <p:cNvPr id="2050" name="Picture 2" descr="K:\Training\Projects\Internal\SSTU\201 Series\5_CORRSN201\Images\Galvanic Corrosion Char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5946" y="1752600"/>
            <a:ext cx="4657493" cy="48006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69414" y="1157306"/>
            <a:ext cx="7467600" cy="523220"/>
          </a:xfrm>
          <a:prstGeom prst="rect">
            <a:avLst/>
          </a:prstGeom>
        </p:spPr>
        <p:txBody>
          <a:bodyPr wrap="square">
            <a:spAutoFit/>
          </a:bodyPr>
          <a:lstStyle/>
          <a:p>
            <a:pPr algn="ctr"/>
            <a:r>
              <a:rPr lang="en-US" sz="2800" dirty="0"/>
              <a:t>Zinc-rich </a:t>
            </a:r>
            <a:r>
              <a:rPr lang="en-US" sz="2800" dirty="0" smtClean="0"/>
              <a:t>rebar primers </a:t>
            </a:r>
            <a:r>
              <a:rPr lang="en-US" sz="2800" dirty="0"/>
              <a:t>are sacrificial coatings. </a:t>
            </a:r>
          </a:p>
        </p:txBody>
      </p:sp>
      <p:sp>
        <p:nvSpPr>
          <p:cNvPr id="9" name="Rounded Rectangle 8"/>
          <p:cNvSpPr/>
          <p:nvPr/>
        </p:nvSpPr>
        <p:spPr>
          <a:xfrm>
            <a:off x="3972346" y="2324339"/>
            <a:ext cx="381000" cy="266461"/>
          </a:xfrm>
          <a:prstGeom prst="round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5953546" y="2019539"/>
            <a:ext cx="762000" cy="266461"/>
          </a:xfrm>
          <a:prstGeom prst="round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6858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1000"/>
                                        <p:tgtEl>
                                          <p:spTgt spid="20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1"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happens if you don’t undercut the rebar?</a:t>
            </a:r>
            <a:endParaRPr lang="en-US" dirty="0"/>
          </a:p>
        </p:txBody>
      </p:sp>
      <p:sp>
        <p:nvSpPr>
          <p:cNvPr id="4" name="TextBox 3"/>
          <p:cNvSpPr txBox="1"/>
          <p:nvPr/>
        </p:nvSpPr>
        <p:spPr>
          <a:xfrm>
            <a:off x="391153" y="1279793"/>
            <a:ext cx="7956480" cy="523220"/>
          </a:xfrm>
          <a:prstGeom prst="rect">
            <a:avLst/>
          </a:prstGeom>
          <a:noFill/>
        </p:spPr>
        <p:txBody>
          <a:bodyPr wrap="square" rtlCol="0">
            <a:spAutoFit/>
          </a:bodyPr>
          <a:lstStyle/>
          <a:p>
            <a:r>
              <a:rPr lang="en-US" sz="2800" dirty="0"/>
              <a:t>C</a:t>
            </a:r>
            <a:r>
              <a:rPr lang="en-US" sz="2800" dirty="0" smtClean="0"/>
              <a:t>oat entire circumference of rebar with primer</a:t>
            </a:r>
            <a:endParaRPr lang="en-US" sz="2800" dirty="0"/>
          </a:p>
        </p:txBody>
      </p:sp>
      <p:grpSp>
        <p:nvGrpSpPr>
          <p:cNvPr id="34" name="Group 33"/>
          <p:cNvGrpSpPr/>
          <p:nvPr/>
        </p:nvGrpSpPr>
        <p:grpSpPr>
          <a:xfrm>
            <a:off x="743637" y="2274287"/>
            <a:ext cx="8038806" cy="3638654"/>
            <a:chOff x="761999" y="1294263"/>
            <a:chExt cx="8038806" cy="3638654"/>
          </a:xfrm>
        </p:grpSpPr>
        <p:sp>
          <p:nvSpPr>
            <p:cNvPr id="15" name="Rectangle 3" descr="Small confetti"/>
            <p:cNvSpPr>
              <a:spLocks noChangeArrowheads="1"/>
            </p:cNvSpPr>
            <p:nvPr/>
          </p:nvSpPr>
          <p:spPr bwMode="auto">
            <a:xfrm>
              <a:off x="762000" y="1294263"/>
              <a:ext cx="8001000" cy="2590800"/>
            </a:xfrm>
            <a:prstGeom prst="rect">
              <a:avLst/>
            </a:prstGeom>
            <a:pattFill prst="smConfetti">
              <a:fgClr>
                <a:srgbClr val="B2B2B2"/>
              </a:fgClr>
              <a:bgClr>
                <a:srgbClr val="777777"/>
              </a:bgClr>
            </a:pattFill>
            <a:ln>
              <a:noFill/>
            </a:ln>
            <a:effectLst/>
            <a:extLs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Freeform 9"/>
            <p:cNvSpPr/>
            <p:nvPr/>
          </p:nvSpPr>
          <p:spPr>
            <a:xfrm>
              <a:off x="2810444" y="1446663"/>
              <a:ext cx="3090081" cy="2299648"/>
            </a:xfrm>
            <a:custGeom>
              <a:avLst/>
              <a:gdLst>
                <a:gd name="connsiteX0" fmla="*/ 204717 w 2947917"/>
                <a:gd name="connsiteY0" fmla="*/ 2101756 h 2210938"/>
                <a:gd name="connsiteX1" fmla="*/ 136478 w 2947917"/>
                <a:gd name="connsiteY1" fmla="*/ 2074460 h 2210938"/>
                <a:gd name="connsiteX2" fmla="*/ 95535 w 2947917"/>
                <a:gd name="connsiteY2" fmla="*/ 2060812 h 2210938"/>
                <a:gd name="connsiteX3" fmla="*/ 68239 w 2947917"/>
                <a:gd name="connsiteY3" fmla="*/ 2019869 h 2210938"/>
                <a:gd name="connsiteX4" fmla="*/ 54591 w 2947917"/>
                <a:gd name="connsiteY4" fmla="*/ 1883391 h 2210938"/>
                <a:gd name="connsiteX5" fmla="*/ 40943 w 2947917"/>
                <a:gd name="connsiteY5" fmla="*/ 1842448 h 2210938"/>
                <a:gd name="connsiteX6" fmla="*/ 27296 w 2947917"/>
                <a:gd name="connsiteY6" fmla="*/ 1787857 h 2210938"/>
                <a:gd name="connsiteX7" fmla="*/ 0 w 2947917"/>
                <a:gd name="connsiteY7" fmla="*/ 1705971 h 2210938"/>
                <a:gd name="connsiteX8" fmla="*/ 40943 w 2947917"/>
                <a:gd name="connsiteY8" fmla="*/ 1665027 h 2210938"/>
                <a:gd name="connsiteX9" fmla="*/ 27296 w 2947917"/>
                <a:gd name="connsiteY9" fmla="*/ 1433015 h 2210938"/>
                <a:gd name="connsiteX10" fmla="*/ 0 w 2947917"/>
                <a:gd name="connsiteY10" fmla="*/ 1296538 h 2210938"/>
                <a:gd name="connsiteX11" fmla="*/ 13648 w 2947917"/>
                <a:gd name="connsiteY11" fmla="*/ 1201003 h 2210938"/>
                <a:gd name="connsiteX12" fmla="*/ 54591 w 2947917"/>
                <a:gd name="connsiteY12" fmla="*/ 1187356 h 2210938"/>
                <a:gd name="connsiteX13" fmla="*/ 95535 w 2947917"/>
                <a:gd name="connsiteY13" fmla="*/ 1105469 h 2210938"/>
                <a:gd name="connsiteX14" fmla="*/ 95535 w 2947917"/>
                <a:gd name="connsiteY14" fmla="*/ 846162 h 2210938"/>
                <a:gd name="connsiteX15" fmla="*/ 136478 w 2947917"/>
                <a:gd name="connsiteY15" fmla="*/ 832514 h 2210938"/>
                <a:gd name="connsiteX16" fmla="*/ 204717 w 2947917"/>
                <a:gd name="connsiteY16" fmla="*/ 818866 h 2210938"/>
                <a:gd name="connsiteX17" fmla="*/ 218364 w 2947917"/>
                <a:gd name="connsiteY17" fmla="*/ 777923 h 2210938"/>
                <a:gd name="connsiteX18" fmla="*/ 259308 w 2947917"/>
                <a:gd name="connsiteY18" fmla="*/ 614150 h 2210938"/>
                <a:gd name="connsiteX19" fmla="*/ 354842 w 2947917"/>
                <a:gd name="connsiteY19" fmla="*/ 573206 h 2210938"/>
                <a:gd name="connsiteX20" fmla="*/ 491320 w 2947917"/>
                <a:gd name="connsiteY20" fmla="*/ 559559 h 2210938"/>
                <a:gd name="connsiteX21" fmla="*/ 532263 w 2947917"/>
                <a:gd name="connsiteY21" fmla="*/ 464024 h 2210938"/>
                <a:gd name="connsiteX22" fmla="*/ 600502 w 2947917"/>
                <a:gd name="connsiteY22" fmla="*/ 368490 h 2210938"/>
                <a:gd name="connsiteX23" fmla="*/ 750627 w 2947917"/>
                <a:gd name="connsiteY23" fmla="*/ 354842 h 2210938"/>
                <a:gd name="connsiteX24" fmla="*/ 777923 w 2947917"/>
                <a:gd name="connsiteY24" fmla="*/ 272956 h 2210938"/>
                <a:gd name="connsiteX25" fmla="*/ 818866 w 2947917"/>
                <a:gd name="connsiteY25" fmla="*/ 245660 h 2210938"/>
                <a:gd name="connsiteX26" fmla="*/ 968991 w 2947917"/>
                <a:gd name="connsiteY26" fmla="*/ 204717 h 2210938"/>
                <a:gd name="connsiteX27" fmla="*/ 1009935 w 2947917"/>
                <a:gd name="connsiteY27" fmla="*/ 191069 h 2210938"/>
                <a:gd name="connsiteX28" fmla="*/ 1091821 w 2947917"/>
                <a:gd name="connsiteY28" fmla="*/ 122830 h 2210938"/>
                <a:gd name="connsiteX29" fmla="*/ 1160060 w 2947917"/>
                <a:gd name="connsiteY29" fmla="*/ 163774 h 2210938"/>
                <a:gd name="connsiteX30" fmla="*/ 1228299 w 2947917"/>
                <a:gd name="connsiteY30" fmla="*/ 177421 h 2210938"/>
                <a:gd name="connsiteX31" fmla="*/ 1433015 w 2947917"/>
                <a:gd name="connsiteY31" fmla="*/ 163774 h 2210938"/>
                <a:gd name="connsiteX32" fmla="*/ 1446663 w 2947917"/>
                <a:gd name="connsiteY32" fmla="*/ 122830 h 2210938"/>
                <a:gd name="connsiteX33" fmla="*/ 1473958 w 2947917"/>
                <a:gd name="connsiteY33" fmla="*/ 81887 h 2210938"/>
                <a:gd name="connsiteX34" fmla="*/ 1555845 w 2947917"/>
                <a:gd name="connsiteY34" fmla="*/ 54591 h 2210938"/>
                <a:gd name="connsiteX35" fmla="*/ 1596788 w 2947917"/>
                <a:gd name="connsiteY35" fmla="*/ 81887 h 2210938"/>
                <a:gd name="connsiteX36" fmla="*/ 1692323 w 2947917"/>
                <a:gd name="connsiteY36" fmla="*/ 27296 h 2210938"/>
                <a:gd name="connsiteX37" fmla="*/ 1774209 w 2947917"/>
                <a:gd name="connsiteY37" fmla="*/ 0 h 2210938"/>
                <a:gd name="connsiteX38" fmla="*/ 1828800 w 2947917"/>
                <a:gd name="connsiteY38" fmla="*/ 68239 h 2210938"/>
                <a:gd name="connsiteX39" fmla="*/ 1910687 w 2947917"/>
                <a:gd name="connsiteY39" fmla="*/ 122830 h 2210938"/>
                <a:gd name="connsiteX40" fmla="*/ 2074460 w 2947917"/>
                <a:gd name="connsiteY40" fmla="*/ 95535 h 2210938"/>
                <a:gd name="connsiteX41" fmla="*/ 2115403 w 2947917"/>
                <a:gd name="connsiteY41" fmla="*/ 150126 h 2210938"/>
                <a:gd name="connsiteX42" fmla="*/ 2169994 w 2947917"/>
                <a:gd name="connsiteY42" fmla="*/ 218365 h 2210938"/>
                <a:gd name="connsiteX43" fmla="*/ 2279176 w 2947917"/>
                <a:gd name="connsiteY43" fmla="*/ 245660 h 2210938"/>
                <a:gd name="connsiteX44" fmla="*/ 2320120 w 2947917"/>
                <a:gd name="connsiteY44" fmla="*/ 327547 h 2210938"/>
                <a:gd name="connsiteX45" fmla="*/ 2374711 w 2947917"/>
                <a:gd name="connsiteY45" fmla="*/ 341194 h 2210938"/>
                <a:gd name="connsiteX46" fmla="*/ 2497540 w 2947917"/>
                <a:gd name="connsiteY46" fmla="*/ 368490 h 2210938"/>
                <a:gd name="connsiteX47" fmla="*/ 2524836 w 2947917"/>
                <a:gd name="connsiteY47" fmla="*/ 409433 h 2210938"/>
                <a:gd name="connsiteX48" fmla="*/ 2565779 w 2947917"/>
                <a:gd name="connsiteY48" fmla="*/ 504968 h 2210938"/>
                <a:gd name="connsiteX49" fmla="*/ 2674961 w 2947917"/>
                <a:gd name="connsiteY49" fmla="*/ 545911 h 2210938"/>
                <a:gd name="connsiteX50" fmla="*/ 2715905 w 2947917"/>
                <a:gd name="connsiteY50" fmla="*/ 559559 h 2210938"/>
                <a:gd name="connsiteX51" fmla="*/ 2729552 w 2947917"/>
                <a:gd name="connsiteY51" fmla="*/ 600502 h 2210938"/>
                <a:gd name="connsiteX52" fmla="*/ 2743200 w 2947917"/>
                <a:gd name="connsiteY52" fmla="*/ 791571 h 2210938"/>
                <a:gd name="connsiteX53" fmla="*/ 2784143 w 2947917"/>
                <a:gd name="connsiteY53" fmla="*/ 805218 h 2210938"/>
                <a:gd name="connsiteX54" fmla="*/ 2852382 w 2947917"/>
                <a:gd name="connsiteY54" fmla="*/ 818866 h 2210938"/>
                <a:gd name="connsiteX55" fmla="*/ 2852382 w 2947917"/>
                <a:gd name="connsiteY55" fmla="*/ 982639 h 2210938"/>
                <a:gd name="connsiteX56" fmla="*/ 2879678 w 2947917"/>
                <a:gd name="connsiteY56" fmla="*/ 1023583 h 2210938"/>
                <a:gd name="connsiteX57" fmla="*/ 2906973 w 2947917"/>
                <a:gd name="connsiteY57" fmla="*/ 1105469 h 2210938"/>
                <a:gd name="connsiteX58" fmla="*/ 2920621 w 2947917"/>
                <a:gd name="connsiteY58" fmla="*/ 1296538 h 2210938"/>
                <a:gd name="connsiteX59" fmla="*/ 2920621 w 2947917"/>
                <a:gd name="connsiteY59" fmla="*/ 1392072 h 2210938"/>
                <a:gd name="connsiteX60" fmla="*/ 2934269 w 2947917"/>
                <a:gd name="connsiteY60" fmla="*/ 1460311 h 2210938"/>
                <a:gd name="connsiteX61" fmla="*/ 2947917 w 2947917"/>
                <a:gd name="connsiteY61" fmla="*/ 1501254 h 2210938"/>
                <a:gd name="connsiteX62" fmla="*/ 2920621 w 2947917"/>
                <a:gd name="connsiteY62" fmla="*/ 1610436 h 2210938"/>
                <a:gd name="connsiteX63" fmla="*/ 2906973 w 2947917"/>
                <a:gd name="connsiteY63" fmla="*/ 1719618 h 2210938"/>
                <a:gd name="connsiteX64" fmla="*/ 2893326 w 2947917"/>
                <a:gd name="connsiteY64" fmla="*/ 1760562 h 2210938"/>
                <a:gd name="connsiteX65" fmla="*/ 2852382 w 2947917"/>
                <a:gd name="connsiteY65" fmla="*/ 1910687 h 2210938"/>
                <a:gd name="connsiteX66" fmla="*/ 2688609 w 2947917"/>
                <a:gd name="connsiteY66" fmla="*/ 1992574 h 2210938"/>
                <a:gd name="connsiteX67" fmla="*/ 2606723 w 2947917"/>
                <a:gd name="connsiteY67" fmla="*/ 2019869 h 2210938"/>
                <a:gd name="connsiteX68" fmla="*/ 2565779 w 2947917"/>
                <a:gd name="connsiteY68" fmla="*/ 2033517 h 2210938"/>
                <a:gd name="connsiteX69" fmla="*/ 2483893 w 2947917"/>
                <a:gd name="connsiteY69" fmla="*/ 2047165 h 2210938"/>
                <a:gd name="connsiteX70" fmla="*/ 2361063 w 2947917"/>
                <a:gd name="connsiteY70" fmla="*/ 2074460 h 2210938"/>
                <a:gd name="connsiteX71" fmla="*/ 2142699 w 2947917"/>
                <a:gd name="connsiteY71" fmla="*/ 2088108 h 2210938"/>
                <a:gd name="connsiteX72" fmla="*/ 2101755 w 2947917"/>
                <a:gd name="connsiteY72" fmla="*/ 2101756 h 2210938"/>
                <a:gd name="connsiteX73" fmla="*/ 2006221 w 2947917"/>
                <a:gd name="connsiteY73" fmla="*/ 2142699 h 2210938"/>
                <a:gd name="connsiteX74" fmla="*/ 1937982 w 2947917"/>
                <a:gd name="connsiteY74" fmla="*/ 2156347 h 2210938"/>
                <a:gd name="connsiteX75" fmla="*/ 1897039 w 2947917"/>
                <a:gd name="connsiteY75" fmla="*/ 2169994 h 2210938"/>
                <a:gd name="connsiteX76" fmla="*/ 1815152 w 2947917"/>
                <a:gd name="connsiteY76" fmla="*/ 2183642 h 2210938"/>
                <a:gd name="connsiteX77" fmla="*/ 1746914 w 2947917"/>
                <a:gd name="connsiteY77" fmla="*/ 2197290 h 2210938"/>
                <a:gd name="connsiteX78" fmla="*/ 1610436 w 2947917"/>
                <a:gd name="connsiteY78" fmla="*/ 2210938 h 2210938"/>
                <a:gd name="connsiteX79" fmla="*/ 1405720 w 2947917"/>
                <a:gd name="connsiteY79" fmla="*/ 2197290 h 2210938"/>
                <a:gd name="connsiteX80" fmla="*/ 1323833 w 2947917"/>
                <a:gd name="connsiteY80" fmla="*/ 2169994 h 2210938"/>
                <a:gd name="connsiteX81" fmla="*/ 1214651 w 2947917"/>
                <a:gd name="connsiteY81" fmla="*/ 2156347 h 2210938"/>
                <a:gd name="connsiteX82" fmla="*/ 1119117 w 2947917"/>
                <a:gd name="connsiteY82" fmla="*/ 2129051 h 2210938"/>
                <a:gd name="connsiteX83" fmla="*/ 1037230 w 2947917"/>
                <a:gd name="connsiteY83" fmla="*/ 2101756 h 2210938"/>
                <a:gd name="connsiteX84" fmla="*/ 982639 w 2947917"/>
                <a:gd name="connsiteY84" fmla="*/ 2088108 h 2210938"/>
                <a:gd name="connsiteX85" fmla="*/ 941696 w 2947917"/>
                <a:gd name="connsiteY85" fmla="*/ 2074460 h 2210938"/>
                <a:gd name="connsiteX86" fmla="*/ 832514 w 2947917"/>
                <a:gd name="connsiteY86" fmla="*/ 2060812 h 2210938"/>
                <a:gd name="connsiteX87" fmla="*/ 545911 w 2947917"/>
                <a:gd name="connsiteY87" fmla="*/ 2033517 h 2210938"/>
                <a:gd name="connsiteX88" fmla="*/ 54591 w 2947917"/>
                <a:gd name="connsiteY88" fmla="*/ 2019869 h 221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947917" h="2210938">
                  <a:moveTo>
                    <a:pt x="204717" y="2101756"/>
                  </a:moveTo>
                  <a:cubicBezTo>
                    <a:pt x="181971" y="2092657"/>
                    <a:pt x="159417" y="2083062"/>
                    <a:pt x="136478" y="2074460"/>
                  </a:cubicBezTo>
                  <a:cubicBezTo>
                    <a:pt x="123008" y="2069409"/>
                    <a:pt x="106769" y="2069799"/>
                    <a:pt x="95535" y="2060812"/>
                  </a:cubicBezTo>
                  <a:cubicBezTo>
                    <a:pt x="82727" y="2050565"/>
                    <a:pt x="77338" y="2033517"/>
                    <a:pt x="68239" y="2019869"/>
                  </a:cubicBezTo>
                  <a:cubicBezTo>
                    <a:pt x="63690" y="1974376"/>
                    <a:pt x="61543" y="1928579"/>
                    <a:pt x="54591" y="1883391"/>
                  </a:cubicBezTo>
                  <a:cubicBezTo>
                    <a:pt x="52403" y="1869172"/>
                    <a:pt x="44895" y="1856280"/>
                    <a:pt x="40943" y="1842448"/>
                  </a:cubicBezTo>
                  <a:cubicBezTo>
                    <a:pt x="35790" y="1824413"/>
                    <a:pt x="32686" y="1805823"/>
                    <a:pt x="27296" y="1787857"/>
                  </a:cubicBezTo>
                  <a:cubicBezTo>
                    <a:pt x="19028" y="1760299"/>
                    <a:pt x="0" y="1705971"/>
                    <a:pt x="0" y="1705971"/>
                  </a:cubicBezTo>
                  <a:cubicBezTo>
                    <a:pt x="13648" y="1692323"/>
                    <a:pt x="30237" y="1681086"/>
                    <a:pt x="40943" y="1665027"/>
                  </a:cubicBezTo>
                  <a:cubicBezTo>
                    <a:pt x="80935" y="1605039"/>
                    <a:pt x="29800" y="1450541"/>
                    <a:pt x="27296" y="1433015"/>
                  </a:cubicBezTo>
                  <a:cubicBezTo>
                    <a:pt x="11614" y="1323242"/>
                    <a:pt x="23820" y="1367997"/>
                    <a:pt x="0" y="1296538"/>
                  </a:cubicBezTo>
                  <a:cubicBezTo>
                    <a:pt x="4549" y="1264693"/>
                    <a:pt x="-738" y="1229775"/>
                    <a:pt x="13648" y="1201003"/>
                  </a:cubicBezTo>
                  <a:cubicBezTo>
                    <a:pt x="20082" y="1188136"/>
                    <a:pt x="43358" y="1196343"/>
                    <a:pt x="54591" y="1187356"/>
                  </a:cubicBezTo>
                  <a:cubicBezTo>
                    <a:pt x="78642" y="1168115"/>
                    <a:pt x="86544" y="1132441"/>
                    <a:pt x="95535" y="1105469"/>
                  </a:cubicBezTo>
                  <a:cubicBezTo>
                    <a:pt x="90386" y="1048830"/>
                    <a:pt x="67027" y="910305"/>
                    <a:pt x="95535" y="846162"/>
                  </a:cubicBezTo>
                  <a:cubicBezTo>
                    <a:pt x="101378" y="833016"/>
                    <a:pt x="122522" y="836003"/>
                    <a:pt x="136478" y="832514"/>
                  </a:cubicBezTo>
                  <a:cubicBezTo>
                    <a:pt x="158982" y="826888"/>
                    <a:pt x="181971" y="823415"/>
                    <a:pt x="204717" y="818866"/>
                  </a:cubicBezTo>
                  <a:cubicBezTo>
                    <a:pt x="209266" y="805218"/>
                    <a:pt x="214579" y="791802"/>
                    <a:pt x="218364" y="777923"/>
                  </a:cubicBezTo>
                  <a:lnTo>
                    <a:pt x="259308" y="614150"/>
                  </a:lnTo>
                  <a:cubicBezTo>
                    <a:pt x="265275" y="590281"/>
                    <a:pt x="342181" y="575015"/>
                    <a:pt x="354842" y="573206"/>
                  </a:cubicBezTo>
                  <a:cubicBezTo>
                    <a:pt x="400102" y="566740"/>
                    <a:pt x="445827" y="564108"/>
                    <a:pt x="491320" y="559559"/>
                  </a:cubicBezTo>
                  <a:cubicBezTo>
                    <a:pt x="534624" y="494601"/>
                    <a:pt x="508228" y="544142"/>
                    <a:pt x="532263" y="464024"/>
                  </a:cubicBezTo>
                  <a:cubicBezTo>
                    <a:pt x="552633" y="396124"/>
                    <a:pt x="538000" y="377419"/>
                    <a:pt x="600502" y="368490"/>
                  </a:cubicBezTo>
                  <a:cubicBezTo>
                    <a:pt x="650245" y="361384"/>
                    <a:pt x="700585" y="359391"/>
                    <a:pt x="750627" y="354842"/>
                  </a:cubicBezTo>
                  <a:lnTo>
                    <a:pt x="777923" y="272956"/>
                  </a:lnTo>
                  <a:cubicBezTo>
                    <a:pt x="783110" y="257395"/>
                    <a:pt x="803877" y="252322"/>
                    <a:pt x="818866" y="245660"/>
                  </a:cubicBezTo>
                  <a:cubicBezTo>
                    <a:pt x="894150" y="212200"/>
                    <a:pt x="895604" y="223064"/>
                    <a:pt x="968991" y="204717"/>
                  </a:cubicBezTo>
                  <a:cubicBezTo>
                    <a:pt x="982948" y="201228"/>
                    <a:pt x="996287" y="195618"/>
                    <a:pt x="1009935" y="191069"/>
                  </a:cubicBezTo>
                  <a:cubicBezTo>
                    <a:pt x="1015275" y="185729"/>
                    <a:pt x="1074932" y="120719"/>
                    <a:pt x="1091821" y="122830"/>
                  </a:cubicBezTo>
                  <a:cubicBezTo>
                    <a:pt x="1118143" y="126120"/>
                    <a:pt x="1135431" y="153922"/>
                    <a:pt x="1160060" y="163774"/>
                  </a:cubicBezTo>
                  <a:cubicBezTo>
                    <a:pt x="1181598" y="172389"/>
                    <a:pt x="1205553" y="172872"/>
                    <a:pt x="1228299" y="177421"/>
                  </a:cubicBezTo>
                  <a:cubicBezTo>
                    <a:pt x="1296538" y="172872"/>
                    <a:pt x="1366667" y="180361"/>
                    <a:pt x="1433015" y="163774"/>
                  </a:cubicBezTo>
                  <a:cubicBezTo>
                    <a:pt x="1446972" y="160285"/>
                    <a:pt x="1440229" y="135697"/>
                    <a:pt x="1446663" y="122830"/>
                  </a:cubicBezTo>
                  <a:cubicBezTo>
                    <a:pt x="1453998" y="108159"/>
                    <a:pt x="1460049" y="90580"/>
                    <a:pt x="1473958" y="81887"/>
                  </a:cubicBezTo>
                  <a:cubicBezTo>
                    <a:pt x="1498357" y="66638"/>
                    <a:pt x="1555845" y="54591"/>
                    <a:pt x="1555845" y="54591"/>
                  </a:cubicBezTo>
                  <a:cubicBezTo>
                    <a:pt x="1569493" y="63690"/>
                    <a:pt x="1580609" y="79190"/>
                    <a:pt x="1596788" y="81887"/>
                  </a:cubicBezTo>
                  <a:cubicBezTo>
                    <a:pt x="1628096" y="87105"/>
                    <a:pt x="1675578" y="35669"/>
                    <a:pt x="1692323" y="27296"/>
                  </a:cubicBezTo>
                  <a:cubicBezTo>
                    <a:pt x="1718057" y="14429"/>
                    <a:pt x="1774209" y="0"/>
                    <a:pt x="1774209" y="0"/>
                  </a:cubicBezTo>
                  <a:cubicBezTo>
                    <a:pt x="1879335" y="35043"/>
                    <a:pt x="1751179" y="-20470"/>
                    <a:pt x="1828800" y="68239"/>
                  </a:cubicBezTo>
                  <a:cubicBezTo>
                    <a:pt x="1850403" y="92927"/>
                    <a:pt x="1910687" y="122830"/>
                    <a:pt x="1910687" y="122830"/>
                  </a:cubicBezTo>
                  <a:cubicBezTo>
                    <a:pt x="1934783" y="118011"/>
                    <a:pt x="2060921" y="91473"/>
                    <a:pt x="2074460" y="95535"/>
                  </a:cubicBezTo>
                  <a:cubicBezTo>
                    <a:pt x="2096247" y="102071"/>
                    <a:pt x="2101755" y="131929"/>
                    <a:pt x="2115403" y="150126"/>
                  </a:cubicBezTo>
                  <a:cubicBezTo>
                    <a:pt x="2128903" y="190626"/>
                    <a:pt x="2123164" y="201336"/>
                    <a:pt x="2169994" y="218365"/>
                  </a:cubicBezTo>
                  <a:cubicBezTo>
                    <a:pt x="2205249" y="231185"/>
                    <a:pt x="2279176" y="245660"/>
                    <a:pt x="2279176" y="245660"/>
                  </a:cubicBezTo>
                  <a:cubicBezTo>
                    <a:pt x="2286961" y="269016"/>
                    <a:pt x="2297443" y="312429"/>
                    <a:pt x="2320120" y="327547"/>
                  </a:cubicBezTo>
                  <a:cubicBezTo>
                    <a:pt x="2335727" y="337951"/>
                    <a:pt x="2356318" y="337516"/>
                    <a:pt x="2374711" y="341194"/>
                  </a:cubicBezTo>
                  <a:cubicBezTo>
                    <a:pt x="2494799" y="365211"/>
                    <a:pt x="2417862" y="341930"/>
                    <a:pt x="2497540" y="368490"/>
                  </a:cubicBezTo>
                  <a:cubicBezTo>
                    <a:pt x="2506639" y="382138"/>
                    <a:pt x="2517500" y="394762"/>
                    <a:pt x="2524836" y="409433"/>
                  </a:cubicBezTo>
                  <a:cubicBezTo>
                    <a:pt x="2546168" y="452097"/>
                    <a:pt x="2530281" y="462371"/>
                    <a:pt x="2565779" y="504968"/>
                  </a:cubicBezTo>
                  <a:cubicBezTo>
                    <a:pt x="2595339" y="540440"/>
                    <a:pt x="2634033" y="535679"/>
                    <a:pt x="2674961" y="545911"/>
                  </a:cubicBezTo>
                  <a:cubicBezTo>
                    <a:pt x="2688918" y="549400"/>
                    <a:pt x="2702257" y="555010"/>
                    <a:pt x="2715905" y="559559"/>
                  </a:cubicBezTo>
                  <a:cubicBezTo>
                    <a:pt x="2720454" y="573207"/>
                    <a:pt x="2727871" y="586215"/>
                    <a:pt x="2729552" y="600502"/>
                  </a:cubicBezTo>
                  <a:cubicBezTo>
                    <a:pt x="2737012" y="663917"/>
                    <a:pt x="2726748" y="729875"/>
                    <a:pt x="2743200" y="791571"/>
                  </a:cubicBezTo>
                  <a:cubicBezTo>
                    <a:pt x="2746907" y="805471"/>
                    <a:pt x="2770187" y="801729"/>
                    <a:pt x="2784143" y="805218"/>
                  </a:cubicBezTo>
                  <a:cubicBezTo>
                    <a:pt x="2806647" y="810844"/>
                    <a:pt x="2829636" y="814317"/>
                    <a:pt x="2852382" y="818866"/>
                  </a:cubicBezTo>
                  <a:cubicBezTo>
                    <a:pt x="2840252" y="891652"/>
                    <a:pt x="2828120" y="909853"/>
                    <a:pt x="2852382" y="982639"/>
                  </a:cubicBezTo>
                  <a:cubicBezTo>
                    <a:pt x="2857569" y="998200"/>
                    <a:pt x="2873016" y="1008594"/>
                    <a:pt x="2879678" y="1023583"/>
                  </a:cubicBezTo>
                  <a:cubicBezTo>
                    <a:pt x="2891363" y="1049875"/>
                    <a:pt x="2906973" y="1105469"/>
                    <a:pt x="2906973" y="1105469"/>
                  </a:cubicBezTo>
                  <a:cubicBezTo>
                    <a:pt x="2911522" y="1169159"/>
                    <a:pt x="2913160" y="1233123"/>
                    <a:pt x="2920621" y="1296538"/>
                  </a:cubicBezTo>
                  <a:cubicBezTo>
                    <a:pt x="2931586" y="1389735"/>
                    <a:pt x="2948991" y="1278594"/>
                    <a:pt x="2920621" y="1392072"/>
                  </a:cubicBezTo>
                  <a:cubicBezTo>
                    <a:pt x="2925170" y="1414818"/>
                    <a:pt x="2928643" y="1437807"/>
                    <a:pt x="2934269" y="1460311"/>
                  </a:cubicBezTo>
                  <a:cubicBezTo>
                    <a:pt x="2937758" y="1474267"/>
                    <a:pt x="2947917" y="1486868"/>
                    <a:pt x="2947917" y="1501254"/>
                  </a:cubicBezTo>
                  <a:cubicBezTo>
                    <a:pt x="2947917" y="1534193"/>
                    <a:pt x="2931391" y="1578127"/>
                    <a:pt x="2920621" y="1610436"/>
                  </a:cubicBezTo>
                  <a:cubicBezTo>
                    <a:pt x="2916072" y="1646830"/>
                    <a:pt x="2913534" y="1683532"/>
                    <a:pt x="2906973" y="1719618"/>
                  </a:cubicBezTo>
                  <a:cubicBezTo>
                    <a:pt x="2904400" y="1733772"/>
                    <a:pt x="2896815" y="1746605"/>
                    <a:pt x="2893326" y="1760562"/>
                  </a:cubicBezTo>
                  <a:cubicBezTo>
                    <a:pt x="2854751" y="1914866"/>
                    <a:pt x="2910933" y="1735035"/>
                    <a:pt x="2852382" y="1910687"/>
                  </a:cubicBezTo>
                  <a:cubicBezTo>
                    <a:pt x="2839154" y="1950372"/>
                    <a:pt x="2720403" y="1981976"/>
                    <a:pt x="2688609" y="1992574"/>
                  </a:cubicBezTo>
                  <a:lnTo>
                    <a:pt x="2606723" y="2019869"/>
                  </a:lnTo>
                  <a:cubicBezTo>
                    <a:pt x="2593075" y="2024418"/>
                    <a:pt x="2579970" y="2031152"/>
                    <a:pt x="2565779" y="2033517"/>
                  </a:cubicBezTo>
                  <a:cubicBezTo>
                    <a:pt x="2538484" y="2038066"/>
                    <a:pt x="2510906" y="2041162"/>
                    <a:pt x="2483893" y="2047165"/>
                  </a:cubicBezTo>
                  <a:cubicBezTo>
                    <a:pt x="2388665" y="2068326"/>
                    <a:pt x="2511059" y="2060824"/>
                    <a:pt x="2361063" y="2074460"/>
                  </a:cubicBezTo>
                  <a:cubicBezTo>
                    <a:pt x="2288432" y="2081063"/>
                    <a:pt x="2215487" y="2083559"/>
                    <a:pt x="2142699" y="2088108"/>
                  </a:cubicBezTo>
                  <a:cubicBezTo>
                    <a:pt x="2129051" y="2092657"/>
                    <a:pt x="2114978" y="2096089"/>
                    <a:pt x="2101755" y="2101756"/>
                  </a:cubicBezTo>
                  <a:cubicBezTo>
                    <a:pt x="2047076" y="2125190"/>
                    <a:pt x="2057428" y="2129897"/>
                    <a:pt x="2006221" y="2142699"/>
                  </a:cubicBezTo>
                  <a:cubicBezTo>
                    <a:pt x="1983717" y="2148325"/>
                    <a:pt x="1960486" y="2150721"/>
                    <a:pt x="1937982" y="2156347"/>
                  </a:cubicBezTo>
                  <a:cubicBezTo>
                    <a:pt x="1924026" y="2159836"/>
                    <a:pt x="1911082" y="2166873"/>
                    <a:pt x="1897039" y="2169994"/>
                  </a:cubicBezTo>
                  <a:cubicBezTo>
                    <a:pt x="1870026" y="2175997"/>
                    <a:pt x="1842378" y="2178692"/>
                    <a:pt x="1815152" y="2183642"/>
                  </a:cubicBezTo>
                  <a:cubicBezTo>
                    <a:pt x="1792330" y="2187792"/>
                    <a:pt x="1769907" y="2194224"/>
                    <a:pt x="1746914" y="2197290"/>
                  </a:cubicBezTo>
                  <a:cubicBezTo>
                    <a:pt x="1701596" y="2203333"/>
                    <a:pt x="1655929" y="2206389"/>
                    <a:pt x="1610436" y="2210938"/>
                  </a:cubicBezTo>
                  <a:cubicBezTo>
                    <a:pt x="1542197" y="2206389"/>
                    <a:pt x="1473423" y="2206962"/>
                    <a:pt x="1405720" y="2197290"/>
                  </a:cubicBezTo>
                  <a:cubicBezTo>
                    <a:pt x="1377237" y="2193221"/>
                    <a:pt x="1352383" y="2173563"/>
                    <a:pt x="1323833" y="2169994"/>
                  </a:cubicBezTo>
                  <a:lnTo>
                    <a:pt x="1214651" y="2156347"/>
                  </a:lnTo>
                  <a:cubicBezTo>
                    <a:pt x="1077092" y="2110493"/>
                    <a:pt x="1290436" y="2180446"/>
                    <a:pt x="1119117" y="2129051"/>
                  </a:cubicBezTo>
                  <a:cubicBezTo>
                    <a:pt x="1091558" y="2120783"/>
                    <a:pt x="1065143" y="2108734"/>
                    <a:pt x="1037230" y="2101756"/>
                  </a:cubicBezTo>
                  <a:cubicBezTo>
                    <a:pt x="1019033" y="2097207"/>
                    <a:pt x="1000674" y="2093261"/>
                    <a:pt x="982639" y="2088108"/>
                  </a:cubicBezTo>
                  <a:cubicBezTo>
                    <a:pt x="968807" y="2084156"/>
                    <a:pt x="955850" y="2077033"/>
                    <a:pt x="941696" y="2074460"/>
                  </a:cubicBezTo>
                  <a:cubicBezTo>
                    <a:pt x="905610" y="2067899"/>
                    <a:pt x="868823" y="2065999"/>
                    <a:pt x="832514" y="2060812"/>
                  </a:cubicBezTo>
                  <a:cubicBezTo>
                    <a:pt x="636508" y="2032812"/>
                    <a:pt x="893554" y="2056694"/>
                    <a:pt x="545911" y="2033517"/>
                  </a:cubicBezTo>
                  <a:cubicBezTo>
                    <a:pt x="329403" y="1997432"/>
                    <a:pt x="491696" y="2019869"/>
                    <a:pt x="54591" y="2019869"/>
                  </a:cubicBezTo>
                </a:path>
              </a:pathLst>
            </a:custGeom>
            <a:solidFill>
              <a:srgbClr val="FFC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6" name="Oval 5"/>
            <p:cNvSpPr/>
            <p:nvPr/>
          </p:nvSpPr>
          <p:spPr>
            <a:xfrm>
              <a:off x="3038102" y="1734742"/>
              <a:ext cx="2745348" cy="2519736"/>
            </a:xfrm>
            <a:prstGeom prst="ellipse">
              <a:avLst/>
            </a:prstGeom>
            <a:solidFill>
              <a:schemeClr val="tx1">
                <a:lumMod val="85000"/>
                <a:lumOff val="1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865734" y="2298335"/>
              <a:ext cx="3090081" cy="2229933"/>
            </a:xfrm>
            <a:custGeom>
              <a:avLst/>
              <a:gdLst>
                <a:gd name="connsiteX0" fmla="*/ 139384 w 1463217"/>
                <a:gd name="connsiteY0" fmla="*/ 832514 h 1146412"/>
                <a:gd name="connsiteX1" fmla="*/ 125736 w 1463217"/>
                <a:gd name="connsiteY1" fmla="*/ 764275 h 1146412"/>
                <a:gd name="connsiteX2" fmla="*/ 112089 w 1463217"/>
                <a:gd name="connsiteY2" fmla="*/ 723332 h 1146412"/>
                <a:gd name="connsiteX3" fmla="*/ 153032 w 1463217"/>
                <a:gd name="connsiteY3" fmla="*/ 641445 h 1146412"/>
                <a:gd name="connsiteX4" fmla="*/ 139384 w 1463217"/>
                <a:gd name="connsiteY4" fmla="*/ 573206 h 1146412"/>
                <a:gd name="connsiteX5" fmla="*/ 112089 w 1463217"/>
                <a:gd name="connsiteY5" fmla="*/ 532263 h 1146412"/>
                <a:gd name="connsiteX6" fmla="*/ 98441 w 1463217"/>
                <a:gd name="connsiteY6" fmla="*/ 491320 h 1146412"/>
                <a:gd name="connsiteX7" fmla="*/ 139384 w 1463217"/>
                <a:gd name="connsiteY7" fmla="*/ 464024 h 1146412"/>
                <a:gd name="connsiteX8" fmla="*/ 180328 w 1463217"/>
                <a:gd name="connsiteY8" fmla="*/ 450376 h 1146412"/>
                <a:gd name="connsiteX9" fmla="*/ 193975 w 1463217"/>
                <a:gd name="connsiteY9" fmla="*/ 409433 h 1146412"/>
                <a:gd name="connsiteX10" fmla="*/ 207623 w 1463217"/>
                <a:gd name="connsiteY10" fmla="*/ 313899 h 1146412"/>
                <a:gd name="connsiteX11" fmla="*/ 207623 w 1463217"/>
                <a:gd name="connsiteY11" fmla="*/ 136478 h 1146412"/>
                <a:gd name="connsiteX12" fmla="*/ 248566 w 1463217"/>
                <a:gd name="connsiteY12" fmla="*/ 122830 h 1146412"/>
                <a:gd name="connsiteX13" fmla="*/ 289510 w 1463217"/>
                <a:gd name="connsiteY13" fmla="*/ 136478 h 1146412"/>
                <a:gd name="connsiteX14" fmla="*/ 316805 w 1463217"/>
                <a:gd name="connsiteY14" fmla="*/ 95535 h 1146412"/>
                <a:gd name="connsiteX15" fmla="*/ 357748 w 1463217"/>
                <a:gd name="connsiteY15" fmla="*/ 68239 h 1146412"/>
                <a:gd name="connsiteX16" fmla="*/ 466930 w 1463217"/>
                <a:gd name="connsiteY16" fmla="*/ 95535 h 1146412"/>
                <a:gd name="connsiteX17" fmla="*/ 562465 w 1463217"/>
                <a:gd name="connsiteY17" fmla="*/ 40944 h 1146412"/>
                <a:gd name="connsiteX18" fmla="*/ 644351 w 1463217"/>
                <a:gd name="connsiteY18" fmla="*/ 0 h 1146412"/>
                <a:gd name="connsiteX19" fmla="*/ 739886 w 1463217"/>
                <a:gd name="connsiteY19" fmla="*/ 68239 h 1146412"/>
                <a:gd name="connsiteX20" fmla="*/ 821772 w 1463217"/>
                <a:gd name="connsiteY20" fmla="*/ 54591 h 1146412"/>
                <a:gd name="connsiteX21" fmla="*/ 862716 w 1463217"/>
                <a:gd name="connsiteY21" fmla="*/ 40944 h 1146412"/>
                <a:gd name="connsiteX22" fmla="*/ 876363 w 1463217"/>
                <a:gd name="connsiteY22" fmla="*/ 81887 h 1146412"/>
                <a:gd name="connsiteX23" fmla="*/ 930954 w 1463217"/>
                <a:gd name="connsiteY23" fmla="*/ 109182 h 1146412"/>
                <a:gd name="connsiteX24" fmla="*/ 971898 w 1463217"/>
                <a:gd name="connsiteY24" fmla="*/ 95535 h 1146412"/>
                <a:gd name="connsiteX25" fmla="*/ 1026489 w 1463217"/>
                <a:gd name="connsiteY25" fmla="*/ 177421 h 1146412"/>
                <a:gd name="connsiteX26" fmla="*/ 1067432 w 1463217"/>
                <a:gd name="connsiteY26" fmla="*/ 191069 h 1146412"/>
                <a:gd name="connsiteX27" fmla="*/ 1081080 w 1463217"/>
                <a:gd name="connsiteY27" fmla="*/ 232012 h 1146412"/>
                <a:gd name="connsiteX28" fmla="*/ 1203910 w 1463217"/>
                <a:gd name="connsiteY28" fmla="*/ 232012 h 1146412"/>
                <a:gd name="connsiteX29" fmla="*/ 1244853 w 1463217"/>
                <a:gd name="connsiteY29" fmla="*/ 245660 h 1146412"/>
                <a:gd name="connsiteX30" fmla="*/ 1272148 w 1463217"/>
                <a:gd name="connsiteY30" fmla="*/ 327547 h 1146412"/>
                <a:gd name="connsiteX31" fmla="*/ 1313092 w 1463217"/>
                <a:gd name="connsiteY31" fmla="*/ 614150 h 1146412"/>
                <a:gd name="connsiteX32" fmla="*/ 1381330 w 1463217"/>
                <a:gd name="connsiteY32" fmla="*/ 696036 h 1146412"/>
                <a:gd name="connsiteX33" fmla="*/ 1394978 w 1463217"/>
                <a:gd name="connsiteY33" fmla="*/ 736979 h 1146412"/>
                <a:gd name="connsiteX34" fmla="*/ 1463217 w 1463217"/>
                <a:gd name="connsiteY34" fmla="*/ 859809 h 1146412"/>
                <a:gd name="connsiteX35" fmla="*/ 1408626 w 1463217"/>
                <a:gd name="connsiteY35" fmla="*/ 928048 h 1146412"/>
                <a:gd name="connsiteX36" fmla="*/ 1381330 w 1463217"/>
                <a:gd name="connsiteY36" fmla="*/ 968991 h 1146412"/>
                <a:gd name="connsiteX37" fmla="*/ 1258501 w 1463217"/>
                <a:gd name="connsiteY37" fmla="*/ 996287 h 1146412"/>
                <a:gd name="connsiteX38" fmla="*/ 1217557 w 1463217"/>
                <a:gd name="connsiteY38" fmla="*/ 1009935 h 1146412"/>
                <a:gd name="connsiteX39" fmla="*/ 958250 w 1463217"/>
                <a:gd name="connsiteY39" fmla="*/ 1037230 h 1146412"/>
                <a:gd name="connsiteX40" fmla="*/ 821772 w 1463217"/>
                <a:gd name="connsiteY40" fmla="*/ 1064526 h 1146412"/>
                <a:gd name="connsiteX41" fmla="*/ 767181 w 1463217"/>
                <a:gd name="connsiteY41" fmla="*/ 1078173 h 1146412"/>
                <a:gd name="connsiteX42" fmla="*/ 698942 w 1463217"/>
                <a:gd name="connsiteY42" fmla="*/ 1091821 h 1146412"/>
                <a:gd name="connsiteX43" fmla="*/ 657999 w 1463217"/>
                <a:gd name="connsiteY43" fmla="*/ 1105469 h 1146412"/>
                <a:gd name="connsiteX44" fmla="*/ 603408 w 1463217"/>
                <a:gd name="connsiteY44" fmla="*/ 1119117 h 1146412"/>
                <a:gd name="connsiteX45" fmla="*/ 507874 w 1463217"/>
                <a:gd name="connsiteY45" fmla="*/ 1146412 h 1146412"/>
                <a:gd name="connsiteX46" fmla="*/ 193975 w 1463217"/>
                <a:gd name="connsiteY46" fmla="*/ 1132764 h 1146412"/>
                <a:gd name="connsiteX47" fmla="*/ 98441 w 1463217"/>
                <a:gd name="connsiteY47" fmla="*/ 1105469 h 1146412"/>
                <a:gd name="connsiteX48" fmla="*/ 16554 w 1463217"/>
                <a:gd name="connsiteY48" fmla="*/ 1050878 h 1146412"/>
                <a:gd name="connsiteX49" fmla="*/ 30202 w 1463217"/>
                <a:gd name="connsiteY49" fmla="*/ 914400 h 1146412"/>
                <a:gd name="connsiteX50" fmla="*/ 112089 w 1463217"/>
                <a:gd name="connsiteY50" fmla="*/ 887105 h 1146412"/>
                <a:gd name="connsiteX51" fmla="*/ 139384 w 1463217"/>
                <a:gd name="connsiteY51" fmla="*/ 832514 h 114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63217" h="1146412">
                  <a:moveTo>
                    <a:pt x="139384" y="832514"/>
                  </a:moveTo>
                  <a:cubicBezTo>
                    <a:pt x="134835" y="809768"/>
                    <a:pt x="131362" y="786779"/>
                    <a:pt x="125736" y="764275"/>
                  </a:cubicBezTo>
                  <a:cubicBezTo>
                    <a:pt x="122247" y="750319"/>
                    <a:pt x="112089" y="737718"/>
                    <a:pt x="112089" y="723332"/>
                  </a:cubicBezTo>
                  <a:cubicBezTo>
                    <a:pt x="112089" y="695077"/>
                    <a:pt x="139229" y="662149"/>
                    <a:pt x="153032" y="641445"/>
                  </a:cubicBezTo>
                  <a:cubicBezTo>
                    <a:pt x="148483" y="618699"/>
                    <a:pt x="147529" y="594926"/>
                    <a:pt x="139384" y="573206"/>
                  </a:cubicBezTo>
                  <a:cubicBezTo>
                    <a:pt x="133625" y="557848"/>
                    <a:pt x="119424" y="546934"/>
                    <a:pt x="112089" y="532263"/>
                  </a:cubicBezTo>
                  <a:cubicBezTo>
                    <a:pt x="105655" y="519396"/>
                    <a:pt x="102990" y="504968"/>
                    <a:pt x="98441" y="491320"/>
                  </a:cubicBezTo>
                  <a:cubicBezTo>
                    <a:pt x="112089" y="482221"/>
                    <a:pt x="124713" y="471360"/>
                    <a:pt x="139384" y="464024"/>
                  </a:cubicBezTo>
                  <a:cubicBezTo>
                    <a:pt x="152251" y="457590"/>
                    <a:pt x="170155" y="460549"/>
                    <a:pt x="180328" y="450376"/>
                  </a:cubicBezTo>
                  <a:cubicBezTo>
                    <a:pt x="190500" y="440204"/>
                    <a:pt x="189426" y="423081"/>
                    <a:pt x="193975" y="409433"/>
                  </a:cubicBezTo>
                  <a:cubicBezTo>
                    <a:pt x="198524" y="377588"/>
                    <a:pt x="207623" y="346067"/>
                    <a:pt x="207623" y="313899"/>
                  </a:cubicBezTo>
                  <a:cubicBezTo>
                    <a:pt x="207623" y="295549"/>
                    <a:pt x="176826" y="174974"/>
                    <a:pt x="207623" y="136478"/>
                  </a:cubicBezTo>
                  <a:cubicBezTo>
                    <a:pt x="216610" y="125244"/>
                    <a:pt x="234918" y="127379"/>
                    <a:pt x="248566" y="122830"/>
                  </a:cubicBezTo>
                  <a:cubicBezTo>
                    <a:pt x="262214" y="127379"/>
                    <a:pt x="276153" y="141821"/>
                    <a:pt x="289510" y="136478"/>
                  </a:cubicBezTo>
                  <a:cubicBezTo>
                    <a:pt x="304739" y="130386"/>
                    <a:pt x="305207" y="107133"/>
                    <a:pt x="316805" y="95535"/>
                  </a:cubicBezTo>
                  <a:cubicBezTo>
                    <a:pt x="328403" y="83937"/>
                    <a:pt x="344100" y="77338"/>
                    <a:pt x="357748" y="68239"/>
                  </a:cubicBezTo>
                  <a:cubicBezTo>
                    <a:pt x="394142" y="77338"/>
                    <a:pt x="435716" y="116344"/>
                    <a:pt x="466930" y="95535"/>
                  </a:cubicBezTo>
                  <a:cubicBezTo>
                    <a:pt x="566690" y="29028"/>
                    <a:pt x="441248" y="110211"/>
                    <a:pt x="562465" y="40944"/>
                  </a:cubicBezTo>
                  <a:cubicBezTo>
                    <a:pt x="636547" y="-1389"/>
                    <a:pt x="569281" y="25024"/>
                    <a:pt x="644351" y="0"/>
                  </a:cubicBezTo>
                  <a:cubicBezTo>
                    <a:pt x="739886" y="31845"/>
                    <a:pt x="717139" y="0"/>
                    <a:pt x="739886" y="68239"/>
                  </a:cubicBezTo>
                  <a:cubicBezTo>
                    <a:pt x="767181" y="63690"/>
                    <a:pt x="794759" y="60594"/>
                    <a:pt x="821772" y="54591"/>
                  </a:cubicBezTo>
                  <a:cubicBezTo>
                    <a:pt x="835816" y="51470"/>
                    <a:pt x="849849" y="34510"/>
                    <a:pt x="862716" y="40944"/>
                  </a:cubicBezTo>
                  <a:cubicBezTo>
                    <a:pt x="875583" y="47378"/>
                    <a:pt x="866191" y="71715"/>
                    <a:pt x="876363" y="81887"/>
                  </a:cubicBezTo>
                  <a:cubicBezTo>
                    <a:pt x="890749" y="96273"/>
                    <a:pt x="912757" y="100084"/>
                    <a:pt x="930954" y="109182"/>
                  </a:cubicBezTo>
                  <a:cubicBezTo>
                    <a:pt x="944602" y="104633"/>
                    <a:pt x="957512" y="95535"/>
                    <a:pt x="971898" y="95535"/>
                  </a:cubicBezTo>
                  <a:cubicBezTo>
                    <a:pt x="1044691" y="95535"/>
                    <a:pt x="994148" y="128909"/>
                    <a:pt x="1026489" y="177421"/>
                  </a:cubicBezTo>
                  <a:cubicBezTo>
                    <a:pt x="1034469" y="189391"/>
                    <a:pt x="1053784" y="186520"/>
                    <a:pt x="1067432" y="191069"/>
                  </a:cubicBezTo>
                  <a:cubicBezTo>
                    <a:pt x="1071981" y="204717"/>
                    <a:pt x="1070908" y="221840"/>
                    <a:pt x="1081080" y="232012"/>
                  </a:cubicBezTo>
                  <a:cubicBezTo>
                    <a:pt x="1109878" y="260810"/>
                    <a:pt x="1181691" y="235715"/>
                    <a:pt x="1203910" y="232012"/>
                  </a:cubicBezTo>
                  <a:cubicBezTo>
                    <a:pt x="1217558" y="236561"/>
                    <a:pt x="1236491" y="233954"/>
                    <a:pt x="1244853" y="245660"/>
                  </a:cubicBezTo>
                  <a:cubicBezTo>
                    <a:pt x="1261576" y="269073"/>
                    <a:pt x="1272148" y="327547"/>
                    <a:pt x="1272148" y="327547"/>
                  </a:cubicBezTo>
                  <a:cubicBezTo>
                    <a:pt x="1288673" y="542371"/>
                    <a:pt x="1271410" y="447423"/>
                    <a:pt x="1313092" y="614150"/>
                  </a:cubicBezTo>
                  <a:cubicBezTo>
                    <a:pt x="1319426" y="639485"/>
                    <a:pt x="1366052" y="680758"/>
                    <a:pt x="1381330" y="696036"/>
                  </a:cubicBezTo>
                  <a:cubicBezTo>
                    <a:pt x="1385879" y="709684"/>
                    <a:pt x="1387992" y="724403"/>
                    <a:pt x="1394978" y="736979"/>
                  </a:cubicBezTo>
                  <a:cubicBezTo>
                    <a:pt x="1473192" y="877764"/>
                    <a:pt x="1432335" y="767165"/>
                    <a:pt x="1463217" y="859809"/>
                  </a:cubicBezTo>
                  <a:cubicBezTo>
                    <a:pt x="1434911" y="973030"/>
                    <a:pt x="1475929" y="874206"/>
                    <a:pt x="1408626" y="928048"/>
                  </a:cubicBezTo>
                  <a:cubicBezTo>
                    <a:pt x="1395818" y="938295"/>
                    <a:pt x="1394138" y="958744"/>
                    <a:pt x="1381330" y="968991"/>
                  </a:cubicBezTo>
                  <a:cubicBezTo>
                    <a:pt x="1363605" y="983171"/>
                    <a:pt x="1259421" y="996083"/>
                    <a:pt x="1258501" y="996287"/>
                  </a:cubicBezTo>
                  <a:cubicBezTo>
                    <a:pt x="1244457" y="999408"/>
                    <a:pt x="1231811" y="1007991"/>
                    <a:pt x="1217557" y="1009935"/>
                  </a:cubicBezTo>
                  <a:cubicBezTo>
                    <a:pt x="1131441" y="1021678"/>
                    <a:pt x="958250" y="1037230"/>
                    <a:pt x="958250" y="1037230"/>
                  </a:cubicBezTo>
                  <a:cubicBezTo>
                    <a:pt x="874169" y="1065258"/>
                    <a:pt x="959770" y="1039436"/>
                    <a:pt x="821772" y="1064526"/>
                  </a:cubicBezTo>
                  <a:cubicBezTo>
                    <a:pt x="803318" y="1067881"/>
                    <a:pt x="785491" y="1074104"/>
                    <a:pt x="767181" y="1078173"/>
                  </a:cubicBezTo>
                  <a:cubicBezTo>
                    <a:pt x="744537" y="1083205"/>
                    <a:pt x="721446" y="1086195"/>
                    <a:pt x="698942" y="1091821"/>
                  </a:cubicBezTo>
                  <a:cubicBezTo>
                    <a:pt x="684986" y="1095310"/>
                    <a:pt x="671831" y="1101517"/>
                    <a:pt x="657999" y="1105469"/>
                  </a:cubicBezTo>
                  <a:cubicBezTo>
                    <a:pt x="639964" y="1110622"/>
                    <a:pt x="621443" y="1113964"/>
                    <a:pt x="603408" y="1119117"/>
                  </a:cubicBezTo>
                  <a:cubicBezTo>
                    <a:pt x="466353" y="1158275"/>
                    <a:pt x="678536" y="1103746"/>
                    <a:pt x="507874" y="1146412"/>
                  </a:cubicBezTo>
                  <a:cubicBezTo>
                    <a:pt x="403241" y="1141863"/>
                    <a:pt x="298421" y="1140501"/>
                    <a:pt x="193975" y="1132764"/>
                  </a:cubicBezTo>
                  <a:cubicBezTo>
                    <a:pt x="185817" y="1132160"/>
                    <a:pt x="110862" y="1112369"/>
                    <a:pt x="98441" y="1105469"/>
                  </a:cubicBezTo>
                  <a:cubicBezTo>
                    <a:pt x="69764" y="1089537"/>
                    <a:pt x="16554" y="1050878"/>
                    <a:pt x="16554" y="1050878"/>
                  </a:cubicBezTo>
                  <a:cubicBezTo>
                    <a:pt x="9259" y="1021695"/>
                    <a:pt x="-23471" y="932291"/>
                    <a:pt x="30202" y="914400"/>
                  </a:cubicBezTo>
                  <a:lnTo>
                    <a:pt x="112089" y="887105"/>
                  </a:lnTo>
                  <a:lnTo>
                    <a:pt x="139384" y="832514"/>
                  </a:lnTo>
                  <a:close/>
                </a:path>
              </a:pathLst>
            </a:custGeom>
            <a:solidFill>
              <a:srgbClr val="FFCCCC"/>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070746" y="2327619"/>
              <a:ext cx="2634018"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2" name="Freeform 11"/>
            <p:cNvSpPr/>
            <p:nvPr/>
          </p:nvSpPr>
          <p:spPr>
            <a:xfrm>
              <a:off x="3048000" y="2361063"/>
              <a:ext cx="2743200"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4" name="Freeform 13"/>
            <p:cNvSpPr/>
            <p:nvPr/>
          </p:nvSpPr>
          <p:spPr>
            <a:xfrm>
              <a:off x="2971800" y="2303060"/>
              <a:ext cx="2743200"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alpha val="45000"/>
                </a:srgb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3" name="Freeform 12"/>
            <p:cNvSpPr/>
            <p:nvPr/>
          </p:nvSpPr>
          <p:spPr>
            <a:xfrm>
              <a:off x="3093766" y="2279113"/>
              <a:ext cx="2634018"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alpha val="58000"/>
                </a:srgb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6" name="Rectangle 15"/>
            <p:cNvSpPr/>
            <p:nvPr/>
          </p:nvSpPr>
          <p:spPr>
            <a:xfrm>
              <a:off x="762000" y="3528622"/>
              <a:ext cx="8001000" cy="1404295"/>
            </a:xfrm>
            <a:prstGeom prst="rect">
              <a:avLst/>
            </a:pr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790700" y="1585671"/>
              <a:ext cx="1447800" cy="369332"/>
            </a:xfrm>
            <a:prstGeom prst="rect">
              <a:avLst/>
            </a:prstGeom>
            <a:noFill/>
          </p:spPr>
          <p:txBody>
            <a:bodyPr wrap="square" rtlCol="0">
              <a:spAutoFit/>
            </a:bodyPr>
            <a:lstStyle/>
            <a:p>
              <a:r>
                <a:rPr lang="en-US" b="1" dirty="0" smtClean="0">
                  <a:solidFill>
                    <a:srgbClr val="FFC000"/>
                  </a:solidFill>
                </a:rPr>
                <a:t>Zinc Primer</a:t>
              </a:r>
              <a:endParaRPr lang="en-US" b="1" dirty="0">
                <a:solidFill>
                  <a:srgbClr val="FFC000"/>
                </a:solidFill>
              </a:endParaRPr>
            </a:p>
          </p:txBody>
        </p:sp>
        <p:sp>
          <p:nvSpPr>
            <p:cNvPr id="18" name="TextBox 17"/>
            <p:cNvSpPr txBox="1"/>
            <p:nvPr/>
          </p:nvSpPr>
          <p:spPr>
            <a:xfrm>
              <a:off x="1641231" y="2310218"/>
              <a:ext cx="1295400" cy="369332"/>
            </a:xfrm>
            <a:prstGeom prst="rect">
              <a:avLst/>
            </a:prstGeom>
            <a:noFill/>
          </p:spPr>
          <p:txBody>
            <a:bodyPr wrap="square" rtlCol="0">
              <a:spAutoFit/>
            </a:bodyPr>
            <a:lstStyle/>
            <a:p>
              <a:r>
                <a:rPr lang="en-US" b="1" dirty="0" smtClean="0"/>
                <a:t>Steel Rebar</a:t>
              </a:r>
              <a:endParaRPr lang="en-US" b="1" dirty="0"/>
            </a:p>
          </p:txBody>
        </p:sp>
        <p:sp>
          <p:nvSpPr>
            <p:cNvPr id="19" name="TextBox 18"/>
            <p:cNvSpPr txBox="1"/>
            <p:nvPr/>
          </p:nvSpPr>
          <p:spPr>
            <a:xfrm>
              <a:off x="6450842" y="3692160"/>
              <a:ext cx="1981200" cy="954107"/>
            </a:xfrm>
            <a:prstGeom prst="rect">
              <a:avLst/>
            </a:prstGeom>
            <a:noFill/>
          </p:spPr>
          <p:txBody>
            <a:bodyPr wrap="square" rtlCol="0">
              <a:spAutoFit/>
            </a:bodyPr>
            <a:lstStyle/>
            <a:p>
              <a:pPr algn="ctr"/>
              <a:r>
                <a:rPr lang="en-US" sz="2800" dirty="0" smtClean="0">
                  <a:solidFill>
                    <a:schemeClr val="bg1"/>
                  </a:solidFill>
                </a:rPr>
                <a:t>Original Substrate</a:t>
              </a:r>
              <a:endParaRPr lang="en-US" sz="2800" dirty="0">
                <a:solidFill>
                  <a:schemeClr val="bg1"/>
                </a:solidFill>
              </a:endParaRPr>
            </a:p>
          </p:txBody>
        </p:sp>
        <p:sp>
          <p:nvSpPr>
            <p:cNvPr id="20" name="TextBox 19"/>
            <p:cNvSpPr txBox="1"/>
            <p:nvPr/>
          </p:nvSpPr>
          <p:spPr>
            <a:xfrm>
              <a:off x="6450842" y="1917392"/>
              <a:ext cx="1981200" cy="954107"/>
            </a:xfrm>
            <a:prstGeom prst="rect">
              <a:avLst/>
            </a:prstGeom>
            <a:noFill/>
          </p:spPr>
          <p:txBody>
            <a:bodyPr wrap="square" rtlCol="0">
              <a:spAutoFit/>
            </a:bodyPr>
            <a:lstStyle/>
            <a:p>
              <a:pPr algn="ctr"/>
              <a:r>
                <a:rPr lang="en-US" sz="2800" dirty="0" smtClean="0">
                  <a:solidFill>
                    <a:schemeClr val="bg1"/>
                  </a:solidFill>
                </a:rPr>
                <a:t>Repair Material</a:t>
              </a:r>
              <a:endParaRPr lang="en-US" sz="2800" dirty="0">
                <a:solidFill>
                  <a:schemeClr val="bg1"/>
                </a:solidFill>
              </a:endParaRPr>
            </a:p>
          </p:txBody>
        </p:sp>
        <p:sp>
          <p:nvSpPr>
            <p:cNvPr id="21" name="TextBox 20"/>
            <p:cNvSpPr txBox="1"/>
            <p:nvPr/>
          </p:nvSpPr>
          <p:spPr>
            <a:xfrm>
              <a:off x="3397155" y="2811480"/>
              <a:ext cx="1981200" cy="707886"/>
            </a:xfrm>
            <a:prstGeom prst="rect">
              <a:avLst/>
            </a:prstGeom>
            <a:noFill/>
          </p:spPr>
          <p:txBody>
            <a:bodyPr wrap="square" rtlCol="0">
              <a:spAutoFit/>
            </a:bodyPr>
            <a:lstStyle/>
            <a:p>
              <a:pPr algn="ctr"/>
              <a:r>
                <a:rPr lang="en-US" sz="2000" b="1" dirty="0" smtClean="0">
                  <a:solidFill>
                    <a:srgbClr val="FF0000"/>
                  </a:solidFill>
                </a:rPr>
                <a:t>Area that has corroded away!</a:t>
              </a:r>
              <a:endParaRPr lang="en-US" sz="2000" b="1" dirty="0">
                <a:solidFill>
                  <a:srgbClr val="FF0000"/>
                </a:solidFill>
              </a:endParaRPr>
            </a:p>
          </p:txBody>
        </p:sp>
        <p:sp>
          <p:nvSpPr>
            <p:cNvPr id="27" name="TextBox 26"/>
            <p:cNvSpPr txBox="1"/>
            <p:nvPr/>
          </p:nvSpPr>
          <p:spPr>
            <a:xfrm>
              <a:off x="3548734" y="3480116"/>
              <a:ext cx="1873155" cy="369332"/>
            </a:xfrm>
            <a:prstGeom prst="rect">
              <a:avLst/>
            </a:prstGeom>
            <a:noFill/>
          </p:spPr>
          <p:txBody>
            <a:bodyPr wrap="square" rtlCol="0">
              <a:spAutoFit/>
            </a:bodyPr>
            <a:lstStyle/>
            <a:p>
              <a:r>
                <a:rPr lang="en-US" b="1" dirty="0" smtClean="0">
                  <a:solidFill>
                    <a:srgbClr val="FFCCCC"/>
                  </a:solidFill>
                </a:rPr>
                <a:t>No zinc primer</a:t>
              </a:r>
              <a:endParaRPr lang="en-US" b="1" dirty="0">
                <a:solidFill>
                  <a:srgbClr val="FFCCCC"/>
                </a:solidFill>
              </a:endParaRPr>
            </a:p>
          </p:txBody>
        </p:sp>
        <p:sp>
          <p:nvSpPr>
            <p:cNvPr id="29" name="Freeform 28"/>
            <p:cNvSpPr/>
            <p:nvPr/>
          </p:nvSpPr>
          <p:spPr>
            <a:xfrm rot="10800000" flipV="1">
              <a:off x="5742569" y="3374504"/>
              <a:ext cx="3058236" cy="235885"/>
            </a:xfrm>
            <a:custGeom>
              <a:avLst/>
              <a:gdLst>
                <a:gd name="connsiteX0" fmla="*/ 0 w 8177349"/>
                <a:gd name="connsiteY0" fmla="*/ 300446 h 300446"/>
                <a:gd name="connsiteX1" fmla="*/ 104503 w 8177349"/>
                <a:gd name="connsiteY1" fmla="*/ 169817 h 300446"/>
                <a:gd name="connsiteX2" fmla="*/ 169817 w 8177349"/>
                <a:gd name="connsiteY2" fmla="*/ 78377 h 300446"/>
                <a:gd name="connsiteX3" fmla="*/ 235131 w 8177349"/>
                <a:gd name="connsiteY3" fmla="*/ 169817 h 300446"/>
                <a:gd name="connsiteX4" fmla="*/ 274320 w 8177349"/>
                <a:gd name="connsiteY4" fmla="*/ 195943 h 300446"/>
                <a:gd name="connsiteX5" fmla="*/ 326571 w 8177349"/>
                <a:gd name="connsiteY5" fmla="*/ 182880 h 300446"/>
                <a:gd name="connsiteX6" fmla="*/ 365760 w 8177349"/>
                <a:gd name="connsiteY6" fmla="*/ 104503 h 300446"/>
                <a:gd name="connsiteX7" fmla="*/ 404949 w 8177349"/>
                <a:gd name="connsiteY7" fmla="*/ 65314 h 300446"/>
                <a:gd name="connsiteX8" fmla="*/ 457200 w 8177349"/>
                <a:gd name="connsiteY8" fmla="*/ 52252 h 300446"/>
                <a:gd name="connsiteX9" fmla="*/ 509451 w 8177349"/>
                <a:gd name="connsiteY9" fmla="*/ 65314 h 300446"/>
                <a:gd name="connsiteX10" fmla="*/ 574766 w 8177349"/>
                <a:gd name="connsiteY10" fmla="*/ 143692 h 300446"/>
                <a:gd name="connsiteX11" fmla="*/ 587829 w 8177349"/>
                <a:gd name="connsiteY11" fmla="*/ 209006 h 300446"/>
                <a:gd name="connsiteX12" fmla="*/ 692331 w 8177349"/>
                <a:gd name="connsiteY12" fmla="*/ 209006 h 300446"/>
                <a:gd name="connsiteX13" fmla="*/ 718457 w 8177349"/>
                <a:gd name="connsiteY13" fmla="*/ 169817 h 300446"/>
                <a:gd name="connsiteX14" fmla="*/ 731520 w 8177349"/>
                <a:gd name="connsiteY14" fmla="*/ 130629 h 300446"/>
                <a:gd name="connsiteX15" fmla="*/ 809897 w 8177349"/>
                <a:gd name="connsiteY15" fmla="*/ 91440 h 300446"/>
                <a:gd name="connsiteX16" fmla="*/ 836023 w 8177349"/>
                <a:gd name="connsiteY16" fmla="*/ 130629 h 300446"/>
                <a:gd name="connsiteX17" fmla="*/ 849086 w 8177349"/>
                <a:gd name="connsiteY17" fmla="*/ 169817 h 300446"/>
                <a:gd name="connsiteX18" fmla="*/ 927463 w 8177349"/>
                <a:gd name="connsiteY18" fmla="*/ 235132 h 300446"/>
                <a:gd name="connsiteX19" fmla="*/ 979714 w 8177349"/>
                <a:gd name="connsiteY19" fmla="*/ 248194 h 300446"/>
                <a:gd name="connsiteX20" fmla="*/ 1018903 w 8177349"/>
                <a:gd name="connsiteY20" fmla="*/ 235132 h 300446"/>
                <a:gd name="connsiteX21" fmla="*/ 1136469 w 8177349"/>
                <a:gd name="connsiteY21" fmla="*/ 143692 h 300446"/>
                <a:gd name="connsiteX22" fmla="*/ 1214846 w 8177349"/>
                <a:gd name="connsiteY22" fmla="*/ 117566 h 300446"/>
                <a:gd name="connsiteX23" fmla="*/ 1254034 w 8177349"/>
                <a:gd name="connsiteY23" fmla="*/ 169817 h 300446"/>
                <a:gd name="connsiteX24" fmla="*/ 1280160 w 8177349"/>
                <a:gd name="connsiteY24" fmla="*/ 209006 h 300446"/>
                <a:gd name="connsiteX25" fmla="*/ 1319349 w 8177349"/>
                <a:gd name="connsiteY25" fmla="*/ 235132 h 300446"/>
                <a:gd name="connsiteX26" fmla="*/ 1358537 w 8177349"/>
                <a:gd name="connsiteY26" fmla="*/ 222069 h 300446"/>
                <a:gd name="connsiteX27" fmla="*/ 1371600 w 8177349"/>
                <a:gd name="connsiteY27" fmla="*/ 182880 h 300446"/>
                <a:gd name="connsiteX28" fmla="*/ 1397726 w 8177349"/>
                <a:gd name="connsiteY28" fmla="*/ 143692 h 300446"/>
                <a:gd name="connsiteX29" fmla="*/ 1463040 w 8177349"/>
                <a:gd name="connsiteY29" fmla="*/ 52252 h 300446"/>
                <a:gd name="connsiteX30" fmla="*/ 1541417 w 8177349"/>
                <a:gd name="connsiteY30" fmla="*/ 39189 h 300446"/>
                <a:gd name="connsiteX31" fmla="*/ 1632857 w 8177349"/>
                <a:gd name="connsiteY31" fmla="*/ 52252 h 300446"/>
                <a:gd name="connsiteX32" fmla="*/ 1658983 w 8177349"/>
                <a:gd name="connsiteY32" fmla="*/ 209006 h 300446"/>
                <a:gd name="connsiteX33" fmla="*/ 1698171 w 8177349"/>
                <a:gd name="connsiteY33" fmla="*/ 222069 h 300446"/>
                <a:gd name="connsiteX34" fmla="*/ 1750423 w 8177349"/>
                <a:gd name="connsiteY34" fmla="*/ 209006 h 300446"/>
                <a:gd name="connsiteX35" fmla="*/ 1763486 w 8177349"/>
                <a:gd name="connsiteY35" fmla="*/ 169817 h 300446"/>
                <a:gd name="connsiteX36" fmla="*/ 1789611 w 8177349"/>
                <a:gd name="connsiteY36" fmla="*/ 117566 h 300446"/>
                <a:gd name="connsiteX37" fmla="*/ 1828800 w 8177349"/>
                <a:gd name="connsiteY37" fmla="*/ 39189 h 300446"/>
                <a:gd name="connsiteX38" fmla="*/ 1907177 w 8177349"/>
                <a:gd name="connsiteY38" fmla="*/ 117566 h 300446"/>
                <a:gd name="connsiteX39" fmla="*/ 1933303 w 8177349"/>
                <a:gd name="connsiteY39" fmla="*/ 195943 h 300446"/>
                <a:gd name="connsiteX40" fmla="*/ 1972491 w 8177349"/>
                <a:gd name="connsiteY40" fmla="*/ 222069 h 300446"/>
                <a:gd name="connsiteX41" fmla="*/ 2024743 w 8177349"/>
                <a:gd name="connsiteY41" fmla="*/ 209006 h 300446"/>
                <a:gd name="connsiteX42" fmla="*/ 2103120 w 8177349"/>
                <a:gd name="connsiteY42" fmla="*/ 143692 h 300446"/>
                <a:gd name="connsiteX43" fmla="*/ 2142309 w 8177349"/>
                <a:gd name="connsiteY43" fmla="*/ 130629 h 300446"/>
                <a:gd name="connsiteX44" fmla="*/ 2181497 w 8177349"/>
                <a:gd name="connsiteY44" fmla="*/ 222069 h 300446"/>
                <a:gd name="connsiteX45" fmla="*/ 2233749 w 8177349"/>
                <a:gd name="connsiteY45" fmla="*/ 235132 h 300446"/>
                <a:gd name="connsiteX46" fmla="*/ 2286000 w 8177349"/>
                <a:gd name="connsiteY46" fmla="*/ 182880 h 300446"/>
                <a:gd name="connsiteX47" fmla="*/ 2364377 w 8177349"/>
                <a:gd name="connsiteY47" fmla="*/ 143692 h 300446"/>
                <a:gd name="connsiteX48" fmla="*/ 2403566 w 8177349"/>
                <a:gd name="connsiteY48" fmla="*/ 169817 h 300446"/>
                <a:gd name="connsiteX49" fmla="*/ 2442754 w 8177349"/>
                <a:gd name="connsiteY49" fmla="*/ 209006 h 300446"/>
                <a:gd name="connsiteX50" fmla="*/ 2481943 w 8177349"/>
                <a:gd name="connsiteY50" fmla="*/ 222069 h 300446"/>
                <a:gd name="connsiteX51" fmla="*/ 2495006 w 8177349"/>
                <a:gd name="connsiteY51" fmla="*/ 261257 h 300446"/>
                <a:gd name="connsiteX52" fmla="*/ 2547257 w 8177349"/>
                <a:gd name="connsiteY52" fmla="*/ 248194 h 300446"/>
                <a:gd name="connsiteX53" fmla="*/ 2625634 w 8177349"/>
                <a:gd name="connsiteY53" fmla="*/ 195943 h 300446"/>
                <a:gd name="connsiteX54" fmla="*/ 2677886 w 8177349"/>
                <a:gd name="connsiteY54" fmla="*/ 209006 h 300446"/>
                <a:gd name="connsiteX55" fmla="*/ 2704011 w 8177349"/>
                <a:gd name="connsiteY55" fmla="*/ 248194 h 300446"/>
                <a:gd name="connsiteX56" fmla="*/ 2743200 w 8177349"/>
                <a:gd name="connsiteY56" fmla="*/ 274320 h 300446"/>
                <a:gd name="connsiteX57" fmla="*/ 2808514 w 8177349"/>
                <a:gd name="connsiteY57" fmla="*/ 209006 h 300446"/>
                <a:gd name="connsiteX58" fmla="*/ 2821577 w 8177349"/>
                <a:gd name="connsiteY58" fmla="*/ 169817 h 300446"/>
                <a:gd name="connsiteX59" fmla="*/ 2873829 w 8177349"/>
                <a:gd name="connsiteY59" fmla="*/ 91440 h 300446"/>
                <a:gd name="connsiteX60" fmla="*/ 2952206 w 8177349"/>
                <a:gd name="connsiteY60" fmla="*/ 156754 h 300446"/>
                <a:gd name="connsiteX61" fmla="*/ 3004457 w 8177349"/>
                <a:gd name="connsiteY61" fmla="*/ 222069 h 300446"/>
                <a:gd name="connsiteX62" fmla="*/ 3043646 w 8177349"/>
                <a:gd name="connsiteY62" fmla="*/ 195943 h 300446"/>
                <a:gd name="connsiteX63" fmla="*/ 3095897 w 8177349"/>
                <a:gd name="connsiteY63" fmla="*/ 117566 h 300446"/>
                <a:gd name="connsiteX64" fmla="*/ 3161211 w 8177349"/>
                <a:gd name="connsiteY64" fmla="*/ 182880 h 300446"/>
                <a:gd name="connsiteX65" fmla="*/ 3200400 w 8177349"/>
                <a:gd name="connsiteY65" fmla="*/ 209006 h 300446"/>
                <a:gd name="connsiteX66" fmla="*/ 3226526 w 8177349"/>
                <a:gd name="connsiteY66" fmla="*/ 248194 h 300446"/>
                <a:gd name="connsiteX67" fmla="*/ 3278777 w 8177349"/>
                <a:gd name="connsiteY67" fmla="*/ 235132 h 300446"/>
                <a:gd name="connsiteX68" fmla="*/ 3357154 w 8177349"/>
                <a:gd name="connsiteY68" fmla="*/ 169817 h 300446"/>
                <a:gd name="connsiteX69" fmla="*/ 3396343 w 8177349"/>
                <a:gd name="connsiteY69" fmla="*/ 156754 h 300446"/>
                <a:gd name="connsiteX70" fmla="*/ 3540034 w 8177349"/>
                <a:gd name="connsiteY70" fmla="*/ 195943 h 300446"/>
                <a:gd name="connsiteX71" fmla="*/ 3592286 w 8177349"/>
                <a:gd name="connsiteY71" fmla="*/ 143692 h 300446"/>
                <a:gd name="connsiteX72" fmla="*/ 3631474 w 8177349"/>
                <a:gd name="connsiteY72" fmla="*/ 117566 h 300446"/>
                <a:gd name="connsiteX73" fmla="*/ 3683726 w 8177349"/>
                <a:gd name="connsiteY73" fmla="*/ 65314 h 300446"/>
                <a:gd name="connsiteX74" fmla="*/ 3762103 w 8177349"/>
                <a:gd name="connsiteY74" fmla="*/ 143692 h 300446"/>
                <a:gd name="connsiteX75" fmla="*/ 3827417 w 8177349"/>
                <a:gd name="connsiteY75" fmla="*/ 209006 h 300446"/>
                <a:gd name="connsiteX76" fmla="*/ 3905794 w 8177349"/>
                <a:gd name="connsiteY76" fmla="*/ 156754 h 300446"/>
                <a:gd name="connsiteX77" fmla="*/ 3944983 w 8177349"/>
                <a:gd name="connsiteY77" fmla="*/ 130629 h 300446"/>
                <a:gd name="connsiteX78" fmla="*/ 4010297 w 8177349"/>
                <a:gd name="connsiteY78" fmla="*/ 143692 h 300446"/>
                <a:gd name="connsiteX79" fmla="*/ 4049486 w 8177349"/>
                <a:gd name="connsiteY79" fmla="*/ 222069 h 300446"/>
                <a:gd name="connsiteX80" fmla="*/ 4127863 w 8177349"/>
                <a:gd name="connsiteY80" fmla="*/ 261257 h 300446"/>
                <a:gd name="connsiteX81" fmla="*/ 4180114 w 8177349"/>
                <a:gd name="connsiteY81" fmla="*/ 235132 h 300446"/>
                <a:gd name="connsiteX82" fmla="*/ 4206240 w 8177349"/>
                <a:gd name="connsiteY82" fmla="*/ 182880 h 300446"/>
                <a:gd name="connsiteX83" fmla="*/ 4232366 w 8177349"/>
                <a:gd name="connsiteY83" fmla="*/ 143692 h 300446"/>
                <a:gd name="connsiteX84" fmla="*/ 4245429 w 8177349"/>
                <a:gd name="connsiteY84" fmla="*/ 104503 h 300446"/>
                <a:gd name="connsiteX85" fmla="*/ 4284617 w 8177349"/>
                <a:gd name="connsiteY85" fmla="*/ 117566 h 300446"/>
                <a:gd name="connsiteX86" fmla="*/ 4376057 w 8177349"/>
                <a:gd name="connsiteY86" fmla="*/ 222069 h 300446"/>
                <a:gd name="connsiteX87" fmla="*/ 4428309 w 8177349"/>
                <a:gd name="connsiteY87" fmla="*/ 209006 h 300446"/>
                <a:gd name="connsiteX88" fmla="*/ 4467497 w 8177349"/>
                <a:gd name="connsiteY88" fmla="*/ 182880 h 300446"/>
                <a:gd name="connsiteX89" fmla="*/ 4585063 w 8177349"/>
                <a:gd name="connsiteY89" fmla="*/ 209006 h 300446"/>
                <a:gd name="connsiteX90" fmla="*/ 4624251 w 8177349"/>
                <a:gd name="connsiteY90" fmla="*/ 195943 h 300446"/>
                <a:gd name="connsiteX91" fmla="*/ 4663440 w 8177349"/>
                <a:gd name="connsiteY91" fmla="*/ 104503 h 300446"/>
                <a:gd name="connsiteX92" fmla="*/ 4689566 w 8177349"/>
                <a:gd name="connsiteY92" fmla="*/ 26126 h 300446"/>
                <a:gd name="connsiteX93" fmla="*/ 4728754 w 8177349"/>
                <a:gd name="connsiteY93" fmla="*/ 0 h 300446"/>
                <a:gd name="connsiteX94" fmla="*/ 4767943 w 8177349"/>
                <a:gd name="connsiteY94" fmla="*/ 39189 h 300446"/>
                <a:gd name="connsiteX95" fmla="*/ 4781006 w 8177349"/>
                <a:gd name="connsiteY95" fmla="*/ 78377 h 300446"/>
                <a:gd name="connsiteX96" fmla="*/ 4859383 w 8177349"/>
                <a:gd name="connsiteY96" fmla="*/ 117566 h 300446"/>
                <a:gd name="connsiteX97" fmla="*/ 4937760 w 8177349"/>
                <a:gd name="connsiteY97" fmla="*/ 91440 h 300446"/>
                <a:gd name="connsiteX98" fmla="*/ 4976949 w 8177349"/>
                <a:gd name="connsiteY98" fmla="*/ 78377 h 300446"/>
                <a:gd name="connsiteX99" fmla="*/ 5068389 w 8177349"/>
                <a:gd name="connsiteY99" fmla="*/ 130629 h 300446"/>
                <a:gd name="connsiteX100" fmla="*/ 5094514 w 8177349"/>
                <a:gd name="connsiteY100" fmla="*/ 169817 h 300446"/>
                <a:gd name="connsiteX101" fmla="*/ 5133703 w 8177349"/>
                <a:gd name="connsiteY101" fmla="*/ 143692 h 300446"/>
                <a:gd name="connsiteX102" fmla="*/ 5212080 w 8177349"/>
                <a:gd name="connsiteY102" fmla="*/ 78377 h 300446"/>
                <a:gd name="connsiteX103" fmla="*/ 5290457 w 8177349"/>
                <a:gd name="connsiteY103" fmla="*/ 130629 h 300446"/>
                <a:gd name="connsiteX104" fmla="*/ 5381897 w 8177349"/>
                <a:gd name="connsiteY104" fmla="*/ 195943 h 300446"/>
                <a:gd name="connsiteX105" fmla="*/ 5421086 w 8177349"/>
                <a:gd name="connsiteY105" fmla="*/ 182880 h 300446"/>
                <a:gd name="connsiteX106" fmla="*/ 5434149 w 8177349"/>
                <a:gd name="connsiteY106" fmla="*/ 143692 h 300446"/>
                <a:gd name="connsiteX107" fmla="*/ 5460274 w 8177349"/>
                <a:gd name="connsiteY107" fmla="*/ 104503 h 300446"/>
                <a:gd name="connsiteX108" fmla="*/ 5538651 w 8177349"/>
                <a:gd name="connsiteY108" fmla="*/ 195943 h 300446"/>
                <a:gd name="connsiteX109" fmla="*/ 5577840 w 8177349"/>
                <a:gd name="connsiteY109" fmla="*/ 209006 h 300446"/>
                <a:gd name="connsiteX110" fmla="*/ 5630091 w 8177349"/>
                <a:gd name="connsiteY110" fmla="*/ 117566 h 300446"/>
                <a:gd name="connsiteX111" fmla="*/ 5669280 w 8177349"/>
                <a:gd name="connsiteY111" fmla="*/ 104503 h 300446"/>
                <a:gd name="connsiteX112" fmla="*/ 5721531 w 8177349"/>
                <a:gd name="connsiteY112" fmla="*/ 117566 h 300446"/>
                <a:gd name="connsiteX113" fmla="*/ 5799909 w 8177349"/>
                <a:gd name="connsiteY113" fmla="*/ 195943 h 300446"/>
                <a:gd name="connsiteX114" fmla="*/ 5839097 w 8177349"/>
                <a:gd name="connsiteY114" fmla="*/ 222069 h 300446"/>
                <a:gd name="connsiteX115" fmla="*/ 5930537 w 8177349"/>
                <a:gd name="connsiteY115" fmla="*/ 156754 h 300446"/>
                <a:gd name="connsiteX116" fmla="*/ 5982789 w 8177349"/>
                <a:gd name="connsiteY116" fmla="*/ 78377 h 300446"/>
                <a:gd name="connsiteX117" fmla="*/ 6021977 w 8177349"/>
                <a:gd name="connsiteY117" fmla="*/ 104503 h 300446"/>
                <a:gd name="connsiteX118" fmla="*/ 6048103 w 8177349"/>
                <a:gd name="connsiteY118" fmla="*/ 143692 h 300446"/>
                <a:gd name="connsiteX119" fmla="*/ 6165669 w 8177349"/>
                <a:gd name="connsiteY119" fmla="*/ 209006 h 300446"/>
                <a:gd name="connsiteX120" fmla="*/ 6257109 w 8177349"/>
                <a:gd name="connsiteY120" fmla="*/ 104503 h 300446"/>
                <a:gd name="connsiteX121" fmla="*/ 6322423 w 8177349"/>
                <a:gd name="connsiteY121" fmla="*/ 156754 h 300446"/>
                <a:gd name="connsiteX122" fmla="*/ 6361611 w 8177349"/>
                <a:gd name="connsiteY122" fmla="*/ 143692 h 300446"/>
                <a:gd name="connsiteX123" fmla="*/ 6400800 w 8177349"/>
                <a:gd name="connsiteY123" fmla="*/ 91440 h 300446"/>
                <a:gd name="connsiteX124" fmla="*/ 6426926 w 8177349"/>
                <a:gd name="connsiteY124" fmla="*/ 52252 h 300446"/>
                <a:gd name="connsiteX125" fmla="*/ 6479177 w 8177349"/>
                <a:gd name="connsiteY125" fmla="*/ 65314 h 300446"/>
                <a:gd name="connsiteX126" fmla="*/ 6557554 w 8177349"/>
                <a:gd name="connsiteY126" fmla="*/ 130629 h 300446"/>
                <a:gd name="connsiteX127" fmla="*/ 6596743 w 8177349"/>
                <a:gd name="connsiteY127" fmla="*/ 143692 h 300446"/>
                <a:gd name="connsiteX128" fmla="*/ 6714309 w 8177349"/>
                <a:gd name="connsiteY128" fmla="*/ 130629 h 300446"/>
                <a:gd name="connsiteX129" fmla="*/ 6740434 w 8177349"/>
                <a:gd name="connsiteY129" fmla="*/ 169817 h 300446"/>
                <a:gd name="connsiteX130" fmla="*/ 6779623 w 8177349"/>
                <a:gd name="connsiteY130" fmla="*/ 182880 h 300446"/>
                <a:gd name="connsiteX131" fmla="*/ 6844937 w 8177349"/>
                <a:gd name="connsiteY131" fmla="*/ 104503 h 300446"/>
                <a:gd name="connsiteX132" fmla="*/ 6884126 w 8177349"/>
                <a:gd name="connsiteY132" fmla="*/ 91440 h 300446"/>
                <a:gd name="connsiteX133" fmla="*/ 6923314 w 8177349"/>
                <a:gd name="connsiteY133" fmla="*/ 117566 h 300446"/>
                <a:gd name="connsiteX134" fmla="*/ 6949440 w 8177349"/>
                <a:gd name="connsiteY134" fmla="*/ 156754 h 300446"/>
                <a:gd name="connsiteX135" fmla="*/ 6988629 w 8177349"/>
                <a:gd name="connsiteY135" fmla="*/ 169817 h 300446"/>
                <a:gd name="connsiteX136" fmla="*/ 7067006 w 8177349"/>
                <a:gd name="connsiteY136" fmla="*/ 222069 h 300446"/>
                <a:gd name="connsiteX137" fmla="*/ 7106194 w 8177349"/>
                <a:gd name="connsiteY137" fmla="*/ 195943 h 300446"/>
                <a:gd name="connsiteX138" fmla="*/ 7132320 w 8177349"/>
                <a:gd name="connsiteY138" fmla="*/ 143692 h 300446"/>
                <a:gd name="connsiteX139" fmla="*/ 7145383 w 8177349"/>
                <a:gd name="connsiteY139" fmla="*/ 104503 h 300446"/>
                <a:gd name="connsiteX140" fmla="*/ 7197634 w 8177349"/>
                <a:gd name="connsiteY140" fmla="*/ 117566 h 300446"/>
                <a:gd name="connsiteX141" fmla="*/ 7236823 w 8177349"/>
                <a:gd name="connsiteY141" fmla="*/ 143692 h 300446"/>
                <a:gd name="connsiteX142" fmla="*/ 7289074 w 8177349"/>
                <a:gd name="connsiteY142" fmla="*/ 195943 h 300446"/>
                <a:gd name="connsiteX143" fmla="*/ 7315200 w 8177349"/>
                <a:gd name="connsiteY143" fmla="*/ 156754 h 300446"/>
                <a:gd name="connsiteX144" fmla="*/ 7393577 w 8177349"/>
                <a:gd name="connsiteY144" fmla="*/ 78377 h 300446"/>
                <a:gd name="connsiteX145" fmla="*/ 7445829 w 8177349"/>
                <a:gd name="connsiteY145" fmla="*/ 130629 h 300446"/>
                <a:gd name="connsiteX146" fmla="*/ 7524206 w 8177349"/>
                <a:gd name="connsiteY146" fmla="*/ 195943 h 300446"/>
                <a:gd name="connsiteX147" fmla="*/ 7602583 w 8177349"/>
                <a:gd name="connsiteY147" fmla="*/ 182880 h 300446"/>
                <a:gd name="connsiteX148" fmla="*/ 7680960 w 8177349"/>
                <a:gd name="connsiteY148" fmla="*/ 117566 h 300446"/>
                <a:gd name="connsiteX149" fmla="*/ 7746274 w 8177349"/>
                <a:gd name="connsiteY149" fmla="*/ 130629 h 300446"/>
                <a:gd name="connsiteX150" fmla="*/ 7772400 w 8177349"/>
                <a:gd name="connsiteY150" fmla="*/ 169817 h 300446"/>
                <a:gd name="connsiteX151" fmla="*/ 7785463 w 8177349"/>
                <a:gd name="connsiteY151" fmla="*/ 130629 h 300446"/>
                <a:gd name="connsiteX152" fmla="*/ 7798526 w 8177349"/>
                <a:gd name="connsiteY152" fmla="*/ 78377 h 300446"/>
                <a:gd name="connsiteX153" fmla="*/ 7837714 w 8177349"/>
                <a:gd name="connsiteY153" fmla="*/ 117566 h 300446"/>
                <a:gd name="connsiteX154" fmla="*/ 7863840 w 8177349"/>
                <a:gd name="connsiteY154" fmla="*/ 156754 h 300446"/>
                <a:gd name="connsiteX155" fmla="*/ 7903029 w 8177349"/>
                <a:gd name="connsiteY155" fmla="*/ 182880 h 300446"/>
                <a:gd name="connsiteX156" fmla="*/ 7929154 w 8177349"/>
                <a:gd name="connsiteY156" fmla="*/ 222069 h 300446"/>
                <a:gd name="connsiteX157" fmla="*/ 7994469 w 8177349"/>
                <a:gd name="connsiteY157" fmla="*/ 235132 h 300446"/>
                <a:gd name="connsiteX158" fmla="*/ 8033657 w 8177349"/>
                <a:gd name="connsiteY158" fmla="*/ 248194 h 300446"/>
                <a:gd name="connsiteX159" fmla="*/ 8098971 w 8177349"/>
                <a:gd name="connsiteY159" fmla="*/ 261257 h 300446"/>
                <a:gd name="connsiteX160" fmla="*/ 8177349 w 8177349"/>
                <a:gd name="connsiteY160" fmla="*/ 287383 h 30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8177349" h="300446">
                  <a:moveTo>
                    <a:pt x="0" y="300446"/>
                  </a:moveTo>
                  <a:cubicBezTo>
                    <a:pt x="73635" y="182630"/>
                    <a:pt x="31135" y="218729"/>
                    <a:pt x="104503" y="169817"/>
                  </a:cubicBezTo>
                  <a:cubicBezTo>
                    <a:pt x="134983" y="78377"/>
                    <a:pt x="104503" y="100149"/>
                    <a:pt x="169817" y="78377"/>
                  </a:cubicBezTo>
                  <a:cubicBezTo>
                    <a:pt x="235132" y="100149"/>
                    <a:pt x="204652" y="78377"/>
                    <a:pt x="235131" y="169817"/>
                  </a:cubicBezTo>
                  <a:cubicBezTo>
                    <a:pt x="240096" y="184711"/>
                    <a:pt x="261257" y="187234"/>
                    <a:pt x="274320" y="195943"/>
                  </a:cubicBezTo>
                  <a:cubicBezTo>
                    <a:pt x="291737" y="191589"/>
                    <a:pt x="311633" y="192839"/>
                    <a:pt x="326571" y="182880"/>
                  </a:cubicBezTo>
                  <a:cubicBezTo>
                    <a:pt x="363570" y="158214"/>
                    <a:pt x="344895" y="135800"/>
                    <a:pt x="365760" y="104503"/>
                  </a:cubicBezTo>
                  <a:cubicBezTo>
                    <a:pt x="376007" y="89132"/>
                    <a:pt x="388909" y="74480"/>
                    <a:pt x="404949" y="65314"/>
                  </a:cubicBezTo>
                  <a:cubicBezTo>
                    <a:pt x="420537" y="56407"/>
                    <a:pt x="439783" y="56606"/>
                    <a:pt x="457200" y="52252"/>
                  </a:cubicBezTo>
                  <a:cubicBezTo>
                    <a:pt x="474617" y="56606"/>
                    <a:pt x="493863" y="56407"/>
                    <a:pt x="509451" y="65314"/>
                  </a:cubicBezTo>
                  <a:cubicBezTo>
                    <a:pt x="536530" y="80788"/>
                    <a:pt x="558118" y="118720"/>
                    <a:pt x="574766" y="143692"/>
                  </a:cubicBezTo>
                  <a:cubicBezTo>
                    <a:pt x="579120" y="165463"/>
                    <a:pt x="575513" y="190532"/>
                    <a:pt x="587829" y="209006"/>
                  </a:cubicBezTo>
                  <a:cubicBezTo>
                    <a:pt x="606732" y="237360"/>
                    <a:pt x="680188" y="211435"/>
                    <a:pt x="692331" y="209006"/>
                  </a:cubicBezTo>
                  <a:cubicBezTo>
                    <a:pt x="701040" y="195943"/>
                    <a:pt x="711436" y="183859"/>
                    <a:pt x="718457" y="169817"/>
                  </a:cubicBezTo>
                  <a:cubicBezTo>
                    <a:pt x="724615" y="157501"/>
                    <a:pt x="722918" y="141381"/>
                    <a:pt x="731520" y="130629"/>
                  </a:cubicBezTo>
                  <a:cubicBezTo>
                    <a:pt x="749937" y="107608"/>
                    <a:pt x="784081" y="100046"/>
                    <a:pt x="809897" y="91440"/>
                  </a:cubicBezTo>
                  <a:cubicBezTo>
                    <a:pt x="818606" y="104503"/>
                    <a:pt x="829002" y="116587"/>
                    <a:pt x="836023" y="130629"/>
                  </a:cubicBezTo>
                  <a:cubicBezTo>
                    <a:pt x="842181" y="142945"/>
                    <a:pt x="841448" y="158360"/>
                    <a:pt x="849086" y="169817"/>
                  </a:cubicBezTo>
                  <a:cubicBezTo>
                    <a:pt x="861641" y="188650"/>
                    <a:pt x="904971" y="225493"/>
                    <a:pt x="927463" y="235132"/>
                  </a:cubicBezTo>
                  <a:cubicBezTo>
                    <a:pt x="943964" y="242204"/>
                    <a:pt x="962297" y="243840"/>
                    <a:pt x="979714" y="248194"/>
                  </a:cubicBezTo>
                  <a:cubicBezTo>
                    <a:pt x="992777" y="243840"/>
                    <a:pt x="1007446" y="242770"/>
                    <a:pt x="1018903" y="235132"/>
                  </a:cubicBezTo>
                  <a:cubicBezTo>
                    <a:pt x="1086536" y="190044"/>
                    <a:pt x="1032110" y="178479"/>
                    <a:pt x="1136469" y="143692"/>
                  </a:cubicBezTo>
                  <a:lnTo>
                    <a:pt x="1214846" y="117566"/>
                  </a:lnTo>
                  <a:cubicBezTo>
                    <a:pt x="1227909" y="134983"/>
                    <a:pt x="1241380" y="152101"/>
                    <a:pt x="1254034" y="169817"/>
                  </a:cubicBezTo>
                  <a:cubicBezTo>
                    <a:pt x="1263159" y="182592"/>
                    <a:pt x="1269059" y="197905"/>
                    <a:pt x="1280160" y="209006"/>
                  </a:cubicBezTo>
                  <a:cubicBezTo>
                    <a:pt x="1291261" y="220107"/>
                    <a:pt x="1306286" y="226423"/>
                    <a:pt x="1319349" y="235132"/>
                  </a:cubicBezTo>
                  <a:cubicBezTo>
                    <a:pt x="1332412" y="230778"/>
                    <a:pt x="1348801" y="231805"/>
                    <a:pt x="1358537" y="222069"/>
                  </a:cubicBezTo>
                  <a:cubicBezTo>
                    <a:pt x="1368273" y="212332"/>
                    <a:pt x="1365442" y="195196"/>
                    <a:pt x="1371600" y="182880"/>
                  </a:cubicBezTo>
                  <a:cubicBezTo>
                    <a:pt x="1378621" y="168838"/>
                    <a:pt x="1389017" y="156755"/>
                    <a:pt x="1397726" y="143692"/>
                  </a:cubicBezTo>
                  <a:cubicBezTo>
                    <a:pt x="1422981" y="67924"/>
                    <a:pt x="1400337" y="66186"/>
                    <a:pt x="1463040" y="52252"/>
                  </a:cubicBezTo>
                  <a:cubicBezTo>
                    <a:pt x="1488895" y="46507"/>
                    <a:pt x="1515291" y="43543"/>
                    <a:pt x="1541417" y="39189"/>
                  </a:cubicBezTo>
                  <a:lnTo>
                    <a:pt x="1632857" y="52252"/>
                  </a:lnTo>
                  <a:cubicBezTo>
                    <a:pt x="1735392" y="167603"/>
                    <a:pt x="1592787" y="126259"/>
                    <a:pt x="1658983" y="209006"/>
                  </a:cubicBezTo>
                  <a:cubicBezTo>
                    <a:pt x="1667585" y="219758"/>
                    <a:pt x="1685108" y="217715"/>
                    <a:pt x="1698171" y="222069"/>
                  </a:cubicBezTo>
                  <a:cubicBezTo>
                    <a:pt x="1715588" y="217715"/>
                    <a:pt x="1736404" y="220221"/>
                    <a:pt x="1750423" y="209006"/>
                  </a:cubicBezTo>
                  <a:cubicBezTo>
                    <a:pt x="1761175" y="200404"/>
                    <a:pt x="1758062" y="182473"/>
                    <a:pt x="1763486" y="169817"/>
                  </a:cubicBezTo>
                  <a:cubicBezTo>
                    <a:pt x="1771157" y="151919"/>
                    <a:pt x="1781940" y="135464"/>
                    <a:pt x="1789611" y="117566"/>
                  </a:cubicBezTo>
                  <a:cubicBezTo>
                    <a:pt x="1822059" y="41854"/>
                    <a:pt x="1778595" y="114495"/>
                    <a:pt x="1828800" y="39189"/>
                  </a:cubicBezTo>
                  <a:lnTo>
                    <a:pt x="1907177" y="117566"/>
                  </a:lnTo>
                  <a:cubicBezTo>
                    <a:pt x="1926650" y="137039"/>
                    <a:pt x="1910389" y="180667"/>
                    <a:pt x="1933303" y="195943"/>
                  </a:cubicBezTo>
                  <a:lnTo>
                    <a:pt x="1972491" y="222069"/>
                  </a:lnTo>
                  <a:cubicBezTo>
                    <a:pt x="1989908" y="217715"/>
                    <a:pt x="2008241" y="216078"/>
                    <a:pt x="2024743" y="209006"/>
                  </a:cubicBezTo>
                  <a:cubicBezTo>
                    <a:pt x="2084572" y="183365"/>
                    <a:pt x="2046628" y="181352"/>
                    <a:pt x="2103120" y="143692"/>
                  </a:cubicBezTo>
                  <a:cubicBezTo>
                    <a:pt x="2114577" y="136054"/>
                    <a:pt x="2129246" y="134983"/>
                    <a:pt x="2142309" y="130629"/>
                  </a:cubicBezTo>
                  <a:cubicBezTo>
                    <a:pt x="2148863" y="156848"/>
                    <a:pt x="2154433" y="204026"/>
                    <a:pt x="2181497" y="222069"/>
                  </a:cubicBezTo>
                  <a:cubicBezTo>
                    <a:pt x="2196435" y="232028"/>
                    <a:pt x="2216332" y="230778"/>
                    <a:pt x="2233749" y="235132"/>
                  </a:cubicBezTo>
                  <a:cubicBezTo>
                    <a:pt x="2319251" y="206631"/>
                    <a:pt x="2235331" y="246216"/>
                    <a:pt x="2286000" y="182880"/>
                  </a:cubicBezTo>
                  <a:cubicBezTo>
                    <a:pt x="2304417" y="159858"/>
                    <a:pt x="2338560" y="152297"/>
                    <a:pt x="2364377" y="143692"/>
                  </a:cubicBezTo>
                  <a:cubicBezTo>
                    <a:pt x="2377440" y="152400"/>
                    <a:pt x="2391505" y="159766"/>
                    <a:pt x="2403566" y="169817"/>
                  </a:cubicBezTo>
                  <a:cubicBezTo>
                    <a:pt x="2417758" y="181644"/>
                    <a:pt x="2427383" y="198759"/>
                    <a:pt x="2442754" y="209006"/>
                  </a:cubicBezTo>
                  <a:cubicBezTo>
                    <a:pt x="2454211" y="216644"/>
                    <a:pt x="2468880" y="217715"/>
                    <a:pt x="2481943" y="222069"/>
                  </a:cubicBezTo>
                  <a:cubicBezTo>
                    <a:pt x="2486297" y="235132"/>
                    <a:pt x="2482221" y="256143"/>
                    <a:pt x="2495006" y="261257"/>
                  </a:cubicBezTo>
                  <a:cubicBezTo>
                    <a:pt x="2511675" y="267924"/>
                    <a:pt x="2531199" y="256223"/>
                    <a:pt x="2547257" y="248194"/>
                  </a:cubicBezTo>
                  <a:cubicBezTo>
                    <a:pt x="2575341" y="234152"/>
                    <a:pt x="2625634" y="195943"/>
                    <a:pt x="2625634" y="195943"/>
                  </a:cubicBezTo>
                  <a:cubicBezTo>
                    <a:pt x="2643051" y="200297"/>
                    <a:pt x="2662948" y="199047"/>
                    <a:pt x="2677886" y="209006"/>
                  </a:cubicBezTo>
                  <a:cubicBezTo>
                    <a:pt x="2690949" y="217714"/>
                    <a:pt x="2692910" y="237093"/>
                    <a:pt x="2704011" y="248194"/>
                  </a:cubicBezTo>
                  <a:cubicBezTo>
                    <a:pt x="2715112" y="259295"/>
                    <a:pt x="2730137" y="265611"/>
                    <a:pt x="2743200" y="274320"/>
                  </a:cubicBezTo>
                  <a:cubicBezTo>
                    <a:pt x="2782389" y="248194"/>
                    <a:pt x="2786743" y="252549"/>
                    <a:pt x="2808514" y="209006"/>
                  </a:cubicBezTo>
                  <a:cubicBezTo>
                    <a:pt x="2814672" y="196690"/>
                    <a:pt x="2814890" y="181854"/>
                    <a:pt x="2821577" y="169817"/>
                  </a:cubicBezTo>
                  <a:cubicBezTo>
                    <a:pt x="2836826" y="142369"/>
                    <a:pt x="2873829" y="91440"/>
                    <a:pt x="2873829" y="91440"/>
                  </a:cubicBezTo>
                  <a:cubicBezTo>
                    <a:pt x="2902743" y="110717"/>
                    <a:pt x="2932092" y="126583"/>
                    <a:pt x="2952206" y="156754"/>
                  </a:cubicBezTo>
                  <a:cubicBezTo>
                    <a:pt x="3002685" y="232472"/>
                    <a:pt x="2916812" y="163638"/>
                    <a:pt x="3004457" y="222069"/>
                  </a:cubicBezTo>
                  <a:cubicBezTo>
                    <a:pt x="3017520" y="213360"/>
                    <a:pt x="3033308" y="207758"/>
                    <a:pt x="3043646" y="195943"/>
                  </a:cubicBezTo>
                  <a:cubicBezTo>
                    <a:pt x="3064322" y="172313"/>
                    <a:pt x="3095897" y="117566"/>
                    <a:pt x="3095897" y="117566"/>
                  </a:cubicBezTo>
                  <a:cubicBezTo>
                    <a:pt x="3200403" y="187236"/>
                    <a:pt x="3074125" y="95794"/>
                    <a:pt x="3161211" y="182880"/>
                  </a:cubicBezTo>
                  <a:cubicBezTo>
                    <a:pt x="3172312" y="193981"/>
                    <a:pt x="3187337" y="200297"/>
                    <a:pt x="3200400" y="209006"/>
                  </a:cubicBezTo>
                  <a:cubicBezTo>
                    <a:pt x="3209109" y="222069"/>
                    <a:pt x="3211632" y="243229"/>
                    <a:pt x="3226526" y="248194"/>
                  </a:cubicBezTo>
                  <a:cubicBezTo>
                    <a:pt x="3243558" y="253871"/>
                    <a:pt x="3262276" y="242204"/>
                    <a:pt x="3278777" y="235132"/>
                  </a:cubicBezTo>
                  <a:cubicBezTo>
                    <a:pt x="3338612" y="209489"/>
                    <a:pt x="3300658" y="207481"/>
                    <a:pt x="3357154" y="169817"/>
                  </a:cubicBezTo>
                  <a:cubicBezTo>
                    <a:pt x="3368611" y="162179"/>
                    <a:pt x="3383280" y="161108"/>
                    <a:pt x="3396343" y="156754"/>
                  </a:cubicBezTo>
                  <a:cubicBezTo>
                    <a:pt x="3493194" y="221322"/>
                    <a:pt x="3443931" y="215164"/>
                    <a:pt x="3540034" y="195943"/>
                  </a:cubicBezTo>
                  <a:cubicBezTo>
                    <a:pt x="3557451" y="178526"/>
                    <a:pt x="3573584" y="159722"/>
                    <a:pt x="3592286" y="143692"/>
                  </a:cubicBezTo>
                  <a:cubicBezTo>
                    <a:pt x="3604206" y="133475"/>
                    <a:pt x="3621667" y="129825"/>
                    <a:pt x="3631474" y="117566"/>
                  </a:cubicBezTo>
                  <a:cubicBezTo>
                    <a:pt x="3682141" y="54231"/>
                    <a:pt x="3598224" y="93815"/>
                    <a:pt x="3683726" y="65314"/>
                  </a:cubicBezTo>
                  <a:cubicBezTo>
                    <a:pt x="3745291" y="157665"/>
                    <a:pt x="3664892" y="46482"/>
                    <a:pt x="3762103" y="143692"/>
                  </a:cubicBezTo>
                  <a:cubicBezTo>
                    <a:pt x="3849192" y="230780"/>
                    <a:pt x="3722912" y="139334"/>
                    <a:pt x="3827417" y="209006"/>
                  </a:cubicBezTo>
                  <a:lnTo>
                    <a:pt x="3905794" y="156754"/>
                  </a:lnTo>
                  <a:lnTo>
                    <a:pt x="3944983" y="130629"/>
                  </a:lnTo>
                  <a:cubicBezTo>
                    <a:pt x="3966754" y="134983"/>
                    <a:pt x="3991020" y="132677"/>
                    <a:pt x="4010297" y="143692"/>
                  </a:cubicBezTo>
                  <a:cubicBezTo>
                    <a:pt x="4050867" y="166875"/>
                    <a:pt x="4025489" y="192072"/>
                    <a:pt x="4049486" y="222069"/>
                  </a:cubicBezTo>
                  <a:cubicBezTo>
                    <a:pt x="4067902" y="245089"/>
                    <a:pt x="4102048" y="252652"/>
                    <a:pt x="4127863" y="261257"/>
                  </a:cubicBezTo>
                  <a:cubicBezTo>
                    <a:pt x="4145280" y="252549"/>
                    <a:pt x="4166345" y="248901"/>
                    <a:pt x="4180114" y="235132"/>
                  </a:cubicBezTo>
                  <a:cubicBezTo>
                    <a:pt x="4193884" y="221362"/>
                    <a:pt x="4196579" y="199787"/>
                    <a:pt x="4206240" y="182880"/>
                  </a:cubicBezTo>
                  <a:cubicBezTo>
                    <a:pt x="4214029" y="169249"/>
                    <a:pt x="4223657" y="156755"/>
                    <a:pt x="4232366" y="143692"/>
                  </a:cubicBezTo>
                  <a:cubicBezTo>
                    <a:pt x="4236720" y="130629"/>
                    <a:pt x="4233113" y="110661"/>
                    <a:pt x="4245429" y="104503"/>
                  </a:cubicBezTo>
                  <a:cubicBezTo>
                    <a:pt x="4257745" y="98345"/>
                    <a:pt x="4274881" y="107830"/>
                    <a:pt x="4284617" y="117566"/>
                  </a:cubicBezTo>
                  <a:cubicBezTo>
                    <a:pt x="4437020" y="269969"/>
                    <a:pt x="4265023" y="148044"/>
                    <a:pt x="4376057" y="222069"/>
                  </a:cubicBezTo>
                  <a:cubicBezTo>
                    <a:pt x="4393474" y="217715"/>
                    <a:pt x="4411807" y="216078"/>
                    <a:pt x="4428309" y="209006"/>
                  </a:cubicBezTo>
                  <a:cubicBezTo>
                    <a:pt x="4442739" y="202822"/>
                    <a:pt x="4451894" y="184614"/>
                    <a:pt x="4467497" y="182880"/>
                  </a:cubicBezTo>
                  <a:cubicBezTo>
                    <a:pt x="4501981" y="179048"/>
                    <a:pt x="4550627" y="197527"/>
                    <a:pt x="4585063" y="209006"/>
                  </a:cubicBezTo>
                  <a:cubicBezTo>
                    <a:pt x="4598126" y="204652"/>
                    <a:pt x="4613499" y="204545"/>
                    <a:pt x="4624251" y="195943"/>
                  </a:cubicBezTo>
                  <a:cubicBezTo>
                    <a:pt x="4654247" y="171946"/>
                    <a:pt x="4653531" y="137531"/>
                    <a:pt x="4663440" y="104503"/>
                  </a:cubicBezTo>
                  <a:cubicBezTo>
                    <a:pt x="4671353" y="78126"/>
                    <a:pt x="4680857" y="52252"/>
                    <a:pt x="4689566" y="26126"/>
                  </a:cubicBezTo>
                  <a:cubicBezTo>
                    <a:pt x="4694531" y="11232"/>
                    <a:pt x="4715691" y="8709"/>
                    <a:pt x="4728754" y="0"/>
                  </a:cubicBezTo>
                  <a:cubicBezTo>
                    <a:pt x="4741817" y="13063"/>
                    <a:pt x="4757695" y="23818"/>
                    <a:pt x="4767943" y="39189"/>
                  </a:cubicBezTo>
                  <a:cubicBezTo>
                    <a:pt x="4775581" y="50646"/>
                    <a:pt x="4772404" y="67625"/>
                    <a:pt x="4781006" y="78377"/>
                  </a:cubicBezTo>
                  <a:cubicBezTo>
                    <a:pt x="4799423" y="101399"/>
                    <a:pt x="4833566" y="108960"/>
                    <a:pt x="4859383" y="117566"/>
                  </a:cubicBezTo>
                  <a:lnTo>
                    <a:pt x="4937760" y="91440"/>
                  </a:lnTo>
                  <a:lnTo>
                    <a:pt x="4976949" y="78377"/>
                  </a:lnTo>
                  <a:cubicBezTo>
                    <a:pt x="4997439" y="88622"/>
                    <a:pt x="5049926" y="112166"/>
                    <a:pt x="5068389" y="130629"/>
                  </a:cubicBezTo>
                  <a:cubicBezTo>
                    <a:pt x="5079490" y="141730"/>
                    <a:pt x="5085806" y="156754"/>
                    <a:pt x="5094514" y="169817"/>
                  </a:cubicBezTo>
                  <a:cubicBezTo>
                    <a:pt x="5107577" y="161109"/>
                    <a:pt x="5121642" y="153743"/>
                    <a:pt x="5133703" y="143692"/>
                  </a:cubicBezTo>
                  <a:cubicBezTo>
                    <a:pt x="5234291" y="59869"/>
                    <a:pt x="5114774" y="143248"/>
                    <a:pt x="5212080" y="78377"/>
                  </a:cubicBezTo>
                  <a:cubicBezTo>
                    <a:pt x="5238206" y="95794"/>
                    <a:pt x="5265337" y="111790"/>
                    <a:pt x="5290457" y="130629"/>
                  </a:cubicBezTo>
                  <a:cubicBezTo>
                    <a:pt x="5355269" y="179237"/>
                    <a:pt x="5324594" y="157740"/>
                    <a:pt x="5381897" y="195943"/>
                  </a:cubicBezTo>
                  <a:cubicBezTo>
                    <a:pt x="5394960" y="191589"/>
                    <a:pt x="5411349" y="192616"/>
                    <a:pt x="5421086" y="182880"/>
                  </a:cubicBezTo>
                  <a:cubicBezTo>
                    <a:pt x="5430822" y="173144"/>
                    <a:pt x="5427991" y="156008"/>
                    <a:pt x="5434149" y="143692"/>
                  </a:cubicBezTo>
                  <a:cubicBezTo>
                    <a:pt x="5441170" y="129650"/>
                    <a:pt x="5451566" y="117566"/>
                    <a:pt x="5460274" y="104503"/>
                  </a:cubicBezTo>
                  <a:cubicBezTo>
                    <a:pt x="5478381" y="128645"/>
                    <a:pt x="5511363" y="177750"/>
                    <a:pt x="5538651" y="195943"/>
                  </a:cubicBezTo>
                  <a:cubicBezTo>
                    <a:pt x="5550108" y="203581"/>
                    <a:pt x="5564777" y="204652"/>
                    <a:pt x="5577840" y="209006"/>
                  </a:cubicBezTo>
                  <a:cubicBezTo>
                    <a:pt x="5584268" y="196151"/>
                    <a:pt x="5614706" y="129874"/>
                    <a:pt x="5630091" y="117566"/>
                  </a:cubicBezTo>
                  <a:cubicBezTo>
                    <a:pt x="5640843" y="108964"/>
                    <a:pt x="5656217" y="108857"/>
                    <a:pt x="5669280" y="104503"/>
                  </a:cubicBezTo>
                  <a:cubicBezTo>
                    <a:pt x="5686697" y="108857"/>
                    <a:pt x="5706823" y="107271"/>
                    <a:pt x="5721531" y="117566"/>
                  </a:cubicBezTo>
                  <a:cubicBezTo>
                    <a:pt x="5751800" y="138754"/>
                    <a:pt x="5769167" y="175448"/>
                    <a:pt x="5799909" y="195943"/>
                  </a:cubicBezTo>
                  <a:lnTo>
                    <a:pt x="5839097" y="222069"/>
                  </a:lnTo>
                  <a:cubicBezTo>
                    <a:pt x="5909142" y="204558"/>
                    <a:pt x="5884613" y="222360"/>
                    <a:pt x="5930537" y="156754"/>
                  </a:cubicBezTo>
                  <a:cubicBezTo>
                    <a:pt x="5948543" y="131031"/>
                    <a:pt x="5982789" y="78377"/>
                    <a:pt x="5982789" y="78377"/>
                  </a:cubicBezTo>
                  <a:cubicBezTo>
                    <a:pt x="5995852" y="87086"/>
                    <a:pt x="6010876" y="93402"/>
                    <a:pt x="6021977" y="104503"/>
                  </a:cubicBezTo>
                  <a:cubicBezTo>
                    <a:pt x="6033078" y="115605"/>
                    <a:pt x="6036288" y="133354"/>
                    <a:pt x="6048103" y="143692"/>
                  </a:cubicBezTo>
                  <a:cubicBezTo>
                    <a:pt x="6103385" y="192064"/>
                    <a:pt x="6111845" y="191065"/>
                    <a:pt x="6165669" y="209006"/>
                  </a:cubicBezTo>
                  <a:cubicBezTo>
                    <a:pt x="6226629" y="117566"/>
                    <a:pt x="6191794" y="148046"/>
                    <a:pt x="6257109" y="104503"/>
                  </a:cubicBezTo>
                  <a:cubicBezTo>
                    <a:pt x="6277170" y="134596"/>
                    <a:pt x="6280357" y="156754"/>
                    <a:pt x="6322423" y="156754"/>
                  </a:cubicBezTo>
                  <a:cubicBezTo>
                    <a:pt x="6336192" y="156754"/>
                    <a:pt x="6348548" y="148046"/>
                    <a:pt x="6361611" y="143692"/>
                  </a:cubicBezTo>
                  <a:cubicBezTo>
                    <a:pt x="6374674" y="126275"/>
                    <a:pt x="6388145" y="109156"/>
                    <a:pt x="6400800" y="91440"/>
                  </a:cubicBezTo>
                  <a:cubicBezTo>
                    <a:pt x="6409925" y="78665"/>
                    <a:pt x="6412032" y="57217"/>
                    <a:pt x="6426926" y="52252"/>
                  </a:cubicBezTo>
                  <a:cubicBezTo>
                    <a:pt x="6443958" y="46575"/>
                    <a:pt x="6461760" y="60960"/>
                    <a:pt x="6479177" y="65314"/>
                  </a:cubicBezTo>
                  <a:cubicBezTo>
                    <a:pt x="6508065" y="94202"/>
                    <a:pt x="6521183" y="112443"/>
                    <a:pt x="6557554" y="130629"/>
                  </a:cubicBezTo>
                  <a:cubicBezTo>
                    <a:pt x="6569870" y="136787"/>
                    <a:pt x="6583680" y="139338"/>
                    <a:pt x="6596743" y="143692"/>
                  </a:cubicBezTo>
                  <a:cubicBezTo>
                    <a:pt x="6688183" y="113212"/>
                    <a:pt x="6648994" y="108857"/>
                    <a:pt x="6714309" y="130629"/>
                  </a:cubicBezTo>
                  <a:cubicBezTo>
                    <a:pt x="6723017" y="143692"/>
                    <a:pt x="6728175" y="160010"/>
                    <a:pt x="6740434" y="169817"/>
                  </a:cubicBezTo>
                  <a:cubicBezTo>
                    <a:pt x="6751186" y="178419"/>
                    <a:pt x="6766560" y="187234"/>
                    <a:pt x="6779623" y="182880"/>
                  </a:cubicBezTo>
                  <a:cubicBezTo>
                    <a:pt x="6822268" y="168665"/>
                    <a:pt x="6815060" y="128404"/>
                    <a:pt x="6844937" y="104503"/>
                  </a:cubicBezTo>
                  <a:cubicBezTo>
                    <a:pt x="6855689" y="95901"/>
                    <a:pt x="6871063" y="95794"/>
                    <a:pt x="6884126" y="91440"/>
                  </a:cubicBezTo>
                  <a:cubicBezTo>
                    <a:pt x="6897189" y="100149"/>
                    <a:pt x="6912213" y="106465"/>
                    <a:pt x="6923314" y="117566"/>
                  </a:cubicBezTo>
                  <a:cubicBezTo>
                    <a:pt x="6934415" y="128667"/>
                    <a:pt x="6937181" y="146947"/>
                    <a:pt x="6949440" y="156754"/>
                  </a:cubicBezTo>
                  <a:cubicBezTo>
                    <a:pt x="6960192" y="165356"/>
                    <a:pt x="6975566" y="165463"/>
                    <a:pt x="6988629" y="169817"/>
                  </a:cubicBezTo>
                  <a:cubicBezTo>
                    <a:pt x="7004944" y="186133"/>
                    <a:pt x="7034597" y="227471"/>
                    <a:pt x="7067006" y="222069"/>
                  </a:cubicBezTo>
                  <a:cubicBezTo>
                    <a:pt x="7082492" y="219488"/>
                    <a:pt x="7093131" y="204652"/>
                    <a:pt x="7106194" y="195943"/>
                  </a:cubicBezTo>
                  <a:cubicBezTo>
                    <a:pt x="7114903" y="178526"/>
                    <a:pt x="7124649" y="161590"/>
                    <a:pt x="7132320" y="143692"/>
                  </a:cubicBezTo>
                  <a:cubicBezTo>
                    <a:pt x="7137744" y="131036"/>
                    <a:pt x="7132598" y="109617"/>
                    <a:pt x="7145383" y="104503"/>
                  </a:cubicBezTo>
                  <a:cubicBezTo>
                    <a:pt x="7162052" y="97835"/>
                    <a:pt x="7180217" y="113212"/>
                    <a:pt x="7197634" y="117566"/>
                  </a:cubicBezTo>
                  <a:cubicBezTo>
                    <a:pt x="7210697" y="126275"/>
                    <a:pt x="7227015" y="131433"/>
                    <a:pt x="7236823" y="143692"/>
                  </a:cubicBezTo>
                  <a:cubicBezTo>
                    <a:pt x="7287492" y="207027"/>
                    <a:pt x="7203572" y="167442"/>
                    <a:pt x="7289074" y="195943"/>
                  </a:cubicBezTo>
                  <a:cubicBezTo>
                    <a:pt x="7297783" y="182880"/>
                    <a:pt x="7304770" y="168488"/>
                    <a:pt x="7315200" y="156754"/>
                  </a:cubicBezTo>
                  <a:cubicBezTo>
                    <a:pt x="7339746" y="129139"/>
                    <a:pt x="7393577" y="78377"/>
                    <a:pt x="7393577" y="78377"/>
                  </a:cubicBezTo>
                  <a:cubicBezTo>
                    <a:pt x="7468222" y="103259"/>
                    <a:pt x="7406018" y="70913"/>
                    <a:pt x="7445829" y="130629"/>
                  </a:cubicBezTo>
                  <a:cubicBezTo>
                    <a:pt x="7465945" y="160802"/>
                    <a:pt x="7495290" y="176665"/>
                    <a:pt x="7524206" y="195943"/>
                  </a:cubicBezTo>
                  <a:cubicBezTo>
                    <a:pt x="7550332" y="191589"/>
                    <a:pt x="7577456" y="191256"/>
                    <a:pt x="7602583" y="182880"/>
                  </a:cubicBezTo>
                  <a:cubicBezTo>
                    <a:pt x="7629860" y="173787"/>
                    <a:pt x="7662772" y="135754"/>
                    <a:pt x="7680960" y="117566"/>
                  </a:cubicBezTo>
                  <a:cubicBezTo>
                    <a:pt x="7702731" y="121920"/>
                    <a:pt x="7726997" y="119614"/>
                    <a:pt x="7746274" y="130629"/>
                  </a:cubicBezTo>
                  <a:cubicBezTo>
                    <a:pt x="7759905" y="138418"/>
                    <a:pt x="7756701" y="169817"/>
                    <a:pt x="7772400" y="169817"/>
                  </a:cubicBezTo>
                  <a:cubicBezTo>
                    <a:pt x="7786169" y="169817"/>
                    <a:pt x="7781680" y="143868"/>
                    <a:pt x="7785463" y="130629"/>
                  </a:cubicBezTo>
                  <a:cubicBezTo>
                    <a:pt x="7790395" y="113366"/>
                    <a:pt x="7794172" y="95794"/>
                    <a:pt x="7798526" y="78377"/>
                  </a:cubicBezTo>
                  <a:cubicBezTo>
                    <a:pt x="7811589" y="91440"/>
                    <a:pt x="7825887" y="103374"/>
                    <a:pt x="7837714" y="117566"/>
                  </a:cubicBezTo>
                  <a:cubicBezTo>
                    <a:pt x="7847765" y="129627"/>
                    <a:pt x="7852739" y="145653"/>
                    <a:pt x="7863840" y="156754"/>
                  </a:cubicBezTo>
                  <a:cubicBezTo>
                    <a:pt x="7874942" y="167855"/>
                    <a:pt x="7889966" y="174171"/>
                    <a:pt x="7903029" y="182880"/>
                  </a:cubicBezTo>
                  <a:cubicBezTo>
                    <a:pt x="7911737" y="195943"/>
                    <a:pt x="7915523" y="214280"/>
                    <a:pt x="7929154" y="222069"/>
                  </a:cubicBezTo>
                  <a:cubicBezTo>
                    <a:pt x="7948431" y="233085"/>
                    <a:pt x="7972929" y="229747"/>
                    <a:pt x="7994469" y="235132"/>
                  </a:cubicBezTo>
                  <a:cubicBezTo>
                    <a:pt x="8007827" y="238471"/>
                    <a:pt x="8020299" y="244855"/>
                    <a:pt x="8033657" y="248194"/>
                  </a:cubicBezTo>
                  <a:cubicBezTo>
                    <a:pt x="8055197" y="253579"/>
                    <a:pt x="8077551" y="255415"/>
                    <a:pt x="8098971" y="261257"/>
                  </a:cubicBezTo>
                  <a:cubicBezTo>
                    <a:pt x="8125540" y="268503"/>
                    <a:pt x="8177349" y="287383"/>
                    <a:pt x="8177349" y="287383"/>
                  </a:cubicBezTo>
                </a:path>
              </a:pathLst>
            </a:cu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2" name="Freeform 31"/>
            <p:cNvSpPr/>
            <p:nvPr/>
          </p:nvSpPr>
          <p:spPr>
            <a:xfrm rot="10800000" flipV="1">
              <a:off x="761999" y="3374505"/>
              <a:ext cx="2103735" cy="187562"/>
            </a:xfrm>
            <a:custGeom>
              <a:avLst/>
              <a:gdLst>
                <a:gd name="connsiteX0" fmla="*/ 0 w 8177349"/>
                <a:gd name="connsiteY0" fmla="*/ 300446 h 300446"/>
                <a:gd name="connsiteX1" fmla="*/ 104503 w 8177349"/>
                <a:gd name="connsiteY1" fmla="*/ 169817 h 300446"/>
                <a:gd name="connsiteX2" fmla="*/ 169817 w 8177349"/>
                <a:gd name="connsiteY2" fmla="*/ 78377 h 300446"/>
                <a:gd name="connsiteX3" fmla="*/ 235131 w 8177349"/>
                <a:gd name="connsiteY3" fmla="*/ 169817 h 300446"/>
                <a:gd name="connsiteX4" fmla="*/ 274320 w 8177349"/>
                <a:gd name="connsiteY4" fmla="*/ 195943 h 300446"/>
                <a:gd name="connsiteX5" fmla="*/ 326571 w 8177349"/>
                <a:gd name="connsiteY5" fmla="*/ 182880 h 300446"/>
                <a:gd name="connsiteX6" fmla="*/ 365760 w 8177349"/>
                <a:gd name="connsiteY6" fmla="*/ 104503 h 300446"/>
                <a:gd name="connsiteX7" fmla="*/ 404949 w 8177349"/>
                <a:gd name="connsiteY7" fmla="*/ 65314 h 300446"/>
                <a:gd name="connsiteX8" fmla="*/ 457200 w 8177349"/>
                <a:gd name="connsiteY8" fmla="*/ 52252 h 300446"/>
                <a:gd name="connsiteX9" fmla="*/ 509451 w 8177349"/>
                <a:gd name="connsiteY9" fmla="*/ 65314 h 300446"/>
                <a:gd name="connsiteX10" fmla="*/ 574766 w 8177349"/>
                <a:gd name="connsiteY10" fmla="*/ 143692 h 300446"/>
                <a:gd name="connsiteX11" fmla="*/ 587829 w 8177349"/>
                <a:gd name="connsiteY11" fmla="*/ 209006 h 300446"/>
                <a:gd name="connsiteX12" fmla="*/ 692331 w 8177349"/>
                <a:gd name="connsiteY12" fmla="*/ 209006 h 300446"/>
                <a:gd name="connsiteX13" fmla="*/ 718457 w 8177349"/>
                <a:gd name="connsiteY13" fmla="*/ 169817 h 300446"/>
                <a:gd name="connsiteX14" fmla="*/ 731520 w 8177349"/>
                <a:gd name="connsiteY14" fmla="*/ 130629 h 300446"/>
                <a:gd name="connsiteX15" fmla="*/ 809897 w 8177349"/>
                <a:gd name="connsiteY15" fmla="*/ 91440 h 300446"/>
                <a:gd name="connsiteX16" fmla="*/ 836023 w 8177349"/>
                <a:gd name="connsiteY16" fmla="*/ 130629 h 300446"/>
                <a:gd name="connsiteX17" fmla="*/ 849086 w 8177349"/>
                <a:gd name="connsiteY17" fmla="*/ 169817 h 300446"/>
                <a:gd name="connsiteX18" fmla="*/ 927463 w 8177349"/>
                <a:gd name="connsiteY18" fmla="*/ 235132 h 300446"/>
                <a:gd name="connsiteX19" fmla="*/ 979714 w 8177349"/>
                <a:gd name="connsiteY19" fmla="*/ 248194 h 300446"/>
                <a:gd name="connsiteX20" fmla="*/ 1018903 w 8177349"/>
                <a:gd name="connsiteY20" fmla="*/ 235132 h 300446"/>
                <a:gd name="connsiteX21" fmla="*/ 1136469 w 8177349"/>
                <a:gd name="connsiteY21" fmla="*/ 143692 h 300446"/>
                <a:gd name="connsiteX22" fmla="*/ 1214846 w 8177349"/>
                <a:gd name="connsiteY22" fmla="*/ 117566 h 300446"/>
                <a:gd name="connsiteX23" fmla="*/ 1254034 w 8177349"/>
                <a:gd name="connsiteY23" fmla="*/ 169817 h 300446"/>
                <a:gd name="connsiteX24" fmla="*/ 1280160 w 8177349"/>
                <a:gd name="connsiteY24" fmla="*/ 209006 h 300446"/>
                <a:gd name="connsiteX25" fmla="*/ 1319349 w 8177349"/>
                <a:gd name="connsiteY25" fmla="*/ 235132 h 300446"/>
                <a:gd name="connsiteX26" fmla="*/ 1358537 w 8177349"/>
                <a:gd name="connsiteY26" fmla="*/ 222069 h 300446"/>
                <a:gd name="connsiteX27" fmla="*/ 1371600 w 8177349"/>
                <a:gd name="connsiteY27" fmla="*/ 182880 h 300446"/>
                <a:gd name="connsiteX28" fmla="*/ 1397726 w 8177349"/>
                <a:gd name="connsiteY28" fmla="*/ 143692 h 300446"/>
                <a:gd name="connsiteX29" fmla="*/ 1463040 w 8177349"/>
                <a:gd name="connsiteY29" fmla="*/ 52252 h 300446"/>
                <a:gd name="connsiteX30" fmla="*/ 1541417 w 8177349"/>
                <a:gd name="connsiteY30" fmla="*/ 39189 h 300446"/>
                <a:gd name="connsiteX31" fmla="*/ 1632857 w 8177349"/>
                <a:gd name="connsiteY31" fmla="*/ 52252 h 300446"/>
                <a:gd name="connsiteX32" fmla="*/ 1658983 w 8177349"/>
                <a:gd name="connsiteY32" fmla="*/ 209006 h 300446"/>
                <a:gd name="connsiteX33" fmla="*/ 1698171 w 8177349"/>
                <a:gd name="connsiteY33" fmla="*/ 222069 h 300446"/>
                <a:gd name="connsiteX34" fmla="*/ 1750423 w 8177349"/>
                <a:gd name="connsiteY34" fmla="*/ 209006 h 300446"/>
                <a:gd name="connsiteX35" fmla="*/ 1763486 w 8177349"/>
                <a:gd name="connsiteY35" fmla="*/ 169817 h 300446"/>
                <a:gd name="connsiteX36" fmla="*/ 1789611 w 8177349"/>
                <a:gd name="connsiteY36" fmla="*/ 117566 h 300446"/>
                <a:gd name="connsiteX37" fmla="*/ 1828800 w 8177349"/>
                <a:gd name="connsiteY37" fmla="*/ 39189 h 300446"/>
                <a:gd name="connsiteX38" fmla="*/ 1907177 w 8177349"/>
                <a:gd name="connsiteY38" fmla="*/ 117566 h 300446"/>
                <a:gd name="connsiteX39" fmla="*/ 1933303 w 8177349"/>
                <a:gd name="connsiteY39" fmla="*/ 195943 h 300446"/>
                <a:gd name="connsiteX40" fmla="*/ 1972491 w 8177349"/>
                <a:gd name="connsiteY40" fmla="*/ 222069 h 300446"/>
                <a:gd name="connsiteX41" fmla="*/ 2024743 w 8177349"/>
                <a:gd name="connsiteY41" fmla="*/ 209006 h 300446"/>
                <a:gd name="connsiteX42" fmla="*/ 2103120 w 8177349"/>
                <a:gd name="connsiteY42" fmla="*/ 143692 h 300446"/>
                <a:gd name="connsiteX43" fmla="*/ 2142309 w 8177349"/>
                <a:gd name="connsiteY43" fmla="*/ 130629 h 300446"/>
                <a:gd name="connsiteX44" fmla="*/ 2181497 w 8177349"/>
                <a:gd name="connsiteY44" fmla="*/ 222069 h 300446"/>
                <a:gd name="connsiteX45" fmla="*/ 2233749 w 8177349"/>
                <a:gd name="connsiteY45" fmla="*/ 235132 h 300446"/>
                <a:gd name="connsiteX46" fmla="*/ 2286000 w 8177349"/>
                <a:gd name="connsiteY46" fmla="*/ 182880 h 300446"/>
                <a:gd name="connsiteX47" fmla="*/ 2364377 w 8177349"/>
                <a:gd name="connsiteY47" fmla="*/ 143692 h 300446"/>
                <a:gd name="connsiteX48" fmla="*/ 2403566 w 8177349"/>
                <a:gd name="connsiteY48" fmla="*/ 169817 h 300446"/>
                <a:gd name="connsiteX49" fmla="*/ 2442754 w 8177349"/>
                <a:gd name="connsiteY49" fmla="*/ 209006 h 300446"/>
                <a:gd name="connsiteX50" fmla="*/ 2481943 w 8177349"/>
                <a:gd name="connsiteY50" fmla="*/ 222069 h 300446"/>
                <a:gd name="connsiteX51" fmla="*/ 2495006 w 8177349"/>
                <a:gd name="connsiteY51" fmla="*/ 261257 h 300446"/>
                <a:gd name="connsiteX52" fmla="*/ 2547257 w 8177349"/>
                <a:gd name="connsiteY52" fmla="*/ 248194 h 300446"/>
                <a:gd name="connsiteX53" fmla="*/ 2625634 w 8177349"/>
                <a:gd name="connsiteY53" fmla="*/ 195943 h 300446"/>
                <a:gd name="connsiteX54" fmla="*/ 2677886 w 8177349"/>
                <a:gd name="connsiteY54" fmla="*/ 209006 h 300446"/>
                <a:gd name="connsiteX55" fmla="*/ 2704011 w 8177349"/>
                <a:gd name="connsiteY55" fmla="*/ 248194 h 300446"/>
                <a:gd name="connsiteX56" fmla="*/ 2743200 w 8177349"/>
                <a:gd name="connsiteY56" fmla="*/ 274320 h 300446"/>
                <a:gd name="connsiteX57" fmla="*/ 2808514 w 8177349"/>
                <a:gd name="connsiteY57" fmla="*/ 209006 h 300446"/>
                <a:gd name="connsiteX58" fmla="*/ 2821577 w 8177349"/>
                <a:gd name="connsiteY58" fmla="*/ 169817 h 300446"/>
                <a:gd name="connsiteX59" fmla="*/ 2873829 w 8177349"/>
                <a:gd name="connsiteY59" fmla="*/ 91440 h 300446"/>
                <a:gd name="connsiteX60" fmla="*/ 2952206 w 8177349"/>
                <a:gd name="connsiteY60" fmla="*/ 156754 h 300446"/>
                <a:gd name="connsiteX61" fmla="*/ 3004457 w 8177349"/>
                <a:gd name="connsiteY61" fmla="*/ 222069 h 300446"/>
                <a:gd name="connsiteX62" fmla="*/ 3043646 w 8177349"/>
                <a:gd name="connsiteY62" fmla="*/ 195943 h 300446"/>
                <a:gd name="connsiteX63" fmla="*/ 3095897 w 8177349"/>
                <a:gd name="connsiteY63" fmla="*/ 117566 h 300446"/>
                <a:gd name="connsiteX64" fmla="*/ 3161211 w 8177349"/>
                <a:gd name="connsiteY64" fmla="*/ 182880 h 300446"/>
                <a:gd name="connsiteX65" fmla="*/ 3200400 w 8177349"/>
                <a:gd name="connsiteY65" fmla="*/ 209006 h 300446"/>
                <a:gd name="connsiteX66" fmla="*/ 3226526 w 8177349"/>
                <a:gd name="connsiteY66" fmla="*/ 248194 h 300446"/>
                <a:gd name="connsiteX67" fmla="*/ 3278777 w 8177349"/>
                <a:gd name="connsiteY67" fmla="*/ 235132 h 300446"/>
                <a:gd name="connsiteX68" fmla="*/ 3357154 w 8177349"/>
                <a:gd name="connsiteY68" fmla="*/ 169817 h 300446"/>
                <a:gd name="connsiteX69" fmla="*/ 3396343 w 8177349"/>
                <a:gd name="connsiteY69" fmla="*/ 156754 h 300446"/>
                <a:gd name="connsiteX70" fmla="*/ 3540034 w 8177349"/>
                <a:gd name="connsiteY70" fmla="*/ 195943 h 300446"/>
                <a:gd name="connsiteX71" fmla="*/ 3592286 w 8177349"/>
                <a:gd name="connsiteY71" fmla="*/ 143692 h 300446"/>
                <a:gd name="connsiteX72" fmla="*/ 3631474 w 8177349"/>
                <a:gd name="connsiteY72" fmla="*/ 117566 h 300446"/>
                <a:gd name="connsiteX73" fmla="*/ 3683726 w 8177349"/>
                <a:gd name="connsiteY73" fmla="*/ 65314 h 300446"/>
                <a:gd name="connsiteX74" fmla="*/ 3762103 w 8177349"/>
                <a:gd name="connsiteY74" fmla="*/ 143692 h 300446"/>
                <a:gd name="connsiteX75" fmla="*/ 3827417 w 8177349"/>
                <a:gd name="connsiteY75" fmla="*/ 209006 h 300446"/>
                <a:gd name="connsiteX76" fmla="*/ 3905794 w 8177349"/>
                <a:gd name="connsiteY76" fmla="*/ 156754 h 300446"/>
                <a:gd name="connsiteX77" fmla="*/ 3944983 w 8177349"/>
                <a:gd name="connsiteY77" fmla="*/ 130629 h 300446"/>
                <a:gd name="connsiteX78" fmla="*/ 4010297 w 8177349"/>
                <a:gd name="connsiteY78" fmla="*/ 143692 h 300446"/>
                <a:gd name="connsiteX79" fmla="*/ 4049486 w 8177349"/>
                <a:gd name="connsiteY79" fmla="*/ 222069 h 300446"/>
                <a:gd name="connsiteX80" fmla="*/ 4127863 w 8177349"/>
                <a:gd name="connsiteY80" fmla="*/ 261257 h 300446"/>
                <a:gd name="connsiteX81" fmla="*/ 4180114 w 8177349"/>
                <a:gd name="connsiteY81" fmla="*/ 235132 h 300446"/>
                <a:gd name="connsiteX82" fmla="*/ 4206240 w 8177349"/>
                <a:gd name="connsiteY82" fmla="*/ 182880 h 300446"/>
                <a:gd name="connsiteX83" fmla="*/ 4232366 w 8177349"/>
                <a:gd name="connsiteY83" fmla="*/ 143692 h 300446"/>
                <a:gd name="connsiteX84" fmla="*/ 4245429 w 8177349"/>
                <a:gd name="connsiteY84" fmla="*/ 104503 h 300446"/>
                <a:gd name="connsiteX85" fmla="*/ 4284617 w 8177349"/>
                <a:gd name="connsiteY85" fmla="*/ 117566 h 300446"/>
                <a:gd name="connsiteX86" fmla="*/ 4376057 w 8177349"/>
                <a:gd name="connsiteY86" fmla="*/ 222069 h 300446"/>
                <a:gd name="connsiteX87" fmla="*/ 4428309 w 8177349"/>
                <a:gd name="connsiteY87" fmla="*/ 209006 h 300446"/>
                <a:gd name="connsiteX88" fmla="*/ 4467497 w 8177349"/>
                <a:gd name="connsiteY88" fmla="*/ 182880 h 300446"/>
                <a:gd name="connsiteX89" fmla="*/ 4585063 w 8177349"/>
                <a:gd name="connsiteY89" fmla="*/ 209006 h 300446"/>
                <a:gd name="connsiteX90" fmla="*/ 4624251 w 8177349"/>
                <a:gd name="connsiteY90" fmla="*/ 195943 h 300446"/>
                <a:gd name="connsiteX91" fmla="*/ 4663440 w 8177349"/>
                <a:gd name="connsiteY91" fmla="*/ 104503 h 300446"/>
                <a:gd name="connsiteX92" fmla="*/ 4689566 w 8177349"/>
                <a:gd name="connsiteY92" fmla="*/ 26126 h 300446"/>
                <a:gd name="connsiteX93" fmla="*/ 4728754 w 8177349"/>
                <a:gd name="connsiteY93" fmla="*/ 0 h 300446"/>
                <a:gd name="connsiteX94" fmla="*/ 4767943 w 8177349"/>
                <a:gd name="connsiteY94" fmla="*/ 39189 h 300446"/>
                <a:gd name="connsiteX95" fmla="*/ 4781006 w 8177349"/>
                <a:gd name="connsiteY95" fmla="*/ 78377 h 300446"/>
                <a:gd name="connsiteX96" fmla="*/ 4859383 w 8177349"/>
                <a:gd name="connsiteY96" fmla="*/ 117566 h 300446"/>
                <a:gd name="connsiteX97" fmla="*/ 4937760 w 8177349"/>
                <a:gd name="connsiteY97" fmla="*/ 91440 h 300446"/>
                <a:gd name="connsiteX98" fmla="*/ 4976949 w 8177349"/>
                <a:gd name="connsiteY98" fmla="*/ 78377 h 300446"/>
                <a:gd name="connsiteX99" fmla="*/ 5068389 w 8177349"/>
                <a:gd name="connsiteY99" fmla="*/ 130629 h 300446"/>
                <a:gd name="connsiteX100" fmla="*/ 5094514 w 8177349"/>
                <a:gd name="connsiteY100" fmla="*/ 169817 h 300446"/>
                <a:gd name="connsiteX101" fmla="*/ 5133703 w 8177349"/>
                <a:gd name="connsiteY101" fmla="*/ 143692 h 300446"/>
                <a:gd name="connsiteX102" fmla="*/ 5212080 w 8177349"/>
                <a:gd name="connsiteY102" fmla="*/ 78377 h 300446"/>
                <a:gd name="connsiteX103" fmla="*/ 5290457 w 8177349"/>
                <a:gd name="connsiteY103" fmla="*/ 130629 h 300446"/>
                <a:gd name="connsiteX104" fmla="*/ 5381897 w 8177349"/>
                <a:gd name="connsiteY104" fmla="*/ 195943 h 300446"/>
                <a:gd name="connsiteX105" fmla="*/ 5421086 w 8177349"/>
                <a:gd name="connsiteY105" fmla="*/ 182880 h 300446"/>
                <a:gd name="connsiteX106" fmla="*/ 5434149 w 8177349"/>
                <a:gd name="connsiteY106" fmla="*/ 143692 h 300446"/>
                <a:gd name="connsiteX107" fmla="*/ 5460274 w 8177349"/>
                <a:gd name="connsiteY107" fmla="*/ 104503 h 300446"/>
                <a:gd name="connsiteX108" fmla="*/ 5538651 w 8177349"/>
                <a:gd name="connsiteY108" fmla="*/ 195943 h 300446"/>
                <a:gd name="connsiteX109" fmla="*/ 5577840 w 8177349"/>
                <a:gd name="connsiteY109" fmla="*/ 209006 h 300446"/>
                <a:gd name="connsiteX110" fmla="*/ 5630091 w 8177349"/>
                <a:gd name="connsiteY110" fmla="*/ 117566 h 300446"/>
                <a:gd name="connsiteX111" fmla="*/ 5669280 w 8177349"/>
                <a:gd name="connsiteY111" fmla="*/ 104503 h 300446"/>
                <a:gd name="connsiteX112" fmla="*/ 5721531 w 8177349"/>
                <a:gd name="connsiteY112" fmla="*/ 117566 h 300446"/>
                <a:gd name="connsiteX113" fmla="*/ 5799909 w 8177349"/>
                <a:gd name="connsiteY113" fmla="*/ 195943 h 300446"/>
                <a:gd name="connsiteX114" fmla="*/ 5839097 w 8177349"/>
                <a:gd name="connsiteY114" fmla="*/ 222069 h 300446"/>
                <a:gd name="connsiteX115" fmla="*/ 5930537 w 8177349"/>
                <a:gd name="connsiteY115" fmla="*/ 156754 h 300446"/>
                <a:gd name="connsiteX116" fmla="*/ 5982789 w 8177349"/>
                <a:gd name="connsiteY116" fmla="*/ 78377 h 300446"/>
                <a:gd name="connsiteX117" fmla="*/ 6021977 w 8177349"/>
                <a:gd name="connsiteY117" fmla="*/ 104503 h 300446"/>
                <a:gd name="connsiteX118" fmla="*/ 6048103 w 8177349"/>
                <a:gd name="connsiteY118" fmla="*/ 143692 h 300446"/>
                <a:gd name="connsiteX119" fmla="*/ 6165669 w 8177349"/>
                <a:gd name="connsiteY119" fmla="*/ 209006 h 300446"/>
                <a:gd name="connsiteX120" fmla="*/ 6257109 w 8177349"/>
                <a:gd name="connsiteY120" fmla="*/ 104503 h 300446"/>
                <a:gd name="connsiteX121" fmla="*/ 6322423 w 8177349"/>
                <a:gd name="connsiteY121" fmla="*/ 156754 h 300446"/>
                <a:gd name="connsiteX122" fmla="*/ 6361611 w 8177349"/>
                <a:gd name="connsiteY122" fmla="*/ 143692 h 300446"/>
                <a:gd name="connsiteX123" fmla="*/ 6400800 w 8177349"/>
                <a:gd name="connsiteY123" fmla="*/ 91440 h 300446"/>
                <a:gd name="connsiteX124" fmla="*/ 6426926 w 8177349"/>
                <a:gd name="connsiteY124" fmla="*/ 52252 h 300446"/>
                <a:gd name="connsiteX125" fmla="*/ 6479177 w 8177349"/>
                <a:gd name="connsiteY125" fmla="*/ 65314 h 300446"/>
                <a:gd name="connsiteX126" fmla="*/ 6557554 w 8177349"/>
                <a:gd name="connsiteY126" fmla="*/ 130629 h 300446"/>
                <a:gd name="connsiteX127" fmla="*/ 6596743 w 8177349"/>
                <a:gd name="connsiteY127" fmla="*/ 143692 h 300446"/>
                <a:gd name="connsiteX128" fmla="*/ 6714309 w 8177349"/>
                <a:gd name="connsiteY128" fmla="*/ 130629 h 300446"/>
                <a:gd name="connsiteX129" fmla="*/ 6740434 w 8177349"/>
                <a:gd name="connsiteY129" fmla="*/ 169817 h 300446"/>
                <a:gd name="connsiteX130" fmla="*/ 6779623 w 8177349"/>
                <a:gd name="connsiteY130" fmla="*/ 182880 h 300446"/>
                <a:gd name="connsiteX131" fmla="*/ 6844937 w 8177349"/>
                <a:gd name="connsiteY131" fmla="*/ 104503 h 300446"/>
                <a:gd name="connsiteX132" fmla="*/ 6884126 w 8177349"/>
                <a:gd name="connsiteY132" fmla="*/ 91440 h 300446"/>
                <a:gd name="connsiteX133" fmla="*/ 6923314 w 8177349"/>
                <a:gd name="connsiteY133" fmla="*/ 117566 h 300446"/>
                <a:gd name="connsiteX134" fmla="*/ 6949440 w 8177349"/>
                <a:gd name="connsiteY134" fmla="*/ 156754 h 300446"/>
                <a:gd name="connsiteX135" fmla="*/ 6988629 w 8177349"/>
                <a:gd name="connsiteY135" fmla="*/ 169817 h 300446"/>
                <a:gd name="connsiteX136" fmla="*/ 7067006 w 8177349"/>
                <a:gd name="connsiteY136" fmla="*/ 222069 h 300446"/>
                <a:gd name="connsiteX137" fmla="*/ 7106194 w 8177349"/>
                <a:gd name="connsiteY137" fmla="*/ 195943 h 300446"/>
                <a:gd name="connsiteX138" fmla="*/ 7132320 w 8177349"/>
                <a:gd name="connsiteY138" fmla="*/ 143692 h 300446"/>
                <a:gd name="connsiteX139" fmla="*/ 7145383 w 8177349"/>
                <a:gd name="connsiteY139" fmla="*/ 104503 h 300446"/>
                <a:gd name="connsiteX140" fmla="*/ 7197634 w 8177349"/>
                <a:gd name="connsiteY140" fmla="*/ 117566 h 300446"/>
                <a:gd name="connsiteX141" fmla="*/ 7236823 w 8177349"/>
                <a:gd name="connsiteY141" fmla="*/ 143692 h 300446"/>
                <a:gd name="connsiteX142" fmla="*/ 7289074 w 8177349"/>
                <a:gd name="connsiteY142" fmla="*/ 195943 h 300446"/>
                <a:gd name="connsiteX143" fmla="*/ 7315200 w 8177349"/>
                <a:gd name="connsiteY143" fmla="*/ 156754 h 300446"/>
                <a:gd name="connsiteX144" fmla="*/ 7393577 w 8177349"/>
                <a:gd name="connsiteY144" fmla="*/ 78377 h 300446"/>
                <a:gd name="connsiteX145" fmla="*/ 7445829 w 8177349"/>
                <a:gd name="connsiteY145" fmla="*/ 130629 h 300446"/>
                <a:gd name="connsiteX146" fmla="*/ 7524206 w 8177349"/>
                <a:gd name="connsiteY146" fmla="*/ 195943 h 300446"/>
                <a:gd name="connsiteX147" fmla="*/ 7602583 w 8177349"/>
                <a:gd name="connsiteY147" fmla="*/ 182880 h 300446"/>
                <a:gd name="connsiteX148" fmla="*/ 7680960 w 8177349"/>
                <a:gd name="connsiteY148" fmla="*/ 117566 h 300446"/>
                <a:gd name="connsiteX149" fmla="*/ 7746274 w 8177349"/>
                <a:gd name="connsiteY149" fmla="*/ 130629 h 300446"/>
                <a:gd name="connsiteX150" fmla="*/ 7772400 w 8177349"/>
                <a:gd name="connsiteY150" fmla="*/ 169817 h 300446"/>
                <a:gd name="connsiteX151" fmla="*/ 7785463 w 8177349"/>
                <a:gd name="connsiteY151" fmla="*/ 130629 h 300446"/>
                <a:gd name="connsiteX152" fmla="*/ 7798526 w 8177349"/>
                <a:gd name="connsiteY152" fmla="*/ 78377 h 300446"/>
                <a:gd name="connsiteX153" fmla="*/ 7837714 w 8177349"/>
                <a:gd name="connsiteY153" fmla="*/ 117566 h 300446"/>
                <a:gd name="connsiteX154" fmla="*/ 7863840 w 8177349"/>
                <a:gd name="connsiteY154" fmla="*/ 156754 h 300446"/>
                <a:gd name="connsiteX155" fmla="*/ 7903029 w 8177349"/>
                <a:gd name="connsiteY155" fmla="*/ 182880 h 300446"/>
                <a:gd name="connsiteX156" fmla="*/ 7929154 w 8177349"/>
                <a:gd name="connsiteY156" fmla="*/ 222069 h 300446"/>
                <a:gd name="connsiteX157" fmla="*/ 7994469 w 8177349"/>
                <a:gd name="connsiteY157" fmla="*/ 235132 h 300446"/>
                <a:gd name="connsiteX158" fmla="*/ 8033657 w 8177349"/>
                <a:gd name="connsiteY158" fmla="*/ 248194 h 300446"/>
                <a:gd name="connsiteX159" fmla="*/ 8098971 w 8177349"/>
                <a:gd name="connsiteY159" fmla="*/ 261257 h 300446"/>
                <a:gd name="connsiteX160" fmla="*/ 8177349 w 8177349"/>
                <a:gd name="connsiteY160" fmla="*/ 287383 h 30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8177349" h="300446">
                  <a:moveTo>
                    <a:pt x="0" y="300446"/>
                  </a:moveTo>
                  <a:cubicBezTo>
                    <a:pt x="73635" y="182630"/>
                    <a:pt x="31135" y="218729"/>
                    <a:pt x="104503" y="169817"/>
                  </a:cubicBezTo>
                  <a:cubicBezTo>
                    <a:pt x="134983" y="78377"/>
                    <a:pt x="104503" y="100149"/>
                    <a:pt x="169817" y="78377"/>
                  </a:cubicBezTo>
                  <a:cubicBezTo>
                    <a:pt x="235132" y="100149"/>
                    <a:pt x="204652" y="78377"/>
                    <a:pt x="235131" y="169817"/>
                  </a:cubicBezTo>
                  <a:cubicBezTo>
                    <a:pt x="240096" y="184711"/>
                    <a:pt x="261257" y="187234"/>
                    <a:pt x="274320" y="195943"/>
                  </a:cubicBezTo>
                  <a:cubicBezTo>
                    <a:pt x="291737" y="191589"/>
                    <a:pt x="311633" y="192839"/>
                    <a:pt x="326571" y="182880"/>
                  </a:cubicBezTo>
                  <a:cubicBezTo>
                    <a:pt x="363570" y="158214"/>
                    <a:pt x="344895" y="135800"/>
                    <a:pt x="365760" y="104503"/>
                  </a:cubicBezTo>
                  <a:cubicBezTo>
                    <a:pt x="376007" y="89132"/>
                    <a:pt x="388909" y="74480"/>
                    <a:pt x="404949" y="65314"/>
                  </a:cubicBezTo>
                  <a:cubicBezTo>
                    <a:pt x="420537" y="56407"/>
                    <a:pt x="439783" y="56606"/>
                    <a:pt x="457200" y="52252"/>
                  </a:cubicBezTo>
                  <a:cubicBezTo>
                    <a:pt x="474617" y="56606"/>
                    <a:pt x="493863" y="56407"/>
                    <a:pt x="509451" y="65314"/>
                  </a:cubicBezTo>
                  <a:cubicBezTo>
                    <a:pt x="536530" y="80788"/>
                    <a:pt x="558118" y="118720"/>
                    <a:pt x="574766" y="143692"/>
                  </a:cubicBezTo>
                  <a:cubicBezTo>
                    <a:pt x="579120" y="165463"/>
                    <a:pt x="575513" y="190532"/>
                    <a:pt x="587829" y="209006"/>
                  </a:cubicBezTo>
                  <a:cubicBezTo>
                    <a:pt x="606732" y="237360"/>
                    <a:pt x="680188" y="211435"/>
                    <a:pt x="692331" y="209006"/>
                  </a:cubicBezTo>
                  <a:cubicBezTo>
                    <a:pt x="701040" y="195943"/>
                    <a:pt x="711436" y="183859"/>
                    <a:pt x="718457" y="169817"/>
                  </a:cubicBezTo>
                  <a:cubicBezTo>
                    <a:pt x="724615" y="157501"/>
                    <a:pt x="722918" y="141381"/>
                    <a:pt x="731520" y="130629"/>
                  </a:cubicBezTo>
                  <a:cubicBezTo>
                    <a:pt x="749937" y="107608"/>
                    <a:pt x="784081" y="100046"/>
                    <a:pt x="809897" y="91440"/>
                  </a:cubicBezTo>
                  <a:cubicBezTo>
                    <a:pt x="818606" y="104503"/>
                    <a:pt x="829002" y="116587"/>
                    <a:pt x="836023" y="130629"/>
                  </a:cubicBezTo>
                  <a:cubicBezTo>
                    <a:pt x="842181" y="142945"/>
                    <a:pt x="841448" y="158360"/>
                    <a:pt x="849086" y="169817"/>
                  </a:cubicBezTo>
                  <a:cubicBezTo>
                    <a:pt x="861641" y="188650"/>
                    <a:pt x="904971" y="225493"/>
                    <a:pt x="927463" y="235132"/>
                  </a:cubicBezTo>
                  <a:cubicBezTo>
                    <a:pt x="943964" y="242204"/>
                    <a:pt x="962297" y="243840"/>
                    <a:pt x="979714" y="248194"/>
                  </a:cubicBezTo>
                  <a:cubicBezTo>
                    <a:pt x="992777" y="243840"/>
                    <a:pt x="1007446" y="242770"/>
                    <a:pt x="1018903" y="235132"/>
                  </a:cubicBezTo>
                  <a:cubicBezTo>
                    <a:pt x="1086536" y="190044"/>
                    <a:pt x="1032110" y="178479"/>
                    <a:pt x="1136469" y="143692"/>
                  </a:cubicBezTo>
                  <a:lnTo>
                    <a:pt x="1214846" y="117566"/>
                  </a:lnTo>
                  <a:cubicBezTo>
                    <a:pt x="1227909" y="134983"/>
                    <a:pt x="1241380" y="152101"/>
                    <a:pt x="1254034" y="169817"/>
                  </a:cubicBezTo>
                  <a:cubicBezTo>
                    <a:pt x="1263159" y="182592"/>
                    <a:pt x="1269059" y="197905"/>
                    <a:pt x="1280160" y="209006"/>
                  </a:cubicBezTo>
                  <a:cubicBezTo>
                    <a:pt x="1291261" y="220107"/>
                    <a:pt x="1306286" y="226423"/>
                    <a:pt x="1319349" y="235132"/>
                  </a:cubicBezTo>
                  <a:cubicBezTo>
                    <a:pt x="1332412" y="230778"/>
                    <a:pt x="1348801" y="231805"/>
                    <a:pt x="1358537" y="222069"/>
                  </a:cubicBezTo>
                  <a:cubicBezTo>
                    <a:pt x="1368273" y="212332"/>
                    <a:pt x="1365442" y="195196"/>
                    <a:pt x="1371600" y="182880"/>
                  </a:cubicBezTo>
                  <a:cubicBezTo>
                    <a:pt x="1378621" y="168838"/>
                    <a:pt x="1389017" y="156755"/>
                    <a:pt x="1397726" y="143692"/>
                  </a:cubicBezTo>
                  <a:cubicBezTo>
                    <a:pt x="1422981" y="67924"/>
                    <a:pt x="1400337" y="66186"/>
                    <a:pt x="1463040" y="52252"/>
                  </a:cubicBezTo>
                  <a:cubicBezTo>
                    <a:pt x="1488895" y="46507"/>
                    <a:pt x="1515291" y="43543"/>
                    <a:pt x="1541417" y="39189"/>
                  </a:cubicBezTo>
                  <a:lnTo>
                    <a:pt x="1632857" y="52252"/>
                  </a:lnTo>
                  <a:cubicBezTo>
                    <a:pt x="1735392" y="167603"/>
                    <a:pt x="1592787" y="126259"/>
                    <a:pt x="1658983" y="209006"/>
                  </a:cubicBezTo>
                  <a:cubicBezTo>
                    <a:pt x="1667585" y="219758"/>
                    <a:pt x="1685108" y="217715"/>
                    <a:pt x="1698171" y="222069"/>
                  </a:cubicBezTo>
                  <a:cubicBezTo>
                    <a:pt x="1715588" y="217715"/>
                    <a:pt x="1736404" y="220221"/>
                    <a:pt x="1750423" y="209006"/>
                  </a:cubicBezTo>
                  <a:cubicBezTo>
                    <a:pt x="1761175" y="200404"/>
                    <a:pt x="1758062" y="182473"/>
                    <a:pt x="1763486" y="169817"/>
                  </a:cubicBezTo>
                  <a:cubicBezTo>
                    <a:pt x="1771157" y="151919"/>
                    <a:pt x="1781940" y="135464"/>
                    <a:pt x="1789611" y="117566"/>
                  </a:cubicBezTo>
                  <a:cubicBezTo>
                    <a:pt x="1822059" y="41854"/>
                    <a:pt x="1778595" y="114495"/>
                    <a:pt x="1828800" y="39189"/>
                  </a:cubicBezTo>
                  <a:lnTo>
                    <a:pt x="1907177" y="117566"/>
                  </a:lnTo>
                  <a:cubicBezTo>
                    <a:pt x="1926650" y="137039"/>
                    <a:pt x="1910389" y="180667"/>
                    <a:pt x="1933303" y="195943"/>
                  </a:cubicBezTo>
                  <a:lnTo>
                    <a:pt x="1972491" y="222069"/>
                  </a:lnTo>
                  <a:cubicBezTo>
                    <a:pt x="1989908" y="217715"/>
                    <a:pt x="2008241" y="216078"/>
                    <a:pt x="2024743" y="209006"/>
                  </a:cubicBezTo>
                  <a:cubicBezTo>
                    <a:pt x="2084572" y="183365"/>
                    <a:pt x="2046628" y="181352"/>
                    <a:pt x="2103120" y="143692"/>
                  </a:cubicBezTo>
                  <a:cubicBezTo>
                    <a:pt x="2114577" y="136054"/>
                    <a:pt x="2129246" y="134983"/>
                    <a:pt x="2142309" y="130629"/>
                  </a:cubicBezTo>
                  <a:cubicBezTo>
                    <a:pt x="2148863" y="156848"/>
                    <a:pt x="2154433" y="204026"/>
                    <a:pt x="2181497" y="222069"/>
                  </a:cubicBezTo>
                  <a:cubicBezTo>
                    <a:pt x="2196435" y="232028"/>
                    <a:pt x="2216332" y="230778"/>
                    <a:pt x="2233749" y="235132"/>
                  </a:cubicBezTo>
                  <a:cubicBezTo>
                    <a:pt x="2319251" y="206631"/>
                    <a:pt x="2235331" y="246216"/>
                    <a:pt x="2286000" y="182880"/>
                  </a:cubicBezTo>
                  <a:cubicBezTo>
                    <a:pt x="2304417" y="159858"/>
                    <a:pt x="2338560" y="152297"/>
                    <a:pt x="2364377" y="143692"/>
                  </a:cubicBezTo>
                  <a:cubicBezTo>
                    <a:pt x="2377440" y="152400"/>
                    <a:pt x="2391505" y="159766"/>
                    <a:pt x="2403566" y="169817"/>
                  </a:cubicBezTo>
                  <a:cubicBezTo>
                    <a:pt x="2417758" y="181644"/>
                    <a:pt x="2427383" y="198759"/>
                    <a:pt x="2442754" y="209006"/>
                  </a:cubicBezTo>
                  <a:cubicBezTo>
                    <a:pt x="2454211" y="216644"/>
                    <a:pt x="2468880" y="217715"/>
                    <a:pt x="2481943" y="222069"/>
                  </a:cubicBezTo>
                  <a:cubicBezTo>
                    <a:pt x="2486297" y="235132"/>
                    <a:pt x="2482221" y="256143"/>
                    <a:pt x="2495006" y="261257"/>
                  </a:cubicBezTo>
                  <a:cubicBezTo>
                    <a:pt x="2511675" y="267924"/>
                    <a:pt x="2531199" y="256223"/>
                    <a:pt x="2547257" y="248194"/>
                  </a:cubicBezTo>
                  <a:cubicBezTo>
                    <a:pt x="2575341" y="234152"/>
                    <a:pt x="2625634" y="195943"/>
                    <a:pt x="2625634" y="195943"/>
                  </a:cubicBezTo>
                  <a:cubicBezTo>
                    <a:pt x="2643051" y="200297"/>
                    <a:pt x="2662948" y="199047"/>
                    <a:pt x="2677886" y="209006"/>
                  </a:cubicBezTo>
                  <a:cubicBezTo>
                    <a:pt x="2690949" y="217714"/>
                    <a:pt x="2692910" y="237093"/>
                    <a:pt x="2704011" y="248194"/>
                  </a:cubicBezTo>
                  <a:cubicBezTo>
                    <a:pt x="2715112" y="259295"/>
                    <a:pt x="2730137" y="265611"/>
                    <a:pt x="2743200" y="274320"/>
                  </a:cubicBezTo>
                  <a:cubicBezTo>
                    <a:pt x="2782389" y="248194"/>
                    <a:pt x="2786743" y="252549"/>
                    <a:pt x="2808514" y="209006"/>
                  </a:cubicBezTo>
                  <a:cubicBezTo>
                    <a:pt x="2814672" y="196690"/>
                    <a:pt x="2814890" y="181854"/>
                    <a:pt x="2821577" y="169817"/>
                  </a:cubicBezTo>
                  <a:cubicBezTo>
                    <a:pt x="2836826" y="142369"/>
                    <a:pt x="2873829" y="91440"/>
                    <a:pt x="2873829" y="91440"/>
                  </a:cubicBezTo>
                  <a:cubicBezTo>
                    <a:pt x="2902743" y="110717"/>
                    <a:pt x="2932092" y="126583"/>
                    <a:pt x="2952206" y="156754"/>
                  </a:cubicBezTo>
                  <a:cubicBezTo>
                    <a:pt x="3002685" y="232472"/>
                    <a:pt x="2916812" y="163638"/>
                    <a:pt x="3004457" y="222069"/>
                  </a:cubicBezTo>
                  <a:cubicBezTo>
                    <a:pt x="3017520" y="213360"/>
                    <a:pt x="3033308" y="207758"/>
                    <a:pt x="3043646" y="195943"/>
                  </a:cubicBezTo>
                  <a:cubicBezTo>
                    <a:pt x="3064322" y="172313"/>
                    <a:pt x="3095897" y="117566"/>
                    <a:pt x="3095897" y="117566"/>
                  </a:cubicBezTo>
                  <a:cubicBezTo>
                    <a:pt x="3200403" y="187236"/>
                    <a:pt x="3074125" y="95794"/>
                    <a:pt x="3161211" y="182880"/>
                  </a:cubicBezTo>
                  <a:cubicBezTo>
                    <a:pt x="3172312" y="193981"/>
                    <a:pt x="3187337" y="200297"/>
                    <a:pt x="3200400" y="209006"/>
                  </a:cubicBezTo>
                  <a:cubicBezTo>
                    <a:pt x="3209109" y="222069"/>
                    <a:pt x="3211632" y="243229"/>
                    <a:pt x="3226526" y="248194"/>
                  </a:cubicBezTo>
                  <a:cubicBezTo>
                    <a:pt x="3243558" y="253871"/>
                    <a:pt x="3262276" y="242204"/>
                    <a:pt x="3278777" y="235132"/>
                  </a:cubicBezTo>
                  <a:cubicBezTo>
                    <a:pt x="3338612" y="209489"/>
                    <a:pt x="3300658" y="207481"/>
                    <a:pt x="3357154" y="169817"/>
                  </a:cubicBezTo>
                  <a:cubicBezTo>
                    <a:pt x="3368611" y="162179"/>
                    <a:pt x="3383280" y="161108"/>
                    <a:pt x="3396343" y="156754"/>
                  </a:cubicBezTo>
                  <a:cubicBezTo>
                    <a:pt x="3493194" y="221322"/>
                    <a:pt x="3443931" y="215164"/>
                    <a:pt x="3540034" y="195943"/>
                  </a:cubicBezTo>
                  <a:cubicBezTo>
                    <a:pt x="3557451" y="178526"/>
                    <a:pt x="3573584" y="159722"/>
                    <a:pt x="3592286" y="143692"/>
                  </a:cubicBezTo>
                  <a:cubicBezTo>
                    <a:pt x="3604206" y="133475"/>
                    <a:pt x="3621667" y="129825"/>
                    <a:pt x="3631474" y="117566"/>
                  </a:cubicBezTo>
                  <a:cubicBezTo>
                    <a:pt x="3682141" y="54231"/>
                    <a:pt x="3598224" y="93815"/>
                    <a:pt x="3683726" y="65314"/>
                  </a:cubicBezTo>
                  <a:cubicBezTo>
                    <a:pt x="3745291" y="157665"/>
                    <a:pt x="3664892" y="46482"/>
                    <a:pt x="3762103" y="143692"/>
                  </a:cubicBezTo>
                  <a:cubicBezTo>
                    <a:pt x="3849192" y="230780"/>
                    <a:pt x="3722912" y="139334"/>
                    <a:pt x="3827417" y="209006"/>
                  </a:cubicBezTo>
                  <a:lnTo>
                    <a:pt x="3905794" y="156754"/>
                  </a:lnTo>
                  <a:lnTo>
                    <a:pt x="3944983" y="130629"/>
                  </a:lnTo>
                  <a:cubicBezTo>
                    <a:pt x="3966754" y="134983"/>
                    <a:pt x="3991020" y="132677"/>
                    <a:pt x="4010297" y="143692"/>
                  </a:cubicBezTo>
                  <a:cubicBezTo>
                    <a:pt x="4050867" y="166875"/>
                    <a:pt x="4025489" y="192072"/>
                    <a:pt x="4049486" y="222069"/>
                  </a:cubicBezTo>
                  <a:cubicBezTo>
                    <a:pt x="4067902" y="245089"/>
                    <a:pt x="4102048" y="252652"/>
                    <a:pt x="4127863" y="261257"/>
                  </a:cubicBezTo>
                  <a:cubicBezTo>
                    <a:pt x="4145280" y="252549"/>
                    <a:pt x="4166345" y="248901"/>
                    <a:pt x="4180114" y="235132"/>
                  </a:cubicBezTo>
                  <a:cubicBezTo>
                    <a:pt x="4193884" y="221362"/>
                    <a:pt x="4196579" y="199787"/>
                    <a:pt x="4206240" y="182880"/>
                  </a:cubicBezTo>
                  <a:cubicBezTo>
                    <a:pt x="4214029" y="169249"/>
                    <a:pt x="4223657" y="156755"/>
                    <a:pt x="4232366" y="143692"/>
                  </a:cubicBezTo>
                  <a:cubicBezTo>
                    <a:pt x="4236720" y="130629"/>
                    <a:pt x="4233113" y="110661"/>
                    <a:pt x="4245429" y="104503"/>
                  </a:cubicBezTo>
                  <a:cubicBezTo>
                    <a:pt x="4257745" y="98345"/>
                    <a:pt x="4274881" y="107830"/>
                    <a:pt x="4284617" y="117566"/>
                  </a:cubicBezTo>
                  <a:cubicBezTo>
                    <a:pt x="4437020" y="269969"/>
                    <a:pt x="4265023" y="148044"/>
                    <a:pt x="4376057" y="222069"/>
                  </a:cubicBezTo>
                  <a:cubicBezTo>
                    <a:pt x="4393474" y="217715"/>
                    <a:pt x="4411807" y="216078"/>
                    <a:pt x="4428309" y="209006"/>
                  </a:cubicBezTo>
                  <a:cubicBezTo>
                    <a:pt x="4442739" y="202822"/>
                    <a:pt x="4451894" y="184614"/>
                    <a:pt x="4467497" y="182880"/>
                  </a:cubicBezTo>
                  <a:cubicBezTo>
                    <a:pt x="4501981" y="179048"/>
                    <a:pt x="4550627" y="197527"/>
                    <a:pt x="4585063" y="209006"/>
                  </a:cubicBezTo>
                  <a:cubicBezTo>
                    <a:pt x="4598126" y="204652"/>
                    <a:pt x="4613499" y="204545"/>
                    <a:pt x="4624251" y="195943"/>
                  </a:cubicBezTo>
                  <a:cubicBezTo>
                    <a:pt x="4654247" y="171946"/>
                    <a:pt x="4653531" y="137531"/>
                    <a:pt x="4663440" y="104503"/>
                  </a:cubicBezTo>
                  <a:cubicBezTo>
                    <a:pt x="4671353" y="78126"/>
                    <a:pt x="4680857" y="52252"/>
                    <a:pt x="4689566" y="26126"/>
                  </a:cubicBezTo>
                  <a:cubicBezTo>
                    <a:pt x="4694531" y="11232"/>
                    <a:pt x="4715691" y="8709"/>
                    <a:pt x="4728754" y="0"/>
                  </a:cubicBezTo>
                  <a:cubicBezTo>
                    <a:pt x="4741817" y="13063"/>
                    <a:pt x="4757695" y="23818"/>
                    <a:pt x="4767943" y="39189"/>
                  </a:cubicBezTo>
                  <a:cubicBezTo>
                    <a:pt x="4775581" y="50646"/>
                    <a:pt x="4772404" y="67625"/>
                    <a:pt x="4781006" y="78377"/>
                  </a:cubicBezTo>
                  <a:cubicBezTo>
                    <a:pt x="4799423" y="101399"/>
                    <a:pt x="4833566" y="108960"/>
                    <a:pt x="4859383" y="117566"/>
                  </a:cubicBezTo>
                  <a:lnTo>
                    <a:pt x="4937760" y="91440"/>
                  </a:lnTo>
                  <a:lnTo>
                    <a:pt x="4976949" y="78377"/>
                  </a:lnTo>
                  <a:cubicBezTo>
                    <a:pt x="4997439" y="88622"/>
                    <a:pt x="5049926" y="112166"/>
                    <a:pt x="5068389" y="130629"/>
                  </a:cubicBezTo>
                  <a:cubicBezTo>
                    <a:pt x="5079490" y="141730"/>
                    <a:pt x="5085806" y="156754"/>
                    <a:pt x="5094514" y="169817"/>
                  </a:cubicBezTo>
                  <a:cubicBezTo>
                    <a:pt x="5107577" y="161109"/>
                    <a:pt x="5121642" y="153743"/>
                    <a:pt x="5133703" y="143692"/>
                  </a:cubicBezTo>
                  <a:cubicBezTo>
                    <a:pt x="5234291" y="59869"/>
                    <a:pt x="5114774" y="143248"/>
                    <a:pt x="5212080" y="78377"/>
                  </a:cubicBezTo>
                  <a:cubicBezTo>
                    <a:pt x="5238206" y="95794"/>
                    <a:pt x="5265337" y="111790"/>
                    <a:pt x="5290457" y="130629"/>
                  </a:cubicBezTo>
                  <a:cubicBezTo>
                    <a:pt x="5355269" y="179237"/>
                    <a:pt x="5324594" y="157740"/>
                    <a:pt x="5381897" y="195943"/>
                  </a:cubicBezTo>
                  <a:cubicBezTo>
                    <a:pt x="5394960" y="191589"/>
                    <a:pt x="5411349" y="192616"/>
                    <a:pt x="5421086" y="182880"/>
                  </a:cubicBezTo>
                  <a:cubicBezTo>
                    <a:pt x="5430822" y="173144"/>
                    <a:pt x="5427991" y="156008"/>
                    <a:pt x="5434149" y="143692"/>
                  </a:cubicBezTo>
                  <a:cubicBezTo>
                    <a:pt x="5441170" y="129650"/>
                    <a:pt x="5451566" y="117566"/>
                    <a:pt x="5460274" y="104503"/>
                  </a:cubicBezTo>
                  <a:cubicBezTo>
                    <a:pt x="5478381" y="128645"/>
                    <a:pt x="5511363" y="177750"/>
                    <a:pt x="5538651" y="195943"/>
                  </a:cubicBezTo>
                  <a:cubicBezTo>
                    <a:pt x="5550108" y="203581"/>
                    <a:pt x="5564777" y="204652"/>
                    <a:pt x="5577840" y="209006"/>
                  </a:cubicBezTo>
                  <a:cubicBezTo>
                    <a:pt x="5584268" y="196151"/>
                    <a:pt x="5614706" y="129874"/>
                    <a:pt x="5630091" y="117566"/>
                  </a:cubicBezTo>
                  <a:cubicBezTo>
                    <a:pt x="5640843" y="108964"/>
                    <a:pt x="5656217" y="108857"/>
                    <a:pt x="5669280" y="104503"/>
                  </a:cubicBezTo>
                  <a:cubicBezTo>
                    <a:pt x="5686697" y="108857"/>
                    <a:pt x="5706823" y="107271"/>
                    <a:pt x="5721531" y="117566"/>
                  </a:cubicBezTo>
                  <a:cubicBezTo>
                    <a:pt x="5751800" y="138754"/>
                    <a:pt x="5769167" y="175448"/>
                    <a:pt x="5799909" y="195943"/>
                  </a:cubicBezTo>
                  <a:lnTo>
                    <a:pt x="5839097" y="222069"/>
                  </a:lnTo>
                  <a:cubicBezTo>
                    <a:pt x="5909142" y="204558"/>
                    <a:pt x="5884613" y="222360"/>
                    <a:pt x="5930537" y="156754"/>
                  </a:cubicBezTo>
                  <a:cubicBezTo>
                    <a:pt x="5948543" y="131031"/>
                    <a:pt x="5982789" y="78377"/>
                    <a:pt x="5982789" y="78377"/>
                  </a:cubicBezTo>
                  <a:cubicBezTo>
                    <a:pt x="5995852" y="87086"/>
                    <a:pt x="6010876" y="93402"/>
                    <a:pt x="6021977" y="104503"/>
                  </a:cubicBezTo>
                  <a:cubicBezTo>
                    <a:pt x="6033078" y="115605"/>
                    <a:pt x="6036288" y="133354"/>
                    <a:pt x="6048103" y="143692"/>
                  </a:cubicBezTo>
                  <a:cubicBezTo>
                    <a:pt x="6103385" y="192064"/>
                    <a:pt x="6111845" y="191065"/>
                    <a:pt x="6165669" y="209006"/>
                  </a:cubicBezTo>
                  <a:cubicBezTo>
                    <a:pt x="6226629" y="117566"/>
                    <a:pt x="6191794" y="148046"/>
                    <a:pt x="6257109" y="104503"/>
                  </a:cubicBezTo>
                  <a:cubicBezTo>
                    <a:pt x="6277170" y="134596"/>
                    <a:pt x="6280357" y="156754"/>
                    <a:pt x="6322423" y="156754"/>
                  </a:cubicBezTo>
                  <a:cubicBezTo>
                    <a:pt x="6336192" y="156754"/>
                    <a:pt x="6348548" y="148046"/>
                    <a:pt x="6361611" y="143692"/>
                  </a:cubicBezTo>
                  <a:cubicBezTo>
                    <a:pt x="6374674" y="126275"/>
                    <a:pt x="6388145" y="109156"/>
                    <a:pt x="6400800" y="91440"/>
                  </a:cubicBezTo>
                  <a:cubicBezTo>
                    <a:pt x="6409925" y="78665"/>
                    <a:pt x="6412032" y="57217"/>
                    <a:pt x="6426926" y="52252"/>
                  </a:cubicBezTo>
                  <a:cubicBezTo>
                    <a:pt x="6443958" y="46575"/>
                    <a:pt x="6461760" y="60960"/>
                    <a:pt x="6479177" y="65314"/>
                  </a:cubicBezTo>
                  <a:cubicBezTo>
                    <a:pt x="6508065" y="94202"/>
                    <a:pt x="6521183" y="112443"/>
                    <a:pt x="6557554" y="130629"/>
                  </a:cubicBezTo>
                  <a:cubicBezTo>
                    <a:pt x="6569870" y="136787"/>
                    <a:pt x="6583680" y="139338"/>
                    <a:pt x="6596743" y="143692"/>
                  </a:cubicBezTo>
                  <a:cubicBezTo>
                    <a:pt x="6688183" y="113212"/>
                    <a:pt x="6648994" y="108857"/>
                    <a:pt x="6714309" y="130629"/>
                  </a:cubicBezTo>
                  <a:cubicBezTo>
                    <a:pt x="6723017" y="143692"/>
                    <a:pt x="6728175" y="160010"/>
                    <a:pt x="6740434" y="169817"/>
                  </a:cubicBezTo>
                  <a:cubicBezTo>
                    <a:pt x="6751186" y="178419"/>
                    <a:pt x="6766560" y="187234"/>
                    <a:pt x="6779623" y="182880"/>
                  </a:cubicBezTo>
                  <a:cubicBezTo>
                    <a:pt x="6822268" y="168665"/>
                    <a:pt x="6815060" y="128404"/>
                    <a:pt x="6844937" y="104503"/>
                  </a:cubicBezTo>
                  <a:cubicBezTo>
                    <a:pt x="6855689" y="95901"/>
                    <a:pt x="6871063" y="95794"/>
                    <a:pt x="6884126" y="91440"/>
                  </a:cubicBezTo>
                  <a:cubicBezTo>
                    <a:pt x="6897189" y="100149"/>
                    <a:pt x="6912213" y="106465"/>
                    <a:pt x="6923314" y="117566"/>
                  </a:cubicBezTo>
                  <a:cubicBezTo>
                    <a:pt x="6934415" y="128667"/>
                    <a:pt x="6937181" y="146947"/>
                    <a:pt x="6949440" y="156754"/>
                  </a:cubicBezTo>
                  <a:cubicBezTo>
                    <a:pt x="6960192" y="165356"/>
                    <a:pt x="6975566" y="165463"/>
                    <a:pt x="6988629" y="169817"/>
                  </a:cubicBezTo>
                  <a:cubicBezTo>
                    <a:pt x="7004944" y="186133"/>
                    <a:pt x="7034597" y="227471"/>
                    <a:pt x="7067006" y="222069"/>
                  </a:cubicBezTo>
                  <a:cubicBezTo>
                    <a:pt x="7082492" y="219488"/>
                    <a:pt x="7093131" y="204652"/>
                    <a:pt x="7106194" y="195943"/>
                  </a:cubicBezTo>
                  <a:cubicBezTo>
                    <a:pt x="7114903" y="178526"/>
                    <a:pt x="7124649" y="161590"/>
                    <a:pt x="7132320" y="143692"/>
                  </a:cubicBezTo>
                  <a:cubicBezTo>
                    <a:pt x="7137744" y="131036"/>
                    <a:pt x="7132598" y="109617"/>
                    <a:pt x="7145383" y="104503"/>
                  </a:cubicBezTo>
                  <a:cubicBezTo>
                    <a:pt x="7162052" y="97835"/>
                    <a:pt x="7180217" y="113212"/>
                    <a:pt x="7197634" y="117566"/>
                  </a:cubicBezTo>
                  <a:cubicBezTo>
                    <a:pt x="7210697" y="126275"/>
                    <a:pt x="7227015" y="131433"/>
                    <a:pt x="7236823" y="143692"/>
                  </a:cubicBezTo>
                  <a:cubicBezTo>
                    <a:pt x="7287492" y="207027"/>
                    <a:pt x="7203572" y="167442"/>
                    <a:pt x="7289074" y="195943"/>
                  </a:cubicBezTo>
                  <a:cubicBezTo>
                    <a:pt x="7297783" y="182880"/>
                    <a:pt x="7304770" y="168488"/>
                    <a:pt x="7315200" y="156754"/>
                  </a:cubicBezTo>
                  <a:cubicBezTo>
                    <a:pt x="7339746" y="129139"/>
                    <a:pt x="7393577" y="78377"/>
                    <a:pt x="7393577" y="78377"/>
                  </a:cubicBezTo>
                  <a:cubicBezTo>
                    <a:pt x="7468222" y="103259"/>
                    <a:pt x="7406018" y="70913"/>
                    <a:pt x="7445829" y="130629"/>
                  </a:cubicBezTo>
                  <a:cubicBezTo>
                    <a:pt x="7465945" y="160802"/>
                    <a:pt x="7495290" y="176665"/>
                    <a:pt x="7524206" y="195943"/>
                  </a:cubicBezTo>
                  <a:cubicBezTo>
                    <a:pt x="7550332" y="191589"/>
                    <a:pt x="7577456" y="191256"/>
                    <a:pt x="7602583" y="182880"/>
                  </a:cubicBezTo>
                  <a:cubicBezTo>
                    <a:pt x="7629860" y="173787"/>
                    <a:pt x="7662772" y="135754"/>
                    <a:pt x="7680960" y="117566"/>
                  </a:cubicBezTo>
                  <a:cubicBezTo>
                    <a:pt x="7702731" y="121920"/>
                    <a:pt x="7726997" y="119614"/>
                    <a:pt x="7746274" y="130629"/>
                  </a:cubicBezTo>
                  <a:cubicBezTo>
                    <a:pt x="7759905" y="138418"/>
                    <a:pt x="7756701" y="169817"/>
                    <a:pt x="7772400" y="169817"/>
                  </a:cubicBezTo>
                  <a:cubicBezTo>
                    <a:pt x="7786169" y="169817"/>
                    <a:pt x="7781680" y="143868"/>
                    <a:pt x="7785463" y="130629"/>
                  </a:cubicBezTo>
                  <a:cubicBezTo>
                    <a:pt x="7790395" y="113366"/>
                    <a:pt x="7794172" y="95794"/>
                    <a:pt x="7798526" y="78377"/>
                  </a:cubicBezTo>
                  <a:cubicBezTo>
                    <a:pt x="7811589" y="91440"/>
                    <a:pt x="7825887" y="103374"/>
                    <a:pt x="7837714" y="117566"/>
                  </a:cubicBezTo>
                  <a:cubicBezTo>
                    <a:pt x="7847765" y="129627"/>
                    <a:pt x="7852739" y="145653"/>
                    <a:pt x="7863840" y="156754"/>
                  </a:cubicBezTo>
                  <a:cubicBezTo>
                    <a:pt x="7874942" y="167855"/>
                    <a:pt x="7889966" y="174171"/>
                    <a:pt x="7903029" y="182880"/>
                  </a:cubicBezTo>
                  <a:cubicBezTo>
                    <a:pt x="7911737" y="195943"/>
                    <a:pt x="7915523" y="214280"/>
                    <a:pt x="7929154" y="222069"/>
                  </a:cubicBezTo>
                  <a:cubicBezTo>
                    <a:pt x="7948431" y="233085"/>
                    <a:pt x="7972929" y="229747"/>
                    <a:pt x="7994469" y="235132"/>
                  </a:cubicBezTo>
                  <a:cubicBezTo>
                    <a:pt x="8007827" y="238471"/>
                    <a:pt x="8020299" y="244855"/>
                    <a:pt x="8033657" y="248194"/>
                  </a:cubicBezTo>
                  <a:cubicBezTo>
                    <a:pt x="8055197" y="253579"/>
                    <a:pt x="8077551" y="255415"/>
                    <a:pt x="8098971" y="261257"/>
                  </a:cubicBezTo>
                  <a:cubicBezTo>
                    <a:pt x="8125540" y="268503"/>
                    <a:pt x="8177349" y="287383"/>
                    <a:pt x="8177349" y="287383"/>
                  </a:cubicBezTo>
                </a:path>
              </a:pathLst>
            </a:cu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3" name="Arc 32"/>
            <p:cNvSpPr/>
            <p:nvPr/>
          </p:nvSpPr>
          <p:spPr bwMode="auto">
            <a:xfrm>
              <a:off x="3186468" y="2596487"/>
              <a:ext cx="2466264" cy="1746913"/>
            </a:xfrm>
            <a:prstGeom prst="arc">
              <a:avLst>
                <a:gd name="adj1" fmla="val 21577369"/>
                <a:gd name="adj2" fmla="val 10633246"/>
              </a:avLst>
            </a:prstGeom>
            <a:solidFill>
              <a:srgbClr val="FFCCCC"/>
            </a:solidFill>
            <a:ln w="9525" cap="flat" cmpd="sng" algn="ctr">
              <a:solidFill>
                <a:schemeClr val="tx1"/>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grpSp>
      <p:grpSp>
        <p:nvGrpSpPr>
          <p:cNvPr id="24" name="Group 23"/>
          <p:cNvGrpSpPr/>
          <p:nvPr/>
        </p:nvGrpSpPr>
        <p:grpSpPr>
          <a:xfrm>
            <a:off x="161618" y="5143141"/>
            <a:ext cx="4669240" cy="1378819"/>
            <a:chOff x="4405638" y="3934300"/>
            <a:chExt cx="11315302" cy="1472500"/>
          </a:xfrm>
        </p:grpSpPr>
        <p:sp>
          <p:nvSpPr>
            <p:cNvPr id="25" name="Rounded Rectangle 24"/>
            <p:cNvSpPr/>
            <p:nvPr/>
          </p:nvSpPr>
          <p:spPr>
            <a:xfrm>
              <a:off x="4405638" y="3934300"/>
              <a:ext cx="11288852" cy="14725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405638" y="3976820"/>
              <a:ext cx="11315302" cy="1413357"/>
            </a:xfrm>
            <a:prstGeom prst="rect">
              <a:avLst/>
            </a:prstGeom>
            <a:noFill/>
          </p:spPr>
          <p:txBody>
            <a:bodyPr wrap="square" rtlCol="0">
              <a:spAutoFit/>
            </a:bodyPr>
            <a:lstStyle/>
            <a:p>
              <a:pPr algn="ctr"/>
              <a:r>
                <a:rPr lang="en-US" sz="2000" dirty="0"/>
                <a:t>Since </a:t>
              </a:r>
              <a:r>
                <a:rPr lang="en-US" sz="2000" dirty="0" smtClean="0"/>
                <a:t>zinc primer was not applied </a:t>
              </a:r>
              <a:r>
                <a:rPr lang="en-US" sz="2000" dirty="0"/>
                <a:t>under the rebar, not only was the steel not protected, it also experienced accelerated corrosion rates!</a:t>
              </a:r>
            </a:p>
          </p:txBody>
        </p:sp>
      </p:grpSp>
      <p:sp>
        <p:nvSpPr>
          <p:cNvPr id="35" name="TextBox 34"/>
          <p:cNvSpPr txBox="1"/>
          <p:nvPr/>
        </p:nvSpPr>
        <p:spPr>
          <a:xfrm>
            <a:off x="5268899" y="5247275"/>
            <a:ext cx="1337108" cy="646331"/>
          </a:xfrm>
          <a:prstGeom prst="rect">
            <a:avLst/>
          </a:prstGeom>
          <a:noFill/>
        </p:spPr>
        <p:txBody>
          <a:bodyPr wrap="square" rtlCol="0">
            <a:spAutoFit/>
          </a:bodyPr>
          <a:lstStyle/>
          <a:p>
            <a:pPr algn="ctr"/>
            <a:r>
              <a:rPr lang="en-US" b="1" dirty="0" smtClean="0">
                <a:solidFill>
                  <a:srgbClr val="FFCCCC"/>
                </a:solidFill>
              </a:rPr>
              <a:t>No Zinc Primer</a:t>
            </a:r>
            <a:endParaRPr lang="en-US" b="1" dirty="0">
              <a:solidFill>
                <a:srgbClr val="FFCCCC"/>
              </a:solidFill>
            </a:endParaRPr>
          </a:p>
        </p:txBody>
      </p:sp>
      <p:cxnSp>
        <p:nvCxnSpPr>
          <p:cNvPr id="37" name="Straight Arrow Connector 36"/>
          <p:cNvCxnSpPr/>
          <p:nvPr/>
        </p:nvCxnSpPr>
        <p:spPr bwMode="auto">
          <a:xfrm flipH="1" flipV="1">
            <a:off x="5506964" y="5106726"/>
            <a:ext cx="320680" cy="159884"/>
          </a:xfrm>
          <a:prstGeom prst="straightConnector1">
            <a:avLst/>
          </a:prstGeom>
          <a:noFill/>
          <a:ln w="9525" cap="flat" cmpd="sng" algn="ctr">
            <a:solidFill>
              <a:srgbClr val="FFCCCC"/>
            </a:solidFill>
            <a:prstDash val="solid"/>
            <a:round/>
            <a:headEnd type="none" w="med" len="med"/>
            <a:tailEnd type="arrow"/>
          </a:ln>
          <a:effectLst/>
        </p:spPr>
      </p:cxnSp>
      <p:sp>
        <p:nvSpPr>
          <p:cNvPr id="3" name="TextBox 2"/>
          <p:cNvSpPr txBox="1"/>
          <p:nvPr/>
        </p:nvSpPr>
        <p:spPr>
          <a:xfrm>
            <a:off x="1487704" y="1965022"/>
            <a:ext cx="6168592" cy="461665"/>
          </a:xfrm>
          <a:prstGeom prst="rect">
            <a:avLst/>
          </a:prstGeom>
          <a:solidFill>
            <a:schemeClr val="bg1"/>
          </a:solidFill>
          <a:ln w="28575">
            <a:solidFill>
              <a:schemeClr val="bg2"/>
            </a:solidFill>
          </a:ln>
        </p:spPr>
        <p:txBody>
          <a:bodyPr wrap="square" rtlCol="0">
            <a:spAutoFit/>
          </a:bodyPr>
          <a:lstStyle/>
          <a:p>
            <a:pPr algn="ctr"/>
            <a:r>
              <a:rPr lang="en-US" sz="2400" b="1" dirty="0" smtClean="0">
                <a:solidFill>
                  <a:srgbClr val="FF0000"/>
                </a:solidFill>
              </a:rPr>
              <a:t>INCORRECT APPLICATION OF REBAR PRIMER</a:t>
            </a:r>
            <a:endParaRPr lang="en-US" sz="2400" b="1" dirty="0">
              <a:solidFill>
                <a:srgbClr val="FF0000"/>
              </a:solidFill>
            </a:endParaRPr>
          </a:p>
        </p:txBody>
      </p:sp>
      <p:cxnSp>
        <p:nvCxnSpPr>
          <p:cNvPr id="8" name="Straight Connector 7"/>
          <p:cNvCxnSpPr/>
          <p:nvPr/>
        </p:nvCxnSpPr>
        <p:spPr bwMode="auto">
          <a:xfrm flipV="1">
            <a:off x="2792082" y="3290242"/>
            <a:ext cx="586711" cy="184666"/>
          </a:xfrm>
          <a:prstGeom prst="line">
            <a:avLst/>
          </a:prstGeom>
          <a:noFill/>
          <a:ln w="28575" cap="flat" cmpd="sng" algn="ctr">
            <a:solidFill>
              <a:schemeClr val="tx1"/>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268939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Bonding Agents</a:t>
            </a:r>
            <a:endParaRPr lang="en-US" dirty="0"/>
          </a:p>
        </p:txBody>
      </p:sp>
      <p:sp>
        <p:nvSpPr>
          <p:cNvPr id="4" name="TextBox 3"/>
          <p:cNvSpPr txBox="1"/>
          <p:nvPr/>
        </p:nvSpPr>
        <p:spPr>
          <a:xfrm>
            <a:off x="330626" y="1195852"/>
            <a:ext cx="8534400" cy="338554"/>
          </a:xfrm>
          <a:prstGeom prst="rect">
            <a:avLst/>
          </a:prstGeom>
          <a:noFill/>
        </p:spPr>
        <p:txBody>
          <a:bodyPr wrap="square" rtlCol="0">
            <a:spAutoFit/>
          </a:bodyPr>
          <a:lstStyle/>
          <a:p>
            <a:pPr algn="ctr"/>
            <a:r>
              <a:rPr lang="en-US" sz="1600" dirty="0" smtClean="0"/>
              <a:t>Another type of repair material that is sometimes used in the field is known as a </a:t>
            </a:r>
            <a:r>
              <a:rPr lang="en-US" sz="1600" b="1" dirty="0" smtClean="0"/>
              <a:t>bonding agent</a:t>
            </a:r>
            <a:r>
              <a:rPr lang="en-US" sz="1600" dirty="0" smtClean="0"/>
              <a:t>.</a:t>
            </a:r>
            <a:endParaRPr lang="en-US" sz="1600" dirty="0"/>
          </a:p>
        </p:txBody>
      </p:sp>
      <p:grpSp>
        <p:nvGrpSpPr>
          <p:cNvPr id="3" name="Group 2"/>
          <p:cNvGrpSpPr/>
          <p:nvPr/>
        </p:nvGrpSpPr>
        <p:grpSpPr>
          <a:xfrm>
            <a:off x="3825578" y="3103120"/>
            <a:ext cx="4583918" cy="2525229"/>
            <a:chOff x="4365905" y="2237570"/>
            <a:chExt cx="3947550" cy="1905691"/>
          </a:xfrm>
        </p:grpSpPr>
        <p:grpSp>
          <p:nvGrpSpPr>
            <p:cNvPr id="12" name="Group 11"/>
            <p:cNvGrpSpPr/>
            <p:nvPr/>
          </p:nvGrpSpPr>
          <p:grpSpPr>
            <a:xfrm>
              <a:off x="4365905" y="2237570"/>
              <a:ext cx="3947550" cy="1905691"/>
              <a:chOff x="2605650" y="1266164"/>
              <a:chExt cx="3947550" cy="1905691"/>
            </a:xfrm>
          </p:grpSpPr>
          <p:sp>
            <p:nvSpPr>
              <p:cNvPr id="13" name="Rectangle 2"/>
              <p:cNvSpPr>
                <a:spLocks noChangeArrowheads="1"/>
              </p:cNvSpPr>
              <p:nvPr/>
            </p:nvSpPr>
            <p:spPr bwMode="auto">
              <a:xfrm>
                <a:off x="2605650" y="1276909"/>
                <a:ext cx="3932701" cy="1894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Freeform 3"/>
              <p:cNvSpPr>
                <a:spLocks/>
              </p:cNvSpPr>
              <p:nvPr>
                <p:custDataLst>
                  <p:tags r:id="rId3"/>
                </p:custDataLst>
              </p:nvPr>
            </p:nvSpPr>
            <p:spPr bwMode="auto">
              <a:xfrm>
                <a:off x="3380825" y="1266164"/>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chemeClr val="bg1"/>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5" name="Group 12"/>
              <p:cNvGrpSpPr>
                <a:grpSpLocks/>
              </p:cNvGrpSpPr>
              <p:nvPr/>
            </p:nvGrpSpPr>
            <p:grpSpPr bwMode="auto">
              <a:xfrm>
                <a:off x="2616739" y="1775721"/>
                <a:ext cx="3936461" cy="176934"/>
                <a:chOff x="2232" y="2260"/>
                <a:chExt cx="2832" cy="88"/>
              </a:xfrm>
            </p:grpSpPr>
            <p:sp>
              <p:nvSpPr>
                <p:cNvPr id="39"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1"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2"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3"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4"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5"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6"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7"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8"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9"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17" name="Group 12"/>
              <p:cNvGrpSpPr>
                <a:grpSpLocks/>
              </p:cNvGrpSpPr>
              <p:nvPr/>
            </p:nvGrpSpPr>
            <p:grpSpPr bwMode="auto">
              <a:xfrm>
                <a:off x="2616739" y="2338528"/>
                <a:ext cx="3936461" cy="176934"/>
                <a:chOff x="2232" y="2260"/>
                <a:chExt cx="2832" cy="88"/>
              </a:xfrm>
            </p:grpSpPr>
            <p:sp>
              <p:nvSpPr>
                <p:cNvPr id="18"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8"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9"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0"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1"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pic>
          <p:nvPicPr>
            <p:cNvPr id="60" name="Picture 2" descr="K:\Training\Projects\Customer\AIA\Online Courses\Concrete Repair Applications\Images\paint-brush.png"/>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rot="358621">
              <a:off x="5488689" y="2390475"/>
              <a:ext cx="313989" cy="760237"/>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TextBox 60"/>
          <p:cNvSpPr txBox="1"/>
          <p:nvPr/>
        </p:nvSpPr>
        <p:spPr>
          <a:xfrm>
            <a:off x="3432561" y="5694039"/>
            <a:ext cx="5352707" cy="707886"/>
          </a:xfrm>
          <a:prstGeom prst="rect">
            <a:avLst/>
          </a:prstGeom>
          <a:noFill/>
        </p:spPr>
        <p:txBody>
          <a:bodyPr wrap="square" rtlCol="0">
            <a:spAutoFit/>
          </a:bodyPr>
          <a:lstStyle/>
          <a:p>
            <a:pPr algn="ctr"/>
            <a:r>
              <a:rPr lang="en-US" sz="2000" dirty="0" smtClean="0"/>
              <a:t>Some repairs fail because of the inadequate bonding of the repair material at the </a:t>
            </a:r>
            <a:r>
              <a:rPr lang="en-US" sz="2000" b="1" dirty="0" smtClean="0">
                <a:solidFill>
                  <a:srgbClr val="FF0000"/>
                </a:solidFill>
              </a:rPr>
              <a:t>bond area</a:t>
            </a:r>
            <a:r>
              <a:rPr lang="en-US" sz="2000" dirty="0" smtClean="0"/>
              <a:t>.</a:t>
            </a:r>
            <a:endParaRPr lang="en-US" sz="2000" dirty="0"/>
          </a:p>
        </p:txBody>
      </p:sp>
      <p:grpSp>
        <p:nvGrpSpPr>
          <p:cNvPr id="6" name="Group 5"/>
          <p:cNvGrpSpPr/>
          <p:nvPr/>
        </p:nvGrpSpPr>
        <p:grpSpPr>
          <a:xfrm>
            <a:off x="574133" y="1844672"/>
            <a:ext cx="3525099" cy="1963368"/>
            <a:chOff x="5197747" y="4208834"/>
            <a:chExt cx="3525099" cy="1963368"/>
          </a:xfrm>
        </p:grpSpPr>
        <p:grpSp>
          <p:nvGrpSpPr>
            <p:cNvPr id="8" name="Group 7"/>
            <p:cNvGrpSpPr/>
            <p:nvPr/>
          </p:nvGrpSpPr>
          <p:grpSpPr>
            <a:xfrm>
              <a:off x="5197747" y="4208834"/>
              <a:ext cx="3525099" cy="1963368"/>
              <a:chOff x="4405638" y="3934301"/>
              <a:chExt cx="11315302" cy="1472500"/>
            </a:xfrm>
          </p:grpSpPr>
          <p:sp>
            <p:nvSpPr>
              <p:cNvPr id="10" name="Rounded Rectangle 9"/>
              <p:cNvSpPr/>
              <p:nvPr/>
            </p:nvSpPr>
            <p:spPr>
              <a:xfrm>
                <a:off x="4405638" y="3934301"/>
                <a:ext cx="11288852" cy="14725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405638" y="3976820"/>
                <a:ext cx="11315302" cy="438574"/>
              </a:xfrm>
              <a:prstGeom prst="rect">
                <a:avLst/>
              </a:prstGeom>
              <a:noFill/>
            </p:spPr>
            <p:txBody>
              <a:bodyPr wrap="square" rtlCol="0">
                <a:spAutoFit/>
              </a:bodyPr>
              <a:lstStyle/>
              <a:p>
                <a:pPr algn="ctr">
                  <a:spcBef>
                    <a:spcPts val="600"/>
                  </a:spcBef>
                  <a:spcAft>
                    <a:spcPts val="600"/>
                  </a:spcAft>
                </a:pPr>
                <a:r>
                  <a:rPr lang="en-US" sz="3200" b="1" dirty="0" smtClean="0"/>
                  <a:t>Bonding Agents</a:t>
                </a:r>
                <a:endParaRPr lang="en-US" sz="3200" b="1" dirty="0"/>
              </a:p>
            </p:txBody>
          </p:sp>
        </p:grpSp>
        <p:sp>
          <p:nvSpPr>
            <p:cNvPr id="9" name="TextBox 8"/>
            <p:cNvSpPr txBox="1"/>
            <p:nvPr/>
          </p:nvSpPr>
          <p:spPr>
            <a:xfrm>
              <a:off x="5405092" y="4894668"/>
              <a:ext cx="3171100" cy="1015663"/>
            </a:xfrm>
            <a:prstGeom prst="rect">
              <a:avLst/>
            </a:prstGeom>
            <a:noFill/>
          </p:spPr>
          <p:txBody>
            <a:bodyPr wrap="square" rtlCol="0">
              <a:spAutoFit/>
            </a:bodyPr>
            <a:lstStyle/>
            <a:p>
              <a:pPr algn="ctr"/>
              <a:r>
                <a:rPr lang="en-US" sz="2000" dirty="0" smtClean="0"/>
                <a:t>Can be applied to prime the substrate to better receive the repair material</a:t>
              </a:r>
              <a:endParaRPr lang="en-US" sz="2000" dirty="0"/>
            </a:p>
          </p:txBody>
        </p:sp>
      </p:grpSp>
    </p:spTree>
    <p:custDataLst>
      <p:tags r:id="rId1"/>
    </p:custDataLst>
    <p:extLst>
      <p:ext uri="{BB962C8B-B14F-4D97-AF65-F5344CB8AC3E}">
        <p14:creationId xmlns:p14="http://schemas.microsoft.com/office/powerpoint/2010/main" val="78035022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Debate About Bonding Agents</a:t>
            </a:r>
            <a:endParaRPr lang="en-US" dirty="0"/>
          </a:p>
        </p:txBody>
      </p:sp>
      <p:grpSp>
        <p:nvGrpSpPr>
          <p:cNvPr id="3" name="Group 2"/>
          <p:cNvGrpSpPr/>
          <p:nvPr/>
        </p:nvGrpSpPr>
        <p:grpSpPr>
          <a:xfrm>
            <a:off x="825453" y="3130221"/>
            <a:ext cx="3048000" cy="1658072"/>
            <a:chOff x="2115774" y="1519362"/>
            <a:chExt cx="3951306" cy="2123127"/>
          </a:xfrm>
        </p:grpSpPr>
        <p:sp>
          <p:nvSpPr>
            <p:cNvPr id="11" name="Rectangle 3" descr="Small confetti"/>
            <p:cNvSpPr>
              <a:spLocks noChangeArrowheads="1"/>
            </p:cNvSpPr>
            <p:nvPr/>
          </p:nvSpPr>
          <p:spPr bwMode="auto">
            <a:xfrm>
              <a:off x="2123618" y="1519362"/>
              <a:ext cx="3926252" cy="2062037"/>
            </a:xfrm>
            <a:prstGeom prst="rect">
              <a:avLst/>
            </a:prstGeom>
            <a:pattFill prst="smConfetti">
              <a:fgClr>
                <a:srgbClr val="B2B2B2"/>
              </a:fgClr>
              <a:bgClr>
                <a:srgbClr val="777777"/>
              </a:bgClr>
            </a:pattFill>
            <a:ln>
              <a:noFill/>
            </a:ln>
            <a:effectLst/>
            <a:extLs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Freeform 4"/>
            <p:cNvSpPr>
              <a:spLocks/>
            </p:cNvSpPr>
            <p:nvPr/>
          </p:nvSpPr>
          <p:spPr bwMode="auto">
            <a:xfrm>
              <a:off x="2115774" y="1915409"/>
              <a:ext cx="3951306" cy="1727080"/>
            </a:xfrm>
            <a:custGeom>
              <a:avLst/>
              <a:gdLst>
                <a:gd name="T0" fmla="*/ 196 w 2208"/>
                <a:gd name="T1" fmla="*/ 30 h 1387"/>
                <a:gd name="T2" fmla="*/ 240 w 2208"/>
                <a:gd name="T3" fmla="*/ 504 h 1387"/>
                <a:gd name="T4" fmla="*/ 215 w 2208"/>
                <a:gd name="T5" fmla="*/ 587 h 1387"/>
                <a:gd name="T6" fmla="*/ 179 w 2208"/>
                <a:gd name="T7" fmla="*/ 779 h 1387"/>
                <a:gd name="T8" fmla="*/ 272 w 2208"/>
                <a:gd name="T9" fmla="*/ 934 h 1387"/>
                <a:gd name="T10" fmla="*/ 474 w 2208"/>
                <a:gd name="T11" fmla="*/ 1004 h 1387"/>
                <a:gd name="T12" fmla="*/ 601 w 2208"/>
                <a:gd name="T13" fmla="*/ 909 h 1387"/>
                <a:gd name="T14" fmla="*/ 658 w 2208"/>
                <a:gd name="T15" fmla="*/ 681 h 1387"/>
                <a:gd name="T16" fmla="*/ 620 w 2208"/>
                <a:gd name="T17" fmla="*/ 359 h 1387"/>
                <a:gd name="T18" fmla="*/ 569 w 2208"/>
                <a:gd name="T19" fmla="*/ 62 h 1387"/>
                <a:gd name="T20" fmla="*/ 797 w 2208"/>
                <a:gd name="T21" fmla="*/ 49 h 1387"/>
                <a:gd name="T22" fmla="*/ 879 w 2208"/>
                <a:gd name="T23" fmla="*/ 245 h 1387"/>
                <a:gd name="T24" fmla="*/ 797 w 2208"/>
                <a:gd name="T25" fmla="*/ 523 h 1387"/>
                <a:gd name="T26" fmla="*/ 923 w 2208"/>
                <a:gd name="T27" fmla="*/ 745 h 1387"/>
                <a:gd name="T28" fmla="*/ 1094 w 2208"/>
                <a:gd name="T29" fmla="*/ 625 h 1387"/>
                <a:gd name="T30" fmla="*/ 1031 w 2208"/>
                <a:gd name="T31" fmla="*/ 340 h 1387"/>
                <a:gd name="T32" fmla="*/ 1157 w 2208"/>
                <a:gd name="T33" fmla="*/ 213 h 1387"/>
                <a:gd name="T34" fmla="*/ 1372 w 2208"/>
                <a:gd name="T35" fmla="*/ 289 h 1387"/>
                <a:gd name="T36" fmla="*/ 1429 w 2208"/>
                <a:gd name="T37" fmla="*/ 220 h 1387"/>
                <a:gd name="T38" fmla="*/ 1618 w 2208"/>
                <a:gd name="T39" fmla="*/ 93 h 1387"/>
                <a:gd name="T40" fmla="*/ 1581 w 2208"/>
                <a:gd name="T41" fmla="*/ 403 h 1387"/>
                <a:gd name="T42" fmla="*/ 1555 w 2208"/>
                <a:gd name="T43" fmla="*/ 795 h 1387"/>
                <a:gd name="T44" fmla="*/ 1650 w 2208"/>
                <a:gd name="T45" fmla="*/ 934 h 1387"/>
                <a:gd name="T46" fmla="*/ 1701 w 2208"/>
                <a:gd name="T47" fmla="*/ 985 h 1387"/>
                <a:gd name="T48" fmla="*/ 1808 w 2208"/>
                <a:gd name="T49" fmla="*/ 1048 h 1387"/>
                <a:gd name="T50" fmla="*/ 1903 w 2208"/>
                <a:gd name="T51" fmla="*/ 1055 h 1387"/>
                <a:gd name="T52" fmla="*/ 1973 w 2208"/>
                <a:gd name="T53" fmla="*/ 637 h 1387"/>
                <a:gd name="T54" fmla="*/ 1890 w 2208"/>
                <a:gd name="T55" fmla="*/ 372 h 1387"/>
                <a:gd name="T56" fmla="*/ 1871 w 2208"/>
                <a:gd name="T57" fmla="*/ 258 h 1387"/>
                <a:gd name="T58" fmla="*/ 1865 w 2208"/>
                <a:gd name="T59" fmla="*/ 119 h 1387"/>
                <a:gd name="T60" fmla="*/ 2118 w 2208"/>
                <a:gd name="T61" fmla="*/ 36 h 1387"/>
                <a:gd name="T62" fmla="*/ 2194 w 2208"/>
                <a:gd name="T63" fmla="*/ 55 h 1387"/>
                <a:gd name="T64" fmla="*/ 0 w 2208"/>
                <a:gd name="T65" fmla="*/ 1387 h 1387"/>
                <a:gd name="T66" fmla="*/ 38 w 2208"/>
                <a:gd name="T67" fmla="*/ 87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08" h="1387">
                  <a:moveTo>
                    <a:pt x="38" y="87"/>
                  </a:moveTo>
                  <a:cubicBezTo>
                    <a:pt x="82" y="59"/>
                    <a:pt x="144" y="43"/>
                    <a:pt x="196" y="30"/>
                  </a:cubicBezTo>
                  <a:cubicBezTo>
                    <a:pt x="346" y="36"/>
                    <a:pt x="352" y="0"/>
                    <a:pt x="386" y="100"/>
                  </a:cubicBezTo>
                  <a:cubicBezTo>
                    <a:pt x="370" y="228"/>
                    <a:pt x="337" y="408"/>
                    <a:pt x="240" y="504"/>
                  </a:cubicBezTo>
                  <a:cubicBezTo>
                    <a:pt x="235" y="517"/>
                    <a:pt x="226" y="528"/>
                    <a:pt x="221" y="542"/>
                  </a:cubicBezTo>
                  <a:cubicBezTo>
                    <a:pt x="217" y="557"/>
                    <a:pt x="220" y="572"/>
                    <a:pt x="215" y="587"/>
                  </a:cubicBezTo>
                  <a:cubicBezTo>
                    <a:pt x="204" y="621"/>
                    <a:pt x="180" y="650"/>
                    <a:pt x="171" y="688"/>
                  </a:cubicBezTo>
                  <a:cubicBezTo>
                    <a:pt x="164" y="719"/>
                    <a:pt x="174" y="749"/>
                    <a:pt x="179" y="779"/>
                  </a:cubicBezTo>
                  <a:cubicBezTo>
                    <a:pt x="183" y="810"/>
                    <a:pt x="180" y="846"/>
                    <a:pt x="196" y="871"/>
                  </a:cubicBezTo>
                  <a:cubicBezTo>
                    <a:pt x="204" y="930"/>
                    <a:pt x="217" y="925"/>
                    <a:pt x="272" y="934"/>
                  </a:cubicBezTo>
                  <a:cubicBezTo>
                    <a:pt x="307" y="969"/>
                    <a:pt x="316" y="1015"/>
                    <a:pt x="360" y="1029"/>
                  </a:cubicBezTo>
                  <a:cubicBezTo>
                    <a:pt x="403" y="1025"/>
                    <a:pt x="435" y="1017"/>
                    <a:pt x="474" y="1004"/>
                  </a:cubicBezTo>
                  <a:cubicBezTo>
                    <a:pt x="495" y="998"/>
                    <a:pt x="531" y="972"/>
                    <a:pt x="531" y="972"/>
                  </a:cubicBezTo>
                  <a:cubicBezTo>
                    <a:pt x="548" y="947"/>
                    <a:pt x="575" y="927"/>
                    <a:pt x="601" y="909"/>
                  </a:cubicBezTo>
                  <a:cubicBezTo>
                    <a:pt x="618" y="882"/>
                    <a:pt x="629" y="852"/>
                    <a:pt x="639" y="814"/>
                  </a:cubicBezTo>
                  <a:cubicBezTo>
                    <a:pt x="643" y="770"/>
                    <a:pt x="646" y="726"/>
                    <a:pt x="658" y="681"/>
                  </a:cubicBezTo>
                  <a:cubicBezTo>
                    <a:pt x="661" y="626"/>
                    <a:pt x="670" y="572"/>
                    <a:pt x="670" y="517"/>
                  </a:cubicBezTo>
                  <a:cubicBezTo>
                    <a:pt x="670" y="465"/>
                    <a:pt x="640" y="406"/>
                    <a:pt x="620" y="359"/>
                  </a:cubicBezTo>
                  <a:cubicBezTo>
                    <a:pt x="602" y="319"/>
                    <a:pt x="602" y="274"/>
                    <a:pt x="588" y="232"/>
                  </a:cubicBezTo>
                  <a:cubicBezTo>
                    <a:pt x="585" y="179"/>
                    <a:pt x="586" y="114"/>
                    <a:pt x="569" y="62"/>
                  </a:cubicBezTo>
                  <a:cubicBezTo>
                    <a:pt x="585" y="38"/>
                    <a:pt x="610" y="14"/>
                    <a:pt x="639" y="5"/>
                  </a:cubicBezTo>
                  <a:cubicBezTo>
                    <a:pt x="711" y="13"/>
                    <a:pt x="732" y="27"/>
                    <a:pt x="797" y="49"/>
                  </a:cubicBezTo>
                  <a:cubicBezTo>
                    <a:pt x="812" y="96"/>
                    <a:pt x="847" y="131"/>
                    <a:pt x="860" y="182"/>
                  </a:cubicBezTo>
                  <a:cubicBezTo>
                    <a:pt x="865" y="204"/>
                    <a:pt x="879" y="245"/>
                    <a:pt x="879" y="245"/>
                  </a:cubicBezTo>
                  <a:cubicBezTo>
                    <a:pt x="876" y="305"/>
                    <a:pt x="885" y="365"/>
                    <a:pt x="841" y="410"/>
                  </a:cubicBezTo>
                  <a:cubicBezTo>
                    <a:pt x="828" y="449"/>
                    <a:pt x="806" y="482"/>
                    <a:pt x="797" y="523"/>
                  </a:cubicBezTo>
                  <a:cubicBezTo>
                    <a:pt x="798" y="566"/>
                    <a:pt x="792" y="609"/>
                    <a:pt x="803" y="650"/>
                  </a:cubicBezTo>
                  <a:cubicBezTo>
                    <a:pt x="812" y="683"/>
                    <a:pt x="896" y="730"/>
                    <a:pt x="923" y="745"/>
                  </a:cubicBezTo>
                  <a:cubicBezTo>
                    <a:pt x="972" y="742"/>
                    <a:pt x="1023" y="759"/>
                    <a:pt x="1056" y="719"/>
                  </a:cubicBezTo>
                  <a:cubicBezTo>
                    <a:pt x="1078" y="694"/>
                    <a:pt x="1087" y="656"/>
                    <a:pt x="1094" y="625"/>
                  </a:cubicBezTo>
                  <a:cubicBezTo>
                    <a:pt x="1098" y="599"/>
                    <a:pt x="1106" y="549"/>
                    <a:pt x="1106" y="549"/>
                  </a:cubicBezTo>
                  <a:cubicBezTo>
                    <a:pt x="1089" y="479"/>
                    <a:pt x="1072" y="400"/>
                    <a:pt x="1031" y="340"/>
                  </a:cubicBezTo>
                  <a:cubicBezTo>
                    <a:pt x="1024" y="316"/>
                    <a:pt x="1018" y="302"/>
                    <a:pt x="1031" y="277"/>
                  </a:cubicBezTo>
                  <a:cubicBezTo>
                    <a:pt x="1038" y="261"/>
                    <a:pt x="1136" y="220"/>
                    <a:pt x="1157" y="213"/>
                  </a:cubicBezTo>
                  <a:cubicBezTo>
                    <a:pt x="1214" y="256"/>
                    <a:pt x="1291" y="286"/>
                    <a:pt x="1359" y="308"/>
                  </a:cubicBezTo>
                  <a:cubicBezTo>
                    <a:pt x="1364" y="302"/>
                    <a:pt x="1366" y="294"/>
                    <a:pt x="1372" y="289"/>
                  </a:cubicBezTo>
                  <a:cubicBezTo>
                    <a:pt x="1383" y="283"/>
                    <a:pt x="1402" y="288"/>
                    <a:pt x="1410" y="277"/>
                  </a:cubicBezTo>
                  <a:cubicBezTo>
                    <a:pt x="1422" y="261"/>
                    <a:pt x="1429" y="220"/>
                    <a:pt x="1429" y="220"/>
                  </a:cubicBezTo>
                  <a:cubicBezTo>
                    <a:pt x="1422" y="147"/>
                    <a:pt x="1402" y="65"/>
                    <a:pt x="1486" y="36"/>
                  </a:cubicBezTo>
                  <a:cubicBezTo>
                    <a:pt x="1538" y="47"/>
                    <a:pt x="1581" y="55"/>
                    <a:pt x="1618" y="93"/>
                  </a:cubicBezTo>
                  <a:cubicBezTo>
                    <a:pt x="1626" y="191"/>
                    <a:pt x="1631" y="206"/>
                    <a:pt x="1618" y="321"/>
                  </a:cubicBezTo>
                  <a:cubicBezTo>
                    <a:pt x="1615" y="354"/>
                    <a:pt x="1592" y="373"/>
                    <a:pt x="1581" y="403"/>
                  </a:cubicBezTo>
                  <a:cubicBezTo>
                    <a:pt x="1568" y="436"/>
                    <a:pt x="1560" y="471"/>
                    <a:pt x="1549" y="504"/>
                  </a:cubicBezTo>
                  <a:cubicBezTo>
                    <a:pt x="1541" y="599"/>
                    <a:pt x="1546" y="702"/>
                    <a:pt x="1555" y="795"/>
                  </a:cubicBezTo>
                  <a:cubicBezTo>
                    <a:pt x="1558" y="822"/>
                    <a:pt x="1588" y="871"/>
                    <a:pt x="1606" y="890"/>
                  </a:cubicBezTo>
                  <a:cubicBezTo>
                    <a:pt x="1620" y="906"/>
                    <a:pt x="1650" y="934"/>
                    <a:pt x="1650" y="934"/>
                  </a:cubicBezTo>
                  <a:cubicBezTo>
                    <a:pt x="1655" y="947"/>
                    <a:pt x="1653" y="963"/>
                    <a:pt x="1663" y="972"/>
                  </a:cubicBezTo>
                  <a:cubicBezTo>
                    <a:pt x="1672" y="982"/>
                    <a:pt x="1688" y="980"/>
                    <a:pt x="1701" y="985"/>
                  </a:cubicBezTo>
                  <a:cubicBezTo>
                    <a:pt x="1726" y="996"/>
                    <a:pt x="1742" y="1021"/>
                    <a:pt x="1764" y="1036"/>
                  </a:cubicBezTo>
                  <a:cubicBezTo>
                    <a:pt x="1770" y="1039"/>
                    <a:pt x="1805" y="1047"/>
                    <a:pt x="1808" y="1048"/>
                  </a:cubicBezTo>
                  <a:cubicBezTo>
                    <a:pt x="1821" y="1051"/>
                    <a:pt x="1846" y="1061"/>
                    <a:pt x="1846" y="1061"/>
                  </a:cubicBezTo>
                  <a:cubicBezTo>
                    <a:pt x="1865" y="1059"/>
                    <a:pt x="1884" y="1059"/>
                    <a:pt x="1903" y="1055"/>
                  </a:cubicBezTo>
                  <a:cubicBezTo>
                    <a:pt x="1968" y="1039"/>
                    <a:pt x="2012" y="915"/>
                    <a:pt x="2023" y="859"/>
                  </a:cubicBezTo>
                  <a:cubicBezTo>
                    <a:pt x="2017" y="781"/>
                    <a:pt x="2020" y="700"/>
                    <a:pt x="1973" y="637"/>
                  </a:cubicBezTo>
                  <a:cubicBezTo>
                    <a:pt x="1958" y="577"/>
                    <a:pt x="1928" y="528"/>
                    <a:pt x="1909" y="473"/>
                  </a:cubicBezTo>
                  <a:cubicBezTo>
                    <a:pt x="1901" y="405"/>
                    <a:pt x="1908" y="438"/>
                    <a:pt x="1890" y="372"/>
                  </a:cubicBezTo>
                  <a:cubicBezTo>
                    <a:pt x="1889" y="364"/>
                    <a:pt x="1884" y="346"/>
                    <a:pt x="1884" y="346"/>
                  </a:cubicBezTo>
                  <a:cubicBezTo>
                    <a:pt x="1879" y="302"/>
                    <a:pt x="1882" y="293"/>
                    <a:pt x="1871" y="258"/>
                  </a:cubicBezTo>
                  <a:cubicBezTo>
                    <a:pt x="1868" y="245"/>
                    <a:pt x="1859" y="220"/>
                    <a:pt x="1859" y="220"/>
                  </a:cubicBezTo>
                  <a:cubicBezTo>
                    <a:pt x="1860" y="187"/>
                    <a:pt x="1860" y="152"/>
                    <a:pt x="1865" y="119"/>
                  </a:cubicBezTo>
                  <a:cubicBezTo>
                    <a:pt x="1871" y="79"/>
                    <a:pt x="1935" y="79"/>
                    <a:pt x="1960" y="74"/>
                  </a:cubicBezTo>
                  <a:cubicBezTo>
                    <a:pt x="2001" y="65"/>
                    <a:pt x="2072" y="52"/>
                    <a:pt x="2118" y="36"/>
                  </a:cubicBezTo>
                  <a:cubicBezTo>
                    <a:pt x="2164" y="52"/>
                    <a:pt x="2143" y="52"/>
                    <a:pt x="2181" y="43"/>
                  </a:cubicBezTo>
                  <a:cubicBezTo>
                    <a:pt x="2202" y="57"/>
                    <a:pt x="2208" y="55"/>
                    <a:pt x="2194" y="55"/>
                  </a:cubicBezTo>
                  <a:lnTo>
                    <a:pt x="2196" y="1387"/>
                  </a:lnTo>
                  <a:lnTo>
                    <a:pt x="0" y="1387"/>
                  </a:lnTo>
                  <a:lnTo>
                    <a:pt x="0" y="106"/>
                  </a:lnTo>
                  <a:cubicBezTo>
                    <a:pt x="9" y="104"/>
                    <a:pt x="54" y="103"/>
                    <a:pt x="38" y="87"/>
                  </a:cubicBezTo>
                  <a:close/>
                </a:path>
              </a:pathLst>
            </a:custGeom>
            <a:solidFill>
              <a:srgbClr val="C0C0C0"/>
            </a:solidFill>
            <a:ln>
              <a:noFill/>
            </a:ln>
            <a:effectLst/>
            <a:extLst>
              <a:ext uri="{91240B29-F687-4F45-9708-019B960494DF}">
                <a14:hiddenLine xmlns:a14="http://schemas.microsoft.com/office/drawing/2010/main" w="38100" cap="rnd" cmpd="sng">
                  <a:solidFill>
                    <a:srgbClr val="00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 name="Rounded Rectangular Callout 14"/>
          <p:cNvSpPr/>
          <p:nvPr/>
        </p:nvSpPr>
        <p:spPr>
          <a:xfrm>
            <a:off x="1905001" y="1246873"/>
            <a:ext cx="5343154" cy="704038"/>
          </a:xfrm>
          <a:prstGeom prst="wedgeRoundRectCallout">
            <a:avLst>
              <a:gd name="adj1" fmla="val -81918"/>
              <a:gd name="adj2" fmla="val -69017"/>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“Why are you using a bonding agent? That’s just one more thing that can go wrong!”</a:t>
            </a:r>
            <a:endParaRPr lang="en-US" dirty="0">
              <a:solidFill>
                <a:schemeClr val="tx1"/>
              </a:solidFill>
            </a:endParaRPr>
          </a:p>
        </p:txBody>
      </p:sp>
      <p:sp>
        <p:nvSpPr>
          <p:cNvPr id="22" name="TextBox 21"/>
          <p:cNvSpPr txBox="1"/>
          <p:nvPr/>
        </p:nvSpPr>
        <p:spPr>
          <a:xfrm>
            <a:off x="-12747" y="2675856"/>
            <a:ext cx="4724400" cy="369332"/>
          </a:xfrm>
          <a:prstGeom prst="rect">
            <a:avLst/>
          </a:prstGeom>
          <a:noFill/>
        </p:spPr>
        <p:txBody>
          <a:bodyPr wrap="square" rtlCol="0">
            <a:spAutoFit/>
          </a:bodyPr>
          <a:lstStyle/>
          <a:p>
            <a:pPr algn="ctr"/>
            <a:r>
              <a:rPr lang="en-US" dirty="0" smtClean="0"/>
              <a:t>A </a:t>
            </a:r>
            <a:r>
              <a:rPr lang="en-US" b="1" dirty="0" smtClean="0"/>
              <a:t>scrub coat</a:t>
            </a:r>
            <a:r>
              <a:rPr lang="en-US" dirty="0" smtClean="0"/>
              <a:t> can be just as effective</a:t>
            </a:r>
            <a:endParaRPr lang="en-US" b="1" dirty="0">
              <a:solidFill>
                <a:schemeClr val="accent1">
                  <a:lumMod val="50000"/>
                </a:schemeClr>
              </a:solidFill>
            </a:endParaRPr>
          </a:p>
        </p:txBody>
      </p:sp>
      <p:pic>
        <p:nvPicPr>
          <p:cNvPr id="13" name="Picture 62" descr="Y:\Mark Kennedy\CampConcrete\Simpson_day_3_JPEGS_4096x2731\Thumbnails\tn_IMG_0695.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848279" y="2700580"/>
            <a:ext cx="3649120" cy="243157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732373" y="5219754"/>
            <a:ext cx="3880932" cy="646331"/>
          </a:xfrm>
          <a:prstGeom prst="rect">
            <a:avLst/>
          </a:prstGeom>
          <a:noFill/>
        </p:spPr>
        <p:txBody>
          <a:bodyPr wrap="square" rtlCol="0">
            <a:spAutoFit/>
          </a:bodyPr>
          <a:lstStyle/>
          <a:p>
            <a:pPr algn="ctr"/>
            <a:r>
              <a:rPr lang="en-US" dirty="0" smtClean="0"/>
              <a:t>…it is important to fully coat the edges and apply wet on wet. </a:t>
            </a:r>
            <a:endParaRPr lang="en-US" dirty="0"/>
          </a:p>
        </p:txBody>
      </p:sp>
      <p:cxnSp>
        <p:nvCxnSpPr>
          <p:cNvPr id="16" name="Straight Arrow Connector 15"/>
          <p:cNvCxnSpPr>
            <a:stCxn id="14" idx="0"/>
          </p:cNvCxnSpPr>
          <p:nvPr/>
        </p:nvCxnSpPr>
        <p:spPr bwMode="auto">
          <a:xfrm flipV="1">
            <a:off x="6672839" y="4480280"/>
            <a:ext cx="309040" cy="739474"/>
          </a:xfrm>
          <a:prstGeom prst="straightConnector1">
            <a:avLst/>
          </a:prstGeom>
          <a:noFill/>
          <a:ln w="38100" cap="flat" cmpd="sng" algn="ctr">
            <a:solidFill>
              <a:srgbClr val="FF0000"/>
            </a:solidFill>
            <a:prstDash val="solid"/>
            <a:round/>
            <a:headEnd type="none" w="med" len="med"/>
            <a:tailEnd type="arrow"/>
          </a:ln>
          <a:effectLst/>
        </p:spPr>
      </p:cxnSp>
      <p:sp>
        <p:nvSpPr>
          <p:cNvPr id="19" name="TextBox 18"/>
          <p:cNvSpPr txBox="1"/>
          <p:nvPr/>
        </p:nvSpPr>
        <p:spPr>
          <a:xfrm>
            <a:off x="4310639" y="2300470"/>
            <a:ext cx="4724400" cy="369332"/>
          </a:xfrm>
          <a:prstGeom prst="rect">
            <a:avLst/>
          </a:prstGeom>
          <a:noFill/>
        </p:spPr>
        <p:txBody>
          <a:bodyPr wrap="square" rtlCol="0">
            <a:spAutoFit/>
          </a:bodyPr>
          <a:lstStyle/>
          <a:p>
            <a:pPr algn="ctr"/>
            <a:r>
              <a:rPr lang="en-US" dirty="0" smtClean="0"/>
              <a:t>If you do decide to use a bonding agent…</a:t>
            </a:r>
            <a:endParaRPr lang="en-US" b="1" dirty="0">
              <a:solidFill>
                <a:schemeClr val="accent1">
                  <a:lumMod val="50000"/>
                </a:schemeClr>
              </a:solidFill>
            </a:endParaRPr>
          </a:p>
        </p:txBody>
      </p:sp>
      <p:cxnSp>
        <p:nvCxnSpPr>
          <p:cNvPr id="6" name="Straight Connector 5"/>
          <p:cNvCxnSpPr/>
          <p:nvPr/>
        </p:nvCxnSpPr>
        <p:spPr bwMode="auto">
          <a:xfrm>
            <a:off x="4399402" y="2505827"/>
            <a:ext cx="0" cy="3380949"/>
          </a:xfrm>
          <a:prstGeom prst="line">
            <a:avLst/>
          </a:prstGeom>
          <a:noFill/>
          <a:ln w="9525" cap="flat" cmpd="sng" algn="ctr">
            <a:solidFill>
              <a:schemeClr val="bg1">
                <a:lumMod val="75000"/>
              </a:schemeClr>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64732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4" grpId="0"/>
      <p:bldP spid="1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K:\Training\Projects\Customer\AIA\Online Courses\Concrete Repair Applications\Images\protective coatings.jpg"/>
          <p:cNvPicPr>
            <a:picLocks noChangeAspect="1" noChangeArrowheads="1"/>
          </p:cNvPicPr>
          <p:nvPr/>
        </p:nvPicPr>
        <p:blipFill rotWithShape="1">
          <a:blip r:embed="rId4">
            <a:extLst>
              <a:ext uri="{28A0092B-C50C-407E-A947-70E740481C1C}">
                <a14:useLocalDpi xmlns:a14="http://schemas.microsoft.com/office/drawing/2010/main" val="0"/>
              </a:ext>
            </a:extLst>
          </a:blip>
          <a:srcRect t="1" r="1997" b="3773"/>
          <a:stretch/>
        </p:blipFill>
        <p:spPr bwMode="auto">
          <a:xfrm>
            <a:off x="4419599" y="2057400"/>
            <a:ext cx="4228641" cy="278634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Surface Treatments </a:t>
            </a:r>
            <a:endParaRPr lang="en-US" dirty="0"/>
          </a:p>
        </p:txBody>
      </p:sp>
      <p:sp>
        <p:nvSpPr>
          <p:cNvPr id="6" name="TextBox 5"/>
          <p:cNvSpPr txBox="1"/>
          <p:nvPr/>
        </p:nvSpPr>
        <p:spPr>
          <a:xfrm>
            <a:off x="601613" y="1371600"/>
            <a:ext cx="3772791" cy="3600986"/>
          </a:xfrm>
          <a:prstGeom prst="rect">
            <a:avLst/>
          </a:prstGeom>
          <a:noFill/>
        </p:spPr>
        <p:txBody>
          <a:bodyPr wrap="square" rtlCol="0">
            <a:spAutoFit/>
          </a:bodyPr>
          <a:lstStyle/>
          <a:p>
            <a:pPr>
              <a:spcBef>
                <a:spcPts val="1200"/>
              </a:spcBef>
              <a:spcAft>
                <a:spcPts val="1200"/>
              </a:spcAft>
            </a:pPr>
            <a:r>
              <a:rPr lang="en-US" sz="2000" b="1" dirty="0" smtClean="0"/>
              <a:t>Types of Surface Treatments:</a:t>
            </a:r>
          </a:p>
          <a:p>
            <a:pPr marL="285750" indent="-285750">
              <a:spcBef>
                <a:spcPts val="1200"/>
              </a:spcBef>
              <a:spcAft>
                <a:spcPts val="1200"/>
              </a:spcAft>
              <a:buFont typeface="Arial" panose="020B0604020202020204" pitchFamily="34" charset="0"/>
              <a:buChar char="•"/>
            </a:pPr>
            <a:r>
              <a:rPr lang="en-US" dirty="0" smtClean="0"/>
              <a:t>Penetrating Sealers</a:t>
            </a:r>
          </a:p>
          <a:p>
            <a:pPr marL="285750" indent="-285750">
              <a:spcBef>
                <a:spcPts val="1200"/>
              </a:spcBef>
              <a:spcAft>
                <a:spcPts val="1200"/>
              </a:spcAft>
              <a:buFont typeface="Arial" panose="020B0604020202020204" pitchFamily="34" charset="0"/>
              <a:buChar char="•"/>
            </a:pPr>
            <a:r>
              <a:rPr lang="en-US" dirty="0" smtClean="0"/>
              <a:t>Surface Sealers</a:t>
            </a:r>
          </a:p>
          <a:p>
            <a:pPr marL="285750" indent="-285750">
              <a:spcBef>
                <a:spcPts val="1200"/>
              </a:spcBef>
              <a:spcAft>
                <a:spcPts val="1200"/>
              </a:spcAft>
              <a:buFont typeface="Arial" panose="020B0604020202020204" pitchFamily="34" charset="0"/>
              <a:buChar char="•"/>
            </a:pPr>
            <a:r>
              <a:rPr lang="en-US" dirty="0" smtClean="0"/>
              <a:t>Corrosion Inhibitors</a:t>
            </a:r>
          </a:p>
          <a:p>
            <a:pPr marL="285750" indent="-285750">
              <a:spcBef>
                <a:spcPts val="1200"/>
              </a:spcBef>
              <a:spcAft>
                <a:spcPts val="1200"/>
              </a:spcAft>
              <a:buFont typeface="Arial" panose="020B0604020202020204" pitchFamily="34" charset="0"/>
              <a:buChar char="•"/>
            </a:pPr>
            <a:r>
              <a:rPr lang="en-US" dirty="0" smtClean="0"/>
              <a:t>Coatings (High </a:t>
            </a:r>
            <a:r>
              <a:rPr lang="en-US" dirty="0"/>
              <a:t>B</a:t>
            </a:r>
            <a:r>
              <a:rPr lang="en-US" dirty="0" smtClean="0"/>
              <a:t>uild and Elastomeric)</a:t>
            </a:r>
          </a:p>
          <a:p>
            <a:pPr marL="285750" indent="-285750">
              <a:spcBef>
                <a:spcPts val="1200"/>
              </a:spcBef>
              <a:spcAft>
                <a:spcPts val="1200"/>
              </a:spcAft>
              <a:buFont typeface="Arial" panose="020B0604020202020204" pitchFamily="34" charset="0"/>
              <a:buChar char="•"/>
            </a:pPr>
            <a:r>
              <a:rPr lang="en-US" dirty="0" smtClean="0"/>
              <a:t>Overlays</a:t>
            </a:r>
            <a:endParaRPr lang="en-US" dirty="0"/>
          </a:p>
        </p:txBody>
      </p:sp>
      <p:sp>
        <p:nvSpPr>
          <p:cNvPr id="11" name="TextBox 10"/>
          <p:cNvSpPr txBox="1"/>
          <p:nvPr/>
        </p:nvSpPr>
        <p:spPr>
          <a:xfrm>
            <a:off x="831773" y="5699276"/>
            <a:ext cx="6858000" cy="830997"/>
          </a:xfrm>
          <a:prstGeom prst="rect">
            <a:avLst/>
          </a:prstGeom>
          <a:noFill/>
        </p:spPr>
        <p:txBody>
          <a:bodyPr wrap="square" rtlCol="0">
            <a:spAutoFit/>
          </a:bodyPr>
          <a:lstStyle/>
          <a:p>
            <a:r>
              <a:rPr lang="en-US" sz="1600" dirty="0" smtClean="0"/>
              <a:t>For more information:</a:t>
            </a:r>
          </a:p>
          <a:p>
            <a:pPr marL="285750" indent="-285750">
              <a:buFont typeface="Arial" panose="020B0604020202020204" pitchFamily="34" charset="0"/>
              <a:buChar char="•"/>
            </a:pPr>
            <a:r>
              <a:rPr lang="en-US" sz="1600" dirty="0" smtClean="0"/>
              <a:t>Refer </a:t>
            </a:r>
            <a:r>
              <a:rPr lang="en-US" sz="1600" b="1" dirty="0" smtClean="0"/>
              <a:t>ACI 546R-14 </a:t>
            </a:r>
            <a:r>
              <a:rPr lang="en-US" sz="1600" i="1" dirty="0" smtClean="0"/>
              <a:t>Guide to Concrete Repair</a:t>
            </a:r>
          </a:p>
          <a:p>
            <a:pPr marL="285750" indent="-285750">
              <a:buFont typeface="Arial" panose="020B0604020202020204" pitchFamily="34" charset="0"/>
              <a:buChar char="•"/>
            </a:pPr>
            <a:r>
              <a:rPr lang="en-US" sz="1600" dirty="0" smtClean="0"/>
              <a:t>Refer to the </a:t>
            </a:r>
            <a:r>
              <a:rPr lang="en-US" sz="1600" i="1" dirty="0" smtClean="0"/>
              <a:t>Surface Treatments Table </a:t>
            </a:r>
            <a:r>
              <a:rPr lang="en-US" sz="1600" dirty="0" smtClean="0"/>
              <a:t>on page 10 of your Participant Guide </a:t>
            </a:r>
            <a:endParaRPr lang="en-US" sz="1600" dirty="0"/>
          </a:p>
        </p:txBody>
      </p:sp>
      <p:pic>
        <p:nvPicPr>
          <p:cNvPr id="7170"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2009" y="5858789"/>
            <a:ext cx="530225" cy="51196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8110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Curing Compounds</a:t>
            </a:r>
            <a:endParaRPr lang="en-US" dirty="0"/>
          </a:p>
        </p:txBody>
      </p:sp>
      <p:pic>
        <p:nvPicPr>
          <p:cNvPr id="4" name="Picture 2" descr="K:\Training\Projects\Customer\AIA\Online Courses\Concrete Repair Applications\Images\Apply curing compoun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0345" y="1829838"/>
            <a:ext cx="3506516" cy="399442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14190" y="5715000"/>
            <a:ext cx="8529809" cy="830997"/>
          </a:xfrm>
          <a:prstGeom prst="rect">
            <a:avLst/>
          </a:prstGeom>
        </p:spPr>
        <p:txBody>
          <a:bodyPr wrap="square">
            <a:spAutoFit/>
          </a:bodyPr>
          <a:lstStyle/>
          <a:p>
            <a:r>
              <a:rPr lang="en-US" sz="1600" b="1" dirty="0"/>
              <a:t>For more information refer to:</a:t>
            </a:r>
          </a:p>
          <a:p>
            <a:pPr marL="285750" indent="-285750">
              <a:buFont typeface="Arial" panose="020B0604020202020204" pitchFamily="34" charset="0"/>
              <a:buChar char="•"/>
            </a:pPr>
            <a:r>
              <a:rPr lang="en-US" sz="1600" b="1" dirty="0"/>
              <a:t>ASTM </a:t>
            </a:r>
            <a:r>
              <a:rPr lang="en-US" sz="1600" b="1" dirty="0" smtClean="0"/>
              <a:t>C309 </a:t>
            </a:r>
            <a:r>
              <a:rPr lang="en-US" sz="1600" i="1" dirty="0" smtClean="0"/>
              <a:t>Standard </a:t>
            </a:r>
            <a:r>
              <a:rPr lang="en-US" sz="1600" i="1" dirty="0"/>
              <a:t>Specification for Liquid Membrane-Forming Compounds for Curing Concrete</a:t>
            </a:r>
          </a:p>
          <a:p>
            <a:pPr marL="285750" indent="-285750">
              <a:buFont typeface="Arial" panose="020B0604020202020204" pitchFamily="34" charset="0"/>
              <a:buChar char="•"/>
            </a:pPr>
            <a:r>
              <a:rPr lang="en-US" sz="1600" b="1" dirty="0"/>
              <a:t>ACI 308 </a:t>
            </a:r>
            <a:r>
              <a:rPr lang="en-US" sz="1600" i="1" dirty="0"/>
              <a:t>Guide to Curing Concrete </a:t>
            </a:r>
            <a:endParaRPr lang="en-US" sz="1600" dirty="0"/>
          </a:p>
        </p:txBody>
      </p:sp>
      <p:sp>
        <p:nvSpPr>
          <p:cNvPr id="12" name="Rectangle 11"/>
          <p:cNvSpPr/>
          <p:nvPr/>
        </p:nvSpPr>
        <p:spPr>
          <a:xfrm>
            <a:off x="380082" y="1219200"/>
            <a:ext cx="6374635" cy="954107"/>
          </a:xfrm>
          <a:prstGeom prst="rect">
            <a:avLst/>
          </a:prstGeom>
        </p:spPr>
        <p:txBody>
          <a:bodyPr wrap="square">
            <a:spAutoFit/>
          </a:bodyPr>
          <a:lstStyle/>
          <a:p>
            <a:r>
              <a:rPr lang="en-US" sz="2800" dirty="0"/>
              <a:t>Curing compounds help concrete maintain adequate moisture while the repair cures. </a:t>
            </a:r>
            <a:endParaRPr lang="en-US" sz="2800" dirty="0">
              <a:solidFill>
                <a:schemeClr val="accent1">
                  <a:lumMod val="50000"/>
                </a:schemeClr>
              </a:solidFill>
            </a:endParaRPr>
          </a:p>
        </p:txBody>
      </p:sp>
      <p:pic>
        <p:nvPicPr>
          <p:cNvPr id="6146"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991" y="5909769"/>
            <a:ext cx="457200" cy="44145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3556413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for Crack Repairs</a:t>
            </a:r>
            <a:endParaRPr lang="en-US" dirty="0"/>
          </a:p>
        </p:txBody>
      </p:sp>
      <p:pic>
        <p:nvPicPr>
          <p:cNvPr id="14338" name="Picture 2" descr="K:\Training\Projects\Customer\AIA\Online Courses\Concrete Repair Applications\Images\tn_IMG_10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362628" y="3005198"/>
            <a:ext cx="2259284" cy="3388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063343" y="2405494"/>
            <a:ext cx="3494044" cy="1200329"/>
          </a:xfrm>
          <a:prstGeom prst="rect">
            <a:avLst/>
          </a:prstGeom>
          <a:noFill/>
        </p:spPr>
        <p:txBody>
          <a:bodyPr wrap="square" rtlCol="0">
            <a:spAutoFit/>
          </a:bodyPr>
          <a:lstStyle/>
          <a:p>
            <a:pPr algn="ctr"/>
            <a:r>
              <a:rPr lang="en-US" sz="3600" dirty="0" smtClean="0">
                <a:solidFill>
                  <a:srgbClr val="C00000"/>
                </a:solidFill>
              </a:rPr>
              <a:t>Viscosity</a:t>
            </a:r>
            <a:r>
              <a:rPr lang="en-US" sz="3600" dirty="0" smtClean="0"/>
              <a:t> </a:t>
            </a:r>
            <a:r>
              <a:rPr lang="en-US" sz="2000" i="1" dirty="0" smtClean="0">
                <a:solidFill>
                  <a:srgbClr val="C00000"/>
                </a:solidFill>
              </a:rPr>
              <a:t> </a:t>
            </a:r>
          </a:p>
          <a:p>
            <a:pPr algn="ctr"/>
            <a:r>
              <a:rPr lang="en-US" dirty="0" smtClean="0"/>
              <a:t>refers to the thickness of a material and is measured in cps.</a:t>
            </a:r>
            <a:endParaRPr lang="en-US" dirty="0"/>
          </a:p>
        </p:txBody>
      </p:sp>
      <p:pic>
        <p:nvPicPr>
          <p:cNvPr id="14344" name="Picture 8" descr="C:\Users\ccoughlin\AppData\Local\Microsoft\Windows\Temporary Internet Files\Content.IE5\A0R1K8AW\peanutrecallcookie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2068" y="3856055"/>
            <a:ext cx="2076450" cy="13843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811093" y="5191390"/>
            <a:ext cx="2438400" cy="369332"/>
          </a:xfrm>
          <a:prstGeom prst="rect">
            <a:avLst/>
          </a:prstGeom>
          <a:noFill/>
        </p:spPr>
        <p:txBody>
          <a:bodyPr wrap="square" rtlCol="0">
            <a:spAutoFit/>
          </a:bodyPr>
          <a:lstStyle/>
          <a:p>
            <a:r>
              <a:rPr lang="en-US" dirty="0" smtClean="0"/>
              <a:t>Peanut butter = 250 cps</a:t>
            </a:r>
            <a:endParaRPr lang="en-US" dirty="0"/>
          </a:p>
        </p:txBody>
      </p:sp>
      <p:sp>
        <p:nvSpPr>
          <p:cNvPr id="19" name="TextBox 18"/>
          <p:cNvSpPr txBox="1"/>
          <p:nvPr/>
        </p:nvSpPr>
        <p:spPr>
          <a:xfrm>
            <a:off x="6775214" y="5178690"/>
            <a:ext cx="2438400" cy="369332"/>
          </a:xfrm>
          <a:prstGeom prst="rect">
            <a:avLst/>
          </a:prstGeom>
          <a:noFill/>
        </p:spPr>
        <p:txBody>
          <a:bodyPr wrap="square" rtlCol="0">
            <a:spAutoFit/>
          </a:bodyPr>
          <a:lstStyle/>
          <a:p>
            <a:pPr algn="ctr"/>
            <a:r>
              <a:rPr lang="en-US" dirty="0" smtClean="0"/>
              <a:t>Milk = 3 cps</a:t>
            </a:r>
            <a:endParaRPr lang="en-US" dirty="0"/>
          </a:p>
        </p:txBody>
      </p:sp>
      <p:pic>
        <p:nvPicPr>
          <p:cNvPr id="14345" name="Picture 9" descr="C:\Users\ccoughlin\AppData\Local\Microsoft\Windows\Temporary Internet Files\Content.IE5\4QLENBFY\ist2_2177357-vector-milk-carton[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1441" y="3856055"/>
            <a:ext cx="1125946" cy="13589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892024" y="2248394"/>
            <a:ext cx="3200490" cy="1116940"/>
            <a:chOff x="2864835" y="3547782"/>
            <a:chExt cx="12829654" cy="1715235"/>
          </a:xfrm>
        </p:grpSpPr>
        <p:sp>
          <p:nvSpPr>
            <p:cNvPr id="12" name="Rounded Rectangle 11"/>
            <p:cNvSpPr/>
            <p:nvPr/>
          </p:nvSpPr>
          <p:spPr>
            <a:xfrm>
              <a:off x="2864835" y="3547782"/>
              <a:ext cx="12829654" cy="1715235"/>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864835" y="3848020"/>
              <a:ext cx="12829650" cy="992542"/>
            </a:xfrm>
            <a:prstGeom prst="rect">
              <a:avLst/>
            </a:prstGeom>
            <a:noFill/>
          </p:spPr>
          <p:txBody>
            <a:bodyPr wrap="square" rtlCol="0">
              <a:spAutoFit/>
            </a:bodyPr>
            <a:lstStyle/>
            <a:p>
              <a:pPr algn="ctr"/>
              <a:r>
                <a:rPr lang="en-US" dirty="0" smtClean="0"/>
                <a:t>Lower viscosity materials penetrate thin voids easier</a:t>
              </a:r>
              <a:endParaRPr lang="en-US" dirty="0"/>
            </a:p>
          </p:txBody>
        </p:sp>
      </p:grpSp>
      <p:sp>
        <p:nvSpPr>
          <p:cNvPr id="3" name="TextBox 2"/>
          <p:cNvSpPr txBox="1"/>
          <p:nvPr/>
        </p:nvSpPr>
        <p:spPr>
          <a:xfrm>
            <a:off x="228600" y="1295400"/>
            <a:ext cx="8610600" cy="523220"/>
          </a:xfrm>
          <a:prstGeom prst="rect">
            <a:avLst/>
          </a:prstGeom>
          <a:noFill/>
        </p:spPr>
        <p:txBody>
          <a:bodyPr wrap="square" rtlCol="0">
            <a:spAutoFit/>
          </a:bodyPr>
          <a:lstStyle/>
          <a:p>
            <a:r>
              <a:rPr lang="en-US" sz="2800" dirty="0" smtClean="0"/>
              <a:t>Next, we’ll look at materials used for crack repairs…</a:t>
            </a:r>
            <a:endParaRPr lang="en-US" sz="2800" dirty="0"/>
          </a:p>
        </p:txBody>
      </p:sp>
    </p:spTree>
    <p:custDataLst>
      <p:tags r:id="rId1"/>
    </p:custDataLst>
    <p:extLst>
      <p:ext uri="{BB962C8B-B14F-4D97-AF65-F5344CB8AC3E}">
        <p14:creationId xmlns:p14="http://schemas.microsoft.com/office/powerpoint/2010/main" val="33394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4344"/>
                                        </p:tgtEl>
                                        <p:attrNameLst>
                                          <p:attrName>style.visibility</p:attrName>
                                        </p:attrNameLst>
                                      </p:cBhvr>
                                      <p:to>
                                        <p:strVal val="visible"/>
                                      </p:to>
                                    </p:set>
                                    <p:animEffect transition="in" filter="fade">
                                      <p:cBhvr>
                                        <p:cTn id="13" dur="1000"/>
                                        <p:tgtEl>
                                          <p:spTgt spid="143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1000"/>
                                        <p:tgtEl>
                                          <p:spTgt spid="1434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Cracks</a:t>
            </a:r>
            <a:endParaRPr lang="en-US" dirty="0"/>
          </a:p>
        </p:txBody>
      </p:sp>
      <p:sp>
        <p:nvSpPr>
          <p:cNvPr id="24" name="TextBox 23"/>
          <p:cNvSpPr txBox="1"/>
          <p:nvPr/>
        </p:nvSpPr>
        <p:spPr>
          <a:xfrm>
            <a:off x="735530" y="1443650"/>
            <a:ext cx="7696200" cy="584775"/>
          </a:xfrm>
          <a:prstGeom prst="rect">
            <a:avLst/>
          </a:prstGeom>
          <a:noFill/>
        </p:spPr>
        <p:txBody>
          <a:bodyPr wrap="square" rtlCol="0">
            <a:spAutoFit/>
          </a:bodyPr>
          <a:lstStyle/>
          <a:p>
            <a:pPr algn="ctr"/>
            <a:r>
              <a:rPr lang="en-US" sz="3200" dirty="0" smtClean="0"/>
              <a:t>Is the crack moving or non-moving?</a:t>
            </a:r>
            <a:endParaRPr lang="en-US" sz="3200" dirty="0"/>
          </a:p>
        </p:txBody>
      </p:sp>
      <p:sp>
        <p:nvSpPr>
          <p:cNvPr id="3" name="Rectangle 2"/>
          <p:cNvSpPr/>
          <p:nvPr/>
        </p:nvSpPr>
        <p:spPr>
          <a:xfrm>
            <a:off x="1033137" y="3859920"/>
            <a:ext cx="2590800" cy="954107"/>
          </a:xfrm>
          <a:prstGeom prst="rect">
            <a:avLst/>
          </a:prstGeom>
        </p:spPr>
        <p:txBody>
          <a:bodyPr wrap="square">
            <a:spAutoFit/>
          </a:bodyPr>
          <a:lstStyle/>
          <a:p>
            <a:pPr algn="ctr"/>
            <a:r>
              <a:rPr lang="en-US" sz="2800" b="1" dirty="0" smtClean="0">
                <a:solidFill>
                  <a:srgbClr val="C00000"/>
                </a:solidFill>
              </a:rPr>
              <a:t>Structural</a:t>
            </a:r>
            <a:endParaRPr lang="en-US" sz="2400" b="1" dirty="0">
              <a:solidFill>
                <a:srgbClr val="C00000"/>
              </a:solidFill>
            </a:endParaRPr>
          </a:p>
          <a:p>
            <a:pPr algn="ctr"/>
            <a:r>
              <a:rPr lang="en-US" sz="1400" i="1" dirty="0" smtClean="0"/>
              <a:t>The crack compromises </a:t>
            </a:r>
            <a:r>
              <a:rPr lang="en-US" sz="1400" i="1" dirty="0"/>
              <a:t>integrity of the structure</a:t>
            </a:r>
          </a:p>
        </p:txBody>
      </p:sp>
      <p:sp>
        <p:nvSpPr>
          <p:cNvPr id="6" name="Rectangle 5"/>
          <p:cNvSpPr/>
          <p:nvPr/>
        </p:nvSpPr>
        <p:spPr>
          <a:xfrm>
            <a:off x="5169972" y="3866573"/>
            <a:ext cx="3200400" cy="954107"/>
          </a:xfrm>
          <a:prstGeom prst="rect">
            <a:avLst/>
          </a:prstGeom>
        </p:spPr>
        <p:txBody>
          <a:bodyPr wrap="square">
            <a:spAutoFit/>
          </a:bodyPr>
          <a:lstStyle/>
          <a:p>
            <a:pPr algn="ctr"/>
            <a:r>
              <a:rPr lang="en-US" sz="2800" b="1" dirty="0">
                <a:solidFill>
                  <a:srgbClr val="00B050"/>
                </a:solidFill>
              </a:rPr>
              <a:t>Non-Structural</a:t>
            </a:r>
            <a:endParaRPr lang="en-US" sz="2000" b="1" dirty="0">
              <a:solidFill>
                <a:srgbClr val="00B050"/>
              </a:solidFill>
            </a:endParaRPr>
          </a:p>
          <a:p>
            <a:pPr algn="ctr"/>
            <a:r>
              <a:rPr lang="en-US" sz="1400" dirty="0" smtClean="0"/>
              <a:t>The crack does </a:t>
            </a:r>
            <a:r>
              <a:rPr lang="en-US" sz="1400" dirty="0"/>
              <a:t>not compromise the integrity of the structure</a:t>
            </a:r>
          </a:p>
        </p:txBody>
      </p:sp>
      <p:cxnSp>
        <p:nvCxnSpPr>
          <p:cNvPr id="8" name="Straight Arrow Connector 7"/>
          <p:cNvCxnSpPr/>
          <p:nvPr/>
        </p:nvCxnSpPr>
        <p:spPr bwMode="auto">
          <a:xfrm>
            <a:off x="2328537" y="3184613"/>
            <a:ext cx="0" cy="669445"/>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9" name="TextBox 8"/>
          <p:cNvSpPr txBox="1"/>
          <p:nvPr/>
        </p:nvSpPr>
        <p:spPr>
          <a:xfrm>
            <a:off x="992742" y="2384394"/>
            <a:ext cx="2653229" cy="738664"/>
          </a:xfrm>
          <a:prstGeom prst="rect">
            <a:avLst/>
          </a:prstGeom>
          <a:noFill/>
        </p:spPr>
        <p:txBody>
          <a:bodyPr wrap="square" rtlCol="0">
            <a:spAutoFit/>
          </a:bodyPr>
          <a:lstStyle/>
          <a:p>
            <a:pPr algn="ctr"/>
            <a:r>
              <a:rPr lang="en-US" sz="2800" b="1" dirty="0" smtClean="0">
                <a:solidFill>
                  <a:srgbClr val="C00000"/>
                </a:solidFill>
              </a:rPr>
              <a:t>Non-moving</a:t>
            </a:r>
          </a:p>
          <a:p>
            <a:pPr algn="ctr"/>
            <a:r>
              <a:rPr lang="en-US" sz="1400" i="1" dirty="0" smtClean="0"/>
              <a:t>Crack will not move</a:t>
            </a:r>
            <a:endParaRPr lang="en-US" sz="1400" i="1" dirty="0"/>
          </a:p>
        </p:txBody>
      </p:sp>
      <p:cxnSp>
        <p:nvCxnSpPr>
          <p:cNvPr id="12" name="Straight Arrow Connector 11"/>
          <p:cNvCxnSpPr>
            <a:stCxn id="13" idx="2"/>
            <a:endCxn id="6" idx="0"/>
          </p:cNvCxnSpPr>
          <p:nvPr/>
        </p:nvCxnSpPr>
        <p:spPr bwMode="auto">
          <a:xfrm>
            <a:off x="6770172" y="3361065"/>
            <a:ext cx="0" cy="505508"/>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13" name="TextBox 12"/>
          <p:cNvSpPr txBox="1"/>
          <p:nvPr/>
        </p:nvSpPr>
        <p:spPr>
          <a:xfrm>
            <a:off x="5059746" y="2406958"/>
            <a:ext cx="3420851" cy="954107"/>
          </a:xfrm>
          <a:prstGeom prst="rect">
            <a:avLst/>
          </a:prstGeom>
          <a:noFill/>
        </p:spPr>
        <p:txBody>
          <a:bodyPr wrap="square" rtlCol="0">
            <a:spAutoFit/>
          </a:bodyPr>
          <a:lstStyle/>
          <a:p>
            <a:pPr algn="ctr"/>
            <a:r>
              <a:rPr lang="en-US" sz="2800" b="1" dirty="0" smtClean="0">
                <a:solidFill>
                  <a:srgbClr val="00B050"/>
                </a:solidFill>
              </a:rPr>
              <a:t>Moving</a:t>
            </a:r>
          </a:p>
          <a:p>
            <a:pPr algn="ctr"/>
            <a:r>
              <a:rPr lang="en-US" sz="1400" dirty="0" smtClean="0"/>
              <a:t>Repair material allows for some movement of the cracks. </a:t>
            </a:r>
          </a:p>
        </p:txBody>
      </p:sp>
      <p:sp>
        <p:nvSpPr>
          <p:cNvPr id="4" name="TextBox 3"/>
          <p:cNvSpPr txBox="1"/>
          <p:nvPr/>
        </p:nvSpPr>
        <p:spPr>
          <a:xfrm>
            <a:off x="5202105" y="5158769"/>
            <a:ext cx="3240108" cy="646331"/>
          </a:xfrm>
          <a:prstGeom prst="rect">
            <a:avLst/>
          </a:prstGeom>
          <a:noFill/>
        </p:spPr>
        <p:txBody>
          <a:bodyPr wrap="square" rtlCol="0">
            <a:spAutoFit/>
          </a:bodyPr>
          <a:lstStyle/>
          <a:p>
            <a:pPr algn="ctr"/>
            <a:r>
              <a:rPr lang="en-US" dirty="0" smtClean="0"/>
              <a:t>Should be fixed with </a:t>
            </a:r>
            <a:r>
              <a:rPr lang="en-US" b="1" dirty="0" smtClean="0"/>
              <a:t>a flexible material such as a sealant</a:t>
            </a:r>
            <a:r>
              <a:rPr lang="en-US" dirty="0" smtClean="0"/>
              <a:t>. </a:t>
            </a:r>
            <a:endParaRPr lang="en-US" dirty="0"/>
          </a:p>
        </p:txBody>
      </p:sp>
      <p:sp>
        <p:nvSpPr>
          <p:cNvPr id="11" name="TextBox 10"/>
          <p:cNvSpPr txBox="1"/>
          <p:nvPr/>
        </p:nvSpPr>
        <p:spPr>
          <a:xfrm>
            <a:off x="676926" y="5020270"/>
            <a:ext cx="3352800" cy="923330"/>
          </a:xfrm>
          <a:prstGeom prst="rect">
            <a:avLst/>
          </a:prstGeom>
          <a:noFill/>
        </p:spPr>
        <p:txBody>
          <a:bodyPr wrap="square" rtlCol="0">
            <a:spAutoFit/>
          </a:bodyPr>
          <a:lstStyle/>
          <a:p>
            <a:pPr algn="ctr"/>
            <a:r>
              <a:rPr lang="en-US" dirty="0" smtClean="0"/>
              <a:t>Non-moving cracks should be filled with an </a:t>
            </a:r>
            <a:r>
              <a:rPr lang="en-US" b="1" dirty="0" smtClean="0"/>
              <a:t>inflexible material such as an epoxy resin</a:t>
            </a:r>
            <a:r>
              <a:rPr lang="en-US" dirty="0" smtClean="0"/>
              <a:t>. </a:t>
            </a:r>
            <a:endParaRPr lang="en-US" dirty="0"/>
          </a:p>
        </p:txBody>
      </p:sp>
      <p:cxnSp>
        <p:nvCxnSpPr>
          <p:cNvPr id="14" name="Straight Arrow Connector 13"/>
          <p:cNvCxnSpPr/>
          <p:nvPr/>
        </p:nvCxnSpPr>
        <p:spPr bwMode="auto">
          <a:xfrm>
            <a:off x="2717800" y="3184613"/>
            <a:ext cx="2461352" cy="1116450"/>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7" name="TextBox 6"/>
          <p:cNvSpPr txBox="1"/>
          <p:nvPr/>
        </p:nvSpPr>
        <p:spPr>
          <a:xfrm>
            <a:off x="3098800" y="3519335"/>
            <a:ext cx="2209800" cy="523220"/>
          </a:xfrm>
          <a:prstGeom prst="rect">
            <a:avLst/>
          </a:prstGeom>
          <a:solidFill>
            <a:schemeClr val="bg1"/>
          </a:solidFill>
        </p:spPr>
        <p:txBody>
          <a:bodyPr wrap="square" rtlCol="0">
            <a:spAutoFit/>
          </a:bodyPr>
          <a:lstStyle/>
          <a:p>
            <a:pPr algn="ctr"/>
            <a:r>
              <a:rPr lang="en-US" sz="1400" i="1" dirty="0" smtClean="0"/>
              <a:t>Some non-moving cracks can be non-structural</a:t>
            </a:r>
            <a:endParaRPr lang="en-US" sz="1400" i="1" dirty="0"/>
          </a:p>
        </p:txBody>
      </p:sp>
    </p:spTree>
    <p:custDataLst>
      <p:tags r:id="rId1"/>
    </p:custDataLst>
    <p:extLst>
      <p:ext uri="{BB962C8B-B14F-4D97-AF65-F5344CB8AC3E}">
        <p14:creationId xmlns:p14="http://schemas.microsoft.com/office/powerpoint/2010/main" val="43245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3" grpId="0"/>
      <p:bldP spid="4" grpId="0"/>
      <p:bldP spid="11" grpId="0"/>
      <p:bldP spid="7"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ine Callout 1 8"/>
          <p:cNvSpPr/>
          <p:nvPr/>
        </p:nvSpPr>
        <p:spPr>
          <a:xfrm>
            <a:off x="685800" y="3860495"/>
            <a:ext cx="2123501" cy="609600"/>
          </a:xfrm>
          <a:prstGeom prst="borderCallout1">
            <a:avLst>
              <a:gd name="adj1" fmla="val -2937"/>
              <a:gd name="adj2" fmla="val 51667"/>
              <a:gd name="adj3" fmla="val -95331"/>
              <a:gd name="adj4" fmla="val 84329"/>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Ideal for thin and/or deep cracks</a:t>
            </a:r>
            <a:endParaRPr lang="en-US" sz="1600" dirty="0">
              <a:solidFill>
                <a:schemeClr val="tx1"/>
              </a:solidFill>
            </a:endParaRPr>
          </a:p>
        </p:txBody>
      </p:sp>
      <p:sp>
        <p:nvSpPr>
          <p:cNvPr id="2" name="Title 1"/>
          <p:cNvSpPr>
            <a:spLocks noGrp="1"/>
          </p:cNvSpPr>
          <p:nvPr>
            <p:ph type="title"/>
          </p:nvPr>
        </p:nvSpPr>
        <p:spPr/>
        <p:txBody>
          <a:bodyPr/>
          <a:lstStyle/>
          <a:p>
            <a:r>
              <a:rPr lang="en-US" dirty="0" smtClean="0"/>
              <a:t>Crack Repair Materials</a:t>
            </a:r>
            <a:endParaRPr lang="en-US" dirty="0"/>
          </a:p>
        </p:txBody>
      </p:sp>
      <p:sp>
        <p:nvSpPr>
          <p:cNvPr id="4" name="TextBox 3"/>
          <p:cNvSpPr txBox="1"/>
          <p:nvPr/>
        </p:nvSpPr>
        <p:spPr>
          <a:xfrm>
            <a:off x="553598" y="1326574"/>
            <a:ext cx="7924800" cy="523220"/>
          </a:xfrm>
          <a:prstGeom prst="rect">
            <a:avLst/>
          </a:prstGeom>
          <a:noFill/>
        </p:spPr>
        <p:txBody>
          <a:bodyPr wrap="square" rtlCol="0">
            <a:spAutoFit/>
          </a:bodyPr>
          <a:lstStyle/>
          <a:p>
            <a:pPr algn="ctr"/>
            <a:r>
              <a:rPr lang="en-US" sz="2800" dirty="0" smtClean="0"/>
              <a:t>Materials for Structural, Non-Moving Cracks:</a:t>
            </a:r>
            <a:endParaRPr lang="en-US" sz="2800" dirty="0"/>
          </a:p>
        </p:txBody>
      </p:sp>
      <p:sp>
        <p:nvSpPr>
          <p:cNvPr id="5" name="Rounded Rectangle 4"/>
          <p:cNvSpPr/>
          <p:nvPr/>
        </p:nvSpPr>
        <p:spPr>
          <a:xfrm>
            <a:off x="838200" y="1905000"/>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rPr>
              <a:t>Epoxy Resin</a:t>
            </a:r>
          </a:p>
          <a:p>
            <a:pPr algn="ctr"/>
            <a:r>
              <a:rPr lang="en-US" sz="1400" b="1" dirty="0" smtClean="0">
                <a:solidFill>
                  <a:schemeClr val="tx1"/>
                </a:solidFill>
              </a:rPr>
              <a:t>ASTM C881</a:t>
            </a:r>
            <a:r>
              <a:rPr lang="en-US" sz="1400" dirty="0" smtClean="0">
                <a:solidFill>
                  <a:schemeClr val="tx1"/>
                </a:solidFill>
              </a:rPr>
              <a:t> </a:t>
            </a:r>
            <a:r>
              <a:rPr lang="en-US" sz="1400" i="1" dirty="0" smtClean="0">
                <a:solidFill>
                  <a:schemeClr val="tx1"/>
                </a:solidFill>
              </a:rPr>
              <a:t>Standard Specification for Epoxy-Resin-Base Bonding Systems for Concrete</a:t>
            </a:r>
            <a:endParaRPr lang="en-US" sz="1400" b="1" i="1" dirty="0" smtClean="0">
              <a:solidFill>
                <a:schemeClr val="tx1"/>
              </a:solidFill>
            </a:endParaRPr>
          </a:p>
        </p:txBody>
      </p:sp>
      <p:sp>
        <p:nvSpPr>
          <p:cNvPr id="6" name="Rounded Rectangle 5"/>
          <p:cNvSpPr/>
          <p:nvPr/>
        </p:nvSpPr>
        <p:spPr>
          <a:xfrm>
            <a:off x="4800600" y="1905918"/>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rPr>
              <a:t>Polymer Mortar</a:t>
            </a:r>
          </a:p>
          <a:p>
            <a:pPr algn="ctr"/>
            <a:r>
              <a:rPr lang="en-US" sz="1400" b="1" dirty="0" smtClean="0">
                <a:solidFill>
                  <a:schemeClr val="tx1"/>
                </a:solidFill>
              </a:rPr>
              <a:t>ASTM C882</a:t>
            </a:r>
            <a:r>
              <a:rPr lang="en-US" sz="1400" dirty="0" smtClean="0">
                <a:solidFill>
                  <a:schemeClr val="tx1"/>
                </a:solidFill>
              </a:rPr>
              <a:t> </a:t>
            </a:r>
            <a:r>
              <a:rPr lang="en-US" sz="1400" i="1" dirty="0" smtClean="0">
                <a:solidFill>
                  <a:schemeClr val="tx1"/>
                </a:solidFill>
              </a:rPr>
              <a:t>Standard Test Method for Bond Strength of Epoxy-Resin Systems Used with Concrete by Slant Shear</a:t>
            </a:r>
            <a:endParaRPr lang="en-US" sz="1400" b="1" i="1" dirty="0" smtClean="0">
              <a:solidFill>
                <a:schemeClr val="tx1"/>
              </a:solidFill>
            </a:endParaRPr>
          </a:p>
        </p:txBody>
      </p:sp>
      <p:sp>
        <p:nvSpPr>
          <p:cNvPr id="7" name="Rounded Rectangle 6"/>
          <p:cNvSpPr/>
          <p:nvPr/>
        </p:nvSpPr>
        <p:spPr>
          <a:xfrm>
            <a:off x="4800600" y="5105400"/>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rPr>
              <a:t>Cement Grout</a:t>
            </a:r>
          </a:p>
          <a:p>
            <a:pPr algn="ctr"/>
            <a:r>
              <a:rPr lang="en-US" sz="1400" b="1" dirty="0" smtClean="0">
                <a:solidFill>
                  <a:schemeClr val="tx1"/>
                </a:solidFill>
              </a:rPr>
              <a:t>ASTM C1107</a:t>
            </a:r>
            <a:r>
              <a:rPr lang="en-US" sz="1400" dirty="0" smtClean="0">
                <a:solidFill>
                  <a:schemeClr val="tx1"/>
                </a:solidFill>
              </a:rPr>
              <a:t> </a:t>
            </a:r>
            <a:r>
              <a:rPr lang="en-US" sz="1400" i="1" dirty="0" smtClean="0">
                <a:solidFill>
                  <a:schemeClr val="tx1"/>
                </a:solidFill>
              </a:rPr>
              <a:t>Standard Specification for Packaged, Dry, Hydraulic-Cement Grout (</a:t>
            </a:r>
            <a:r>
              <a:rPr lang="en-US" sz="1400" i="1" dirty="0" err="1" smtClean="0">
                <a:solidFill>
                  <a:schemeClr val="tx1"/>
                </a:solidFill>
              </a:rPr>
              <a:t>Nonshrink</a:t>
            </a:r>
            <a:r>
              <a:rPr lang="en-US" sz="1400" i="1" dirty="0" smtClean="0">
                <a:solidFill>
                  <a:schemeClr val="tx1"/>
                </a:solidFill>
              </a:rPr>
              <a:t>)</a:t>
            </a:r>
            <a:endParaRPr lang="en-US" sz="1400" b="1" i="1" dirty="0" smtClean="0">
              <a:solidFill>
                <a:schemeClr val="tx1"/>
              </a:solidFill>
            </a:endParaRPr>
          </a:p>
        </p:txBody>
      </p:sp>
      <p:sp>
        <p:nvSpPr>
          <p:cNvPr id="8" name="Rounded Rectangle 7"/>
          <p:cNvSpPr/>
          <p:nvPr/>
        </p:nvSpPr>
        <p:spPr>
          <a:xfrm>
            <a:off x="4800600" y="3480413"/>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rPr>
              <a:t>Polymer-Cement Mortar</a:t>
            </a:r>
          </a:p>
          <a:p>
            <a:pPr algn="ctr"/>
            <a:r>
              <a:rPr lang="en-US" sz="1400" b="1" dirty="0" smtClean="0">
                <a:solidFill>
                  <a:schemeClr val="tx1"/>
                </a:solidFill>
              </a:rPr>
              <a:t>ASTM C1438</a:t>
            </a:r>
            <a:r>
              <a:rPr lang="en-US" sz="1400" dirty="0" smtClean="0">
                <a:solidFill>
                  <a:schemeClr val="tx1"/>
                </a:solidFill>
              </a:rPr>
              <a:t> </a:t>
            </a:r>
            <a:r>
              <a:rPr lang="en-US" sz="1400" i="1" dirty="0" smtClean="0">
                <a:solidFill>
                  <a:schemeClr val="tx1"/>
                </a:solidFill>
              </a:rPr>
              <a:t>Standard Specification for Latex and Powder Polymer Modifiers for use in Hydraulic Cement Concrete and Mortar</a:t>
            </a:r>
            <a:endParaRPr lang="en-US" sz="1400" b="1" i="1" dirty="0" smtClean="0">
              <a:solidFill>
                <a:schemeClr val="tx1"/>
              </a:solidFill>
            </a:endParaRPr>
          </a:p>
        </p:txBody>
      </p:sp>
    </p:spTree>
    <p:custDataLst>
      <p:tags r:id="rId1"/>
    </p:custDataLst>
    <p:extLst>
      <p:ext uri="{BB962C8B-B14F-4D97-AF65-F5344CB8AC3E}">
        <p14:creationId xmlns:p14="http://schemas.microsoft.com/office/powerpoint/2010/main" val="215680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6" grpId="0" animBg="1"/>
      <p:bldP spid="7" grpId="0" animBg="1"/>
      <p:bldP spid="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Crack Repair Materials</a:t>
            </a:r>
            <a:endParaRPr lang="en-US" dirty="0"/>
          </a:p>
        </p:txBody>
      </p:sp>
      <p:sp>
        <p:nvSpPr>
          <p:cNvPr id="4" name="TextBox 3"/>
          <p:cNvSpPr txBox="1"/>
          <p:nvPr/>
        </p:nvSpPr>
        <p:spPr>
          <a:xfrm>
            <a:off x="553598" y="1326574"/>
            <a:ext cx="7924800" cy="523220"/>
          </a:xfrm>
          <a:prstGeom prst="rect">
            <a:avLst/>
          </a:prstGeom>
          <a:noFill/>
        </p:spPr>
        <p:txBody>
          <a:bodyPr wrap="square" rtlCol="0">
            <a:spAutoFit/>
          </a:bodyPr>
          <a:lstStyle/>
          <a:p>
            <a:pPr algn="ctr"/>
            <a:r>
              <a:rPr lang="en-US" sz="2800" dirty="0" smtClean="0"/>
              <a:t>Materials for Non-Structural, Moving Cracks:</a:t>
            </a:r>
            <a:endParaRPr lang="en-US" sz="2800" dirty="0"/>
          </a:p>
        </p:txBody>
      </p:sp>
      <p:sp>
        <p:nvSpPr>
          <p:cNvPr id="5" name="Rounded Rectangle 4"/>
          <p:cNvSpPr/>
          <p:nvPr/>
        </p:nvSpPr>
        <p:spPr>
          <a:xfrm>
            <a:off x="838200" y="1905000"/>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B050"/>
                </a:solidFill>
              </a:rPr>
              <a:t>Polyurethane Chemical Grouts</a:t>
            </a:r>
          </a:p>
          <a:p>
            <a:pPr algn="ctr"/>
            <a:r>
              <a:rPr lang="en-US" sz="1400" b="1" dirty="0" smtClean="0">
                <a:solidFill>
                  <a:schemeClr val="tx1"/>
                </a:solidFill>
              </a:rPr>
              <a:t>ASTM D638</a:t>
            </a:r>
            <a:r>
              <a:rPr lang="en-US" sz="1400" dirty="0" smtClean="0">
                <a:solidFill>
                  <a:schemeClr val="tx1"/>
                </a:solidFill>
              </a:rPr>
              <a:t> </a:t>
            </a:r>
            <a:r>
              <a:rPr lang="en-US" sz="1400" i="1" dirty="0" smtClean="0">
                <a:solidFill>
                  <a:schemeClr val="tx1"/>
                </a:solidFill>
              </a:rPr>
              <a:t>Standard Test Method for Tensile Properties of Plastics</a:t>
            </a:r>
            <a:endParaRPr lang="en-US" sz="1400" b="1" i="1" dirty="0" smtClean="0">
              <a:solidFill>
                <a:schemeClr val="tx1"/>
              </a:solidFill>
            </a:endParaRPr>
          </a:p>
        </p:txBody>
      </p:sp>
      <p:sp>
        <p:nvSpPr>
          <p:cNvPr id="6" name="Rounded Rectangle 5"/>
          <p:cNvSpPr/>
          <p:nvPr/>
        </p:nvSpPr>
        <p:spPr>
          <a:xfrm>
            <a:off x="4800600" y="1905000"/>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B050"/>
                </a:solidFill>
              </a:rPr>
              <a:t>Silicone Sealants</a:t>
            </a:r>
          </a:p>
          <a:p>
            <a:pPr algn="ctr"/>
            <a:r>
              <a:rPr lang="en-US" sz="1400" b="1" dirty="0" smtClean="0">
                <a:solidFill>
                  <a:schemeClr val="tx1"/>
                </a:solidFill>
              </a:rPr>
              <a:t>ASTM C920</a:t>
            </a:r>
            <a:r>
              <a:rPr lang="en-US" sz="1400" dirty="0" smtClean="0">
                <a:solidFill>
                  <a:schemeClr val="tx1"/>
                </a:solidFill>
              </a:rPr>
              <a:t> </a:t>
            </a:r>
            <a:r>
              <a:rPr lang="en-US" sz="1400" i="1" dirty="0" smtClean="0">
                <a:solidFill>
                  <a:schemeClr val="tx1"/>
                </a:solidFill>
              </a:rPr>
              <a:t>Standard Test Method for Elastomeric Joint Sealants</a:t>
            </a:r>
            <a:endParaRPr lang="en-US" sz="1400" b="1" i="1" dirty="0" smtClean="0">
              <a:solidFill>
                <a:schemeClr val="tx1"/>
              </a:solidFill>
            </a:endParaRPr>
          </a:p>
        </p:txBody>
      </p:sp>
      <p:sp>
        <p:nvSpPr>
          <p:cNvPr id="7" name="Rounded Rectangle 6"/>
          <p:cNvSpPr/>
          <p:nvPr/>
        </p:nvSpPr>
        <p:spPr>
          <a:xfrm>
            <a:off x="838200" y="3479495"/>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rgbClr val="00B050"/>
                </a:solidFill>
              </a:rPr>
              <a:t>Methacrylates</a:t>
            </a:r>
            <a:endParaRPr lang="en-US" sz="2000" b="1" dirty="0" smtClean="0">
              <a:solidFill>
                <a:srgbClr val="00B050"/>
              </a:solidFill>
            </a:endParaRPr>
          </a:p>
          <a:p>
            <a:pPr algn="ctr"/>
            <a:r>
              <a:rPr lang="en-US" sz="1400" b="1" dirty="0" smtClean="0">
                <a:solidFill>
                  <a:schemeClr val="tx1"/>
                </a:solidFill>
              </a:rPr>
              <a:t>ASTM C882</a:t>
            </a:r>
            <a:r>
              <a:rPr lang="en-US" sz="1400" dirty="0" smtClean="0">
                <a:solidFill>
                  <a:schemeClr val="tx1"/>
                </a:solidFill>
              </a:rPr>
              <a:t> </a:t>
            </a:r>
            <a:r>
              <a:rPr lang="en-US" sz="1400" i="1" dirty="0" smtClean="0">
                <a:solidFill>
                  <a:schemeClr val="tx1"/>
                </a:solidFill>
              </a:rPr>
              <a:t>Standard Test Method for Bond Strength of Epoxy-Resin Systems Used with Concrete by Slant Shear</a:t>
            </a:r>
            <a:endParaRPr lang="en-US" sz="1400" b="1" i="1" dirty="0" smtClean="0">
              <a:solidFill>
                <a:schemeClr val="tx1"/>
              </a:solidFill>
            </a:endParaRPr>
          </a:p>
        </p:txBody>
      </p:sp>
      <p:sp>
        <p:nvSpPr>
          <p:cNvPr id="8" name="Rounded Rectangle 7"/>
          <p:cNvSpPr/>
          <p:nvPr/>
        </p:nvSpPr>
        <p:spPr>
          <a:xfrm>
            <a:off x="4800600" y="3479495"/>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B050"/>
                </a:solidFill>
              </a:rPr>
              <a:t>Polysulfide Sealants</a:t>
            </a:r>
          </a:p>
          <a:p>
            <a:pPr algn="ctr"/>
            <a:r>
              <a:rPr lang="en-US" sz="1400" b="1" dirty="0">
                <a:solidFill>
                  <a:schemeClr val="tx1"/>
                </a:solidFill>
              </a:rPr>
              <a:t>ASTM C920</a:t>
            </a:r>
            <a:r>
              <a:rPr lang="en-US" sz="1400" dirty="0">
                <a:solidFill>
                  <a:schemeClr val="tx1"/>
                </a:solidFill>
              </a:rPr>
              <a:t> </a:t>
            </a:r>
            <a:r>
              <a:rPr lang="en-US" sz="1400" i="1" dirty="0">
                <a:solidFill>
                  <a:schemeClr val="tx1"/>
                </a:solidFill>
              </a:rPr>
              <a:t>Standard Test Method for Elastomeric Joint Sealants</a:t>
            </a:r>
            <a:endParaRPr lang="en-US" sz="1400" b="1" i="1" dirty="0">
              <a:solidFill>
                <a:schemeClr val="tx1"/>
              </a:solidFill>
            </a:endParaRPr>
          </a:p>
        </p:txBody>
      </p:sp>
      <p:sp>
        <p:nvSpPr>
          <p:cNvPr id="10" name="Rounded Rectangle 9"/>
          <p:cNvSpPr/>
          <p:nvPr/>
        </p:nvSpPr>
        <p:spPr>
          <a:xfrm>
            <a:off x="4800600" y="5105400"/>
            <a:ext cx="35052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B050"/>
                </a:solidFill>
              </a:rPr>
              <a:t>Polyurethane (Urethane) Sealants</a:t>
            </a:r>
          </a:p>
          <a:p>
            <a:pPr algn="ctr"/>
            <a:r>
              <a:rPr lang="en-US" sz="1400" b="1" dirty="0" smtClean="0">
                <a:solidFill>
                  <a:schemeClr val="tx1"/>
                </a:solidFill>
              </a:rPr>
              <a:t>ASTM C920</a:t>
            </a:r>
            <a:r>
              <a:rPr lang="en-US" sz="1400" dirty="0" smtClean="0">
                <a:solidFill>
                  <a:schemeClr val="tx1"/>
                </a:solidFill>
              </a:rPr>
              <a:t> </a:t>
            </a:r>
            <a:r>
              <a:rPr lang="en-US" sz="1400" i="1" dirty="0" smtClean="0">
                <a:solidFill>
                  <a:schemeClr val="tx1"/>
                </a:solidFill>
              </a:rPr>
              <a:t>Standard Test Method for Elastomeric Joint Sealants</a:t>
            </a:r>
            <a:endParaRPr lang="en-US" sz="1400" b="1" i="1" dirty="0" smtClean="0">
              <a:solidFill>
                <a:schemeClr val="tx1"/>
              </a:solidFill>
            </a:endParaRPr>
          </a:p>
        </p:txBody>
      </p:sp>
      <p:pic>
        <p:nvPicPr>
          <p:cNvPr id="9" name="Picture 8"/>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217798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American Society for Testing and Materials</a:t>
            </a:r>
            <a:endParaRPr lang="en-US" b="1" dirty="0">
              <a:solidFill>
                <a:schemeClr val="bg1"/>
              </a:solidFill>
            </a:endParaRPr>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1266" name="Picture 2" descr="K:\Training\Projects\Customer\AIA\Online Courses\Concrete Repair Applications\Images\astm-interna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390900"/>
            <a:ext cx="4806763" cy="8763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81341" y="2438400"/>
            <a:ext cx="4256556" cy="646331"/>
          </a:xfrm>
          <a:prstGeom prst="rect">
            <a:avLst/>
          </a:prstGeom>
          <a:noFill/>
        </p:spPr>
        <p:txBody>
          <a:bodyPr wrap="square" rtlCol="0">
            <a:spAutoFit/>
          </a:bodyPr>
          <a:lstStyle/>
          <a:p>
            <a:pPr algn="ctr"/>
            <a:r>
              <a:rPr lang="en-US" b="1" dirty="0" smtClean="0"/>
              <a:t>American Society for Testing and Materials (ASTM)</a:t>
            </a:r>
            <a:endParaRPr lang="en-US" b="1" dirty="0"/>
          </a:p>
        </p:txBody>
      </p:sp>
      <p:sp>
        <p:nvSpPr>
          <p:cNvPr id="14" name="TextBox 13"/>
          <p:cNvSpPr txBox="1"/>
          <p:nvPr/>
        </p:nvSpPr>
        <p:spPr>
          <a:xfrm>
            <a:off x="3822400" y="4462790"/>
            <a:ext cx="3886200" cy="523220"/>
          </a:xfrm>
          <a:prstGeom prst="rect">
            <a:avLst/>
          </a:prstGeom>
          <a:noFill/>
        </p:spPr>
        <p:txBody>
          <a:bodyPr wrap="square" rtlCol="0">
            <a:spAutoFit/>
          </a:bodyPr>
          <a:lstStyle/>
          <a:p>
            <a:pPr algn="ctr"/>
            <a:r>
              <a:rPr lang="en-US" sz="2800" dirty="0" smtClean="0">
                <a:hlinkClick r:id="rId5"/>
              </a:rPr>
              <a:t>www.astm.org</a:t>
            </a:r>
            <a:endParaRPr lang="en-US" sz="2800" dirty="0" smtClean="0"/>
          </a:p>
        </p:txBody>
      </p:sp>
    </p:spTree>
    <p:custDataLst>
      <p:tags r:id="rId1"/>
    </p:custDataLst>
    <p:extLst>
      <p:ext uri="{BB962C8B-B14F-4D97-AF65-F5344CB8AC3E}">
        <p14:creationId xmlns:p14="http://schemas.microsoft.com/office/powerpoint/2010/main" val="148226264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3" name="Content Placeholder 2"/>
          <p:cNvSpPr>
            <a:spLocks noGrp="1"/>
          </p:cNvSpPr>
          <p:nvPr>
            <p:ph idx="1"/>
          </p:nvPr>
        </p:nvSpPr>
        <p:spPr/>
        <p:txBody>
          <a:bodyPr/>
          <a:lstStyle/>
          <a:p>
            <a:r>
              <a:rPr lang="en-US" dirty="0" smtClean="0"/>
              <a:t>CYK/Questions placeholder</a:t>
            </a:r>
            <a:endParaRPr lang="en-US" dirty="0"/>
          </a:p>
        </p:txBody>
      </p:sp>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348211" y="1031902"/>
            <a:ext cx="5715000" cy="2277547"/>
          </a:xfrm>
          <a:prstGeom prst="rect">
            <a:avLst/>
          </a:prstGeom>
          <a:noFill/>
        </p:spPr>
        <p:txBody>
          <a:bodyPr wrap="square" rtlCol="0">
            <a:spAutoFit/>
          </a:bodyPr>
          <a:lstStyle/>
          <a:p>
            <a:pPr marL="742950" lvl="1" indent="-285750">
              <a:spcBef>
                <a:spcPts val="600"/>
              </a:spcBef>
              <a:buFont typeface="Arial" panose="020B0604020202020204" pitchFamily="34" charset="0"/>
              <a:buChar char="•"/>
            </a:pPr>
            <a:r>
              <a:rPr lang="en-US" sz="1600" dirty="0" smtClean="0"/>
              <a:t>Can </a:t>
            </a:r>
            <a:r>
              <a:rPr lang="en-US" sz="1600" dirty="0"/>
              <a:t>set at </a:t>
            </a:r>
            <a:r>
              <a:rPr lang="en-US" sz="1600" dirty="0" smtClean="0"/>
              <a:t>below-freezing </a:t>
            </a:r>
            <a:r>
              <a:rPr lang="en-US" sz="1600" dirty="0"/>
              <a:t>temperatures</a:t>
            </a:r>
          </a:p>
          <a:p>
            <a:pPr marL="742950" lvl="1" indent="-285750">
              <a:spcBef>
                <a:spcPts val="600"/>
              </a:spcBef>
              <a:buFont typeface="Arial" panose="020B0604020202020204" pitchFamily="34" charset="0"/>
              <a:buChar char="•"/>
            </a:pPr>
            <a:r>
              <a:rPr lang="en-US" sz="1600" dirty="0" smtClean="0"/>
              <a:t>Will match the </a:t>
            </a:r>
            <a:r>
              <a:rPr lang="en-US" sz="1600" dirty="0"/>
              <a:t>substrate in aggregate size</a:t>
            </a:r>
          </a:p>
          <a:p>
            <a:pPr marL="742950" lvl="1" indent="-285750">
              <a:spcBef>
                <a:spcPts val="600"/>
              </a:spcBef>
              <a:buFont typeface="Arial" panose="020B0604020202020204" pitchFamily="34" charset="0"/>
              <a:buChar char="•"/>
            </a:pPr>
            <a:r>
              <a:rPr lang="en-US" sz="1600" dirty="0" smtClean="0"/>
              <a:t>Has a quick </a:t>
            </a:r>
            <a:r>
              <a:rPr lang="en-US" sz="1600" dirty="0"/>
              <a:t>turn-around time</a:t>
            </a:r>
          </a:p>
          <a:p>
            <a:pPr marL="742950" lvl="1" indent="-285750">
              <a:spcBef>
                <a:spcPts val="600"/>
              </a:spcBef>
              <a:buFont typeface="Arial" panose="020B0604020202020204" pitchFamily="34" charset="0"/>
              <a:buChar char="•"/>
            </a:pPr>
            <a:r>
              <a:rPr lang="en-US" sz="1600" dirty="0" smtClean="0"/>
              <a:t>Will provide a lasting </a:t>
            </a:r>
            <a:r>
              <a:rPr lang="en-US" sz="1600" dirty="0"/>
              <a:t>repair</a:t>
            </a:r>
          </a:p>
          <a:p>
            <a:pPr marL="742950" lvl="1" indent="-285750">
              <a:spcBef>
                <a:spcPts val="600"/>
              </a:spcBef>
              <a:buFont typeface="Arial" panose="020B0604020202020204" pitchFamily="34" charset="0"/>
              <a:buChar char="•"/>
            </a:pPr>
            <a:r>
              <a:rPr lang="en-US" sz="1600" dirty="0" smtClean="0"/>
              <a:t>Will </a:t>
            </a:r>
            <a:r>
              <a:rPr lang="en-US" sz="1600" dirty="0"/>
              <a:t> </a:t>
            </a:r>
            <a:r>
              <a:rPr lang="en-US" sz="1600" dirty="0" smtClean="0"/>
              <a:t>protect </a:t>
            </a:r>
            <a:r>
              <a:rPr lang="en-US" sz="1600" dirty="0"/>
              <a:t>reinforcing bar</a:t>
            </a:r>
          </a:p>
          <a:p>
            <a:pPr marL="742950" lvl="1" indent="-285750">
              <a:spcBef>
                <a:spcPts val="600"/>
              </a:spcBef>
              <a:buFont typeface="Arial" panose="020B0604020202020204" pitchFamily="34" charset="0"/>
              <a:buChar char="•"/>
            </a:pPr>
            <a:r>
              <a:rPr lang="en-US" sz="1600" dirty="0" smtClean="0"/>
              <a:t>Is easy </a:t>
            </a:r>
            <a:r>
              <a:rPr lang="en-US" sz="1600" dirty="0"/>
              <a:t>to </a:t>
            </a:r>
            <a:r>
              <a:rPr lang="en-US" sz="1600" dirty="0" smtClean="0"/>
              <a:t>place</a:t>
            </a:r>
          </a:p>
          <a:p>
            <a:pPr marL="742950" lvl="1" indent="-285750">
              <a:spcBef>
                <a:spcPts val="600"/>
              </a:spcBef>
              <a:buFont typeface="Arial" panose="020B0604020202020204" pitchFamily="34" charset="0"/>
              <a:buChar char="•"/>
            </a:pPr>
            <a:r>
              <a:rPr lang="en-US" sz="1600" dirty="0" smtClean="0"/>
              <a:t>Has a low cost</a:t>
            </a:r>
            <a:endParaRPr lang="en-US" sz="1600" dirty="0"/>
          </a:p>
        </p:txBody>
      </p:sp>
      <p:sp>
        <p:nvSpPr>
          <p:cNvPr id="7" name="Rectangle 6"/>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86119" y="454967"/>
            <a:ext cx="8153400" cy="461665"/>
          </a:xfrm>
          <a:prstGeom prst="rect">
            <a:avLst/>
          </a:prstGeom>
          <a:noFill/>
        </p:spPr>
        <p:txBody>
          <a:bodyPr wrap="square" rtlCol="0">
            <a:spAutoFit/>
          </a:bodyPr>
          <a:lstStyle/>
          <a:p>
            <a:pPr algn="ctr"/>
            <a:r>
              <a:rPr lang="en-US" sz="2400" dirty="0" smtClean="0"/>
              <a:t>What would be some desirable repair materials in our scenario?</a:t>
            </a:r>
            <a:endParaRPr lang="en-US" sz="2400" dirty="0"/>
          </a:p>
        </p:txBody>
      </p:sp>
      <p:sp>
        <p:nvSpPr>
          <p:cNvPr id="9" name="TextBox 8"/>
          <p:cNvSpPr txBox="1"/>
          <p:nvPr/>
        </p:nvSpPr>
        <p:spPr>
          <a:xfrm>
            <a:off x="457200" y="3690610"/>
            <a:ext cx="8153400" cy="523220"/>
          </a:xfrm>
          <a:prstGeom prst="rect">
            <a:avLst/>
          </a:prstGeom>
          <a:noFill/>
        </p:spPr>
        <p:txBody>
          <a:bodyPr wrap="square" rtlCol="0">
            <a:spAutoFit/>
          </a:bodyPr>
          <a:lstStyle/>
          <a:p>
            <a:pPr algn="ctr"/>
            <a:r>
              <a:rPr lang="en-US" sz="2800" dirty="0" smtClean="0">
                <a:solidFill>
                  <a:srgbClr val="C00000"/>
                </a:solidFill>
              </a:rPr>
              <a:t>We should consider…</a:t>
            </a:r>
          </a:p>
        </p:txBody>
      </p:sp>
      <p:sp>
        <p:nvSpPr>
          <p:cNvPr id="11" name="Rounded Rectangle 10"/>
          <p:cNvSpPr/>
          <p:nvPr/>
        </p:nvSpPr>
        <p:spPr>
          <a:xfrm>
            <a:off x="3255645" y="4240500"/>
            <a:ext cx="2632710" cy="149099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Repair mortar with corrosion inhibitors and an accelerating admixture for cold weather applications.</a:t>
            </a:r>
            <a:endParaRPr lang="en-US" dirty="0">
              <a:solidFill>
                <a:schemeClr val="tx1"/>
              </a:solidFill>
            </a:endParaRPr>
          </a:p>
        </p:txBody>
      </p:sp>
      <p:sp>
        <p:nvSpPr>
          <p:cNvPr id="12" name="Rounded Rectangle 11"/>
          <p:cNvSpPr/>
          <p:nvPr/>
        </p:nvSpPr>
        <p:spPr>
          <a:xfrm>
            <a:off x="6085245" y="4213830"/>
            <a:ext cx="2632710" cy="149099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Surface treatments that protect against infiltration of aggressive chemicals.</a:t>
            </a:r>
            <a:endParaRPr lang="en-US" dirty="0">
              <a:solidFill>
                <a:schemeClr val="tx1"/>
              </a:solidFill>
            </a:endParaRPr>
          </a:p>
        </p:txBody>
      </p:sp>
      <p:sp>
        <p:nvSpPr>
          <p:cNvPr id="13" name="Rounded Rectangle 12"/>
          <p:cNvSpPr/>
          <p:nvPr/>
        </p:nvSpPr>
        <p:spPr>
          <a:xfrm>
            <a:off x="419100" y="4213830"/>
            <a:ext cx="2632710" cy="149099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Reinforcing steel primer to protect against aggressive chlorides.</a:t>
            </a:r>
            <a:endParaRPr lang="en-US" dirty="0">
              <a:solidFill>
                <a:schemeClr val="tx1"/>
              </a:solidFill>
            </a:endParaRPr>
          </a:p>
        </p:txBody>
      </p:sp>
      <p:sp>
        <p:nvSpPr>
          <p:cNvPr id="18" name="TextBox 17"/>
          <p:cNvSpPr txBox="1"/>
          <p:nvPr/>
        </p:nvSpPr>
        <p:spPr>
          <a:xfrm>
            <a:off x="419100" y="5704820"/>
            <a:ext cx="8153400" cy="523220"/>
          </a:xfrm>
          <a:prstGeom prst="rect">
            <a:avLst/>
          </a:prstGeom>
          <a:noFill/>
        </p:spPr>
        <p:txBody>
          <a:bodyPr wrap="square" rtlCol="0">
            <a:spAutoFit/>
          </a:bodyPr>
          <a:lstStyle/>
          <a:p>
            <a:pPr algn="ctr"/>
            <a:r>
              <a:rPr lang="en-US" sz="2800" dirty="0" smtClean="0">
                <a:solidFill>
                  <a:srgbClr val="C00000"/>
                </a:solidFill>
              </a:rPr>
              <a:t>…that are low cost and relatively easy to place.</a:t>
            </a:r>
          </a:p>
        </p:txBody>
      </p:sp>
      <p:sp>
        <p:nvSpPr>
          <p:cNvPr id="20" name="TextBox 19"/>
          <p:cNvSpPr txBox="1"/>
          <p:nvPr/>
        </p:nvSpPr>
        <p:spPr>
          <a:xfrm rot="1090474">
            <a:off x="6410164" y="2078540"/>
            <a:ext cx="990600" cy="523220"/>
          </a:xfrm>
          <a:prstGeom prst="rect">
            <a:avLst/>
          </a:prstGeom>
          <a:noFill/>
        </p:spPr>
        <p:txBody>
          <a:bodyPr wrap="square" rtlCol="0">
            <a:spAutoFit/>
          </a:bodyPr>
          <a:lstStyle/>
          <a:p>
            <a:r>
              <a:rPr lang="en-US" sz="2800" dirty="0">
                <a:solidFill>
                  <a:schemeClr val="bg1"/>
                </a:solidFill>
              </a:rPr>
              <a:t> </a:t>
            </a:r>
            <a:r>
              <a:rPr lang="en-US" sz="2800" dirty="0" smtClean="0">
                <a:solidFill>
                  <a:schemeClr val="bg1"/>
                </a:solidFill>
              </a:rPr>
              <a:t> ?</a:t>
            </a:r>
            <a:endParaRPr lang="en-US" sz="2800" dirty="0">
              <a:solidFill>
                <a:schemeClr val="bg1"/>
              </a:solidFill>
            </a:endParaRPr>
          </a:p>
        </p:txBody>
      </p:sp>
      <p:pic>
        <p:nvPicPr>
          <p:cNvPr id="6146" name="Picture 2" descr="K:\Training\Projects\Customer\AIA\Online Courses\Concrete Repair Applications\Images\scenari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5147" y="1018653"/>
            <a:ext cx="4060634" cy="234837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8493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animBg="1"/>
      <p:bldP spid="1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sz="1800" dirty="0" smtClean="0">
                <a:solidFill>
                  <a:schemeClr val="tx1"/>
                </a:solidFill>
              </a:rPr>
              <a:t>Concrete with a high water/cement ratio can result in all of the following EXCEPT…</a:t>
            </a:r>
            <a:endParaRPr lang="en-US" sz="1800" dirty="0">
              <a:solidFill>
                <a:schemeClr val="tx1"/>
              </a:solidFill>
            </a:endParaRPr>
          </a:p>
          <a:p>
            <a:pPr marL="1200150" lvl="1" indent="-457200">
              <a:spcBef>
                <a:spcPts val="1200"/>
              </a:spcBef>
              <a:spcAft>
                <a:spcPts val="1200"/>
              </a:spcAft>
              <a:buFont typeface="+mj-lt"/>
              <a:buAutoNum type="alphaUcPeriod"/>
            </a:pPr>
            <a:r>
              <a:rPr lang="en-US" dirty="0" smtClean="0">
                <a:solidFill>
                  <a:schemeClr val="tx1"/>
                </a:solidFill>
              </a:rPr>
              <a:t>Increased curing and drying shrinkage</a:t>
            </a:r>
          </a:p>
          <a:p>
            <a:pPr marL="1200150" lvl="1" indent="-457200">
              <a:spcBef>
                <a:spcPts val="1200"/>
              </a:spcBef>
              <a:spcAft>
                <a:spcPts val="1200"/>
              </a:spcAft>
              <a:buFont typeface="+mj-lt"/>
              <a:buAutoNum type="alphaUcPeriod"/>
            </a:pPr>
            <a:r>
              <a:rPr lang="en-US" dirty="0" smtClean="0">
                <a:solidFill>
                  <a:schemeClr val="tx1"/>
                </a:solidFill>
              </a:rPr>
              <a:t>Reduced abrasion resistance</a:t>
            </a:r>
          </a:p>
          <a:p>
            <a:pPr marL="1200150" lvl="1" indent="-457200">
              <a:spcBef>
                <a:spcPts val="1200"/>
              </a:spcBef>
              <a:spcAft>
                <a:spcPts val="1200"/>
              </a:spcAft>
              <a:buFont typeface="+mj-lt"/>
              <a:buAutoNum type="alphaUcPeriod"/>
            </a:pPr>
            <a:r>
              <a:rPr lang="en-US" dirty="0" smtClean="0">
                <a:solidFill>
                  <a:schemeClr val="tx1"/>
                </a:solidFill>
              </a:rPr>
              <a:t>Higher risk of shrinkage cracks</a:t>
            </a:r>
          </a:p>
          <a:p>
            <a:pPr marL="1200150" lvl="1" indent="-457200">
              <a:spcBef>
                <a:spcPts val="1200"/>
              </a:spcBef>
              <a:spcAft>
                <a:spcPts val="1200"/>
              </a:spcAft>
              <a:buFont typeface="+mj-lt"/>
              <a:buAutoNum type="alphaUcPeriod"/>
            </a:pPr>
            <a:r>
              <a:rPr lang="en-US" dirty="0" smtClean="0">
                <a:solidFill>
                  <a:schemeClr val="tx1"/>
                </a:solidFill>
              </a:rPr>
              <a:t>Decreased creep</a:t>
            </a:r>
            <a:endParaRPr lang="en-US" dirty="0">
              <a:solidFill>
                <a:schemeClr val="tx1"/>
              </a:solidFill>
            </a:endParaRPr>
          </a:p>
        </p:txBody>
      </p:sp>
    </p:spTree>
    <p:custDataLst>
      <p:tags r:id="rId1"/>
    </p:custDataLst>
    <p:extLst>
      <p:ext uri="{BB962C8B-B14F-4D97-AF65-F5344CB8AC3E}">
        <p14:creationId xmlns:p14="http://schemas.microsoft.com/office/powerpoint/2010/main" val="187937231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sz="1800" dirty="0" smtClean="0">
                <a:solidFill>
                  <a:schemeClr val="tx1"/>
                </a:solidFill>
              </a:rPr>
              <a:t>Concrete with a high water/cement ratio can result in all of the following EXCEPT…</a:t>
            </a:r>
            <a:endParaRPr lang="en-US" sz="1800" dirty="0">
              <a:solidFill>
                <a:schemeClr val="tx1"/>
              </a:solidFill>
            </a:endParaRPr>
          </a:p>
          <a:p>
            <a:pPr marL="1200150" lvl="1" indent="-457200">
              <a:spcBef>
                <a:spcPts val="1200"/>
              </a:spcBef>
              <a:spcAft>
                <a:spcPts val="1200"/>
              </a:spcAft>
              <a:buFont typeface="+mj-lt"/>
              <a:buAutoNum type="alphaUcPeriod"/>
            </a:pPr>
            <a:r>
              <a:rPr lang="en-US" dirty="0" smtClean="0">
                <a:solidFill>
                  <a:schemeClr val="tx1"/>
                </a:solidFill>
              </a:rPr>
              <a:t>Increased curing and drying shrinkage</a:t>
            </a:r>
          </a:p>
          <a:p>
            <a:pPr marL="1200150" lvl="1" indent="-457200">
              <a:spcBef>
                <a:spcPts val="1200"/>
              </a:spcBef>
              <a:spcAft>
                <a:spcPts val="1200"/>
              </a:spcAft>
              <a:buFont typeface="+mj-lt"/>
              <a:buAutoNum type="alphaUcPeriod"/>
            </a:pPr>
            <a:r>
              <a:rPr lang="en-US" dirty="0" smtClean="0">
                <a:solidFill>
                  <a:schemeClr val="tx1"/>
                </a:solidFill>
              </a:rPr>
              <a:t>Reduced abrasion resistance</a:t>
            </a:r>
          </a:p>
          <a:p>
            <a:pPr marL="1200150" lvl="1" indent="-457200">
              <a:spcBef>
                <a:spcPts val="1200"/>
              </a:spcBef>
              <a:spcAft>
                <a:spcPts val="1200"/>
              </a:spcAft>
              <a:buFont typeface="+mj-lt"/>
              <a:buAutoNum type="alphaUcPeriod"/>
            </a:pPr>
            <a:r>
              <a:rPr lang="en-US" dirty="0" smtClean="0">
                <a:solidFill>
                  <a:schemeClr val="tx1"/>
                </a:solidFill>
              </a:rPr>
              <a:t>Higher risk of shrinkage cracks</a:t>
            </a:r>
          </a:p>
          <a:p>
            <a:pPr marL="1200150" lvl="1" indent="-457200">
              <a:spcBef>
                <a:spcPts val="1200"/>
              </a:spcBef>
              <a:spcAft>
                <a:spcPts val="1200"/>
              </a:spcAft>
              <a:buFont typeface="+mj-lt"/>
              <a:buAutoNum type="alphaUcPeriod"/>
            </a:pPr>
            <a:r>
              <a:rPr lang="en-US" b="1" dirty="0" smtClean="0">
                <a:solidFill>
                  <a:srgbClr val="00B050"/>
                </a:solidFill>
              </a:rPr>
              <a:t>Decreased creep</a:t>
            </a:r>
            <a:endParaRPr lang="en-US" b="1" dirty="0">
              <a:solidFill>
                <a:srgbClr val="00B050"/>
              </a:solidFill>
            </a:endParaRPr>
          </a:p>
        </p:txBody>
      </p:sp>
      <p:sp>
        <p:nvSpPr>
          <p:cNvPr id="4" name="Rounded Rectangle 3"/>
          <p:cNvSpPr/>
          <p:nvPr/>
        </p:nvSpPr>
        <p:spPr>
          <a:xfrm>
            <a:off x="4800600" y="4711547"/>
            <a:ext cx="3810000" cy="1828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Concrete with a high water/cement ratio can result in </a:t>
            </a:r>
            <a:r>
              <a:rPr lang="en-US" b="1" dirty="0" smtClean="0">
                <a:solidFill>
                  <a:schemeClr val="tx1"/>
                </a:solidFill>
              </a:rPr>
              <a:t>increased </a:t>
            </a:r>
            <a:r>
              <a:rPr lang="en-US" dirty="0" smtClean="0">
                <a:solidFill>
                  <a:schemeClr val="tx1"/>
                </a:solidFill>
              </a:rPr>
              <a:t>creep which is undesirable. </a:t>
            </a:r>
            <a:endParaRPr lang="en-US" dirty="0">
              <a:solidFill>
                <a:schemeClr val="tx1"/>
              </a:solidFill>
            </a:endParaRPr>
          </a:p>
        </p:txBody>
      </p:sp>
    </p:spTree>
    <p:custDataLst>
      <p:tags r:id="rId1"/>
    </p:custDataLst>
    <p:extLst>
      <p:ext uri="{BB962C8B-B14F-4D97-AF65-F5344CB8AC3E}">
        <p14:creationId xmlns:p14="http://schemas.microsoft.com/office/powerpoint/2010/main" val="283759390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 Material Considerations</a:t>
            </a:r>
            <a:endParaRPr lang="en-US" dirty="0"/>
          </a:p>
        </p:txBody>
      </p:sp>
      <p:grpSp>
        <p:nvGrpSpPr>
          <p:cNvPr id="7" name="Group 6"/>
          <p:cNvGrpSpPr/>
          <p:nvPr/>
        </p:nvGrpSpPr>
        <p:grpSpPr>
          <a:xfrm>
            <a:off x="1447800" y="2133600"/>
            <a:ext cx="6248400" cy="2514600"/>
            <a:chOff x="1600200" y="2133600"/>
            <a:chExt cx="6248400" cy="2514600"/>
          </a:xfrm>
        </p:grpSpPr>
        <p:sp>
          <p:nvSpPr>
            <p:cNvPr id="3" name="Rounded Rectangle 2"/>
            <p:cNvSpPr/>
            <p:nvPr/>
          </p:nvSpPr>
          <p:spPr>
            <a:xfrm>
              <a:off x="1600200" y="2133600"/>
              <a:ext cx="6248400" cy="2514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714500" y="2292459"/>
              <a:ext cx="6019800" cy="2246769"/>
            </a:xfrm>
            <a:prstGeom prst="rect">
              <a:avLst/>
            </a:prstGeom>
          </p:spPr>
          <p:txBody>
            <a:bodyPr wrap="square">
              <a:spAutoFit/>
            </a:bodyPr>
            <a:lstStyle/>
            <a:p>
              <a:pPr algn="ctr">
                <a:spcBef>
                  <a:spcPts val="1200"/>
                </a:spcBef>
                <a:spcAft>
                  <a:spcPts val="1200"/>
                </a:spcAft>
              </a:pPr>
              <a:r>
                <a:rPr lang="en-US" sz="2800" dirty="0" smtClean="0"/>
                <a:t>Be sure to select a repair material that not only fixes the issue, but also has the material properties you desire for the application. This will increase the chances of a lasting repair.</a:t>
              </a:r>
            </a:p>
          </p:txBody>
        </p:sp>
      </p:grpSp>
      <p:sp>
        <p:nvSpPr>
          <p:cNvPr id="6" name="TextBox 5"/>
          <p:cNvSpPr txBox="1"/>
          <p:nvPr/>
        </p:nvSpPr>
        <p:spPr>
          <a:xfrm rot="20837969">
            <a:off x="-843392" y="1245775"/>
            <a:ext cx="4648200" cy="769441"/>
          </a:xfrm>
          <a:prstGeom prst="rect">
            <a:avLst/>
          </a:prstGeom>
          <a:noFill/>
        </p:spPr>
        <p:txBody>
          <a:bodyPr wrap="square" rtlCol="0">
            <a:spAutoFit/>
          </a:bodyPr>
          <a:lstStyle/>
          <a:p>
            <a:pPr algn="ctr">
              <a:spcBef>
                <a:spcPts val="1200"/>
              </a:spcBef>
              <a:spcAft>
                <a:spcPts val="1200"/>
              </a:spcAft>
            </a:pPr>
            <a:r>
              <a:rPr lang="en-US" sz="4400" b="1" dirty="0" smtClean="0">
                <a:solidFill>
                  <a:schemeClr val="accent2">
                    <a:lumMod val="60000"/>
                    <a:lumOff val="40000"/>
                  </a:schemeClr>
                </a:solidFill>
              </a:rPr>
              <a:t>To review:</a:t>
            </a:r>
          </a:p>
        </p:txBody>
      </p:sp>
    </p:spTree>
    <p:custDataLst>
      <p:tags r:id="rId1"/>
    </p:custDataLst>
    <p:extLst>
      <p:ext uri="{BB962C8B-B14F-4D97-AF65-F5344CB8AC3E}">
        <p14:creationId xmlns:p14="http://schemas.microsoft.com/office/powerpoint/2010/main" val="101581761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Repair Application Methods</a:t>
            </a:r>
            <a:endParaRPr lang="en-US" dirty="0"/>
          </a:p>
        </p:txBody>
      </p:sp>
    </p:spTree>
    <p:custDataLst>
      <p:tags r:id="rId1"/>
    </p:custDataLst>
    <p:extLst>
      <p:ext uri="{BB962C8B-B14F-4D97-AF65-F5344CB8AC3E}">
        <p14:creationId xmlns:p14="http://schemas.microsoft.com/office/powerpoint/2010/main" val="382103204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Basics</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3508653"/>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Application methods for replacing delaminated concrete.</a:t>
            </a:r>
          </a:p>
          <a:p>
            <a:pPr marL="742950" lvl="1" indent="-285750">
              <a:spcBef>
                <a:spcPts val="1200"/>
              </a:spcBef>
              <a:spcAft>
                <a:spcPts val="1200"/>
              </a:spcAft>
              <a:buFont typeface="Wingdings" panose="05000000000000000000" pitchFamily="2" charset="2"/>
              <a:buChar char="ü"/>
            </a:pPr>
            <a:r>
              <a:rPr lang="en-US" dirty="0" smtClean="0"/>
              <a:t>Application methods for fixing cracks in concrete.</a:t>
            </a:r>
          </a:p>
          <a:p>
            <a:pPr marL="742950" lvl="1" indent="-285750">
              <a:spcBef>
                <a:spcPts val="1200"/>
              </a:spcBef>
              <a:spcAft>
                <a:spcPts val="1200"/>
              </a:spcAft>
              <a:buFont typeface="Wingdings" panose="05000000000000000000" pitchFamily="2" charset="2"/>
              <a:buChar char="ü"/>
            </a:pPr>
            <a:r>
              <a:rPr lang="en-US" dirty="0" smtClean="0"/>
              <a:t>Advantages and disadvantages of these application methods.</a:t>
            </a:r>
          </a:p>
          <a:p>
            <a:pPr marL="742950" lvl="1" indent="-285750">
              <a:spcBef>
                <a:spcPts val="1200"/>
              </a:spcBef>
              <a:spcAft>
                <a:spcPts val="1200"/>
              </a:spcAft>
              <a:buFont typeface="Wingdings" panose="05000000000000000000" pitchFamily="2" charset="2"/>
              <a:buChar char="ü"/>
            </a:pPr>
            <a:r>
              <a:rPr lang="en-US" dirty="0" smtClean="0"/>
              <a:t>The material properties that should be considered with each application method.</a:t>
            </a:r>
            <a:endParaRPr lang="en-US" dirty="0"/>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7347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Consider</a:t>
            </a:r>
            <a:endParaRPr lang="en-US" dirty="0"/>
          </a:p>
        </p:txBody>
      </p:sp>
      <p:sp>
        <p:nvSpPr>
          <p:cNvPr id="4" name="TextBox 3"/>
          <p:cNvSpPr txBox="1"/>
          <p:nvPr/>
        </p:nvSpPr>
        <p:spPr>
          <a:xfrm>
            <a:off x="381000" y="1223225"/>
            <a:ext cx="8382000" cy="400110"/>
          </a:xfrm>
          <a:prstGeom prst="rect">
            <a:avLst/>
          </a:prstGeom>
          <a:noFill/>
        </p:spPr>
        <p:txBody>
          <a:bodyPr wrap="square" rtlCol="0">
            <a:spAutoFit/>
          </a:bodyPr>
          <a:lstStyle/>
          <a:p>
            <a:pPr algn="ctr"/>
            <a:r>
              <a:rPr lang="en-US" sz="2000" dirty="0" smtClean="0"/>
              <a:t>Let’s say we have a few repair materials that fulfill our requirements.</a:t>
            </a:r>
            <a:endParaRPr lang="en-US" sz="2000" dirty="0"/>
          </a:p>
        </p:txBody>
      </p:sp>
      <p:sp>
        <p:nvSpPr>
          <p:cNvPr id="7" name="Flowchart: Magnetic Disk 6"/>
          <p:cNvSpPr/>
          <p:nvPr/>
        </p:nvSpPr>
        <p:spPr>
          <a:xfrm>
            <a:off x="2438400" y="1905000"/>
            <a:ext cx="1143000" cy="1371600"/>
          </a:xfrm>
          <a:prstGeom prst="flowChartMagneticDisk">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Material A</a:t>
            </a:r>
            <a:endParaRPr lang="en-US" dirty="0">
              <a:solidFill>
                <a:schemeClr val="tx1"/>
              </a:solidFill>
            </a:endParaRPr>
          </a:p>
        </p:txBody>
      </p:sp>
      <p:sp>
        <p:nvSpPr>
          <p:cNvPr id="8" name="Flowchart: Magnetic Disk 7"/>
          <p:cNvSpPr/>
          <p:nvPr/>
        </p:nvSpPr>
        <p:spPr>
          <a:xfrm>
            <a:off x="4000500" y="1905000"/>
            <a:ext cx="1143000" cy="1371600"/>
          </a:xfrm>
          <a:prstGeom prst="flowChartMagneticDisk">
            <a:avLst/>
          </a:prstGeom>
          <a:solidFill>
            <a:schemeClr val="accent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Material B</a:t>
            </a:r>
            <a:endParaRPr lang="en-US" dirty="0">
              <a:solidFill>
                <a:schemeClr val="tx1"/>
              </a:solidFill>
            </a:endParaRPr>
          </a:p>
        </p:txBody>
      </p:sp>
      <p:sp>
        <p:nvSpPr>
          <p:cNvPr id="9" name="Flowchart: Magnetic Disk 8"/>
          <p:cNvSpPr/>
          <p:nvPr/>
        </p:nvSpPr>
        <p:spPr>
          <a:xfrm>
            <a:off x="5562600" y="1905000"/>
            <a:ext cx="1143000" cy="1371600"/>
          </a:xfrm>
          <a:prstGeom prst="flowChartMagneticDisk">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Material C</a:t>
            </a:r>
            <a:endParaRPr lang="en-US" dirty="0">
              <a:solidFill>
                <a:schemeClr val="tx1"/>
              </a:solidFill>
            </a:endParaRPr>
          </a:p>
        </p:txBody>
      </p:sp>
      <p:sp>
        <p:nvSpPr>
          <p:cNvPr id="10" name="TextBox 9"/>
          <p:cNvSpPr txBox="1"/>
          <p:nvPr/>
        </p:nvSpPr>
        <p:spPr>
          <a:xfrm>
            <a:off x="647700" y="3733800"/>
            <a:ext cx="7848600" cy="400110"/>
          </a:xfrm>
          <a:prstGeom prst="rect">
            <a:avLst/>
          </a:prstGeom>
          <a:noFill/>
        </p:spPr>
        <p:txBody>
          <a:bodyPr wrap="square" rtlCol="0">
            <a:spAutoFit/>
          </a:bodyPr>
          <a:lstStyle/>
          <a:p>
            <a:pPr algn="ctr"/>
            <a:r>
              <a:rPr lang="en-US" sz="2000" dirty="0" smtClean="0"/>
              <a:t>Now, how do we apply them?</a:t>
            </a:r>
          </a:p>
        </p:txBody>
      </p:sp>
      <p:sp>
        <p:nvSpPr>
          <p:cNvPr id="13" name="TextBox 12"/>
          <p:cNvSpPr txBox="1"/>
          <p:nvPr/>
        </p:nvSpPr>
        <p:spPr>
          <a:xfrm>
            <a:off x="4419600" y="4535782"/>
            <a:ext cx="2667000" cy="369332"/>
          </a:xfrm>
          <a:prstGeom prst="rect">
            <a:avLst/>
          </a:prstGeom>
          <a:noFill/>
        </p:spPr>
        <p:txBody>
          <a:bodyPr wrap="square" rtlCol="0">
            <a:spAutoFit/>
          </a:bodyPr>
          <a:lstStyle/>
          <a:p>
            <a:pPr algn="ctr"/>
            <a:r>
              <a:rPr lang="en-US" dirty="0" smtClean="0"/>
              <a:t>Application Method A</a:t>
            </a:r>
            <a:endParaRPr lang="en-US" dirty="0"/>
          </a:p>
        </p:txBody>
      </p:sp>
      <p:sp>
        <p:nvSpPr>
          <p:cNvPr id="14" name="Flowchart: Magnetic Disk 13"/>
          <p:cNvSpPr/>
          <p:nvPr/>
        </p:nvSpPr>
        <p:spPr>
          <a:xfrm>
            <a:off x="2774066" y="4278369"/>
            <a:ext cx="838200" cy="884157"/>
          </a:xfrm>
          <a:prstGeom prst="flowChartMagneticDisk">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Material </a:t>
            </a:r>
          </a:p>
          <a:p>
            <a:pPr algn="ctr"/>
            <a:r>
              <a:rPr lang="en-US" sz="1100" dirty="0" smtClean="0">
                <a:solidFill>
                  <a:schemeClr val="tx1"/>
                </a:solidFill>
              </a:rPr>
              <a:t>A</a:t>
            </a:r>
            <a:endParaRPr lang="en-US" sz="1100" dirty="0">
              <a:solidFill>
                <a:schemeClr val="tx1"/>
              </a:solidFill>
            </a:endParaRPr>
          </a:p>
        </p:txBody>
      </p:sp>
      <p:sp>
        <p:nvSpPr>
          <p:cNvPr id="16" name="TextBox 15"/>
          <p:cNvSpPr txBox="1"/>
          <p:nvPr/>
        </p:nvSpPr>
        <p:spPr>
          <a:xfrm>
            <a:off x="4419600" y="5759273"/>
            <a:ext cx="2667000" cy="369332"/>
          </a:xfrm>
          <a:prstGeom prst="rect">
            <a:avLst/>
          </a:prstGeom>
          <a:noFill/>
        </p:spPr>
        <p:txBody>
          <a:bodyPr wrap="square" rtlCol="0">
            <a:spAutoFit/>
          </a:bodyPr>
          <a:lstStyle/>
          <a:p>
            <a:pPr algn="ctr"/>
            <a:r>
              <a:rPr lang="en-US" dirty="0" smtClean="0"/>
              <a:t>Application Method B</a:t>
            </a:r>
            <a:endParaRPr lang="en-US" dirty="0"/>
          </a:p>
        </p:txBody>
      </p:sp>
      <p:sp>
        <p:nvSpPr>
          <p:cNvPr id="17" name="Flowchart: Magnetic Disk 16"/>
          <p:cNvSpPr/>
          <p:nvPr/>
        </p:nvSpPr>
        <p:spPr>
          <a:xfrm>
            <a:off x="1885709" y="5465303"/>
            <a:ext cx="838200" cy="884157"/>
          </a:xfrm>
          <a:prstGeom prst="flowChartMagneticDisk">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Material </a:t>
            </a:r>
          </a:p>
          <a:p>
            <a:pPr algn="ctr"/>
            <a:r>
              <a:rPr lang="en-US" sz="1100" dirty="0" smtClean="0">
                <a:solidFill>
                  <a:schemeClr val="tx1"/>
                </a:solidFill>
              </a:rPr>
              <a:t>A</a:t>
            </a:r>
            <a:endParaRPr lang="en-US" sz="1100" dirty="0">
              <a:solidFill>
                <a:schemeClr val="tx1"/>
              </a:solidFill>
            </a:endParaRPr>
          </a:p>
        </p:txBody>
      </p:sp>
      <p:sp>
        <p:nvSpPr>
          <p:cNvPr id="18" name="Flowchart: Magnetic Disk 17"/>
          <p:cNvSpPr/>
          <p:nvPr/>
        </p:nvSpPr>
        <p:spPr>
          <a:xfrm>
            <a:off x="2774066" y="5469595"/>
            <a:ext cx="838200" cy="884157"/>
          </a:xfrm>
          <a:prstGeom prst="flowChartMagneticDisk">
            <a:avLst/>
          </a:prstGeom>
          <a:solidFill>
            <a:schemeClr val="accent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Material </a:t>
            </a:r>
          </a:p>
          <a:p>
            <a:pPr algn="ctr"/>
            <a:r>
              <a:rPr lang="en-US" sz="1100" dirty="0" smtClean="0">
                <a:solidFill>
                  <a:schemeClr val="tx1"/>
                </a:solidFill>
              </a:rPr>
              <a:t>B</a:t>
            </a:r>
            <a:endParaRPr lang="en-US" sz="1100" dirty="0">
              <a:solidFill>
                <a:schemeClr val="tx1"/>
              </a:solidFill>
            </a:endParaRPr>
          </a:p>
        </p:txBody>
      </p:sp>
      <p:sp>
        <p:nvSpPr>
          <p:cNvPr id="19" name="Flowchart: Magnetic Disk 18"/>
          <p:cNvSpPr/>
          <p:nvPr/>
        </p:nvSpPr>
        <p:spPr>
          <a:xfrm>
            <a:off x="3657600" y="5469595"/>
            <a:ext cx="838200" cy="884157"/>
          </a:xfrm>
          <a:prstGeom prst="flowChartMagneticDisk">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Material </a:t>
            </a:r>
          </a:p>
          <a:p>
            <a:pPr algn="ctr"/>
            <a:r>
              <a:rPr lang="en-US" sz="1100" dirty="0" smtClean="0">
                <a:solidFill>
                  <a:schemeClr val="tx1"/>
                </a:solidFill>
              </a:rPr>
              <a:t>C</a:t>
            </a:r>
            <a:endParaRPr lang="en-US" sz="1100" dirty="0">
              <a:solidFill>
                <a:schemeClr val="tx1"/>
              </a:solidFill>
            </a:endParaRPr>
          </a:p>
        </p:txBody>
      </p:sp>
      <p:cxnSp>
        <p:nvCxnSpPr>
          <p:cNvPr id="21" name="Straight Arrow Connector 20"/>
          <p:cNvCxnSpPr>
            <a:stCxn id="14" idx="4"/>
          </p:cNvCxnSpPr>
          <p:nvPr/>
        </p:nvCxnSpPr>
        <p:spPr bwMode="auto">
          <a:xfrm>
            <a:off x="3612266" y="4720448"/>
            <a:ext cx="1112134" cy="0"/>
          </a:xfrm>
          <a:prstGeom prst="straightConnector1">
            <a:avLst/>
          </a:prstGeom>
          <a:noFill/>
          <a:ln w="9525" cap="flat" cmpd="sng" algn="ctr">
            <a:solidFill>
              <a:schemeClr val="bg1">
                <a:lumMod val="50000"/>
              </a:schemeClr>
            </a:solidFill>
            <a:prstDash val="solid"/>
            <a:round/>
            <a:headEnd type="none" w="med" len="med"/>
            <a:tailEnd type="arrow"/>
          </a:ln>
          <a:effectLst/>
        </p:spPr>
      </p:cxnSp>
      <p:cxnSp>
        <p:nvCxnSpPr>
          <p:cNvPr id="27" name="Straight Arrow Connector 26"/>
          <p:cNvCxnSpPr/>
          <p:nvPr/>
        </p:nvCxnSpPr>
        <p:spPr bwMode="auto">
          <a:xfrm>
            <a:off x="4945766" y="5162526"/>
            <a:ext cx="403667" cy="539357"/>
          </a:xfrm>
          <a:prstGeom prst="straightConnector1">
            <a:avLst/>
          </a:prstGeom>
          <a:noFill/>
          <a:ln w="9525" cap="flat" cmpd="sng" algn="ctr">
            <a:solidFill>
              <a:schemeClr val="bg1">
                <a:lumMod val="50000"/>
              </a:schemeClr>
            </a:solidFill>
            <a:prstDash val="solid"/>
            <a:round/>
            <a:headEnd type="none" w="med" len="med"/>
            <a:tailEnd type="arrow"/>
          </a:ln>
          <a:effectLst/>
        </p:spPr>
      </p:cxnSp>
      <p:cxnSp>
        <p:nvCxnSpPr>
          <p:cNvPr id="30" name="Straight Connector 29"/>
          <p:cNvCxnSpPr>
            <a:stCxn id="17" idx="1"/>
          </p:cNvCxnSpPr>
          <p:nvPr/>
        </p:nvCxnSpPr>
        <p:spPr bwMode="auto">
          <a:xfrm flipV="1">
            <a:off x="2304809" y="5162526"/>
            <a:ext cx="2640957" cy="302777"/>
          </a:xfrm>
          <a:prstGeom prst="line">
            <a:avLst/>
          </a:prstGeom>
          <a:noFill/>
          <a:ln w="9525" cap="flat" cmpd="sng" algn="ctr">
            <a:solidFill>
              <a:schemeClr val="bg1">
                <a:lumMod val="50000"/>
              </a:schemeClr>
            </a:solidFill>
            <a:prstDash val="solid"/>
            <a:round/>
            <a:headEnd type="none" w="med" len="med"/>
            <a:tailEnd type="none" w="med" len="med"/>
          </a:ln>
          <a:effectLst/>
        </p:spPr>
      </p:cxnSp>
      <p:cxnSp>
        <p:nvCxnSpPr>
          <p:cNvPr id="31" name="Straight Connector 30"/>
          <p:cNvCxnSpPr/>
          <p:nvPr/>
        </p:nvCxnSpPr>
        <p:spPr bwMode="auto">
          <a:xfrm flipV="1">
            <a:off x="3251521" y="5166818"/>
            <a:ext cx="1694245" cy="302778"/>
          </a:xfrm>
          <a:prstGeom prst="line">
            <a:avLst/>
          </a:prstGeom>
          <a:noFill/>
          <a:ln w="9525" cap="flat" cmpd="sng" algn="ctr">
            <a:solidFill>
              <a:schemeClr val="accent2">
                <a:lumMod val="60000"/>
                <a:lumOff val="40000"/>
              </a:schemeClr>
            </a:solidFill>
            <a:prstDash val="solid"/>
            <a:round/>
            <a:headEnd type="none" w="med" len="med"/>
            <a:tailEnd type="none" w="med" len="med"/>
          </a:ln>
          <a:effectLst/>
        </p:spPr>
      </p:cxnSp>
      <p:cxnSp>
        <p:nvCxnSpPr>
          <p:cNvPr id="33" name="Straight Arrow Connector 32"/>
          <p:cNvCxnSpPr/>
          <p:nvPr/>
        </p:nvCxnSpPr>
        <p:spPr bwMode="auto">
          <a:xfrm>
            <a:off x="4945766" y="5166818"/>
            <a:ext cx="201833" cy="592455"/>
          </a:xfrm>
          <a:prstGeom prst="straightConnector1">
            <a:avLst/>
          </a:prstGeom>
          <a:noFill/>
          <a:ln w="9525" cap="flat" cmpd="sng" algn="ctr">
            <a:solidFill>
              <a:schemeClr val="accent2">
                <a:lumMod val="60000"/>
                <a:lumOff val="40000"/>
              </a:schemeClr>
            </a:solidFill>
            <a:prstDash val="solid"/>
            <a:round/>
            <a:headEnd type="none" w="med" len="med"/>
            <a:tailEnd type="arrow"/>
          </a:ln>
          <a:effectLst/>
        </p:spPr>
      </p:cxnSp>
      <p:cxnSp>
        <p:nvCxnSpPr>
          <p:cNvPr id="35" name="Straight Connector 34"/>
          <p:cNvCxnSpPr/>
          <p:nvPr/>
        </p:nvCxnSpPr>
        <p:spPr bwMode="auto">
          <a:xfrm flipV="1">
            <a:off x="4098643" y="5166818"/>
            <a:ext cx="847122" cy="303789"/>
          </a:xfrm>
          <a:prstGeom prst="line">
            <a:avLst/>
          </a:prstGeom>
          <a:noFill/>
          <a:ln w="9525" cap="flat" cmpd="sng" algn="ctr">
            <a:solidFill>
              <a:schemeClr val="accent5">
                <a:lumMod val="75000"/>
              </a:schemeClr>
            </a:solidFill>
            <a:prstDash val="solid"/>
            <a:round/>
            <a:headEnd type="none" w="med" len="med"/>
            <a:tailEnd type="none" w="med" len="med"/>
          </a:ln>
          <a:effectLst/>
        </p:spPr>
      </p:cxnSp>
      <p:cxnSp>
        <p:nvCxnSpPr>
          <p:cNvPr id="38" name="Straight Arrow Connector 37"/>
          <p:cNvCxnSpPr/>
          <p:nvPr/>
        </p:nvCxnSpPr>
        <p:spPr bwMode="auto">
          <a:xfrm>
            <a:off x="4938652" y="5166818"/>
            <a:ext cx="16036" cy="592455"/>
          </a:xfrm>
          <a:prstGeom prst="straightConnector1">
            <a:avLst/>
          </a:prstGeom>
          <a:noFill/>
          <a:ln w="9525" cap="flat" cmpd="sng" algn="ctr">
            <a:solidFill>
              <a:schemeClr val="accent5">
                <a:lumMod val="75000"/>
              </a:schemeClr>
            </a:solidFill>
            <a:prstDash val="solid"/>
            <a:round/>
            <a:headEnd type="none" w="med" len="med"/>
            <a:tailEnd type="arrow"/>
          </a:ln>
          <a:effectLst/>
        </p:spPr>
      </p:cxnSp>
    </p:spTree>
    <p:custDataLst>
      <p:tags r:id="rId1"/>
    </p:custDataLst>
    <p:extLst>
      <p:ext uri="{BB962C8B-B14F-4D97-AF65-F5344CB8AC3E}">
        <p14:creationId xmlns:p14="http://schemas.microsoft.com/office/powerpoint/2010/main" val="152729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childTnLst>
                                </p:cTn>
                              </p:par>
                              <p:par>
                                <p:cTn id="47" presetID="10"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childTnLst>
                                </p:cTn>
                              </p:par>
                              <p:par>
                                <p:cTn id="50" presetID="10" presetClass="entr" presetSubtype="0"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childTnLst>
                                </p:cTn>
                              </p:par>
                              <p:par>
                                <p:cTn id="53" presetID="10"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childTnLst>
                                </p:cTn>
                              </p:par>
                              <p:par>
                                <p:cTn id="56" presetID="10"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p:bldP spid="13" grpId="0"/>
      <p:bldP spid="14" grpId="0" animBg="1"/>
      <p:bldP spid="16" grpId="0"/>
      <p:bldP spid="17" grpId="0" animBg="1"/>
      <p:bldP spid="18" grpId="0" animBg="1"/>
      <p:bldP spid="19"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Selection</a:t>
            </a:r>
            <a:endParaRPr lang="en-US" dirty="0"/>
          </a:p>
        </p:txBody>
      </p:sp>
      <p:sp>
        <p:nvSpPr>
          <p:cNvPr id="5" name="Right Arrow 4"/>
          <p:cNvSpPr/>
          <p:nvPr/>
        </p:nvSpPr>
        <p:spPr>
          <a:xfrm>
            <a:off x="1036858" y="1295400"/>
            <a:ext cx="7383780" cy="4953000"/>
          </a:xfrm>
          <a:prstGeom prst="rightArrow">
            <a:avLst/>
          </a:prstGeom>
        </p:spPr>
        <p:style>
          <a:lnRef idx="0">
            <a:schemeClr val="dk1">
              <a:hueOff val="0"/>
              <a:satOff val="0"/>
              <a:lumOff val="0"/>
              <a:alphaOff val="0"/>
            </a:schemeClr>
          </a:lnRef>
          <a:fillRef idx="1">
            <a:schemeClr val="dk1">
              <a:tint val="40000"/>
              <a:hueOff val="0"/>
              <a:satOff val="0"/>
              <a:lumOff val="0"/>
              <a:alphaOff val="0"/>
            </a:schemeClr>
          </a:fillRef>
          <a:effectRef idx="0">
            <a:schemeClr val="dk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6" name="Group 5"/>
          <p:cNvGrpSpPr/>
          <p:nvPr/>
        </p:nvGrpSpPr>
        <p:grpSpPr>
          <a:xfrm>
            <a:off x="389696" y="2781300"/>
            <a:ext cx="2091109" cy="1981200"/>
            <a:chOff x="4347" y="1485900"/>
            <a:chExt cx="2091109" cy="1981200"/>
          </a:xfrm>
        </p:grpSpPr>
        <p:sp>
          <p:nvSpPr>
            <p:cNvPr id="16" name="Rounded Rectangle 15"/>
            <p:cNvSpPr/>
            <p:nvPr/>
          </p:nvSpPr>
          <p:spPr>
            <a:xfrm>
              <a:off x="4347"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7" name="Rounded Rectangle 5"/>
            <p:cNvSpPr/>
            <p:nvPr/>
          </p:nvSpPr>
          <p:spPr>
            <a:xfrm>
              <a:off x="101061"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Select repair materials</a:t>
              </a:r>
              <a:endParaRPr lang="en-US" kern="1200" dirty="0"/>
            </a:p>
          </p:txBody>
        </p:sp>
      </p:grpSp>
      <p:grpSp>
        <p:nvGrpSpPr>
          <p:cNvPr id="7" name="Group 6"/>
          <p:cNvGrpSpPr/>
          <p:nvPr/>
        </p:nvGrpSpPr>
        <p:grpSpPr>
          <a:xfrm>
            <a:off x="2585361" y="2781300"/>
            <a:ext cx="2091109" cy="1981200"/>
            <a:chOff x="2200012" y="1485900"/>
            <a:chExt cx="2091109" cy="1981200"/>
          </a:xfrm>
        </p:grpSpPr>
        <p:sp>
          <p:nvSpPr>
            <p:cNvPr id="14" name="Rounded Rectangle 13"/>
            <p:cNvSpPr/>
            <p:nvPr/>
          </p:nvSpPr>
          <p:spPr>
            <a:xfrm>
              <a:off x="2200012"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5" name="Rounded Rectangle 7"/>
            <p:cNvSpPr/>
            <p:nvPr/>
          </p:nvSpPr>
          <p:spPr>
            <a:xfrm>
              <a:off x="2296726"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Select a method of placement</a:t>
              </a:r>
              <a:endParaRPr lang="en-US" kern="1200" dirty="0"/>
            </a:p>
          </p:txBody>
        </p:sp>
      </p:grpSp>
      <p:grpSp>
        <p:nvGrpSpPr>
          <p:cNvPr id="8" name="Group 7"/>
          <p:cNvGrpSpPr/>
          <p:nvPr/>
        </p:nvGrpSpPr>
        <p:grpSpPr>
          <a:xfrm>
            <a:off x="4781026" y="2781300"/>
            <a:ext cx="2091109" cy="1981200"/>
            <a:chOff x="4395677" y="1485900"/>
            <a:chExt cx="2091109" cy="1981200"/>
          </a:xfrm>
        </p:grpSpPr>
        <p:sp>
          <p:nvSpPr>
            <p:cNvPr id="12" name="Rounded Rectangle 11"/>
            <p:cNvSpPr/>
            <p:nvPr/>
          </p:nvSpPr>
          <p:spPr>
            <a:xfrm>
              <a:off x="4395677"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3" name="Rounded Rectangle 9"/>
            <p:cNvSpPr/>
            <p:nvPr/>
          </p:nvSpPr>
          <p:spPr>
            <a:xfrm>
              <a:off x="4395677" y="1582614"/>
              <a:ext cx="2091109"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Review the physical properties and placement requirements for the repair material</a:t>
              </a:r>
              <a:endParaRPr lang="en-US" kern="1200" dirty="0"/>
            </a:p>
          </p:txBody>
        </p:sp>
      </p:grpSp>
      <p:grpSp>
        <p:nvGrpSpPr>
          <p:cNvPr id="9" name="Group 8"/>
          <p:cNvGrpSpPr/>
          <p:nvPr/>
        </p:nvGrpSpPr>
        <p:grpSpPr>
          <a:xfrm>
            <a:off x="6976691" y="2781300"/>
            <a:ext cx="2091109" cy="1981200"/>
            <a:chOff x="6591342" y="1485900"/>
            <a:chExt cx="2091109" cy="1981200"/>
          </a:xfrm>
        </p:grpSpPr>
        <p:sp>
          <p:nvSpPr>
            <p:cNvPr id="10" name="Rounded Rectangle 9"/>
            <p:cNvSpPr/>
            <p:nvPr/>
          </p:nvSpPr>
          <p:spPr>
            <a:xfrm>
              <a:off x="6591342"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1" name="Rounded Rectangle 11"/>
            <p:cNvSpPr/>
            <p:nvPr/>
          </p:nvSpPr>
          <p:spPr>
            <a:xfrm>
              <a:off x="6688056"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Change the material or application method as needed.</a:t>
              </a:r>
              <a:endParaRPr lang="en-US" kern="1200" dirty="0"/>
            </a:p>
          </p:txBody>
        </p:sp>
      </p:grpSp>
      <p:sp>
        <p:nvSpPr>
          <p:cNvPr id="21" name="Oval 20"/>
          <p:cNvSpPr/>
          <p:nvPr/>
        </p:nvSpPr>
        <p:spPr>
          <a:xfrm>
            <a:off x="80548"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accent5">
                    <a:lumMod val="50000"/>
                  </a:schemeClr>
                </a:solidFill>
              </a:rPr>
              <a:t>1</a:t>
            </a:r>
            <a:endParaRPr lang="en-US" sz="4000" dirty="0">
              <a:solidFill>
                <a:schemeClr val="accent5">
                  <a:lumMod val="50000"/>
                </a:schemeClr>
              </a:solidFill>
            </a:endParaRPr>
          </a:p>
        </p:txBody>
      </p:sp>
      <p:sp>
        <p:nvSpPr>
          <p:cNvPr id="22" name="Oval 21"/>
          <p:cNvSpPr/>
          <p:nvPr/>
        </p:nvSpPr>
        <p:spPr>
          <a:xfrm>
            <a:off x="2283029"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2</a:t>
            </a:r>
          </a:p>
        </p:txBody>
      </p:sp>
      <p:sp>
        <p:nvSpPr>
          <p:cNvPr id="23" name="Oval 22"/>
          <p:cNvSpPr/>
          <p:nvPr/>
        </p:nvSpPr>
        <p:spPr>
          <a:xfrm>
            <a:off x="4484202"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3</a:t>
            </a:r>
          </a:p>
        </p:txBody>
      </p:sp>
      <p:sp>
        <p:nvSpPr>
          <p:cNvPr id="24" name="Oval 23"/>
          <p:cNvSpPr/>
          <p:nvPr/>
        </p:nvSpPr>
        <p:spPr>
          <a:xfrm>
            <a:off x="6685086"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4</a:t>
            </a:r>
          </a:p>
        </p:txBody>
      </p:sp>
      <p:sp>
        <p:nvSpPr>
          <p:cNvPr id="25" name="TextBox 24"/>
          <p:cNvSpPr txBox="1"/>
          <p:nvPr/>
        </p:nvSpPr>
        <p:spPr>
          <a:xfrm>
            <a:off x="762000" y="6172200"/>
            <a:ext cx="8149052" cy="523220"/>
          </a:xfrm>
          <a:prstGeom prst="rect">
            <a:avLst/>
          </a:prstGeom>
          <a:noFill/>
        </p:spPr>
        <p:txBody>
          <a:bodyPr wrap="square" rtlCol="0">
            <a:spAutoFit/>
          </a:bodyPr>
          <a:lstStyle/>
          <a:p>
            <a:r>
              <a:rPr lang="en-US" sz="1400" dirty="0" smtClean="0"/>
              <a:t>This selection process order comes from </a:t>
            </a:r>
            <a:r>
              <a:rPr lang="en-US" sz="1400" b="1" dirty="0" smtClean="0"/>
              <a:t>ICRI 03731 </a:t>
            </a:r>
            <a:r>
              <a:rPr lang="en-US" sz="1400" i="1" dirty="0" smtClean="0"/>
              <a:t>Guide for the Selecting Application Methods for the Repair of Concrete Surfaces.</a:t>
            </a:r>
            <a:endParaRPr lang="en-US" sz="1400" dirty="0"/>
          </a:p>
        </p:txBody>
      </p:sp>
      <p:pic>
        <p:nvPicPr>
          <p:cNvPr id="7170"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818" y="6226616"/>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52614" y="1182477"/>
            <a:ext cx="4371786" cy="646331"/>
          </a:xfrm>
          <a:prstGeom prst="rect">
            <a:avLst/>
          </a:prstGeom>
          <a:noFill/>
        </p:spPr>
        <p:txBody>
          <a:bodyPr wrap="square" rtlCol="0">
            <a:spAutoFit/>
          </a:bodyPr>
          <a:lstStyle/>
          <a:p>
            <a:r>
              <a:rPr lang="en-US" dirty="0" smtClean="0"/>
              <a:t>Recall the selection process we reviewed earlier. Sometimes it’s not always linear.</a:t>
            </a:r>
            <a:endParaRPr lang="en-US" dirty="0"/>
          </a:p>
        </p:txBody>
      </p:sp>
    </p:spTree>
    <p:custDataLst>
      <p:tags r:id="rId1"/>
    </p:custDataLst>
    <p:extLst>
      <p:ext uri="{BB962C8B-B14F-4D97-AF65-F5344CB8AC3E}">
        <p14:creationId xmlns:p14="http://schemas.microsoft.com/office/powerpoint/2010/main" val="69973063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for Replacement of Delaminated Concrete</a:t>
            </a:r>
            <a:endParaRPr lang="en-US" dirty="0"/>
          </a:p>
        </p:txBody>
      </p:sp>
      <p:pic>
        <p:nvPicPr>
          <p:cNvPr id="7" name="Picture 2" descr="K:\Training\Projects\Customer\AIA\Online Courses\Concrete Repair Applications\Images\Form and Pour.bm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554"/>
          <a:stretch/>
        </p:blipFill>
        <p:spPr bwMode="auto">
          <a:xfrm>
            <a:off x="5873028" y="1371600"/>
            <a:ext cx="775579" cy="1829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Training\Projects\Customer\AIA\Online Courses\Concrete Repair Applications\Images\Form and Pump.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3702" y="1528858"/>
            <a:ext cx="1858041" cy="15147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Training\Projects\Customer\AIA\Online Courses\Concrete Repair Applications\Images\Vertical and Overhead Spall Repair by Hand.bm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20332" y="3235474"/>
            <a:ext cx="973965" cy="16140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K:\Training\Projects\Customer\AIA\Online Courses\Concrete Repair Applications\Images\Form and pour 5.bm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3128" y="3210896"/>
            <a:ext cx="1768937" cy="16104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K:\Training\Projects\Customer\AIA\Online Courses\Concrete Repair Applications\Images\Low pressue spraying spall repair.bm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0214" y="5029200"/>
            <a:ext cx="1814199" cy="16397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K:\Training\Projects\Customer\AIA\Online Courses\Concrete Repair Applications\Images\Gravity feed top off.bm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48981" y="4824687"/>
            <a:ext cx="1165836" cy="16740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11367" y="1371600"/>
            <a:ext cx="5486400" cy="2923877"/>
          </a:xfrm>
          <a:prstGeom prst="rect">
            <a:avLst/>
          </a:prstGeom>
          <a:noFill/>
        </p:spPr>
        <p:txBody>
          <a:bodyPr wrap="square" rtlCol="0">
            <a:spAutoFit/>
          </a:bodyPr>
          <a:lstStyle/>
          <a:p>
            <a:r>
              <a:rPr lang="en-US" sz="2800" dirty="0" smtClean="0"/>
              <a:t>The next slides will provide an overview of repair application methods. </a:t>
            </a:r>
          </a:p>
          <a:p>
            <a:endParaRPr lang="en-US" sz="2800" dirty="0"/>
          </a:p>
          <a:p>
            <a:r>
              <a:rPr lang="en-US" dirty="0" smtClean="0"/>
              <a:t>Each overview will include:</a:t>
            </a:r>
          </a:p>
          <a:p>
            <a:pPr marL="285750" indent="-285750">
              <a:buFont typeface="Arial" panose="020B0604020202020204" pitchFamily="34" charset="0"/>
              <a:buChar char="•"/>
            </a:pPr>
            <a:r>
              <a:rPr lang="en-US" dirty="0" smtClean="0"/>
              <a:t>A general description of the process</a:t>
            </a:r>
          </a:p>
          <a:p>
            <a:pPr marL="285750" indent="-285750">
              <a:buFont typeface="Arial" panose="020B0604020202020204" pitchFamily="34" charset="0"/>
              <a:buChar char="•"/>
            </a:pPr>
            <a:r>
              <a:rPr lang="en-US" dirty="0" smtClean="0"/>
              <a:t>Advantages of the method</a:t>
            </a:r>
          </a:p>
          <a:p>
            <a:pPr marL="285750" indent="-285750">
              <a:buFont typeface="Arial" panose="020B0604020202020204" pitchFamily="34" charset="0"/>
              <a:buChar char="•"/>
            </a:pPr>
            <a:r>
              <a:rPr lang="en-US" dirty="0" smtClean="0"/>
              <a:t>Disadvantages of the method</a:t>
            </a:r>
          </a:p>
        </p:txBody>
      </p:sp>
      <p:sp>
        <p:nvSpPr>
          <p:cNvPr id="4" name="Rectangle 3"/>
          <p:cNvSpPr/>
          <p:nvPr/>
        </p:nvSpPr>
        <p:spPr>
          <a:xfrm>
            <a:off x="533401" y="4898332"/>
            <a:ext cx="5036501" cy="1600438"/>
          </a:xfrm>
          <a:prstGeom prst="rect">
            <a:avLst/>
          </a:prstGeom>
        </p:spPr>
        <p:txBody>
          <a:bodyPr wrap="square">
            <a:spAutoFit/>
          </a:bodyPr>
          <a:lstStyle/>
          <a:p>
            <a:r>
              <a:rPr lang="en-US" sz="1400" u="sng" dirty="0"/>
              <a:t>For more </a:t>
            </a:r>
            <a:r>
              <a:rPr lang="en-US" sz="1400" u="sng" dirty="0" smtClean="0"/>
              <a:t>information for each of these applications, </a:t>
            </a:r>
            <a:r>
              <a:rPr lang="en-US" sz="1400" u="sng" dirty="0"/>
              <a:t>refer to:</a:t>
            </a:r>
          </a:p>
          <a:p>
            <a:pPr marL="285750" indent="-285750">
              <a:buFont typeface="Arial" panose="020B0604020202020204" pitchFamily="34" charset="0"/>
              <a:buChar char="•"/>
            </a:pPr>
            <a:r>
              <a:rPr lang="en-US" sz="1400" b="1" dirty="0" smtClean="0"/>
              <a:t>ACI </a:t>
            </a:r>
            <a:r>
              <a:rPr lang="en-US" sz="1400" b="1" dirty="0"/>
              <a:t>304R </a:t>
            </a:r>
            <a:r>
              <a:rPr lang="en-US" sz="1400" i="1" dirty="0"/>
              <a:t>Guide for Measuring, Mixing, Transporting, and Placing Concrete</a:t>
            </a:r>
            <a:endParaRPr lang="en-US" sz="1400" dirty="0"/>
          </a:p>
          <a:p>
            <a:pPr marL="285750" indent="-285750">
              <a:buFont typeface="Arial" panose="020B0604020202020204" pitchFamily="34" charset="0"/>
              <a:buChar char="•"/>
            </a:pPr>
            <a:r>
              <a:rPr lang="en-US" sz="1400" b="1" dirty="0"/>
              <a:t>ICRI 03731</a:t>
            </a:r>
            <a:r>
              <a:rPr lang="en-US" sz="1400" dirty="0"/>
              <a:t> </a:t>
            </a:r>
            <a:r>
              <a:rPr lang="en-US" sz="1400" i="1" dirty="0"/>
              <a:t>Guide for the Selecting Application Methods for the Repair of Concrete Surfaces</a:t>
            </a:r>
            <a:endParaRPr lang="en-US" sz="1400" dirty="0"/>
          </a:p>
          <a:p>
            <a:pPr marL="285750" indent="-285750">
              <a:buFont typeface="Arial" panose="020B0604020202020204" pitchFamily="34" charset="0"/>
              <a:buChar char="•"/>
            </a:pPr>
            <a:r>
              <a:rPr lang="en-US" sz="1400" b="1" dirty="0"/>
              <a:t>Concrete Repair and Maintenance Illustrated </a:t>
            </a:r>
            <a:r>
              <a:rPr lang="en-US" sz="1400" i="1" dirty="0"/>
              <a:t>by Peter H. Emmons</a:t>
            </a:r>
            <a:endParaRPr lang="en-US" sz="1400" dirty="0"/>
          </a:p>
        </p:txBody>
      </p:sp>
      <p:pic>
        <p:nvPicPr>
          <p:cNvPr id="13" name="Picture 2" descr="K:\Training\Projects\Customer\AIA\Online Courses\Concrete Repair Applications\Images\magnifying glas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2768" y="5015506"/>
            <a:ext cx="429164" cy="4143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7273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Reprofiling Application</a:t>
            </a:r>
            <a:endParaRPr lang="en-US" dirty="0"/>
          </a:p>
        </p:txBody>
      </p:sp>
      <p:pic>
        <p:nvPicPr>
          <p:cNvPr id="6147" name="Picture 3" descr="K:\Training\Projects\Customer\AIA\Online Courses\Concrete Repair Applications\Images\ICRI Trowel applied 1.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4272" y="1905000"/>
            <a:ext cx="3887883" cy="313932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60575" y="1220545"/>
            <a:ext cx="5257800" cy="523220"/>
          </a:xfrm>
          <a:prstGeom prst="rect">
            <a:avLst/>
          </a:prstGeom>
          <a:noFill/>
        </p:spPr>
        <p:txBody>
          <a:bodyPr wrap="square" rtlCol="0">
            <a:spAutoFit/>
          </a:bodyPr>
          <a:lstStyle/>
          <a:p>
            <a:pPr algn="ctr"/>
            <a:r>
              <a:rPr lang="en-US" sz="2800" b="1" dirty="0" smtClean="0">
                <a:solidFill>
                  <a:schemeClr val="accent1">
                    <a:lumMod val="50000"/>
                  </a:schemeClr>
                </a:solidFill>
              </a:rPr>
              <a:t>Reprofiling Application</a:t>
            </a:r>
            <a:endParaRPr lang="en-US" sz="2800" b="1" dirty="0">
              <a:solidFill>
                <a:schemeClr val="accent1">
                  <a:lumMod val="50000"/>
                </a:schemeClr>
              </a:solidFill>
            </a:endParaRPr>
          </a:p>
        </p:txBody>
      </p:sp>
      <p:sp>
        <p:nvSpPr>
          <p:cNvPr id="4" name="TextBox 3"/>
          <p:cNvSpPr txBox="1"/>
          <p:nvPr/>
        </p:nvSpPr>
        <p:spPr>
          <a:xfrm>
            <a:off x="533400" y="1905000"/>
            <a:ext cx="4267200" cy="2862322"/>
          </a:xfrm>
          <a:prstGeom prst="rect">
            <a:avLst/>
          </a:prstGeom>
          <a:noFill/>
        </p:spPr>
        <p:txBody>
          <a:bodyPr wrap="square" rtlCol="0">
            <a:spAutoFit/>
          </a:bodyPr>
          <a:lstStyle/>
          <a:p>
            <a:r>
              <a:rPr lang="en-US" dirty="0" smtClean="0"/>
              <a:t>Trowel-applied methods seeks to reprofile, or level out a surface. </a:t>
            </a:r>
          </a:p>
          <a:p>
            <a:endParaRPr lang="en-US" dirty="0"/>
          </a:p>
          <a:p>
            <a:r>
              <a:rPr lang="en-US" b="1" dirty="0" smtClean="0"/>
              <a:t>Best Application: </a:t>
            </a:r>
            <a:r>
              <a:rPr lang="en-US" dirty="0" smtClean="0"/>
              <a:t>Surface restorations when reinforcing steel is not encountered.</a:t>
            </a:r>
          </a:p>
          <a:p>
            <a:endParaRPr lang="en-US" b="1" dirty="0"/>
          </a:p>
          <a:p>
            <a:r>
              <a:rPr lang="en-US" b="1" dirty="0" smtClean="0"/>
              <a:t>Material Requirements:</a:t>
            </a:r>
            <a:r>
              <a:rPr lang="en-US" dirty="0" smtClean="0"/>
              <a:t> fine-grained material that can be worked into a ball. It should have non-sag properties so that it can stay in place for the life of the repair. </a:t>
            </a:r>
            <a:endParaRPr lang="en-US" b="1" dirty="0"/>
          </a:p>
        </p:txBody>
      </p:sp>
    </p:spTree>
    <p:custDataLst>
      <p:tags r:id="rId1"/>
    </p:custDataLst>
    <p:extLst>
      <p:ext uri="{BB962C8B-B14F-4D97-AF65-F5344CB8AC3E}">
        <p14:creationId xmlns:p14="http://schemas.microsoft.com/office/powerpoint/2010/main" val="293488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Repair References</a:t>
            </a:r>
            <a:endParaRPr lang="en-US" dirty="0"/>
          </a:p>
        </p:txBody>
      </p:sp>
      <p:pic>
        <p:nvPicPr>
          <p:cNvPr id="1229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931544" y="2057400"/>
            <a:ext cx="3498496" cy="40884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7892" y="1371600"/>
            <a:ext cx="8305800" cy="461665"/>
          </a:xfrm>
          <a:prstGeom prst="rect">
            <a:avLst/>
          </a:prstGeom>
          <a:noFill/>
        </p:spPr>
        <p:txBody>
          <a:bodyPr wrap="square" rtlCol="0">
            <a:spAutoFit/>
          </a:bodyPr>
          <a:lstStyle/>
          <a:p>
            <a:pPr algn="ctr"/>
            <a:r>
              <a:rPr lang="en-US" sz="2400" dirty="0" smtClean="0"/>
              <a:t>We will also refer to this Participant Guide throughout the course.</a:t>
            </a:r>
            <a:endParaRPr lang="en-US" sz="2400" dirty="0"/>
          </a:p>
        </p:txBody>
      </p:sp>
      <p:grpSp>
        <p:nvGrpSpPr>
          <p:cNvPr id="7" name="Group 6"/>
          <p:cNvGrpSpPr/>
          <p:nvPr/>
        </p:nvGrpSpPr>
        <p:grpSpPr>
          <a:xfrm>
            <a:off x="5805889" y="4191000"/>
            <a:ext cx="2590800" cy="1752600"/>
            <a:chOff x="5743460" y="2895600"/>
            <a:chExt cx="2590800" cy="1752600"/>
          </a:xfrm>
        </p:grpSpPr>
        <p:sp>
          <p:nvSpPr>
            <p:cNvPr id="6" name="Rounded Rectangle 5"/>
            <p:cNvSpPr/>
            <p:nvPr/>
          </p:nvSpPr>
          <p:spPr>
            <a:xfrm>
              <a:off x="5791200" y="2895600"/>
              <a:ext cx="2495320" cy="1752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743460" y="3155005"/>
              <a:ext cx="2590800" cy="1200329"/>
            </a:xfrm>
            <a:prstGeom prst="rect">
              <a:avLst/>
            </a:prstGeom>
            <a:noFill/>
          </p:spPr>
          <p:txBody>
            <a:bodyPr wrap="square" rtlCol="0">
              <a:spAutoFit/>
            </a:bodyPr>
            <a:lstStyle/>
            <a:p>
              <a:pPr algn="ctr"/>
              <a:r>
                <a:rPr lang="en-US" sz="3600" dirty="0" smtClean="0"/>
                <a:t>Let’s get started!</a:t>
              </a:r>
              <a:endParaRPr lang="en-US" sz="3600" dirty="0"/>
            </a:p>
          </p:txBody>
        </p:sp>
      </p:grpSp>
    </p:spTree>
    <p:custDataLst>
      <p:tags r:id="rId1"/>
    </p:custDataLst>
    <p:extLst>
      <p:ext uri="{BB962C8B-B14F-4D97-AF65-F5344CB8AC3E}">
        <p14:creationId xmlns:p14="http://schemas.microsoft.com/office/powerpoint/2010/main" val="2467884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Reprofiling Application</a:t>
            </a:r>
          </a:p>
        </p:txBody>
      </p:sp>
      <p:sp>
        <p:nvSpPr>
          <p:cNvPr id="3" name="TextBox 2"/>
          <p:cNvSpPr txBox="1"/>
          <p:nvPr/>
        </p:nvSpPr>
        <p:spPr>
          <a:xfrm>
            <a:off x="609600" y="1905000"/>
            <a:ext cx="3711574" cy="2123658"/>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Can be used in vertical and overhead 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No formwork necessary</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Less equipment is needed than in other repairs</a:t>
            </a:r>
            <a:endParaRPr lang="en-US" sz="1600" dirty="0"/>
          </a:p>
        </p:txBody>
      </p:sp>
      <p:sp>
        <p:nvSpPr>
          <p:cNvPr id="4" name="TextBox 3"/>
          <p:cNvSpPr txBox="1"/>
          <p:nvPr/>
        </p:nvSpPr>
        <p:spPr>
          <a:xfrm>
            <a:off x="4778647" y="190500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Only ideal for areas where reinforced steel is not encountered</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Success of repair is dependent on the laborer</a:t>
            </a:r>
            <a:endParaRPr lang="en-US" sz="1600" dirty="0"/>
          </a:p>
        </p:txBody>
      </p:sp>
      <p:pic>
        <p:nvPicPr>
          <p:cNvPr id="12"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018" y="61722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914400" y="6172200"/>
            <a:ext cx="7772400"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RAP-10</a:t>
            </a:r>
            <a:r>
              <a:rPr lang="en-US" sz="1400" i="1" dirty="0"/>
              <a:t> Leveling and </a:t>
            </a:r>
            <a:r>
              <a:rPr lang="en-US" sz="1400" i="1" dirty="0" err="1"/>
              <a:t>Reprofiling</a:t>
            </a:r>
            <a:r>
              <a:rPr lang="en-US" sz="1400" i="1" dirty="0"/>
              <a:t> of Vertical and Overhead </a:t>
            </a:r>
            <a:r>
              <a:rPr lang="en-US" sz="1400" i="1" dirty="0" smtClean="0"/>
              <a:t>Surfaces</a:t>
            </a:r>
            <a:endParaRPr lang="en-US" sz="1400" dirty="0"/>
          </a:p>
        </p:txBody>
      </p:sp>
      <p:sp>
        <p:nvSpPr>
          <p:cNvPr id="8" name="TextBox 7"/>
          <p:cNvSpPr txBox="1"/>
          <p:nvPr/>
        </p:nvSpPr>
        <p:spPr>
          <a:xfrm>
            <a:off x="990600" y="1220545"/>
            <a:ext cx="7162800" cy="523220"/>
          </a:xfrm>
          <a:prstGeom prst="rect">
            <a:avLst/>
          </a:prstGeom>
          <a:noFill/>
        </p:spPr>
        <p:txBody>
          <a:bodyPr wrap="square" rtlCol="0">
            <a:spAutoFit/>
          </a:bodyPr>
          <a:lstStyle/>
          <a:p>
            <a:pPr algn="ctr"/>
            <a:r>
              <a:rPr lang="en-US" sz="2800" b="1" dirty="0" err="1" smtClean="0">
                <a:solidFill>
                  <a:schemeClr val="accent1">
                    <a:lumMod val="50000"/>
                  </a:schemeClr>
                </a:solidFill>
              </a:rPr>
              <a:t>Reprofiling</a:t>
            </a:r>
            <a:r>
              <a:rPr lang="en-US" sz="2800" b="1" dirty="0" smtClean="0">
                <a:solidFill>
                  <a:schemeClr val="accent1">
                    <a:lumMod val="50000"/>
                  </a:schemeClr>
                </a:solidFill>
              </a:rPr>
              <a:t> Application: Things to Consider</a:t>
            </a:r>
            <a:endParaRPr lang="en-US" sz="2800" b="1" dirty="0">
              <a:solidFill>
                <a:schemeClr val="accent1">
                  <a:lumMod val="50000"/>
                </a:schemeClr>
              </a:solidFill>
            </a:endParaRPr>
          </a:p>
        </p:txBody>
      </p:sp>
    </p:spTree>
    <p:custDataLst>
      <p:tags r:id="rId1"/>
    </p:custDataLst>
    <p:extLst>
      <p:ext uri="{BB962C8B-B14F-4D97-AF65-F5344CB8AC3E}">
        <p14:creationId xmlns:p14="http://schemas.microsoft.com/office/powerpoint/2010/main" val="166231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1000"/>
                                        <p:tgtEl>
                                          <p:spTgt spid="3">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1000"/>
                                        <p:tgtEl>
                                          <p:spTgt spid="4">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Hand-Applied (Dry Pack) Application</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Hand-Applied (Dry Pack) Application</a:t>
            </a:r>
            <a:endParaRPr lang="en-US" sz="2800" b="1" dirty="0">
              <a:solidFill>
                <a:schemeClr val="accent1">
                  <a:lumMod val="50000"/>
                </a:schemeClr>
              </a:solidFill>
            </a:endParaRPr>
          </a:p>
        </p:txBody>
      </p:sp>
      <p:sp>
        <p:nvSpPr>
          <p:cNvPr id="4" name="TextBox 3"/>
          <p:cNvSpPr txBox="1"/>
          <p:nvPr/>
        </p:nvSpPr>
        <p:spPr>
          <a:xfrm>
            <a:off x="533400" y="1905000"/>
            <a:ext cx="4267200" cy="2585323"/>
          </a:xfrm>
          <a:prstGeom prst="rect">
            <a:avLst/>
          </a:prstGeom>
          <a:noFill/>
        </p:spPr>
        <p:txBody>
          <a:bodyPr wrap="square" rtlCol="0">
            <a:spAutoFit/>
          </a:bodyPr>
          <a:lstStyle/>
          <a:p>
            <a:r>
              <a:rPr lang="en-US" dirty="0" smtClean="0"/>
              <a:t>Trowel-applied methods seeks to reprofile, or level out a surface. This is sometimes known as “dry-packing.”</a:t>
            </a:r>
          </a:p>
          <a:p>
            <a:endParaRPr lang="en-US" dirty="0"/>
          </a:p>
          <a:p>
            <a:r>
              <a:rPr lang="en-US" b="1" dirty="0" smtClean="0"/>
              <a:t>Best Application: </a:t>
            </a:r>
            <a:r>
              <a:rPr lang="en-US" dirty="0" smtClean="0"/>
              <a:t>thin or cosmetic repairs for vertical or overhead locations.</a:t>
            </a:r>
          </a:p>
          <a:p>
            <a:endParaRPr lang="en-US" b="1" dirty="0"/>
          </a:p>
          <a:p>
            <a:r>
              <a:rPr lang="en-US" b="1" dirty="0" smtClean="0"/>
              <a:t>Material Requirements:</a:t>
            </a:r>
            <a:r>
              <a:rPr lang="en-US" dirty="0" smtClean="0"/>
              <a:t> mortars that can be molded into a ball without sagging.</a:t>
            </a:r>
            <a:endParaRPr lang="en-US" b="1" dirty="0"/>
          </a:p>
        </p:txBody>
      </p:sp>
      <p:pic>
        <p:nvPicPr>
          <p:cNvPr id="7170" name="Picture 2" descr="K:\Training\Projects\Customer\AIA\Online Courses\Concrete Repair Applications\Images\Vertical and Overhead Spall Repair by Han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8713" y="1776816"/>
            <a:ext cx="2818420" cy="467052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5334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Hand-Applied (Dry Pack) Application</a:t>
            </a:r>
          </a:p>
        </p:txBody>
      </p:sp>
      <p:sp>
        <p:nvSpPr>
          <p:cNvPr id="4" name="TextBox 3"/>
          <p:cNvSpPr txBox="1"/>
          <p:nvPr/>
        </p:nvSpPr>
        <p:spPr>
          <a:xfrm>
            <a:off x="609600" y="1828800"/>
            <a:ext cx="3711574" cy="2616101"/>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Can be used in vertical and overhead </a:t>
            </a:r>
            <a:r>
              <a:rPr lang="en-US" sz="1600" dirty="0" smtClean="0"/>
              <a:t>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Less </a:t>
            </a:r>
            <a:r>
              <a:rPr lang="en-US" sz="1600" dirty="0" smtClean="0"/>
              <a:t>expensive than other methods.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Less equipment is </a:t>
            </a:r>
            <a:r>
              <a:rPr lang="en-US" sz="1600" dirty="0" smtClean="0"/>
              <a:t>needed than in other methods.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Ideal </a:t>
            </a:r>
            <a:r>
              <a:rPr lang="en-US" sz="1600" dirty="0"/>
              <a:t>for thin, cosmetic </a:t>
            </a:r>
            <a:r>
              <a:rPr lang="en-US" sz="1600" dirty="0" smtClean="0"/>
              <a:t>repairs.</a:t>
            </a:r>
            <a:endParaRPr lang="en-US" sz="1600" dirty="0"/>
          </a:p>
        </p:txBody>
      </p:sp>
      <p:sp>
        <p:nvSpPr>
          <p:cNvPr id="5" name="TextBox 4"/>
          <p:cNvSpPr txBox="1"/>
          <p:nvPr/>
        </p:nvSpPr>
        <p:spPr>
          <a:xfrm>
            <a:off x="4778647" y="1828800"/>
            <a:ext cx="3711574" cy="1631216"/>
          </a:xfrm>
          <a:prstGeom prst="rect">
            <a:avLst/>
          </a:prstGeom>
          <a:noFill/>
        </p:spPr>
        <p:txBody>
          <a:bodyPr wrap="square" rtlCol="0">
            <a:spAutoFit/>
          </a:bodyPr>
          <a:lstStyle/>
          <a:p>
            <a:r>
              <a:rPr lang="en-US" sz="2000" b="1" dirty="0" smtClean="0"/>
              <a:t>Disadvantages:</a:t>
            </a:r>
          </a:p>
          <a:p>
            <a:pPr marL="285750" indent="-285750">
              <a:buFont typeface="Arial" panose="020B0604020202020204" pitchFamily="34" charset="0"/>
              <a:buChar char="•"/>
            </a:pPr>
            <a:r>
              <a:rPr lang="en-US" sz="1600" dirty="0" smtClean="0"/>
              <a:t>Can be difficult </a:t>
            </a:r>
            <a:r>
              <a:rPr lang="en-US" sz="1600" dirty="0"/>
              <a:t>to </a:t>
            </a:r>
            <a:r>
              <a:rPr lang="en-US" sz="1600" dirty="0" smtClean="0"/>
              <a:t>consolidate around reinforcing bar.</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Success of repair </a:t>
            </a:r>
            <a:r>
              <a:rPr lang="en-US" sz="1600" dirty="0" smtClean="0"/>
              <a:t>is dependent </a:t>
            </a:r>
            <a:r>
              <a:rPr lang="en-US" sz="1600" dirty="0"/>
              <a:t>on </a:t>
            </a:r>
            <a:r>
              <a:rPr lang="en-US" sz="1600" dirty="0" smtClean="0"/>
              <a:t>laborer.</a:t>
            </a:r>
            <a:endParaRPr lang="en-US" sz="1600" dirty="0"/>
          </a:p>
        </p:txBody>
      </p:sp>
      <p:pic>
        <p:nvPicPr>
          <p:cNvPr id="12"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61722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824182" y="6172200"/>
            <a:ext cx="7772400"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RAP-6</a:t>
            </a:r>
            <a:r>
              <a:rPr lang="en-US" sz="1400" i="1" dirty="0" smtClean="0"/>
              <a:t> Vertical and Overhead Spall Repair by Hand Applications</a:t>
            </a:r>
            <a:endParaRPr lang="en-US" sz="1400" dirty="0"/>
          </a:p>
        </p:txBody>
      </p:sp>
      <p:sp>
        <p:nvSpPr>
          <p:cNvPr id="8" name="TextBox 7"/>
          <p:cNvSpPr txBox="1"/>
          <p:nvPr/>
        </p:nvSpPr>
        <p:spPr>
          <a:xfrm>
            <a:off x="270832" y="1209529"/>
            <a:ext cx="8610600" cy="523220"/>
          </a:xfrm>
          <a:prstGeom prst="rect">
            <a:avLst/>
          </a:prstGeom>
          <a:noFill/>
        </p:spPr>
        <p:txBody>
          <a:bodyPr wrap="square" rtlCol="0">
            <a:spAutoFit/>
          </a:bodyPr>
          <a:lstStyle/>
          <a:p>
            <a:pPr algn="ctr"/>
            <a:r>
              <a:rPr lang="en-US" sz="2800" b="1" dirty="0" smtClean="0">
                <a:solidFill>
                  <a:schemeClr val="accent1">
                    <a:lumMod val="50000"/>
                  </a:schemeClr>
                </a:solidFill>
              </a:rPr>
              <a:t>Hand-Applied (Dry Pack) Application: Things to Consider </a:t>
            </a:r>
            <a:endParaRPr lang="en-US" sz="2800" b="1" dirty="0">
              <a:solidFill>
                <a:schemeClr val="accent1">
                  <a:lumMod val="50000"/>
                </a:schemeClr>
              </a:solidFill>
            </a:endParaRPr>
          </a:p>
        </p:txBody>
      </p:sp>
    </p:spTree>
    <p:custDataLst>
      <p:tags r:id="rId1"/>
    </p:custDataLst>
    <p:extLst>
      <p:ext uri="{BB962C8B-B14F-4D97-AF65-F5344CB8AC3E}">
        <p14:creationId xmlns:p14="http://schemas.microsoft.com/office/powerpoint/2010/main" val="233045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500"/>
                                        <p:tgtEl>
                                          <p:spTgt spid="5">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5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fade">
                                      <p:cBhvr>
                                        <p:cTn id="3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K:\Training\Projects\Customer\AIA\Online Courses\Concrete Repair Applications\Images\Form and pour 5.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5035" y="1877458"/>
            <a:ext cx="4388669" cy="39955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Spall Repair of Horizontal Surfaces</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Spall Repair of Horizontal Surfaces</a:t>
            </a:r>
            <a:endParaRPr lang="en-US" sz="2800" b="1" dirty="0">
              <a:solidFill>
                <a:schemeClr val="accent1">
                  <a:lumMod val="50000"/>
                </a:schemeClr>
              </a:solidFill>
            </a:endParaRPr>
          </a:p>
        </p:txBody>
      </p:sp>
      <p:sp>
        <p:nvSpPr>
          <p:cNvPr id="4" name="TextBox 3"/>
          <p:cNvSpPr txBox="1"/>
          <p:nvPr/>
        </p:nvSpPr>
        <p:spPr>
          <a:xfrm>
            <a:off x="533400" y="1905000"/>
            <a:ext cx="4267200" cy="2585323"/>
          </a:xfrm>
          <a:prstGeom prst="rect">
            <a:avLst/>
          </a:prstGeom>
          <a:noFill/>
        </p:spPr>
        <p:txBody>
          <a:bodyPr wrap="square" rtlCol="0">
            <a:spAutoFit/>
          </a:bodyPr>
          <a:lstStyle/>
          <a:p>
            <a:r>
              <a:rPr lang="en-US" dirty="0" smtClean="0"/>
              <a:t>Repair material is poured into open, properly prepared cavity.</a:t>
            </a:r>
          </a:p>
          <a:p>
            <a:endParaRPr lang="en-US" dirty="0"/>
          </a:p>
          <a:p>
            <a:r>
              <a:rPr lang="en-US" b="1" dirty="0" smtClean="0"/>
              <a:t>Best Application: </a:t>
            </a:r>
            <a:r>
              <a:rPr lang="en-US" dirty="0" smtClean="0"/>
              <a:t>horizontal repairs where no framework is required. </a:t>
            </a:r>
          </a:p>
          <a:p>
            <a:endParaRPr lang="en-US" b="1" dirty="0"/>
          </a:p>
          <a:p>
            <a:r>
              <a:rPr lang="en-US" b="1" dirty="0" smtClean="0"/>
              <a:t>Material Requirements:</a:t>
            </a:r>
            <a:r>
              <a:rPr lang="en-US" dirty="0" smtClean="0"/>
              <a:t> cast-in-place concrete with low shrinkage and a low water-to-cement ratio.</a:t>
            </a:r>
            <a:endParaRPr lang="en-US" b="1" dirty="0"/>
          </a:p>
        </p:txBody>
      </p:sp>
    </p:spTree>
    <p:custDataLst>
      <p:tags r:id="rId1"/>
    </p:custDataLst>
    <p:extLst>
      <p:ext uri="{BB962C8B-B14F-4D97-AF65-F5344CB8AC3E}">
        <p14:creationId xmlns:p14="http://schemas.microsoft.com/office/powerpoint/2010/main" val="34507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Spall Repair of Horizontal Surfaces</a:t>
            </a:r>
          </a:p>
        </p:txBody>
      </p:sp>
      <p:sp>
        <p:nvSpPr>
          <p:cNvPr id="4" name="TextBox 3"/>
          <p:cNvSpPr txBox="1"/>
          <p:nvPr/>
        </p:nvSpPr>
        <p:spPr>
          <a:xfrm>
            <a:off x="609600" y="1905000"/>
            <a:ext cx="3711574" cy="1631216"/>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Common on elevated or on-grade slabs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Low cost (does not require expensive labor or intensive formwork)</a:t>
            </a:r>
          </a:p>
          <a:p>
            <a:pPr marL="285750" indent="-285750">
              <a:buFont typeface="Arial" panose="020B0604020202020204" pitchFamily="34" charset="0"/>
              <a:buChar char="•"/>
            </a:pPr>
            <a:endParaRPr lang="en-US" sz="1600" dirty="0"/>
          </a:p>
        </p:txBody>
      </p:sp>
      <p:sp>
        <p:nvSpPr>
          <p:cNvPr id="5" name="TextBox 4"/>
          <p:cNvSpPr txBox="1"/>
          <p:nvPr/>
        </p:nvSpPr>
        <p:spPr>
          <a:xfrm>
            <a:off x="4778647" y="190500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Laborer needs to ensure proper spacing and consolidation of repair material, particularly at the corners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Curing compounds may be needed</a:t>
            </a:r>
            <a:endParaRPr lang="en-US" sz="1600" dirty="0"/>
          </a:p>
        </p:txBody>
      </p:sp>
      <p:sp>
        <p:nvSpPr>
          <p:cNvPr id="6" name="TextBox 5"/>
          <p:cNvSpPr txBox="1"/>
          <p:nvPr/>
        </p:nvSpPr>
        <p:spPr>
          <a:xfrm>
            <a:off x="152400" y="1219200"/>
            <a:ext cx="8839200" cy="523220"/>
          </a:xfrm>
          <a:prstGeom prst="rect">
            <a:avLst/>
          </a:prstGeom>
          <a:noFill/>
        </p:spPr>
        <p:txBody>
          <a:bodyPr wrap="square" rtlCol="0">
            <a:spAutoFit/>
          </a:bodyPr>
          <a:lstStyle/>
          <a:p>
            <a:pPr algn="ctr"/>
            <a:r>
              <a:rPr lang="en-US" sz="2800" b="1" dirty="0" smtClean="0">
                <a:solidFill>
                  <a:schemeClr val="accent5">
                    <a:lumMod val="50000"/>
                  </a:schemeClr>
                </a:solidFill>
              </a:rPr>
              <a:t>Spall Repair </a:t>
            </a:r>
            <a:r>
              <a:rPr lang="en-US" sz="2800" b="1" dirty="0" smtClean="0">
                <a:solidFill>
                  <a:schemeClr val="accent1">
                    <a:lumMod val="50000"/>
                  </a:schemeClr>
                </a:solidFill>
              </a:rPr>
              <a:t>for</a:t>
            </a:r>
            <a:r>
              <a:rPr lang="en-US" sz="2800" b="1" dirty="0" smtClean="0">
                <a:solidFill>
                  <a:schemeClr val="accent5">
                    <a:lumMod val="50000"/>
                  </a:schemeClr>
                </a:solidFill>
              </a:rPr>
              <a:t> Horizontal Surfaces: Things to Consider</a:t>
            </a:r>
            <a:endParaRPr lang="en-US" sz="2800" b="1" dirty="0">
              <a:solidFill>
                <a:schemeClr val="accent5">
                  <a:lumMod val="50000"/>
                </a:schemeClr>
              </a:solidFill>
            </a:endParaRPr>
          </a:p>
        </p:txBody>
      </p:sp>
      <p:pic>
        <p:nvPicPr>
          <p:cNvPr id="12"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065" y="60960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892447" y="6096000"/>
            <a:ext cx="7772400"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RAP-7</a:t>
            </a:r>
            <a:r>
              <a:rPr lang="en-US" sz="1400" i="1" dirty="0" smtClean="0"/>
              <a:t> Spall Repair of Horizontal Concrete Surfaces</a:t>
            </a:r>
            <a:endParaRPr lang="en-US" sz="1400" dirty="0"/>
          </a:p>
        </p:txBody>
      </p:sp>
    </p:spTree>
    <p:custDataLst>
      <p:tags r:id="rId1"/>
    </p:custDataLst>
    <p:extLst>
      <p:ext uri="{BB962C8B-B14F-4D97-AF65-F5344CB8AC3E}">
        <p14:creationId xmlns:p14="http://schemas.microsoft.com/office/powerpoint/2010/main" val="276565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1000"/>
                                        <p:tgtEl>
                                          <p:spTgt spid="5">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fade">
                                      <p:cBhvr>
                                        <p:cTn id="23" dur="10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Form-and-Pour Application</a:t>
            </a:r>
            <a:endParaRPr lang="en-US" dirty="0"/>
          </a:p>
        </p:txBody>
      </p:sp>
      <p:sp>
        <p:nvSpPr>
          <p:cNvPr id="4" name="TextBox 3"/>
          <p:cNvSpPr txBox="1"/>
          <p:nvPr/>
        </p:nvSpPr>
        <p:spPr>
          <a:xfrm>
            <a:off x="533400" y="1905000"/>
            <a:ext cx="4267200" cy="3139321"/>
          </a:xfrm>
          <a:prstGeom prst="rect">
            <a:avLst/>
          </a:prstGeom>
          <a:noFill/>
        </p:spPr>
        <p:txBody>
          <a:bodyPr wrap="square" rtlCol="0">
            <a:spAutoFit/>
          </a:bodyPr>
          <a:lstStyle/>
          <a:p>
            <a:r>
              <a:rPr lang="en-US" dirty="0" smtClean="0"/>
              <a:t>Formwork is erected, repair materials are poured into the cavity and consolidated with a vibrator</a:t>
            </a:r>
          </a:p>
          <a:p>
            <a:endParaRPr lang="en-US" dirty="0"/>
          </a:p>
          <a:p>
            <a:r>
              <a:rPr lang="en-US" b="1" dirty="0" smtClean="0"/>
              <a:t>Best Application: </a:t>
            </a:r>
            <a:r>
              <a:rPr lang="en-US" dirty="0" smtClean="0"/>
              <a:t>columns, walls, and exterior slabs.</a:t>
            </a:r>
          </a:p>
          <a:p>
            <a:endParaRPr lang="en-US" b="1" dirty="0"/>
          </a:p>
          <a:p>
            <a:r>
              <a:rPr lang="en-US" b="1" dirty="0" smtClean="0"/>
              <a:t>Material Requirements:</a:t>
            </a:r>
            <a:r>
              <a:rPr lang="en-US" dirty="0" smtClean="0"/>
              <a:t> castable concrete, or mortar, with proper bond properties, low shrinkage, low water-to-cement ratio and is highly flowable.</a:t>
            </a:r>
            <a:endParaRPr lang="en-US" b="1" dirty="0"/>
          </a:p>
        </p:txBody>
      </p:sp>
      <p:pic>
        <p:nvPicPr>
          <p:cNvPr id="8195" name="Picture 3" descr="K:\Training\Projects\Customer\AIA\Online Courses\Concrete Repair Applications\Images\ICRI Form and pump.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904999"/>
            <a:ext cx="3692378" cy="395611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838200" y="1295400"/>
            <a:ext cx="7467600" cy="523220"/>
          </a:xfrm>
          <a:prstGeom prst="rect">
            <a:avLst/>
          </a:prstGeom>
          <a:noFill/>
        </p:spPr>
        <p:txBody>
          <a:bodyPr wrap="square" rtlCol="0">
            <a:spAutoFit/>
          </a:bodyPr>
          <a:lstStyle/>
          <a:p>
            <a:pPr algn="ctr"/>
            <a:r>
              <a:rPr lang="en-US" sz="2800" b="1" dirty="0" smtClean="0">
                <a:solidFill>
                  <a:schemeClr val="accent5">
                    <a:lumMod val="50000"/>
                  </a:schemeClr>
                </a:solidFill>
              </a:rPr>
              <a:t>Form-and-Pour Application</a:t>
            </a:r>
            <a:endParaRPr lang="en-US" sz="2800" b="1" dirty="0">
              <a:solidFill>
                <a:schemeClr val="accent5">
                  <a:lumMod val="50000"/>
                </a:schemeClr>
              </a:solidFill>
            </a:endParaRPr>
          </a:p>
        </p:txBody>
      </p:sp>
    </p:spTree>
    <p:custDataLst>
      <p:tags r:id="rId1"/>
    </p:custDataLst>
    <p:extLst>
      <p:ext uri="{BB962C8B-B14F-4D97-AF65-F5344CB8AC3E}">
        <p14:creationId xmlns:p14="http://schemas.microsoft.com/office/powerpoint/2010/main" val="415305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Form-and-Pour Application</a:t>
            </a:r>
          </a:p>
        </p:txBody>
      </p:sp>
      <p:sp>
        <p:nvSpPr>
          <p:cNvPr id="4" name="TextBox 3"/>
          <p:cNvSpPr txBox="1"/>
          <p:nvPr/>
        </p:nvSpPr>
        <p:spPr>
          <a:xfrm>
            <a:off x="609600" y="2047220"/>
            <a:ext cx="3711574" cy="2862322"/>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Many different materials can be used.</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Repair material can be placed around reinforcement.</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a:t>No potential sagging of materials</a:t>
            </a:r>
            <a:r>
              <a:rPr lang="en-US" sz="1600" dirty="0" smtClean="0"/>
              <a:t>.</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Formwork prevents against early drying which could lead to undesirable cracking.</a:t>
            </a:r>
            <a:endParaRPr lang="en-US" sz="1600" dirty="0"/>
          </a:p>
        </p:txBody>
      </p:sp>
      <p:sp>
        <p:nvSpPr>
          <p:cNvPr id="5" name="TextBox 4"/>
          <p:cNvSpPr txBox="1"/>
          <p:nvPr/>
        </p:nvSpPr>
        <p:spPr>
          <a:xfrm>
            <a:off x="4778647" y="2047220"/>
            <a:ext cx="3711574" cy="2616101"/>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a:t>
            </a:r>
            <a:r>
              <a:rPr lang="en-US" sz="1600" dirty="0" smtClean="0"/>
              <a:t>erect, </a:t>
            </a:r>
            <a:r>
              <a:rPr lang="en-US" sz="1600" dirty="0"/>
              <a:t>especially in areas that are tricky to get </a:t>
            </a:r>
            <a:r>
              <a:rPr lang="en-US" sz="1600" dirty="0" smtClean="0"/>
              <a:t>to.</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a:t>Poured repair material will still need to be consolidated to ensure that there are no air pockets behind the formwork.</a:t>
            </a:r>
          </a:p>
        </p:txBody>
      </p:sp>
      <p:sp>
        <p:nvSpPr>
          <p:cNvPr id="6" name="TextBox 5"/>
          <p:cNvSpPr txBox="1"/>
          <p:nvPr/>
        </p:nvSpPr>
        <p:spPr>
          <a:xfrm>
            <a:off x="838200" y="1295400"/>
            <a:ext cx="7467600" cy="523220"/>
          </a:xfrm>
          <a:prstGeom prst="rect">
            <a:avLst/>
          </a:prstGeom>
          <a:noFill/>
        </p:spPr>
        <p:txBody>
          <a:bodyPr wrap="square" rtlCol="0">
            <a:spAutoFit/>
          </a:bodyPr>
          <a:lstStyle/>
          <a:p>
            <a:pPr algn="ctr"/>
            <a:r>
              <a:rPr lang="en-US" sz="2800" b="1" dirty="0" smtClean="0">
                <a:solidFill>
                  <a:schemeClr val="accent1">
                    <a:lumMod val="50000"/>
                  </a:schemeClr>
                </a:solidFill>
              </a:rPr>
              <a:t>Form-and-Pour Repair: Things to Consider</a:t>
            </a:r>
            <a:endParaRPr lang="en-US" sz="2800" b="1" dirty="0">
              <a:solidFill>
                <a:schemeClr val="accent1">
                  <a:lumMod val="50000"/>
                </a:schemeClr>
              </a:solidFill>
            </a:endParaRPr>
          </a:p>
        </p:txBody>
      </p:sp>
      <p:pic>
        <p:nvPicPr>
          <p:cNvPr id="13"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329" y="611778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899710" y="6117783"/>
            <a:ext cx="7484359"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RAP-4</a:t>
            </a:r>
            <a:r>
              <a:rPr lang="en-US" sz="1400" i="1" dirty="0" smtClean="0"/>
              <a:t> Surface Repair Using Form-and-Pour Techniques</a:t>
            </a:r>
            <a:endParaRPr lang="en-US" sz="1400" dirty="0"/>
          </a:p>
        </p:txBody>
      </p:sp>
    </p:spTree>
    <p:custDataLst>
      <p:tags r:id="rId1"/>
    </p:custDataLst>
    <p:extLst>
      <p:ext uri="{BB962C8B-B14F-4D97-AF65-F5344CB8AC3E}">
        <p14:creationId xmlns:p14="http://schemas.microsoft.com/office/powerpoint/2010/main" val="13284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1000"/>
                                        <p:tgtEl>
                                          <p:spTgt spid="5">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10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fade">
                                      <p:cBhvr>
                                        <p:cTn id="38" dur="1000"/>
                                        <p:tgtEl>
                                          <p:spTgt spid="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Effect transition="in" filter="fade">
                                      <p:cBhvr>
                                        <p:cTn id="43" dur="1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Form-and-Pump Application</a:t>
            </a:r>
            <a:endParaRPr lang="en-US" dirty="0"/>
          </a:p>
        </p:txBody>
      </p:sp>
      <p:sp>
        <p:nvSpPr>
          <p:cNvPr id="4" name="TextBox 3"/>
          <p:cNvSpPr txBox="1"/>
          <p:nvPr/>
        </p:nvSpPr>
        <p:spPr>
          <a:xfrm>
            <a:off x="533400" y="1905000"/>
            <a:ext cx="4267200" cy="3416320"/>
          </a:xfrm>
          <a:prstGeom prst="rect">
            <a:avLst/>
          </a:prstGeom>
          <a:noFill/>
        </p:spPr>
        <p:txBody>
          <a:bodyPr wrap="square" rtlCol="0">
            <a:spAutoFit/>
          </a:bodyPr>
          <a:lstStyle/>
          <a:p>
            <a:r>
              <a:rPr lang="en-US" dirty="0" smtClean="0"/>
              <a:t>Formwork is erected. </a:t>
            </a:r>
            <a:r>
              <a:rPr lang="en-US" dirty="0"/>
              <a:t>R</a:t>
            </a:r>
            <a:r>
              <a:rPr lang="en-US" dirty="0" smtClean="0"/>
              <a:t>epair materials are pumped into the cavity via concrete line until cavity is filled and pressurized.</a:t>
            </a:r>
          </a:p>
          <a:p>
            <a:endParaRPr lang="en-US" dirty="0"/>
          </a:p>
          <a:p>
            <a:r>
              <a:rPr lang="en-US" b="1" dirty="0" smtClean="0"/>
              <a:t>Best Application: </a:t>
            </a:r>
            <a:r>
              <a:rPr lang="en-US" dirty="0" smtClean="0"/>
              <a:t>overhead and vertical repairs where congested reinforcement is present.</a:t>
            </a:r>
          </a:p>
          <a:p>
            <a:endParaRPr lang="en-US" b="1" dirty="0"/>
          </a:p>
          <a:p>
            <a:r>
              <a:rPr lang="en-US" b="1" dirty="0" smtClean="0"/>
              <a:t>Material Requirements:</a:t>
            </a:r>
            <a:r>
              <a:rPr lang="en-US" dirty="0" smtClean="0"/>
              <a:t> </a:t>
            </a:r>
            <a:r>
              <a:rPr lang="en-US" dirty="0" err="1" smtClean="0"/>
              <a:t>pumpable</a:t>
            </a:r>
            <a:r>
              <a:rPr lang="en-US" dirty="0" smtClean="0"/>
              <a:t>, flowable, self-bonding, with aggregate size compatible with size of cavity and space between bars.</a:t>
            </a:r>
            <a:endParaRPr lang="en-US" b="1" dirty="0"/>
          </a:p>
        </p:txBody>
      </p:sp>
      <p:pic>
        <p:nvPicPr>
          <p:cNvPr id="9218" name="Picture 2" descr="K:\Training\Projects\Customer\AIA\Online Courses\Concrete Repair Applications\Images\ICRI Form and pump 1.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888774"/>
            <a:ext cx="4314825" cy="396914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838200" y="1295400"/>
            <a:ext cx="7467600" cy="523220"/>
          </a:xfrm>
          <a:prstGeom prst="rect">
            <a:avLst/>
          </a:prstGeom>
          <a:noFill/>
        </p:spPr>
        <p:txBody>
          <a:bodyPr wrap="square" rtlCol="0">
            <a:spAutoFit/>
          </a:bodyPr>
          <a:lstStyle/>
          <a:p>
            <a:pPr algn="ctr"/>
            <a:r>
              <a:rPr lang="en-US" sz="2800" b="1" dirty="0" smtClean="0">
                <a:solidFill>
                  <a:schemeClr val="accent5">
                    <a:lumMod val="50000"/>
                  </a:schemeClr>
                </a:solidFill>
              </a:rPr>
              <a:t>Form-and-Pump Application</a:t>
            </a:r>
            <a:endParaRPr lang="en-US" sz="2800" b="1" dirty="0">
              <a:solidFill>
                <a:schemeClr val="accent5">
                  <a:lumMod val="50000"/>
                </a:schemeClr>
              </a:solidFill>
            </a:endParaRPr>
          </a:p>
        </p:txBody>
      </p:sp>
      <p:pic>
        <p:nvPicPr>
          <p:cNvPr id="6" name="Picture 5"/>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00025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4" name="TextBox 3"/>
          <p:cNvSpPr txBox="1"/>
          <p:nvPr/>
        </p:nvSpPr>
        <p:spPr>
          <a:xfrm>
            <a:off x="609600" y="1971020"/>
            <a:ext cx="3711574" cy="3600986"/>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Placement not limited to thickness of </a:t>
            </a:r>
            <a:r>
              <a:rPr lang="en-US" sz="1600" dirty="0" smtClean="0"/>
              <a:t>repair.</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Repair materials are </a:t>
            </a:r>
            <a:r>
              <a:rPr lang="en-US" sz="1600" dirty="0" smtClean="0"/>
              <a:t>pre-mixed.</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No potential sagging of </a:t>
            </a:r>
            <a:r>
              <a:rPr lang="en-US" sz="1600" dirty="0" smtClean="0"/>
              <a:t>materials.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Formwork prevents against early drying while curing that can result in cracking.</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Pressurization consolidates material around </a:t>
            </a:r>
            <a:r>
              <a:rPr lang="en-US" sz="1600" dirty="0" smtClean="0"/>
              <a:t>rebar.</a:t>
            </a:r>
            <a:endParaRPr lang="en-US" sz="1600" dirty="0"/>
          </a:p>
        </p:txBody>
      </p:sp>
      <p:sp>
        <p:nvSpPr>
          <p:cNvPr id="5" name="TextBox 4"/>
          <p:cNvSpPr txBox="1"/>
          <p:nvPr/>
        </p:nvSpPr>
        <p:spPr>
          <a:xfrm>
            <a:off x="4778647" y="197102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a:t>
            </a:r>
            <a:r>
              <a:rPr lang="en-US" sz="1600" dirty="0" smtClean="0"/>
              <a:t>erect, </a:t>
            </a:r>
            <a:r>
              <a:rPr lang="en-US" sz="1600" dirty="0"/>
              <a:t>especially in areas that are tricky to get </a:t>
            </a:r>
            <a:r>
              <a:rPr lang="en-US" sz="1600" dirty="0" smtClean="0"/>
              <a:t>to.</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p:txBody>
      </p:sp>
      <p:sp>
        <p:nvSpPr>
          <p:cNvPr id="6" name="TextBox 5"/>
          <p:cNvSpPr txBox="1"/>
          <p:nvPr/>
        </p:nvSpPr>
        <p:spPr>
          <a:xfrm>
            <a:off x="838200" y="1295400"/>
            <a:ext cx="7467600" cy="523220"/>
          </a:xfrm>
          <a:prstGeom prst="rect">
            <a:avLst/>
          </a:prstGeom>
          <a:noFill/>
        </p:spPr>
        <p:txBody>
          <a:bodyPr wrap="square" rtlCol="0">
            <a:spAutoFit/>
          </a:bodyPr>
          <a:lstStyle/>
          <a:p>
            <a:pPr algn="ctr"/>
            <a:r>
              <a:rPr lang="en-US" sz="2800" b="1" dirty="0" smtClean="0">
                <a:solidFill>
                  <a:schemeClr val="accent1">
                    <a:lumMod val="50000"/>
                  </a:schemeClr>
                </a:solidFill>
              </a:rPr>
              <a:t>Form-and-Pump Repair: Things to Consider</a:t>
            </a:r>
            <a:endParaRPr lang="en-US" sz="2800" b="1" dirty="0">
              <a:solidFill>
                <a:schemeClr val="accent1">
                  <a:lumMod val="50000"/>
                </a:schemeClr>
              </a:solidFill>
            </a:endParaRPr>
          </a:p>
        </p:txBody>
      </p:sp>
      <p:cxnSp>
        <p:nvCxnSpPr>
          <p:cNvPr id="13" name="Straight Arrow Connector 12"/>
          <p:cNvCxnSpPr/>
          <p:nvPr/>
        </p:nvCxnSpPr>
        <p:spPr bwMode="auto">
          <a:xfrm flipV="1">
            <a:off x="6350041" y="3593188"/>
            <a:ext cx="0" cy="736699"/>
          </a:xfrm>
          <a:prstGeom prst="straightConnector1">
            <a:avLst/>
          </a:prstGeom>
          <a:noFill/>
          <a:ln w="9525" cap="flat" cmpd="sng" algn="ctr">
            <a:solidFill>
              <a:schemeClr val="bg2"/>
            </a:solidFill>
            <a:prstDash val="solid"/>
            <a:round/>
            <a:headEnd type="none" w="med" len="med"/>
            <a:tailEnd type="arrow"/>
          </a:ln>
          <a:effectLst/>
        </p:spPr>
      </p:cxnSp>
      <p:grpSp>
        <p:nvGrpSpPr>
          <p:cNvPr id="17" name="Group 16"/>
          <p:cNvGrpSpPr/>
          <p:nvPr/>
        </p:nvGrpSpPr>
        <p:grpSpPr>
          <a:xfrm>
            <a:off x="4956992" y="4095849"/>
            <a:ext cx="2786100" cy="697816"/>
            <a:chOff x="2346589" y="3934300"/>
            <a:chExt cx="13374347" cy="823767"/>
          </a:xfrm>
        </p:grpSpPr>
        <p:sp>
          <p:nvSpPr>
            <p:cNvPr id="18" name="Rounded Rectangle 17"/>
            <p:cNvSpPr/>
            <p:nvPr/>
          </p:nvSpPr>
          <p:spPr>
            <a:xfrm>
              <a:off x="2346589" y="3934300"/>
              <a:ext cx="13374347" cy="82376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11985" y="3969786"/>
              <a:ext cx="13243551" cy="704820"/>
            </a:xfrm>
            <a:prstGeom prst="rect">
              <a:avLst/>
            </a:prstGeom>
            <a:noFill/>
          </p:spPr>
          <p:txBody>
            <a:bodyPr wrap="square" rtlCol="0">
              <a:spAutoFit/>
            </a:bodyPr>
            <a:lstStyle/>
            <a:p>
              <a:pPr algn="ctr"/>
              <a:r>
                <a:rPr lang="en-US" sz="1600" dirty="0" smtClean="0"/>
                <a:t>Similar disadvantages to the form-and-pour application.</a:t>
              </a:r>
              <a:endParaRPr lang="en-US" sz="1600" dirty="0"/>
            </a:p>
          </p:txBody>
        </p:sp>
      </p:grpSp>
      <p:pic>
        <p:nvPicPr>
          <p:cNvPr id="16"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036" y="6096000"/>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914399" y="6096000"/>
            <a:ext cx="7484359"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RAP-4</a:t>
            </a:r>
            <a:r>
              <a:rPr lang="en-US" sz="1400" i="1" dirty="0" smtClean="0"/>
              <a:t> Surface Repair Using Form-and-Pour Techniques</a:t>
            </a:r>
            <a:endParaRPr lang="en-US" sz="1400" dirty="0"/>
          </a:p>
        </p:txBody>
      </p:sp>
    </p:spTree>
    <p:custDataLst>
      <p:tags r:id="rId1"/>
    </p:custDataLst>
    <p:extLst>
      <p:ext uri="{BB962C8B-B14F-4D97-AF65-F5344CB8AC3E}">
        <p14:creationId xmlns:p14="http://schemas.microsoft.com/office/powerpoint/2010/main" val="244267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9" end="9"/>
                                            </p:txEl>
                                          </p:spTgt>
                                        </p:tgtEl>
                                        <p:attrNameLst>
                                          <p:attrName>style.visibility</p:attrName>
                                        </p:attrNameLst>
                                      </p:cBhvr>
                                      <p:to>
                                        <p:strVal val="visible"/>
                                      </p:to>
                                    </p:set>
                                    <p:animEffect transition="in" filter="fade">
                                      <p:cBhvr>
                                        <p:cTn id="30" dur="1000"/>
                                        <p:tgtEl>
                                          <p:spTgt spid="4">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1" end="1"/>
                                            </p:txEl>
                                          </p:spTgt>
                                        </p:tgtEl>
                                        <p:attrNameLst>
                                          <p:attrName>style.visibility</p:attrName>
                                        </p:attrNameLst>
                                      </p:cBhvr>
                                      <p:to>
                                        <p:strVal val="visible"/>
                                      </p:to>
                                    </p:set>
                                    <p:animEffect transition="in" filter="fade">
                                      <p:cBhvr>
                                        <p:cTn id="38" dur="1000"/>
                                        <p:tgtEl>
                                          <p:spTgt spid="5">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fade">
                                      <p:cBhvr>
                                        <p:cTn id="43" dur="1000"/>
                                        <p:tgtEl>
                                          <p:spTgt spid="5">
                                            <p:txEl>
                                              <p:pRg st="3" end="3"/>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K:\Training\Projects\Customer\AIA\Online Courses\Concrete Repair Applications\Images\ICRI preplaced aggregat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6405" y="1803051"/>
            <a:ext cx="3833813" cy="4428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Preplaced Aggregate Application</a:t>
            </a:r>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Pre-Placed Aggregate Application</a:t>
            </a:r>
            <a:endParaRPr lang="en-US" sz="2800" b="1" dirty="0">
              <a:solidFill>
                <a:schemeClr val="accent1">
                  <a:lumMod val="50000"/>
                </a:schemeClr>
              </a:solidFill>
            </a:endParaRPr>
          </a:p>
        </p:txBody>
      </p:sp>
      <p:sp>
        <p:nvSpPr>
          <p:cNvPr id="4" name="TextBox 3"/>
          <p:cNvSpPr txBox="1"/>
          <p:nvPr/>
        </p:nvSpPr>
        <p:spPr>
          <a:xfrm>
            <a:off x="533400" y="1905000"/>
            <a:ext cx="4267200" cy="3693319"/>
          </a:xfrm>
          <a:prstGeom prst="rect">
            <a:avLst/>
          </a:prstGeom>
          <a:noFill/>
        </p:spPr>
        <p:txBody>
          <a:bodyPr wrap="square" rtlCol="0">
            <a:spAutoFit/>
          </a:bodyPr>
          <a:lstStyle/>
          <a:p>
            <a:r>
              <a:rPr lang="en-US" dirty="0" smtClean="0"/>
              <a:t>Formwork is erected. Gap-graded aggregate is placed into cavity and then grout is pumped until all voids are filled and pressurized. </a:t>
            </a:r>
          </a:p>
          <a:p>
            <a:endParaRPr lang="en-US" dirty="0"/>
          </a:p>
          <a:p>
            <a:r>
              <a:rPr lang="en-US" b="1" dirty="0" smtClean="0"/>
              <a:t>Best Application: </a:t>
            </a:r>
            <a:r>
              <a:rPr lang="en-US" dirty="0" smtClean="0"/>
              <a:t>vertical/overhead applications where extremely low shrinkage of repair material is required. Ideal for underwater applications.</a:t>
            </a:r>
          </a:p>
          <a:p>
            <a:endParaRPr lang="en-US" b="1" dirty="0"/>
          </a:p>
          <a:p>
            <a:r>
              <a:rPr lang="en-US" b="1" dirty="0" smtClean="0"/>
              <a:t>Material Requirements:</a:t>
            </a:r>
            <a:r>
              <a:rPr lang="en-US" dirty="0" smtClean="0"/>
              <a:t> gap-graded aggregate, </a:t>
            </a:r>
            <a:r>
              <a:rPr lang="en-US" dirty="0" err="1" smtClean="0"/>
              <a:t>pumpable</a:t>
            </a:r>
            <a:r>
              <a:rPr lang="en-US" dirty="0" smtClean="0"/>
              <a:t> grout, self-bonding cement or binder.</a:t>
            </a:r>
            <a:endParaRPr lang="en-US" b="1" dirty="0"/>
          </a:p>
        </p:txBody>
      </p:sp>
    </p:spTree>
    <p:custDataLst>
      <p:tags r:id="rId1"/>
    </p:custDataLst>
    <p:extLst>
      <p:ext uri="{BB962C8B-B14F-4D97-AF65-F5344CB8AC3E}">
        <p14:creationId xmlns:p14="http://schemas.microsoft.com/office/powerpoint/2010/main" val="363293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Concrete Basics</a:t>
            </a:r>
            <a:endParaRPr lang="en-US" dirty="0"/>
          </a:p>
        </p:txBody>
      </p:sp>
    </p:spTree>
    <p:custDataLst>
      <p:tags r:id="rId1"/>
    </p:custDataLst>
    <p:extLst>
      <p:ext uri="{BB962C8B-B14F-4D97-AF65-F5344CB8AC3E}">
        <p14:creationId xmlns:p14="http://schemas.microsoft.com/office/powerpoint/2010/main" val="328238832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Preplaced Aggregate Application</a:t>
            </a:r>
            <a:endParaRPr lang="en-US" dirty="0"/>
          </a:p>
        </p:txBody>
      </p:sp>
      <p:sp>
        <p:nvSpPr>
          <p:cNvPr id="6" name="TextBox 5"/>
          <p:cNvSpPr txBox="1"/>
          <p:nvPr/>
        </p:nvSpPr>
        <p:spPr>
          <a:xfrm>
            <a:off x="304800" y="1295400"/>
            <a:ext cx="8534400" cy="523220"/>
          </a:xfrm>
          <a:prstGeom prst="rect">
            <a:avLst/>
          </a:prstGeom>
          <a:noFill/>
        </p:spPr>
        <p:txBody>
          <a:bodyPr wrap="square" rtlCol="0">
            <a:spAutoFit/>
          </a:bodyPr>
          <a:lstStyle/>
          <a:p>
            <a:pPr algn="ctr"/>
            <a:r>
              <a:rPr lang="en-US" sz="2800" b="1" dirty="0" smtClean="0">
                <a:solidFill>
                  <a:schemeClr val="accent1">
                    <a:lumMod val="50000"/>
                  </a:schemeClr>
                </a:solidFill>
              </a:rPr>
              <a:t>Preplaced Aggregate Application: Things to Consider</a:t>
            </a:r>
            <a:endParaRPr lang="en-US" sz="2800" b="1" dirty="0">
              <a:solidFill>
                <a:schemeClr val="accent1">
                  <a:lumMod val="50000"/>
                </a:schemeClr>
              </a:solidFill>
            </a:endParaRPr>
          </a:p>
        </p:txBody>
      </p:sp>
      <p:sp>
        <p:nvSpPr>
          <p:cNvPr id="16" name="TextBox 15"/>
          <p:cNvSpPr txBox="1"/>
          <p:nvPr/>
        </p:nvSpPr>
        <p:spPr>
          <a:xfrm>
            <a:off x="609600" y="1971020"/>
            <a:ext cx="3711574" cy="2369880"/>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Can be used for underwater </a:t>
            </a:r>
            <a:r>
              <a:rPr lang="en-US" sz="1600" dirty="0" smtClean="0"/>
              <a:t>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Shrinkage can be reduced by 50-100</a:t>
            </a:r>
            <a:r>
              <a:rPr lang="en-US" sz="1600" dirty="0" smtClean="0"/>
              <a:t>%.</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Aggregate is uniformly distributed.</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Aggregate can be placed in “hard-to-get” </a:t>
            </a:r>
            <a:r>
              <a:rPr lang="en-US" sz="1600" dirty="0" smtClean="0"/>
              <a:t>locations.</a:t>
            </a:r>
            <a:endParaRPr lang="en-US" sz="1600" dirty="0"/>
          </a:p>
        </p:txBody>
      </p:sp>
      <p:sp>
        <p:nvSpPr>
          <p:cNvPr id="26" name="TextBox 25"/>
          <p:cNvSpPr txBox="1"/>
          <p:nvPr/>
        </p:nvSpPr>
        <p:spPr>
          <a:xfrm>
            <a:off x="4778647" y="1971020"/>
            <a:ext cx="3711574" cy="2616101"/>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erect especially in areas that are tricky to get </a:t>
            </a:r>
            <a:r>
              <a:rPr lang="en-US" sz="1600" dirty="0" smtClean="0"/>
              <a:t>to, such as underwater repairs.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Proper proportioning of the structural grout mixture is necessary.</a:t>
            </a:r>
            <a:endParaRPr lang="en-US" sz="1600" dirty="0"/>
          </a:p>
        </p:txBody>
      </p:sp>
      <p:pic>
        <p:nvPicPr>
          <p:cNvPr id="1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329" y="611778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99710" y="6117783"/>
            <a:ext cx="7484359"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RAP-9</a:t>
            </a:r>
            <a:r>
              <a:rPr lang="en-US" sz="1400" i="1" dirty="0" smtClean="0"/>
              <a:t> Preplaced Aggregate Application</a:t>
            </a:r>
            <a:endParaRPr lang="en-US" sz="1400" dirty="0"/>
          </a:p>
        </p:txBody>
      </p:sp>
    </p:spTree>
    <p:custDataLst>
      <p:tags r:id="rId1"/>
    </p:custDataLst>
    <p:extLst>
      <p:ext uri="{BB962C8B-B14F-4D97-AF65-F5344CB8AC3E}">
        <p14:creationId xmlns:p14="http://schemas.microsoft.com/office/powerpoint/2010/main" val="152562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1000"/>
                                        <p:tgtEl>
                                          <p:spTgt spid="1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xEl>
                                              <p:pRg st="3" end="3"/>
                                            </p:txEl>
                                          </p:spTgt>
                                        </p:tgtEl>
                                        <p:attrNameLst>
                                          <p:attrName>style.visibility</p:attrName>
                                        </p:attrNameLst>
                                      </p:cBhvr>
                                      <p:to>
                                        <p:strVal val="visible"/>
                                      </p:to>
                                    </p:set>
                                    <p:animEffect transition="in" filter="fade">
                                      <p:cBhvr>
                                        <p:cTn id="15" dur="1000"/>
                                        <p:tgtEl>
                                          <p:spTgt spid="1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xEl>
                                              <p:pRg st="5" end="5"/>
                                            </p:txEl>
                                          </p:spTgt>
                                        </p:tgtEl>
                                        <p:attrNameLst>
                                          <p:attrName>style.visibility</p:attrName>
                                        </p:attrNameLst>
                                      </p:cBhvr>
                                      <p:to>
                                        <p:strVal val="visible"/>
                                      </p:to>
                                    </p:set>
                                    <p:animEffect transition="in" filter="fade">
                                      <p:cBhvr>
                                        <p:cTn id="20" dur="1000"/>
                                        <p:tgtEl>
                                          <p:spTgt spid="16">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xEl>
                                              <p:pRg st="7" end="7"/>
                                            </p:txEl>
                                          </p:spTgt>
                                        </p:tgtEl>
                                        <p:attrNameLst>
                                          <p:attrName>style.visibility</p:attrName>
                                        </p:attrNameLst>
                                      </p:cBhvr>
                                      <p:to>
                                        <p:strVal val="visible"/>
                                      </p:to>
                                    </p:set>
                                    <p:animEffect transition="in" filter="fade">
                                      <p:cBhvr>
                                        <p:cTn id="25" dur="1000"/>
                                        <p:tgtEl>
                                          <p:spTgt spid="16">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fade">
                                      <p:cBhvr>
                                        <p:cTn id="30" dur="1000"/>
                                        <p:tgtEl>
                                          <p:spTgt spid="26">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6">
                                            <p:txEl>
                                              <p:pRg st="1" end="1"/>
                                            </p:txEl>
                                          </p:spTgt>
                                        </p:tgtEl>
                                        <p:attrNameLst>
                                          <p:attrName>style.visibility</p:attrName>
                                        </p:attrNameLst>
                                      </p:cBhvr>
                                      <p:to>
                                        <p:strVal val="visible"/>
                                      </p:to>
                                    </p:set>
                                    <p:animEffect transition="in" filter="fade">
                                      <p:cBhvr>
                                        <p:cTn id="33" dur="1000"/>
                                        <p:tgtEl>
                                          <p:spTgt spid="2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6">
                                            <p:txEl>
                                              <p:pRg st="3" end="3"/>
                                            </p:txEl>
                                          </p:spTgt>
                                        </p:tgtEl>
                                        <p:attrNameLst>
                                          <p:attrName>style.visibility</p:attrName>
                                        </p:attrNameLst>
                                      </p:cBhvr>
                                      <p:to>
                                        <p:strVal val="visible"/>
                                      </p:to>
                                    </p:set>
                                    <p:animEffect transition="in" filter="fade">
                                      <p:cBhvr>
                                        <p:cTn id="38" dur="1000"/>
                                        <p:tgtEl>
                                          <p:spTgt spid="26">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6">
                                            <p:txEl>
                                              <p:pRg st="5" end="5"/>
                                            </p:txEl>
                                          </p:spTgt>
                                        </p:tgtEl>
                                        <p:attrNameLst>
                                          <p:attrName>style.visibility</p:attrName>
                                        </p:attrNameLst>
                                      </p:cBhvr>
                                      <p:to>
                                        <p:strVal val="visible"/>
                                      </p:to>
                                    </p:set>
                                    <p:animEffect transition="in" filter="fade">
                                      <p:cBhvr>
                                        <p:cTn id="43" dur="1000"/>
                                        <p:tgtEl>
                                          <p:spTgt spid="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Shotcrete </a:t>
            </a:r>
            <a:r>
              <a:rPr lang="en-US" dirty="0"/>
              <a:t>Application</a:t>
            </a:r>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Shotcrete Application</a:t>
            </a:r>
            <a:endParaRPr lang="en-US" sz="2800" b="1" dirty="0">
              <a:solidFill>
                <a:schemeClr val="accent1">
                  <a:lumMod val="50000"/>
                </a:schemeClr>
              </a:solidFill>
            </a:endParaRPr>
          </a:p>
        </p:txBody>
      </p:sp>
      <p:sp>
        <p:nvSpPr>
          <p:cNvPr id="4" name="TextBox 3"/>
          <p:cNvSpPr txBox="1"/>
          <p:nvPr/>
        </p:nvSpPr>
        <p:spPr>
          <a:xfrm>
            <a:off x="533400" y="1905000"/>
            <a:ext cx="4267200" cy="3693319"/>
          </a:xfrm>
          <a:prstGeom prst="rect">
            <a:avLst/>
          </a:prstGeom>
          <a:noFill/>
        </p:spPr>
        <p:txBody>
          <a:bodyPr wrap="square" rtlCol="0">
            <a:spAutoFit/>
          </a:bodyPr>
          <a:lstStyle/>
          <a:p>
            <a:r>
              <a:rPr lang="en-US" dirty="0" smtClean="0"/>
              <a:t>There are two types of shotcrete applications: dry-mix and wet-mix shotcrete</a:t>
            </a:r>
          </a:p>
          <a:p>
            <a:endParaRPr lang="en-US" dirty="0"/>
          </a:p>
          <a:p>
            <a:r>
              <a:rPr lang="en-US" b="1" dirty="0" smtClean="0"/>
              <a:t>Dry-mix: </a:t>
            </a:r>
            <a:r>
              <a:rPr lang="en-US" dirty="0" smtClean="0"/>
              <a:t>water and admixtures, if any, are introduced at the spray nozzle, just before the repair material is sprayed. It is more ideal for deeper applications and may produce more rebound.</a:t>
            </a:r>
          </a:p>
          <a:p>
            <a:endParaRPr lang="en-US" b="1" dirty="0"/>
          </a:p>
          <a:p>
            <a:r>
              <a:rPr lang="en-US" b="1" dirty="0" smtClean="0"/>
              <a:t>Wet-mix:</a:t>
            </a:r>
            <a:r>
              <a:rPr lang="en-US" dirty="0" smtClean="0"/>
              <a:t> powder is mixed with water first and then sprayed. This method is more ideal for shallow repairs and offers less rebound.</a:t>
            </a:r>
            <a:endParaRPr lang="en-US" b="1" dirty="0"/>
          </a:p>
        </p:txBody>
      </p:sp>
      <p:pic>
        <p:nvPicPr>
          <p:cNvPr id="11266" name="Picture 2" descr="K:\Training\Projects\Customer\AIA\Online Courses\Concrete Repair Applications\Images\Spall Repair by Low-Pressure Spraying.bmp"/>
          <p:cNvPicPr>
            <a:picLocks noChangeAspect="1" noChangeArrowheads="1"/>
          </p:cNvPicPr>
          <p:nvPr/>
        </p:nvPicPr>
        <p:blipFill rotWithShape="1">
          <a:blip r:embed="rId4">
            <a:extLst>
              <a:ext uri="{28A0092B-C50C-407E-A947-70E740481C1C}">
                <a14:useLocalDpi xmlns:a14="http://schemas.microsoft.com/office/drawing/2010/main" val="0"/>
              </a:ext>
            </a:extLst>
          </a:blip>
          <a:srcRect l="7252" r="3673"/>
          <a:stretch/>
        </p:blipFill>
        <p:spPr bwMode="auto">
          <a:xfrm>
            <a:off x="4800600" y="1905000"/>
            <a:ext cx="3822448" cy="38243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045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Training\Projects\Customer\AIA\Online Courses\Concrete Repair Applications\Images\shotcrete (everything about concrete.co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3390" y="3598498"/>
            <a:ext cx="3142308" cy="24764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Shotcrete Application </a:t>
            </a:r>
            <a:endParaRPr lang="en-US" dirty="0"/>
          </a:p>
        </p:txBody>
      </p:sp>
      <p:sp>
        <p:nvSpPr>
          <p:cNvPr id="4" name="TextBox 3"/>
          <p:cNvSpPr txBox="1"/>
          <p:nvPr/>
        </p:nvSpPr>
        <p:spPr>
          <a:xfrm>
            <a:off x="669522" y="2044835"/>
            <a:ext cx="3711574" cy="3108543"/>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Ideal for hard-to-reach locations.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Ideal for covering large areas.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Fast erection.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Consolidates as it is applied. This is considered the biggest advantage to shotcrete.</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p:txBody>
      </p:sp>
      <p:sp>
        <p:nvSpPr>
          <p:cNvPr id="5" name="TextBox 4"/>
          <p:cNvSpPr txBox="1"/>
          <p:nvPr/>
        </p:nvSpPr>
        <p:spPr>
          <a:xfrm>
            <a:off x="4838568" y="2044835"/>
            <a:ext cx="3831953" cy="1384995"/>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Can be messy to clean up.</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Skilled, certified installer necessary.</a:t>
            </a:r>
            <a:endParaRPr lang="en-US" sz="1600" dirty="0"/>
          </a:p>
          <a:p>
            <a:pPr marL="171450" indent="-171450">
              <a:buFont typeface="Arial" panose="020B0604020202020204" pitchFamily="34" charset="0"/>
              <a:buChar char="•"/>
            </a:pPr>
            <a:endParaRPr lang="en-US" sz="1600" dirty="0"/>
          </a:p>
        </p:txBody>
      </p:sp>
      <p:grpSp>
        <p:nvGrpSpPr>
          <p:cNvPr id="17" name="Group 16"/>
          <p:cNvGrpSpPr/>
          <p:nvPr/>
        </p:nvGrpSpPr>
        <p:grpSpPr>
          <a:xfrm>
            <a:off x="1170730" y="4858175"/>
            <a:ext cx="2682920" cy="959661"/>
            <a:chOff x="2346589" y="3934300"/>
            <a:chExt cx="13374347" cy="1188881"/>
          </a:xfrm>
        </p:grpSpPr>
        <p:sp>
          <p:nvSpPr>
            <p:cNvPr id="18" name="Rounded Rectangle 17"/>
            <p:cNvSpPr/>
            <p:nvPr/>
          </p:nvSpPr>
          <p:spPr>
            <a:xfrm>
              <a:off x="2346589" y="3934300"/>
              <a:ext cx="13374347" cy="1188881"/>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11987" y="3934300"/>
              <a:ext cx="13243551" cy="1143872"/>
            </a:xfrm>
            <a:prstGeom prst="rect">
              <a:avLst/>
            </a:prstGeom>
            <a:noFill/>
          </p:spPr>
          <p:txBody>
            <a:bodyPr wrap="square" rtlCol="0">
              <a:spAutoFit/>
            </a:bodyPr>
            <a:lstStyle/>
            <a:p>
              <a:pPr algn="ctr"/>
              <a:r>
                <a:rPr lang="en-US" dirty="0" smtClean="0">
                  <a:solidFill>
                    <a:srgbClr val="C00000"/>
                  </a:solidFill>
                </a:rPr>
                <a:t>Often used when forming requirements are difficult or too expensive</a:t>
              </a:r>
              <a:endParaRPr lang="en-US" dirty="0">
                <a:solidFill>
                  <a:srgbClr val="C00000"/>
                </a:solidFill>
              </a:endParaRPr>
            </a:p>
          </p:txBody>
        </p:sp>
      </p:grpSp>
      <p:sp>
        <p:nvSpPr>
          <p:cNvPr id="16" name="TextBox 15"/>
          <p:cNvSpPr txBox="1"/>
          <p:nvPr/>
        </p:nvSpPr>
        <p:spPr>
          <a:xfrm>
            <a:off x="364722" y="1369215"/>
            <a:ext cx="8534400" cy="523220"/>
          </a:xfrm>
          <a:prstGeom prst="rect">
            <a:avLst/>
          </a:prstGeom>
          <a:noFill/>
        </p:spPr>
        <p:txBody>
          <a:bodyPr wrap="square" rtlCol="0">
            <a:spAutoFit/>
          </a:bodyPr>
          <a:lstStyle/>
          <a:p>
            <a:pPr algn="ctr"/>
            <a:r>
              <a:rPr lang="en-US" sz="2800" b="1" dirty="0" smtClean="0">
                <a:solidFill>
                  <a:schemeClr val="accent1">
                    <a:lumMod val="50000"/>
                  </a:schemeClr>
                </a:solidFill>
              </a:rPr>
              <a:t>Shotcrete Application: Things to Consider</a:t>
            </a:r>
            <a:endParaRPr lang="en-US" sz="2800" b="1" dirty="0">
              <a:solidFill>
                <a:schemeClr val="accent1">
                  <a:lumMod val="50000"/>
                </a:schemeClr>
              </a:solidFill>
            </a:endParaRPr>
          </a:p>
        </p:txBody>
      </p:sp>
      <p:pic>
        <p:nvPicPr>
          <p:cNvPr id="26"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329" y="611778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899710" y="6117783"/>
            <a:ext cx="7484359" cy="523220"/>
          </a:xfrm>
          <a:prstGeom prst="rect">
            <a:avLst/>
          </a:prstGeom>
          <a:noFill/>
        </p:spPr>
        <p:txBody>
          <a:bodyPr wrap="square" rtlCol="0">
            <a:spAutoFit/>
          </a:bodyPr>
          <a:lstStyle/>
          <a:p>
            <a:r>
              <a:rPr lang="en-US" sz="1400" u="sng" dirty="0" smtClean="0"/>
              <a:t>For more information, refer to:</a:t>
            </a:r>
          </a:p>
          <a:p>
            <a:pPr marL="285750" indent="-285750">
              <a:buFont typeface="Arial" panose="020B0604020202020204" pitchFamily="34" charset="0"/>
              <a:buChar char="•"/>
            </a:pPr>
            <a:r>
              <a:rPr lang="en-US" sz="1400" b="1" dirty="0"/>
              <a:t>ACI </a:t>
            </a:r>
            <a:r>
              <a:rPr lang="en-US" sz="1400" b="1" dirty="0" smtClean="0"/>
              <a:t>RAP-12</a:t>
            </a:r>
            <a:r>
              <a:rPr lang="en-US" sz="1400" i="1" dirty="0" smtClean="0"/>
              <a:t> Concrete Repair by Shotcrete Application</a:t>
            </a:r>
            <a:endParaRPr lang="en-US" sz="1400" dirty="0"/>
          </a:p>
        </p:txBody>
      </p:sp>
    </p:spTree>
    <p:custDataLst>
      <p:tags r:id="rId1"/>
    </p:custDataLst>
    <p:extLst>
      <p:ext uri="{BB962C8B-B14F-4D97-AF65-F5344CB8AC3E}">
        <p14:creationId xmlns:p14="http://schemas.microsoft.com/office/powerpoint/2010/main" val="251781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10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fade">
                                      <p:cBhvr>
                                        <p:cTn id="23" dur="1000"/>
                                        <p:tgtEl>
                                          <p:spTgt spid="4">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1000"/>
                                        <p:tgtEl>
                                          <p:spTgt spid="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1000"/>
                                        <p:tgtEl>
                                          <p:spTgt spid="5">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xEl>
                                              <p:pRg st="1" end="1"/>
                                            </p:txEl>
                                          </p:spTgt>
                                        </p:tgtEl>
                                        <p:attrNameLst>
                                          <p:attrName>style.visibility</p:attrName>
                                        </p:attrNameLst>
                                      </p:cBhvr>
                                      <p:to>
                                        <p:strVal val="visible"/>
                                      </p:to>
                                    </p:set>
                                    <p:animEffect transition="in" filter="fade">
                                      <p:cBhvr>
                                        <p:cTn id="36" dur="1000"/>
                                        <p:tgtEl>
                                          <p:spTgt spid="5">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Effect transition="in" filter="fade">
                                      <p:cBhvr>
                                        <p:cTn id="41" dur="1000"/>
                                        <p:tgtEl>
                                          <p:spTgt spid="5">
                                            <p:txEl>
                                              <p:pRg st="3" end="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7410"/>
                                        </p:tgtEl>
                                        <p:attrNameLst>
                                          <p:attrName>style.visibility</p:attrName>
                                        </p:attrNameLst>
                                      </p:cBhvr>
                                      <p:to>
                                        <p:strVal val="visible"/>
                                      </p:to>
                                    </p:set>
                                    <p:animEffect transition="in" filter="fade">
                                      <p:cBhvr>
                                        <p:cTn id="44"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Crack Repair</a:t>
            </a:r>
            <a:endParaRPr lang="en-US" dirty="0"/>
          </a:p>
        </p:txBody>
      </p:sp>
      <p:sp>
        <p:nvSpPr>
          <p:cNvPr id="4" name="TextBox 3"/>
          <p:cNvSpPr txBox="1"/>
          <p:nvPr/>
        </p:nvSpPr>
        <p:spPr>
          <a:xfrm>
            <a:off x="457200" y="1676400"/>
            <a:ext cx="5181600" cy="954107"/>
          </a:xfrm>
          <a:prstGeom prst="rect">
            <a:avLst/>
          </a:prstGeom>
          <a:noFill/>
        </p:spPr>
        <p:txBody>
          <a:bodyPr wrap="square" rtlCol="0">
            <a:spAutoFit/>
          </a:bodyPr>
          <a:lstStyle/>
          <a:p>
            <a:pPr algn="ctr"/>
            <a:r>
              <a:rPr lang="en-US" sz="2800" dirty="0" smtClean="0"/>
              <a:t>Next, let’s look at placement methods that repair cracks.</a:t>
            </a:r>
            <a:endParaRPr lang="en-US" sz="2800" dirty="0"/>
          </a:p>
        </p:txBody>
      </p:sp>
      <p:pic>
        <p:nvPicPr>
          <p:cNvPr id="5" name="Picture 2" descr="K:\Training\Projects\Customer\AIA\Online Courses\Concrete Repair Applications\Images\Crack Repair Materials table.bm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17879" y="2683451"/>
            <a:ext cx="2838450" cy="202746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06413" y="4710915"/>
            <a:ext cx="4061381" cy="738664"/>
          </a:xfrm>
          <a:prstGeom prst="rect">
            <a:avLst/>
          </a:prstGeom>
          <a:noFill/>
        </p:spPr>
        <p:txBody>
          <a:bodyPr wrap="square" rtlCol="0">
            <a:spAutoFit/>
          </a:bodyPr>
          <a:lstStyle/>
          <a:p>
            <a:pPr algn="ctr"/>
            <a:r>
              <a:rPr lang="en-US" sz="1400" i="1" dirty="0" smtClean="0"/>
              <a:t>Refer to the Crack Repair Materials Table on page 7 of your Participant Guide for more information about materials ideal for certain types of cracks.</a:t>
            </a:r>
            <a:endParaRPr lang="en-US" sz="1400" i="1" dirty="0"/>
          </a:p>
        </p:txBody>
      </p:sp>
      <p:pic>
        <p:nvPicPr>
          <p:cNvPr id="6146" name="Picture 2" descr="K:\Training\Projects\Customer\AIA\Online Courses\Concrete Repair Applications\Images\magnifying glas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8857" y="4209444"/>
            <a:ext cx="487363" cy="47058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b="6991"/>
          <a:stretch/>
        </p:blipFill>
        <p:spPr>
          <a:xfrm>
            <a:off x="6019800" y="914400"/>
            <a:ext cx="3124200" cy="5956299"/>
          </a:xfrm>
          <a:prstGeom prst="rect">
            <a:avLst/>
          </a:prstGeom>
        </p:spPr>
      </p:pic>
    </p:spTree>
    <p:custDataLst>
      <p:tags r:id="rId1"/>
    </p:custDataLst>
    <p:extLst>
      <p:ext uri="{BB962C8B-B14F-4D97-AF65-F5344CB8AC3E}">
        <p14:creationId xmlns:p14="http://schemas.microsoft.com/office/powerpoint/2010/main" val="44735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Non-Moving and Moving Cracks</a:t>
            </a:r>
            <a:endParaRPr lang="en-US" dirty="0"/>
          </a:p>
        </p:txBody>
      </p:sp>
      <p:sp>
        <p:nvSpPr>
          <p:cNvPr id="4" name="TextBox 3"/>
          <p:cNvSpPr txBox="1"/>
          <p:nvPr/>
        </p:nvSpPr>
        <p:spPr>
          <a:xfrm>
            <a:off x="533400" y="1219200"/>
            <a:ext cx="7467600" cy="523220"/>
          </a:xfrm>
          <a:prstGeom prst="rect">
            <a:avLst/>
          </a:prstGeom>
          <a:noFill/>
        </p:spPr>
        <p:txBody>
          <a:bodyPr wrap="square" rtlCol="0">
            <a:spAutoFit/>
          </a:bodyPr>
          <a:lstStyle/>
          <a:p>
            <a:r>
              <a:rPr lang="en-US" sz="2800" i="1" dirty="0" smtClean="0"/>
              <a:t>Recall from an earlier slide:</a:t>
            </a:r>
          </a:p>
        </p:txBody>
      </p:sp>
      <p:sp>
        <p:nvSpPr>
          <p:cNvPr id="9" name="TextBox 8"/>
          <p:cNvSpPr txBox="1"/>
          <p:nvPr/>
        </p:nvSpPr>
        <p:spPr>
          <a:xfrm>
            <a:off x="648771" y="2286000"/>
            <a:ext cx="3274458" cy="523220"/>
          </a:xfrm>
          <a:prstGeom prst="rect">
            <a:avLst/>
          </a:prstGeom>
          <a:noFill/>
        </p:spPr>
        <p:txBody>
          <a:bodyPr wrap="square" rtlCol="0">
            <a:spAutoFit/>
          </a:bodyPr>
          <a:lstStyle/>
          <a:p>
            <a:pPr algn="ctr"/>
            <a:r>
              <a:rPr lang="en-US" sz="2800" b="1" dirty="0" smtClean="0">
                <a:solidFill>
                  <a:srgbClr val="C00000"/>
                </a:solidFill>
              </a:rPr>
              <a:t>Non-moving cracks</a:t>
            </a:r>
          </a:p>
        </p:txBody>
      </p:sp>
      <p:sp>
        <p:nvSpPr>
          <p:cNvPr id="11" name="TextBox 10"/>
          <p:cNvSpPr txBox="1"/>
          <p:nvPr/>
        </p:nvSpPr>
        <p:spPr>
          <a:xfrm>
            <a:off x="5507898" y="2286000"/>
            <a:ext cx="2493102" cy="523220"/>
          </a:xfrm>
          <a:prstGeom prst="rect">
            <a:avLst/>
          </a:prstGeom>
          <a:noFill/>
        </p:spPr>
        <p:txBody>
          <a:bodyPr wrap="square" rtlCol="0">
            <a:spAutoFit/>
          </a:bodyPr>
          <a:lstStyle/>
          <a:p>
            <a:pPr algn="ctr"/>
            <a:r>
              <a:rPr lang="en-US" sz="2800" b="1" dirty="0" smtClean="0">
                <a:solidFill>
                  <a:srgbClr val="00B050"/>
                </a:solidFill>
              </a:rPr>
              <a:t>Moving cracks</a:t>
            </a:r>
          </a:p>
        </p:txBody>
      </p:sp>
      <p:sp>
        <p:nvSpPr>
          <p:cNvPr id="12" name="TextBox 11"/>
          <p:cNvSpPr txBox="1"/>
          <p:nvPr/>
        </p:nvSpPr>
        <p:spPr>
          <a:xfrm>
            <a:off x="5187147" y="3122991"/>
            <a:ext cx="3240108" cy="646331"/>
          </a:xfrm>
          <a:prstGeom prst="rect">
            <a:avLst/>
          </a:prstGeom>
          <a:noFill/>
        </p:spPr>
        <p:txBody>
          <a:bodyPr wrap="square" rtlCol="0">
            <a:spAutoFit/>
          </a:bodyPr>
          <a:lstStyle/>
          <a:p>
            <a:pPr algn="ctr"/>
            <a:r>
              <a:rPr lang="en-US" dirty="0" smtClean="0"/>
              <a:t>Should be fixed with </a:t>
            </a:r>
            <a:r>
              <a:rPr lang="en-US" b="1" dirty="0" smtClean="0"/>
              <a:t>a flexible material such as a sealant</a:t>
            </a:r>
            <a:r>
              <a:rPr lang="en-US" dirty="0" smtClean="0"/>
              <a:t>. </a:t>
            </a:r>
            <a:endParaRPr lang="en-US" dirty="0"/>
          </a:p>
        </p:txBody>
      </p:sp>
      <p:sp>
        <p:nvSpPr>
          <p:cNvPr id="13" name="TextBox 12"/>
          <p:cNvSpPr txBox="1"/>
          <p:nvPr/>
        </p:nvSpPr>
        <p:spPr>
          <a:xfrm>
            <a:off x="609600" y="2845993"/>
            <a:ext cx="3352800" cy="1200329"/>
          </a:xfrm>
          <a:prstGeom prst="rect">
            <a:avLst/>
          </a:prstGeom>
          <a:noFill/>
        </p:spPr>
        <p:txBody>
          <a:bodyPr wrap="square" rtlCol="0">
            <a:spAutoFit/>
          </a:bodyPr>
          <a:lstStyle/>
          <a:p>
            <a:pPr algn="ctr"/>
            <a:r>
              <a:rPr lang="en-US" dirty="0" smtClean="0"/>
              <a:t>Non-moving cracks should be filled with an </a:t>
            </a:r>
            <a:r>
              <a:rPr lang="en-US" b="1" dirty="0" smtClean="0"/>
              <a:t>inflexible material such as an epoxy resin or cementitious material</a:t>
            </a:r>
            <a:r>
              <a:rPr lang="en-US" dirty="0" smtClean="0"/>
              <a:t>. </a:t>
            </a:r>
            <a:endParaRPr lang="en-US" dirty="0"/>
          </a:p>
        </p:txBody>
      </p:sp>
      <p:sp>
        <p:nvSpPr>
          <p:cNvPr id="16" name="TextBox 15"/>
          <p:cNvSpPr txBox="1"/>
          <p:nvPr/>
        </p:nvSpPr>
        <p:spPr>
          <a:xfrm>
            <a:off x="648771" y="5628835"/>
            <a:ext cx="7391400" cy="369332"/>
          </a:xfrm>
          <a:prstGeom prst="rect">
            <a:avLst/>
          </a:prstGeom>
          <a:noFill/>
        </p:spPr>
        <p:txBody>
          <a:bodyPr wrap="square" rtlCol="0">
            <a:spAutoFit/>
          </a:bodyPr>
          <a:lstStyle/>
          <a:p>
            <a:r>
              <a:rPr lang="en-US" dirty="0" smtClean="0"/>
              <a:t>First, let’s look at the ways to fix </a:t>
            </a:r>
            <a:r>
              <a:rPr lang="en-US" b="1" dirty="0" smtClean="0">
                <a:solidFill>
                  <a:srgbClr val="C00000"/>
                </a:solidFill>
              </a:rPr>
              <a:t>non-moving, structural cracks</a:t>
            </a:r>
            <a:r>
              <a:rPr lang="en-US" dirty="0" smtClean="0"/>
              <a:t>…</a:t>
            </a:r>
            <a:endParaRPr lang="en-US" dirty="0"/>
          </a:p>
        </p:txBody>
      </p:sp>
    </p:spTree>
    <p:custDataLst>
      <p:tags r:id="rId1"/>
    </p:custDataLst>
    <p:extLst>
      <p:ext uri="{BB962C8B-B14F-4D97-AF65-F5344CB8AC3E}">
        <p14:creationId xmlns:p14="http://schemas.microsoft.com/office/powerpoint/2010/main" val="85571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P spid="12" grpId="0"/>
      <p:bldP spid="13" grpId="0"/>
      <p:bldP spid="16"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Crack Repair by Gravity Feed Resin</a:t>
            </a:r>
            <a:endParaRPr lang="en-US" dirty="0"/>
          </a:p>
        </p:txBody>
      </p:sp>
      <p:sp>
        <p:nvSpPr>
          <p:cNvPr id="3" name="TextBox 2"/>
          <p:cNvSpPr txBox="1"/>
          <p:nvPr/>
        </p:nvSpPr>
        <p:spPr>
          <a:xfrm>
            <a:off x="304801" y="1838899"/>
            <a:ext cx="3657599" cy="3293209"/>
          </a:xfrm>
          <a:prstGeom prst="rect">
            <a:avLst/>
          </a:prstGeom>
          <a:noFill/>
        </p:spPr>
        <p:txBody>
          <a:bodyPr wrap="square" rtlCol="0">
            <a:spAutoFit/>
          </a:bodyPr>
          <a:lstStyle/>
          <a:p>
            <a:r>
              <a:rPr lang="en-US" sz="1600" b="1" dirty="0" smtClean="0"/>
              <a:t>General Description: </a:t>
            </a:r>
            <a:r>
              <a:rPr lang="en-US" sz="1600" dirty="0" smtClean="0"/>
              <a:t>After crack is properly cleaned with compressed air to remove debris, dispense the epoxy until the void is completely filled.</a:t>
            </a:r>
          </a:p>
          <a:p>
            <a:endParaRPr lang="en-US" sz="1600" dirty="0"/>
          </a:p>
          <a:p>
            <a:r>
              <a:rPr lang="en-US" sz="1600" b="1" dirty="0" smtClean="0"/>
              <a:t>Material Requirements: </a:t>
            </a:r>
            <a:r>
              <a:rPr lang="en-US" sz="1600" dirty="0" smtClean="0"/>
              <a:t>a non-moving structural material that is highly </a:t>
            </a:r>
            <a:r>
              <a:rPr lang="en-US" sz="1600" dirty="0" err="1" smtClean="0"/>
              <a:t>flowable</a:t>
            </a:r>
            <a:r>
              <a:rPr lang="en-US" sz="1600" dirty="0" smtClean="0"/>
              <a:t>.</a:t>
            </a:r>
          </a:p>
          <a:p>
            <a:endParaRPr lang="en-US" sz="1600" dirty="0"/>
          </a:p>
          <a:p>
            <a:r>
              <a:rPr lang="en-US" sz="1600" b="1" dirty="0" smtClean="0"/>
              <a:t>Best Applications</a:t>
            </a:r>
            <a:r>
              <a:rPr lang="en-US" sz="1600" dirty="0" smtClean="0"/>
              <a:t>: horizontal, structural applications.</a:t>
            </a:r>
          </a:p>
          <a:p>
            <a:endParaRPr lang="en-US" sz="1600" b="1" dirty="0"/>
          </a:p>
          <a:p>
            <a:pPr marL="285750" indent="-285750">
              <a:buFont typeface="Arial" panose="020B0604020202020204" pitchFamily="34" charset="0"/>
              <a:buChar char="•"/>
            </a:pPr>
            <a:endParaRPr lang="en-US" sz="1600" b="1" dirty="0" smtClean="0"/>
          </a:p>
          <a:p>
            <a:pPr marL="285750" indent="-285750">
              <a:buFont typeface="Arial" panose="020B0604020202020204" pitchFamily="34" charset="0"/>
              <a:buChar char="•"/>
            </a:pPr>
            <a:endParaRPr lang="en-US" sz="1600" b="1" dirty="0" smtClean="0"/>
          </a:p>
        </p:txBody>
      </p:sp>
      <p:sp>
        <p:nvSpPr>
          <p:cNvPr id="13" name="TextBox 12"/>
          <p:cNvSpPr txBox="1"/>
          <p:nvPr/>
        </p:nvSpPr>
        <p:spPr>
          <a:xfrm>
            <a:off x="304801"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Crack Repair by Gravity Feed with Epoxy Resin</a:t>
            </a:r>
            <a:endParaRPr lang="en-US" sz="2800" b="1" dirty="0">
              <a:solidFill>
                <a:schemeClr val="accent1">
                  <a:lumMod val="50000"/>
                </a:schemeClr>
              </a:solidFill>
            </a:endParaRPr>
          </a:p>
        </p:txBody>
      </p:sp>
      <p:sp>
        <p:nvSpPr>
          <p:cNvPr id="5" name="Rectangle 4"/>
          <p:cNvSpPr/>
          <p:nvPr/>
        </p:nvSpPr>
        <p:spPr>
          <a:xfrm>
            <a:off x="317654" y="5581471"/>
            <a:ext cx="7924800" cy="1200329"/>
          </a:xfrm>
          <a:prstGeom prst="rect">
            <a:avLst/>
          </a:prstGeom>
        </p:spPr>
        <p:txBody>
          <a:bodyPr wrap="square">
            <a:spAutoFit/>
          </a:bodyPr>
          <a:lstStyle/>
          <a:p>
            <a:r>
              <a:rPr lang="en-US" sz="1400" b="1" dirty="0"/>
              <a:t>For more information, refer to:</a:t>
            </a:r>
          </a:p>
          <a:p>
            <a:pPr marL="285750" indent="-285750">
              <a:buFont typeface="Arial" panose="020B0604020202020204" pitchFamily="34" charset="0"/>
              <a:buChar char="•"/>
            </a:pPr>
            <a:r>
              <a:rPr lang="en-US" sz="1400" b="1" dirty="0"/>
              <a:t>ACI RAP-2 </a:t>
            </a:r>
            <a:r>
              <a:rPr lang="en-US" sz="1400" i="1" dirty="0"/>
              <a:t>Crack Repair by Gravity Feed with Epoxy Resin</a:t>
            </a:r>
          </a:p>
          <a:p>
            <a:pPr marL="285750" indent="-285750">
              <a:buFont typeface="Arial" panose="020B0604020202020204" pitchFamily="34" charset="0"/>
              <a:buChar char="•"/>
            </a:pPr>
            <a:r>
              <a:rPr lang="en-US" sz="1400" b="1" dirty="0"/>
              <a:t>ACI 546.3R-14 </a:t>
            </a:r>
            <a:r>
              <a:rPr lang="en-US" sz="1400" i="1" dirty="0"/>
              <a:t>Guide to Materials Selection for Concrete </a:t>
            </a:r>
            <a:r>
              <a:rPr lang="en-US" sz="1400" i="1" dirty="0" smtClean="0"/>
              <a:t>Repair</a:t>
            </a:r>
          </a:p>
          <a:p>
            <a:pPr marL="285750" indent="-285750">
              <a:buFont typeface="Arial" panose="020B0604020202020204" pitchFamily="34" charset="0"/>
              <a:buChar char="•"/>
            </a:pPr>
            <a:r>
              <a:rPr lang="en-US" sz="1400" b="1" dirty="0"/>
              <a:t>ACI 224.1R </a:t>
            </a:r>
            <a:r>
              <a:rPr lang="en-US" sz="1400" i="1" dirty="0"/>
              <a:t>Causes, Evaluation, and Repair of Cracks in Concrete </a:t>
            </a:r>
            <a:r>
              <a:rPr lang="en-US" sz="1400" i="1" dirty="0" smtClean="0"/>
              <a:t>Structures</a:t>
            </a:r>
            <a:endParaRPr lang="en-US" sz="1400" b="1" dirty="0"/>
          </a:p>
          <a:p>
            <a:pPr marL="285750" indent="-285750">
              <a:buFont typeface="Arial" panose="020B0604020202020204" pitchFamily="34" charset="0"/>
              <a:buChar char="•"/>
            </a:pPr>
            <a:r>
              <a:rPr lang="en-US" sz="1400" b="1" dirty="0"/>
              <a:t>ASTM C881</a:t>
            </a:r>
            <a:r>
              <a:rPr lang="en-US" sz="1400" dirty="0"/>
              <a:t> </a:t>
            </a:r>
            <a:r>
              <a:rPr lang="en-US" sz="1400" i="1" dirty="0"/>
              <a:t>Standard Specification for Epoxy-Resin-Base Bonding systems for Concret</a:t>
            </a:r>
            <a:r>
              <a:rPr lang="en-US" sz="1600" i="1" dirty="0"/>
              <a:t>e</a:t>
            </a:r>
          </a:p>
        </p:txBody>
      </p:sp>
      <p:sp>
        <p:nvSpPr>
          <p:cNvPr id="22" name="TextBox 21"/>
          <p:cNvSpPr txBox="1"/>
          <p:nvPr/>
        </p:nvSpPr>
        <p:spPr>
          <a:xfrm>
            <a:off x="4490073" y="5125836"/>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7" name="Picture 2" descr="K:\Training\Projects\Customer\AIA\Online Courses\Concrete Repair Applications\Images\magnifying glas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995" y="5634596"/>
            <a:ext cx="260659" cy="251684"/>
          </a:xfrm>
          <a:prstGeom prst="rect">
            <a:avLst/>
          </a:prstGeom>
          <a:noFill/>
          <a:extLst>
            <a:ext uri="{909E8E84-426E-40DD-AFC4-6F175D3DCCD1}">
              <a14:hiddenFill xmlns:a14="http://schemas.microsoft.com/office/drawing/2010/main">
                <a:solidFill>
                  <a:srgbClr val="FFFFFF"/>
                </a:solidFill>
              </a14:hiddenFill>
            </a:ext>
          </a:extLst>
        </p:spPr>
      </p:pic>
      <p:pic>
        <p:nvPicPr>
          <p:cNvPr id="4" name="Gravity Feed.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4304182" y="1838899"/>
            <a:ext cx="3845326" cy="2883995"/>
          </a:xfrm>
          <a:prstGeom prst="rect">
            <a:avLst/>
          </a:prstGeom>
        </p:spPr>
      </p:pic>
    </p:spTree>
    <p:custDataLst>
      <p:tags r:id="rId1"/>
    </p:custDataLst>
    <p:extLst>
      <p:ext uri="{BB962C8B-B14F-4D97-AF65-F5344CB8AC3E}">
        <p14:creationId xmlns:p14="http://schemas.microsoft.com/office/powerpoint/2010/main" val="108843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32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3882" y="5612249"/>
            <a:ext cx="8459117" cy="1169551"/>
          </a:xfrm>
          <a:prstGeom prst="rect">
            <a:avLst/>
          </a:prstGeom>
        </p:spPr>
        <p:txBody>
          <a:bodyPr wrap="square">
            <a:spAutoFit/>
          </a:bodyPr>
          <a:lstStyle/>
          <a:p>
            <a:r>
              <a:rPr lang="en-US" sz="1400" b="1" dirty="0"/>
              <a:t>For more information, refer to:</a:t>
            </a:r>
          </a:p>
          <a:p>
            <a:pPr marL="285750" indent="-285750">
              <a:buFont typeface="Arial" panose="020B0604020202020204" pitchFamily="34" charset="0"/>
              <a:buChar char="•"/>
            </a:pPr>
            <a:r>
              <a:rPr lang="en-US" sz="1400" b="1" dirty="0"/>
              <a:t>ACI RAP-1 </a:t>
            </a:r>
            <a:r>
              <a:rPr lang="en-US" sz="1400" i="1" dirty="0"/>
              <a:t>Crack Repair by Epoxy Pressure Injection</a:t>
            </a:r>
          </a:p>
          <a:p>
            <a:pPr marL="285750" indent="-285750">
              <a:buFont typeface="Arial" panose="020B0604020202020204" pitchFamily="34" charset="0"/>
              <a:buChar char="•"/>
            </a:pPr>
            <a:r>
              <a:rPr lang="en-US" sz="1400" b="1" dirty="0"/>
              <a:t>ACI 546.3R-14 </a:t>
            </a:r>
            <a:r>
              <a:rPr lang="en-US" sz="1400" i="1" dirty="0"/>
              <a:t>Guide to Materials Selection for Concrete </a:t>
            </a:r>
            <a:r>
              <a:rPr lang="en-US" sz="1400" i="1" dirty="0" smtClean="0"/>
              <a:t>Repair</a:t>
            </a:r>
          </a:p>
          <a:p>
            <a:pPr marL="285750" indent="-285750">
              <a:buFont typeface="Arial" panose="020B0604020202020204" pitchFamily="34" charset="0"/>
              <a:buChar char="•"/>
            </a:pPr>
            <a:r>
              <a:rPr lang="en-US" sz="1400" b="1" dirty="0"/>
              <a:t>ACI 224.1R </a:t>
            </a:r>
            <a:r>
              <a:rPr lang="en-US" sz="1400" i="1" dirty="0"/>
              <a:t>Causes, Evaluation, and Repair of Cracks in Concrete </a:t>
            </a:r>
            <a:r>
              <a:rPr lang="en-US" sz="1400" i="1" dirty="0" smtClean="0"/>
              <a:t>Structures</a:t>
            </a:r>
            <a:endParaRPr lang="en-US" sz="1400" b="1" dirty="0"/>
          </a:p>
          <a:p>
            <a:pPr marL="285750" indent="-285750">
              <a:buFont typeface="Arial" panose="020B0604020202020204" pitchFamily="34" charset="0"/>
              <a:buChar char="•"/>
            </a:pPr>
            <a:r>
              <a:rPr lang="en-US" sz="1400" b="1" dirty="0"/>
              <a:t>ASTM C881</a:t>
            </a:r>
            <a:r>
              <a:rPr lang="en-US" sz="1400" dirty="0"/>
              <a:t> </a:t>
            </a:r>
            <a:r>
              <a:rPr lang="en-US" sz="1400" i="1" dirty="0"/>
              <a:t>Standard Specification for Epoxy-Resin-Base Bonding systems for Concrete</a:t>
            </a:r>
          </a:p>
        </p:txBody>
      </p:sp>
      <p:sp>
        <p:nvSpPr>
          <p:cNvPr id="2" name="Title 1"/>
          <p:cNvSpPr>
            <a:spLocks noGrp="1"/>
          </p:cNvSpPr>
          <p:nvPr>
            <p:ph type="title"/>
          </p:nvPr>
        </p:nvSpPr>
        <p:spPr/>
        <p:txBody>
          <a:bodyPr/>
          <a:lstStyle/>
          <a:p>
            <a:r>
              <a:rPr lang="en-US" dirty="0" smtClean="0"/>
              <a:t>Crack Repair by Epoxy Pressure Injection</a:t>
            </a:r>
            <a:endParaRPr lang="en-US" dirty="0"/>
          </a:p>
        </p:txBody>
      </p:sp>
      <p:sp>
        <p:nvSpPr>
          <p:cNvPr id="17" name="TextBox 16"/>
          <p:cNvSpPr txBox="1"/>
          <p:nvPr/>
        </p:nvSpPr>
        <p:spPr>
          <a:xfrm>
            <a:off x="304801"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Crack Repair by Epoxy Pressure Injection</a:t>
            </a:r>
            <a:endParaRPr lang="en-US" sz="2800" b="1" dirty="0">
              <a:solidFill>
                <a:schemeClr val="accent1">
                  <a:lumMod val="50000"/>
                </a:schemeClr>
              </a:solidFill>
            </a:endParaRPr>
          </a:p>
        </p:txBody>
      </p:sp>
      <p:sp>
        <p:nvSpPr>
          <p:cNvPr id="12" name="TextBox 11"/>
          <p:cNvSpPr txBox="1"/>
          <p:nvPr/>
        </p:nvSpPr>
        <p:spPr>
          <a:xfrm>
            <a:off x="304800" y="1848587"/>
            <a:ext cx="3597925" cy="2554545"/>
          </a:xfrm>
          <a:prstGeom prst="rect">
            <a:avLst/>
          </a:prstGeom>
          <a:noFill/>
        </p:spPr>
        <p:txBody>
          <a:bodyPr wrap="square" rtlCol="0">
            <a:spAutoFit/>
          </a:bodyPr>
          <a:lstStyle/>
          <a:p>
            <a:r>
              <a:rPr lang="en-US" sz="1600" b="1" dirty="0" smtClean="0"/>
              <a:t>General Description: </a:t>
            </a:r>
            <a:r>
              <a:rPr lang="en-US" sz="1600" dirty="0" smtClean="0"/>
              <a:t>Crack is filled under pressure through ports.</a:t>
            </a:r>
          </a:p>
          <a:p>
            <a:endParaRPr lang="en-US" sz="1600" dirty="0" smtClean="0"/>
          </a:p>
          <a:p>
            <a:r>
              <a:rPr lang="en-US" sz="1600" b="1" dirty="0" smtClean="0"/>
              <a:t>Material Requirements: </a:t>
            </a:r>
            <a:r>
              <a:rPr lang="en-US" sz="1600" dirty="0" err="1" smtClean="0"/>
              <a:t>flowable</a:t>
            </a:r>
            <a:r>
              <a:rPr lang="en-US" sz="1600" dirty="0" smtClean="0"/>
              <a:t>, </a:t>
            </a:r>
            <a:r>
              <a:rPr lang="en-US" sz="1600" dirty="0" err="1" smtClean="0"/>
              <a:t>pumpable</a:t>
            </a:r>
            <a:r>
              <a:rPr lang="en-US" sz="1600" dirty="0" smtClean="0"/>
              <a:t>, non-moving material.</a:t>
            </a:r>
            <a:endParaRPr lang="en-US" sz="1600" b="1" dirty="0" smtClean="0"/>
          </a:p>
          <a:p>
            <a:endParaRPr lang="en-US" sz="1600" dirty="0"/>
          </a:p>
          <a:p>
            <a:r>
              <a:rPr lang="en-US" sz="1600" b="1" dirty="0" smtClean="0"/>
              <a:t>Best Applications: </a:t>
            </a:r>
            <a:r>
              <a:rPr lang="en-US" sz="1600" dirty="0" smtClean="0"/>
              <a:t>vertical/overhead structural cracks.</a:t>
            </a:r>
          </a:p>
          <a:p>
            <a:endParaRPr lang="en-US" sz="1600" i="1" dirty="0" smtClean="0"/>
          </a:p>
          <a:p>
            <a:pPr marL="285750" indent="-285750">
              <a:buFont typeface="Arial" panose="020B0604020202020204" pitchFamily="34" charset="0"/>
              <a:buChar char="•"/>
            </a:pPr>
            <a:endParaRPr lang="en-US" sz="1600" b="1" dirty="0" smtClean="0"/>
          </a:p>
        </p:txBody>
      </p:sp>
      <p:sp>
        <p:nvSpPr>
          <p:cNvPr id="15" name="TextBox 14"/>
          <p:cNvSpPr txBox="1"/>
          <p:nvPr/>
        </p:nvSpPr>
        <p:spPr>
          <a:xfrm>
            <a:off x="4571082" y="5219700"/>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7" name="Picture 2" descr="K:\Training\Projects\Customer\AIA\Online Courses\Concrete Repair Applications\Images\magnifying glas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995" y="5658368"/>
            <a:ext cx="260659" cy="251684"/>
          </a:xfrm>
          <a:prstGeom prst="rect">
            <a:avLst/>
          </a:prstGeom>
          <a:noFill/>
          <a:extLst>
            <a:ext uri="{909E8E84-426E-40DD-AFC4-6F175D3DCCD1}">
              <a14:hiddenFill xmlns:a14="http://schemas.microsoft.com/office/drawing/2010/main">
                <a:solidFill>
                  <a:srgbClr val="FFFFFF"/>
                </a:solidFill>
              </a14:hiddenFill>
            </a:ext>
          </a:extLst>
        </p:spPr>
      </p:pic>
      <p:pic>
        <p:nvPicPr>
          <p:cNvPr id="4" name="Filling With Ports.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4172682" y="1731880"/>
            <a:ext cx="4197341" cy="3148005"/>
          </a:xfrm>
          <a:prstGeom prst="rect">
            <a:avLst/>
          </a:prstGeom>
        </p:spPr>
      </p:pic>
    </p:spTree>
    <p:custDataLst>
      <p:tags r:id="rId1"/>
    </p:custDataLst>
    <p:extLst>
      <p:ext uri="{BB962C8B-B14F-4D97-AF65-F5344CB8AC3E}">
        <p14:creationId xmlns:p14="http://schemas.microsoft.com/office/powerpoint/2010/main" val="41509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10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fade">
                                      <p:cBhvr>
                                        <p:cTn id="12" dur="1000"/>
                                        <p:tgtEl>
                                          <p:spTgt spid="12">
                                            <p:txEl>
                                              <p:pRg st="4" end="4"/>
                                            </p:txEl>
                                          </p:spTgt>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78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Crack Repair Rout and Seal</a:t>
            </a:r>
          </a:p>
        </p:txBody>
      </p:sp>
      <p:sp>
        <p:nvSpPr>
          <p:cNvPr id="4" name="TextBox 3"/>
          <p:cNvSpPr txBox="1"/>
          <p:nvPr/>
        </p:nvSpPr>
        <p:spPr>
          <a:xfrm>
            <a:off x="304800"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Rout-and-Seal Applications</a:t>
            </a:r>
            <a:endParaRPr lang="en-US" sz="2800" b="1" dirty="0">
              <a:solidFill>
                <a:schemeClr val="accent1">
                  <a:lumMod val="50000"/>
                </a:schemeClr>
              </a:solidFill>
            </a:endParaRPr>
          </a:p>
        </p:txBody>
      </p:sp>
      <p:sp>
        <p:nvSpPr>
          <p:cNvPr id="5" name="Rectangle 4"/>
          <p:cNvSpPr/>
          <p:nvPr/>
        </p:nvSpPr>
        <p:spPr>
          <a:xfrm>
            <a:off x="304800" y="2187476"/>
            <a:ext cx="5257799" cy="2308324"/>
          </a:xfrm>
          <a:prstGeom prst="rect">
            <a:avLst/>
          </a:prstGeom>
        </p:spPr>
        <p:txBody>
          <a:bodyPr wrap="square">
            <a:spAutoFit/>
          </a:bodyPr>
          <a:lstStyle/>
          <a:p>
            <a:r>
              <a:rPr lang="en-US" sz="1600" b="1" dirty="0" smtClean="0"/>
              <a:t>General Description: </a:t>
            </a:r>
            <a:r>
              <a:rPr lang="en-US" sz="1600" dirty="0" smtClean="0"/>
              <a:t>Sometimes </a:t>
            </a:r>
            <a:r>
              <a:rPr lang="en-US" sz="1600" dirty="0"/>
              <a:t>known as “crack </a:t>
            </a:r>
            <a:r>
              <a:rPr lang="en-US" sz="1600" dirty="0" smtClean="0"/>
              <a:t>chasing,” this method uses </a:t>
            </a:r>
            <a:r>
              <a:rPr lang="en-US" sz="1600" dirty="0"/>
              <a:t>a saw or router to create a recess over an existing </a:t>
            </a:r>
            <a:r>
              <a:rPr lang="en-US" sz="1600" dirty="0" smtClean="0"/>
              <a:t>crack. It is then filled </a:t>
            </a:r>
            <a:r>
              <a:rPr lang="en-US" sz="1600" dirty="0"/>
              <a:t>with cementitious material or epoxy paste</a:t>
            </a:r>
            <a:r>
              <a:rPr lang="en-US" sz="1600" dirty="0" smtClean="0"/>
              <a:t>.</a:t>
            </a:r>
          </a:p>
          <a:p>
            <a:endParaRPr lang="en-US" sz="1600" dirty="0"/>
          </a:p>
          <a:p>
            <a:r>
              <a:rPr lang="en-US" sz="1600" b="1" dirty="0"/>
              <a:t>Material Requirements: </a:t>
            </a:r>
            <a:r>
              <a:rPr lang="en-US" sz="1600" dirty="0" smtClean="0"/>
              <a:t>cementitious material or epoxy paste.</a:t>
            </a:r>
            <a:endParaRPr lang="en-US" sz="1600" b="1" dirty="0"/>
          </a:p>
          <a:p>
            <a:endParaRPr lang="en-US" sz="1600" dirty="0"/>
          </a:p>
          <a:p>
            <a:r>
              <a:rPr lang="en-US" sz="1600" b="1" dirty="0"/>
              <a:t>Best Applications: </a:t>
            </a:r>
            <a:r>
              <a:rPr lang="en-US" sz="1600" dirty="0" smtClean="0"/>
              <a:t>non-moving, horizontal crack.</a:t>
            </a:r>
            <a:endParaRPr lang="en-US" sz="1600" dirty="0"/>
          </a:p>
        </p:txBody>
      </p:sp>
      <p:pic>
        <p:nvPicPr>
          <p:cNvPr id="6" name="Picture 27" descr="Y:\Mark Kennedy\CampConcrete\Simpson_day_4_JPEGS_4096x2731\Thumbnails\tn_IMG_1003.jpg"/>
          <p:cNvPicPr>
            <a:picLocks noChangeAspect="1" noChangeArrowheads="1"/>
          </p:cNvPicPr>
          <p:nvPr>
            <p:custDataLst>
              <p:tags r:id="rId2"/>
            </p:custDataLst>
          </p:nvPr>
        </p:nvPicPr>
        <p:blipFill rotWithShape="1">
          <a:blip r:embed="rId7"/>
          <a:srcRect l="15862" r="8605" b="17607"/>
          <a:stretch/>
        </p:blipFill>
        <p:spPr bwMode="auto">
          <a:xfrm>
            <a:off x="5908737" y="1143000"/>
            <a:ext cx="2419482" cy="175774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 descr="Y:\Mark Kennedy\CampConcrete\Simpson_day_4_JPEGS_4096x2731\Thumbnails\tn_IMG_1126.jpg"/>
          <p:cNvPicPr>
            <a:picLocks noChangeAspect="1" noChangeArrowheads="1"/>
          </p:cNvPicPr>
          <p:nvPr>
            <p:custDataLst>
              <p:tags r:id="rId3"/>
            </p:custDataLst>
          </p:nvPr>
        </p:nvPicPr>
        <p:blipFill rotWithShape="1">
          <a:blip r:embed="rId8"/>
          <a:srcRect l="14571" t="12363"/>
          <a:stretch/>
        </p:blipFill>
        <p:spPr bwMode="auto">
          <a:xfrm>
            <a:off x="5919571" y="3048000"/>
            <a:ext cx="2408648" cy="16465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5" descr="Y:\Mark Kennedy\CampConcrete\Simpson_day_4_JPEGS_4096x2731\Thumbnails\tn_IMG_1103.jpg"/>
          <p:cNvPicPr>
            <a:picLocks noChangeAspect="1" noChangeArrowheads="1"/>
          </p:cNvPicPr>
          <p:nvPr>
            <p:custDataLst>
              <p:tags r:id="rId4"/>
            </p:custDataLst>
          </p:nvPr>
        </p:nvPicPr>
        <p:blipFill rotWithShape="1">
          <a:blip r:embed="rId9"/>
          <a:srcRect l="6466" r="10089" b="10710"/>
          <a:stretch/>
        </p:blipFill>
        <p:spPr bwMode="auto">
          <a:xfrm>
            <a:off x="5908735" y="4876799"/>
            <a:ext cx="2419484" cy="172400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04800" y="1590020"/>
            <a:ext cx="3659435" cy="523220"/>
          </a:xfrm>
          <a:prstGeom prst="rect">
            <a:avLst/>
          </a:prstGeom>
          <a:noFill/>
        </p:spPr>
        <p:txBody>
          <a:bodyPr wrap="square" rtlCol="0">
            <a:spAutoFit/>
          </a:bodyPr>
          <a:lstStyle/>
          <a:p>
            <a:r>
              <a:rPr lang="en-US" sz="2800" b="1" dirty="0" smtClean="0">
                <a:solidFill>
                  <a:srgbClr val="C00000"/>
                </a:solidFill>
              </a:rPr>
              <a:t>For non-moving cracks</a:t>
            </a:r>
          </a:p>
        </p:txBody>
      </p:sp>
      <p:pic>
        <p:nvPicPr>
          <p:cNvPr id="13" name="Picture 2" descr="K:\Training\Projects\Customer\AIA\Online Courses\Concrete Repair Applications\Images\magnifying glas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391" y="6096000"/>
            <a:ext cx="260659" cy="2516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4800" y="5978352"/>
            <a:ext cx="5257799" cy="738664"/>
          </a:xfrm>
          <a:prstGeom prst="rect">
            <a:avLst/>
          </a:prstGeom>
        </p:spPr>
        <p:txBody>
          <a:bodyPr wrap="square">
            <a:spAutoFit/>
          </a:bodyPr>
          <a:lstStyle/>
          <a:p>
            <a:r>
              <a:rPr lang="en-US" sz="1400" b="1" dirty="0"/>
              <a:t>For more information, refer to:</a:t>
            </a:r>
          </a:p>
          <a:p>
            <a:pPr marL="285750" indent="-285750">
              <a:buFont typeface="Arial" panose="020B0604020202020204" pitchFamily="34" charset="0"/>
              <a:buChar char="•"/>
            </a:pPr>
            <a:r>
              <a:rPr lang="en-US" sz="1400" b="1" dirty="0"/>
              <a:t>ACI 224.1R </a:t>
            </a:r>
            <a:r>
              <a:rPr lang="en-US" sz="1400" i="1" dirty="0"/>
              <a:t>Causes, Evaluation, and Repair of Cracks in Concrete Structures</a:t>
            </a:r>
          </a:p>
        </p:txBody>
      </p:sp>
    </p:spTree>
    <p:custDataLst>
      <p:tags r:id="rId1"/>
    </p:custDataLst>
    <p:extLst>
      <p:ext uri="{BB962C8B-B14F-4D97-AF65-F5344CB8AC3E}">
        <p14:creationId xmlns:p14="http://schemas.microsoft.com/office/powerpoint/2010/main" val="348137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Crack </a:t>
            </a:r>
            <a:r>
              <a:rPr lang="en-US" dirty="0" smtClean="0"/>
              <a:t>Repair: Flood Coating</a:t>
            </a:r>
            <a:endParaRPr lang="en-US" dirty="0"/>
          </a:p>
        </p:txBody>
      </p:sp>
      <p:sp>
        <p:nvSpPr>
          <p:cNvPr id="4" name="TextBox 3"/>
          <p:cNvSpPr txBox="1"/>
          <p:nvPr/>
        </p:nvSpPr>
        <p:spPr>
          <a:xfrm>
            <a:off x="304801" y="1066800"/>
            <a:ext cx="7660480" cy="523220"/>
          </a:xfrm>
          <a:prstGeom prst="rect">
            <a:avLst/>
          </a:prstGeom>
          <a:noFill/>
        </p:spPr>
        <p:txBody>
          <a:bodyPr wrap="square" rtlCol="0">
            <a:spAutoFit/>
          </a:bodyPr>
          <a:lstStyle/>
          <a:p>
            <a:r>
              <a:rPr lang="en-US" sz="2800" b="1" dirty="0">
                <a:solidFill>
                  <a:schemeClr val="accent1">
                    <a:lumMod val="50000"/>
                  </a:schemeClr>
                </a:solidFill>
              </a:rPr>
              <a:t>Methyl-Methacrylate Flood Coating</a:t>
            </a:r>
          </a:p>
        </p:txBody>
      </p:sp>
      <p:sp>
        <p:nvSpPr>
          <p:cNvPr id="5" name="Rectangle 4"/>
          <p:cNvSpPr/>
          <p:nvPr/>
        </p:nvSpPr>
        <p:spPr>
          <a:xfrm>
            <a:off x="369984" y="1676400"/>
            <a:ext cx="4202016" cy="2554545"/>
          </a:xfrm>
          <a:prstGeom prst="rect">
            <a:avLst/>
          </a:prstGeom>
        </p:spPr>
        <p:txBody>
          <a:bodyPr wrap="square">
            <a:spAutoFit/>
          </a:bodyPr>
          <a:lstStyle/>
          <a:p>
            <a:r>
              <a:rPr lang="en-US" sz="1600" b="1" dirty="0" smtClean="0"/>
              <a:t>General Description: </a:t>
            </a:r>
            <a:r>
              <a:rPr lang="en-US" sz="1600" dirty="0" smtClean="0"/>
              <a:t>Hairline cracks filled with a low-viscosity methyl-methacrylate by pouring material over affected area.</a:t>
            </a:r>
          </a:p>
          <a:p>
            <a:endParaRPr lang="en-US" sz="1600" dirty="0"/>
          </a:p>
          <a:p>
            <a:r>
              <a:rPr lang="en-US" sz="1600" b="1" dirty="0"/>
              <a:t>Material Requirements: </a:t>
            </a:r>
            <a:r>
              <a:rPr lang="en-US" sz="1600" dirty="0" smtClean="0"/>
              <a:t>extremely low-viscosity repair material. </a:t>
            </a:r>
          </a:p>
          <a:p>
            <a:endParaRPr lang="en-US" sz="1600" dirty="0"/>
          </a:p>
          <a:p>
            <a:r>
              <a:rPr lang="en-US" sz="1600" b="1" dirty="0"/>
              <a:t>Best Applications: </a:t>
            </a:r>
            <a:r>
              <a:rPr lang="en-US" sz="1600" dirty="0" smtClean="0"/>
              <a:t>horizontal surfaces with shallow, hairline cracks that show no evidence of steel rebar corrosion. </a:t>
            </a:r>
            <a:endParaRPr lang="en-US" sz="1600" dirty="0"/>
          </a:p>
        </p:txBody>
      </p:sp>
      <p:pic>
        <p:nvPicPr>
          <p:cNvPr id="9" name="Picture 2" descr="K:\Training\Projects\Customer\AIA\Online Courses\Concrete Repair Applications\Images\Flood coating.bmp"/>
          <p:cNvPicPr>
            <a:picLocks noChangeAspect="1" noChangeArrowheads="1"/>
          </p:cNvPicPr>
          <p:nvPr/>
        </p:nvPicPr>
        <p:blipFill rotWithShape="1">
          <a:blip r:embed="rId4">
            <a:extLst>
              <a:ext uri="{28A0092B-C50C-407E-A947-70E740481C1C}">
                <a14:useLocalDpi xmlns:a14="http://schemas.microsoft.com/office/drawing/2010/main" val="0"/>
              </a:ext>
            </a:extLst>
          </a:blip>
          <a:srcRect l="2355" t="5536" r="2355" b="5531"/>
          <a:stretch/>
        </p:blipFill>
        <p:spPr bwMode="auto">
          <a:xfrm>
            <a:off x="4659156" y="1819313"/>
            <a:ext cx="4256243" cy="305748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69984" y="6000445"/>
            <a:ext cx="7749447" cy="738664"/>
          </a:xfrm>
          <a:prstGeom prst="rect">
            <a:avLst/>
          </a:prstGeom>
        </p:spPr>
        <p:txBody>
          <a:bodyPr wrap="square">
            <a:spAutoFit/>
          </a:bodyPr>
          <a:lstStyle/>
          <a:p>
            <a:r>
              <a:rPr lang="en-US" sz="1400" b="1" dirty="0"/>
              <a:t>For more information, refer to:</a:t>
            </a:r>
          </a:p>
          <a:p>
            <a:pPr marL="285750" indent="-285750">
              <a:buFont typeface="Arial" panose="020B0604020202020204" pitchFamily="34" charset="0"/>
              <a:buChar char="•"/>
            </a:pPr>
            <a:r>
              <a:rPr lang="en-US" sz="1400" b="1" dirty="0" smtClean="0"/>
              <a:t>ACI RAP-13 </a:t>
            </a:r>
            <a:r>
              <a:rPr lang="en-US" sz="1400" i="1" dirty="0" smtClean="0"/>
              <a:t> Methacrylate Flood Coat</a:t>
            </a:r>
            <a:endParaRPr lang="en-US" sz="1400" b="1" dirty="0" smtClean="0"/>
          </a:p>
          <a:p>
            <a:pPr marL="285750" indent="-285750">
              <a:buFont typeface="Arial" panose="020B0604020202020204" pitchFamily="34" charset="0"/>
              <a:buChar char="•"/>
            </a:pPr>
            <a:r>
              <a:rPr lang="en-US" sz="1400" b="1" dirty="0" smtClean="0"/>
              <a:t>ACI </a:t>
            </a:r>
            <a:r>
              <a:rPr lang="en-US" sz="1400" b="1" dirty="0"/>
              <a:t>224.1R </a:t>
            </a:r>
            <a:r>
              <a:rPr lang="en-US" sz="1400" i="1" dirty="0"/>
              <a:t>Causes, Evaluation, and Repair of Cracks in Concrete Structures</a:t>
            </a:r>
          </a:p>
        </p:txBody>
      </p:sp>
      <p:sp>
        <p:nvSpPr>
          <p:cNvPr id="10" name="TextBox 9"/>
          <p:cNvSpPr txBox="1"/>
          <p:nvPr/>
        </p:nvSpPr>
        <p:spPr>
          <a:xfrm>
            <a:off x="4957559" y="4886980"/>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11"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591" y="6118093"/>
            <a:ext cx="260659" cy="2516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3147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Cracks</a:t>
            </a:r>
            <a:endParaRPr lang="en-US" dirty="0"/>
          </a:p>
        </p:txBody>
      </p:sp>
      <p:sp>
        <p:nvSpPr>
          <p:cNvPr id="3" name="Content Placeholder 2"/>
          <p:cNvSpPr>
            <a:spLocks noGrp="1"/>
          </p:cNvSpPr>
          <p:nvPr>
            <p:ph idx="1"/>
          </p:nvPr>
        </p:nvSpPr>
        <p:spPr>
          <a:xfrm>
            <a:off x="457200" y="1529279"/>
            <a:ext cx="8229600" cy="514350"/>
          </a:xfrm>
        </p:spPr>
        <p:txBody>
          <a:bodyPr/>
          <a:lstStyle/>
          <a:p>
            <a:r>
              <a:rPr lang="en-US" sz="2800" dirty="0" smtClean="0">
                <a:solidFill>
                  <a:schemeClr val="tx1"/>
                </a:solidFill>
              </a:rPr>
              <a:t>Now we’ll take a look at how to repair </a:t>
            </a:r>
            <a:r>
              <a:rPr lang="en-US" sz="2800" b="1" dirty="0" smtClean="0">
                <a:solidFill>
                  <a:srgbClr val="00B050"/>
                </a:solidFill>
              </a:rPr>
              <a:t>moving cracks</a:t>
            </a:r>
            <a:r>
              <a:rPr lang="en-US" sz="2800" dirty="0" smtClean="0">
                <a:solidFill>
                  <a:schemeClr val="tx1"/>
                </a:solidFill>
              </a:rPr>
              <a:t>…</a:t>
            </a:r>
            <a:endParaRPr lang="en-US" sz="2800" dirty="0">
              <a:solidFill>
                <a:schemeClr val="tx1"/>
              </a:solidFill>
            </a:endParaRPr>
          </a:p>
        </p:txBody>
      </p:sp>
      <p:sp>
        <p:nvSpPr>
          <p:cNvPr id="4" name="TextBox 3"/>
          <p:cNvSpPr txBox="1"/>
          <p:nvPr/>
        </p:nvSpPr>
        <p:spPr>
          <a:xfrm>
            <a:off x="457200" y="2057400"/>
            <a:ext cx="7620000" cy="2646878"/>
          </a:xfrm>
          <a:prstGeom prst="rect">
            <a:avLst/>
          </a:prstGeom>
          <a:noFill/>
        </p:spPr>
        <p:txBody>
          <a:bodyPr wrap="square" rtlCol="0">
            <a:spAutoFit/>
          </a:bodyPr>
          <a:lstStyle/>
          <a:p>
            <a:pPr>
              <a:lnSpc>
                <a:spcPct val="200000"/>
              </a:lnSpc>
            </a:pPr>
            <a:r>
              <a:rPr lang="en-US" sz="2000" b="1" dirty="0" smtClean="0"/>
              <a:t>Possible materials for moving cracks include</a:t>
            </a:r>
            <a:r>
              <a:rPr lang="en-US" b="1" dirty="0" smtClean="0"/>
              <a:t>:</a:t>
            </a:r>
          </a:p>
          <a:p>
            <a:pPr marL="285750" indent="-285750">
              <a:lnSpc>
                <a:spcPct val="200000"/>
              </a:lnSpc>
              <a:buFont typeface="Arial" panose="020B0604020202020204" pitchFamily="34" charset="0"/>
              <a:buChar char="•"/>
            </a:pPr>
            <a:r>
              <a:rPr lang="en-US" dirty="0" smtClean="0"/>
              <a:t>Polyurethane grouts or sealants</a:t>
            </a:r>
          </a:p>
          <a:p>
            <a:pPr marL="285750" indent="-285750">
              <a:lnSpc>
                <a:spcPct val="200000"/>
              </a:lnSpc>
              <a:buFont typeface="Arial" panose="020B0604020202020204" pitchFamily="34" charset="0"/>
              <a:buChar char="•"/>
            </a:pPr>
            <a:r>
              <a:rPr lang="en-US" dirty="0" smtClean="0"/>
              <a:t>Polysulfide sealants</a:t>
            </a:r>
          </a:p>
          <a:p>
            <a:pPr marL="285750" indent="-285750">
              <a:lnSpc>
                <a:spcPct val="200000"/>
              </a:lnSpc>
              <a:buFont typeface="Arial" panose="020B0604020202020204" pitchFamily="34" charset="0"/>
              <a:buChar char="•"/>
            </a:pPr>
            <a:r>
              <a:rPr lang="en-US" dirty="0" smtClean="0"/>
              <a:t>Silicone sealants</a:t>
            </a:r>
          </a:p>
          <a:p>
            <a:pPr marL="285750" indent="-285750">
              <a:buFont typeface="Arial" panose="020B0604020202020204" pitchFamily="34" charset="0"/>
              <a:buChar char="•"/>
            </a:pPr>
            <a:endParaRPr lang="en-US"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399" y="3196636"/>
            <a:ext cx="2782887" cy="3015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3170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Basics</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2954655"/>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a:t>What makes up concrete</a:t>
            </a:r>
          </a:p>
          <a:p>
            <a:pPr marL="742950" lvl="1" indent="-285750">
              <a:spcBef>
                <a:spcPts val="1200"/>
              </a:spcBef>
              <a:spcAft>
                <a:spcPts val="1200"/>
              </a:spcAft>
              <a:buFont typeface="Wingdings" panose="05000000000000000000" pitchFamily="2" charset="2"/>
              <a:buChar char="ü"/>
            </a:pPr>
            <a:r>
              <a:rPr lang="en-US" dirty="0"/>
              <a:t>How reinforced concrete combats compression and tension forces</a:t>
            </a:r>
          </a:p>
          <a:p>
            <a:pPr marL="742950" lvl="1" indent="-285750">
              <a:spcBef>
                <a:spcPts val="1200"/>
              </a:spcBef>
              <a:spcAft>
                <a:spcPts val="1200"/>
              </a:spcAft>
              <a:buFont typeface="Wingdings" panose="05000000000000000000" pitchFamily="2" charset="2"/>
              <a:buChar char="ü"/>
            </a:pPr>
            <a:r>
              <a:rPr lang="en-US" dirty="0"/>
              <a:t>Why repairs fail</a:t>
            </a:r>
          </a:p>
          <a:p>
            <a:pPr marL="742950" lvl="1" indent="-285750">
              <a:spcBef>
                <a:spcPts val="1200"/>
              </a:spcBef>
              <a:spcAft>
                <a:spcPts val="1200"/>
              </a:spcAft>
              <a:buFont typeface="Wingdings" panose="05000000000000000000" pitchFamily="2" charset="2"/>
              <a:buChar char="ü"/>
            </a:pPr>
            <a:r>
              <a:rPr lang="en-US" dirty="0"/>
              <a:t>How to increase the likelihood of planning a lasting repair</a:t>
            </a:r>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3836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Cracks</a:t>
            </a:r>
            <a:endParaRPr lang="en-US" dirty="0"/>
          </a:p>
        </p:txBody>
      </p:sp>
      <p:sp>
        <p:nvSpPr>
          <p:cNvPr id="5" name="Content Placeholder 2"/>
          <p:cNvSpPr txBox="1">
            <a:spLocks/>
          </p:cNvSpPr>
          <p:nvPr/>
        </p:nvSpPr>
        <p:spPr>
          <a:xfrm>
            <a:off x="462708" y="1446540"/>
            <a:ext cx="8229600" cy="514350"/>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r>
              <a:rPr lang="en-US" sz="2400" kern="0" dirty="0" smtClean="0">
                <a:solidFill>
                  <a:schemeClr val="tx1"/>
                </a:solidFill>
              </a:rPr>
              <a:t>When applying repair material to </a:t>
            </a:r>
            <a:r>
              <a:rPr lang="en-US" sz="2400" b="1" kern="0" dirty="0" smtClean="0">
                <a:solidFill>
                  <a:srgbClr val="00B050"/>
                </a:solidFill>
              </a:rPr>
              <a:t>moving cracks </a:t>
            </a:r>
            <a:r>
              <a:rPr lang="en-US" sz="2400" kern="0" dirty="0" smtClean="0">
                <a:solidFill>
                  <a:schemeClr val="tx1"/>
                </a:solidFill>
              </a:rPr>
              <a:t>there should be no “three-sided adhesion.”</a:t>
            </a:r>
            <a:endParaRPr lang="en-US" sz="2400" kern="0" dirty="0">
              <a:solidFill>
                <a:schemeClr val="tx1"/>
              </a:solidFill>
            </a:endParaRPr>
          </a:p>
        </p:txBody>
      </p:sp>
      <p:grpSp>
        <p:nvGrpSpPr>
          <p:cNvPr id="17" name="Group 16"/>
          <p:cNvGrpSpPr/>
          <p:nvPr/>
        </p:nvGrpSpPr>
        <p:grpSpPr>
          <a:xfrm>
            <a:off x="2352101" y="2869375"/>
            <a:ext cx="4054541" cy="1574614"/>
            <a:chOff x="1371600" y="2810099"/>
            <a:chExt cx="4054541" cy="1574614"/>
          </a:xfrm>
        </p:grpSpPr>
        <p:sp>
          <p:nvSpPr>
            <p:cNvPr id="16" name="Rectangle 15"/>
            <p:cNvSpPr/>
            <p:nvPr/>
          </p:nvSpPr>
          <p:spPr>
            <a:xfrm>
              <a:off x="1371600" y="2831335"/>
              <a:ext cx="4054541" cy="1553378"/>
            </a:xfrm>
            <a:prstGeom prst="rect">
              <a:avLst/>
            </a:prstGeom>
            <a:solidFill>
              <a:schemeClr val="bg2"/>
            </a:solidFill>
            <a:ln w="127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356566" y="2831335"/>
              <a:ext cx="1682033" cy="1283465"/>
            </a:xfrm>
            <a:prstGeom prst="rect">
              <a:avLst/>
            </a:prstGeom>
            <a:solidFill>
              <a:srgbClr val="FFCC6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883435" y="4039518"/>
              <a:ext cx="838659" cy="2657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371600" y="2810099"/>
              <a:ext cx="1969934" cy="1574614"/>
            </a:xfrm>
            <a:custGeom>
              <a:avLst/>
              <a:gdLst>
                <a:gd name="connsiteX0" fmla="*/ 1187736 w 1969934"/>
                <a:gd name="connsiteY0" fmla="*/ 18480 h 1560842"/>
                <a:gd name="connsiteX1" fmla="*/ 1419090 w 1969934"/>
                <a:gd name="connsiteY1" fmla="*/ 7463 h 1560842"/>
                <a:gd name="connsiteX2" fmla="*/ 1463158 w 1969934"/>
                <a:gd name="connsiteY2" fmla="*/ 18480 h 1560842"/>
                <a:gd name="connsiteX3" fmla="*/ 1441124 w 1969934"/>
                <a:gd name="connsiteY3" fmla="*/ 51531 h 1560842"/>
                <a:gd name="connsiteX4" fmla="*/ 1430107 w 1969934"/>
                <a:gd name="connsiteY4" fmla="*/ 95598 h 1560842"/>
                <a:gd name="connsiteX5" fmla="*/ 1408073 w 1969934"/>
                <a:gd name="connsiteY5" fmla="*/ 128649 h 1560842"/>
                <a:gd name="connsiteX6" fmla="*/ 1397056 w 1969934"/>
                <a:gd name="connsiteY6" fmla="*/ 161700 h 1560842"/>
                <a:gd name="connsiteX7" fmla="*/ 1430107 w 1969934"/>
                <a:gd name="connsiteY7" fmla="*/ 271868 h 1560842"/>
                <a:gd name="connsiteX8" fmla="*/ 1452141 w 1969934"/>
                <a:gd name="connsiteY8" fmla="*/ 304919 h 1560842"/>
                <a:gd name="connsiteX9" fmla="*/ 1485191 w 1969934"/>
                <a:gd name="connsiteY9" fmla="*/ 315936 h 1560842"/>
                <a:gd name="connsiteX10" fmla="*/ 1496208 w 1969934"/>
                <a:gd name="connsiteY10" fmla="*/ 481189 h 1560842"/>
                <a:gd name="connsiteX11" fmla="*/ 1518242 w 1969934"/>
                <a:gd name="connsiteY11" fmla="*/ 514239 h 1560842"/>
                <a:gd name="connsiteX12" fmla="*/ 1573326 w 1969934"/>
                <a:gd name="connsiteY12" fmla="*/ 525256 h 1560842"/>
                <a:gd name="connsiteX13" fmla="*/ 1606377 w 1969934"/>
                <a:gd name="connsiteY13" fmla="*/ 591357 h 1560842"/>
                <a:gd name="connsiteX14" fmla="*/ 1584343 w 1969934"/>
                <a:gd name="connsiteY14" fmla="*/ 657459 h 1560842"/>
                <a:gd name="connsiteX15" fmla="*/ 1606377 w 1969934"/>
                <a:gd name="connsiteY15" fmla="*/ 690509 h 1560842"/>
                <a:gd name="connsiteX16" fmla="*/ 1639428 w 1969934"/>
                <a:gd name="connsiteY16" fmla="*/ 701526 h 1560842"/>
                <a:gd name="connsiteX17" fmla="*/ 1672478 w 1969934"/>
                <a:gd name="connsiteY17" fmla="*/ 723560 h 1560842"/>
                <a:gd name="connsiteX18" fmla="*/ 1683495 w 1969934"/>
                <a:gd name="connsiteY18" fmla="*/ 778644 h 1560842"/>
                <a:gd name="connsiteX19" fmla="*/ 1694512 w 1969934"/>
                <a:gd name="connsiteY19" fmla="*/ 822712 h 1560842"/>
                <a:gd name="connsiteX20" fmla="*/ 1705529 w 1969934"/>
                <a:gd name="connsiteY20" fmla="*/ 888813 h 1560842"/>
                <a:gd name="connsiteX21" fmla="*/ 1738579 w 1969934"/>
                <a:gd name="connsiteY21" fmla="*/ 954914 h 1560842"/>
                <a:gd name="connsiteX22" fmla="*/ 1749596 w 1969934"/>
                <a:gd name="connsiteY22" fmla="*/ 987965 h 1560842"/>
                <a:gd name="connsiteX23" fmla="*/ 1760613 w 1969934"/>
                <a:gd name="connsiteY23" fmla="*/ 1175251 h 1560842"/>
                <a:gd name="connsiteX24" fmla="*/ 1782647 w 1969934"/>
                <a:gd name="connsiteY24" fmla="*/ 1241353 h 1560842"/>
                <a:gd name="connsiteX25" fmla="*/ 1804681 w 1969934"/>
                <a:gd name="connsiteY25" fmla="*/ 1417622 h 1560842"/>
                <a:gd name="connsiteX26" fmla="*/ 1826714 w 1969934"/>
                <a:gd name="connsiteY26" fmla="*/ 1450673 h 1560842"/>
                <a:gd name="connsiteX27" fmla="*/ 1859765 w 1969934"/>
                <a:gd name="connsiteY27" fmla="*/ 1472707 h 1560842"/>
                <a:gd name="connsiteX28" fmla="*/ 1936883 w 1969934"/>
                <a:gd name="connsiteY28" fmla="*/ 1527791 h 1560842"/>
                <a:gd name="connsiteX29" fmla="*/ 1969934 w 1969934"/>
                <a:gd name="connsiteY29" fmla="*/ 1538808 h 1560842"/>
                <a:gd name="connsiteX30" fmla="*/ 1925866 w 1969934"/>
                <a:gd name="connsiteY30" fmla="*/ 1560842 h 1560842"/>
                <a:gd name="connsiteX31" fmla="*/ 1760613 w 1969934"/>
                <a:gd name="connsiteY31" fmla="*/ 1516774 h 1560842"/>
                <a:gd name="connsiteX32" fmla="*/ 1540276 w 1969934"/>
                <a:gd name="connsiteY32" fmla="*/ 1494741 h 1560842"/>
                <a:gd name="connsiteX33" fmla="*/ 1485191 w 1969934"/>
                <a:gd name="connsiteY33" fmla="*/ 1483724 h 1560842"/>
                <a:gd name="connsiteX34" fmla="*/ 1441124 w 1969934"/>
                <a:gd name="connsiteY34" fmla="*/ 1472707 h 1560842"/>
                <a:gd name="connsiteX35" fmla="*/ 1375023 w 1969934"/>
                <a:gd name="connsiteY35" fmla="*/ 1461690 h 1560842"/>
                <a:gd name="connsiteX36" fmla="*/ 758078 w 1969934"/>
                <a:gd name="connsiteY36" fmla="*/ 1472707 h 1560842"/>
                <a:gd name="connsiteX37" fmla="*/ 493673 w 1969934"/>
                <a:gd name="connsiteY37" fmla="*/ 1461690 h 1560842"/>
                <a:gd name="connsiteX38" fmla="*/ 86049 w 1969934"/>
                <a:gd name="connsiteY38" fmla="*/ 1472707 h 1560842"/>
                <a:gd name="connsiteX39" fmla="*/ 52999 w 1969934"/>
                <a:gd name="connsiteY39" fmla="*/ 1098133 h 1560842"/>
                <a:gd name="connsiteX40" fmla="*/ 64015 w 1969934"/>
                <a:gd name="connsiteY40" fmla="*/ 965931 h 1560842"/>
                <a:gd name="connsiteX41" fmla="*/ 41982 w 1969934"/>
                <a:gd name="connsiteY41" fmla="*/ 282885 h 1560842"/>
                <a:gd name="connsiteX42" fmla="*/ 30965 w 1969934"/>
                <a:gd name="connsiteY42" fmla="*/ 227801 h 1560842"/>
                <a:gd name="connsiteX43" fmla="*/ 19948 w 1969934"/>
                <a:gd name="connsiteY43" fmla="*/ 194750 h 1560842"/>
                <a:gd name="connsiteX44" fmla="*/ 8931 w 1969934"/>
                <a:gd name="connsiteY44" fmla="*/ 84581 h 1560842"/>
                <a:gd name="connsiteX45" fmla="*/ 19948 w 1969934"/>
                <a:gd name="connsiteY45" fmla="*/ 7463 h 1560842"/>
                <a:gd name="connsiteX46" fmla="*/ 273336 w 1969934"/>
                <a:gd name="connsiteY46" fmla="*/ 18480 h 1560842"/>
                <a:gd name="connsiteX47" fmla="*/ 339437 w 1969934"/>
                <a:gd name="connsiteY47" fmla="*/ 29497 h 1560842"/>
                <a:gd name="connsiteX48" fmla="*/ 1187736 w 1969934"/>
                <a:gd name="connsiteY48" fmla="*/ 18480 h 156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69934" h="1560842">
                  <a:moveTo>
                    <a:pt x="1187736" y="18480"/>
                  </a:moveTo>
                  <a:cubicBezTo>
                    <a:pt x="1367678" y="14808"/>
                    <a:pt x="1341885" y="7463"/>
                    <a:pt x="1419090" y="7463"/>
                  </a:cubicBezTo>
                  <a:cubicBezTo>
                    <a:pt x="1434231" y="7463"/>
                    <a:pt x="1456387" y="4937"/>
                    <a:pt x="1463158" y="18480"/>
                  </a:cubicBezTo>
                  <a:cubicBezTo>
                    <a:pt x="1469079" y="30323"/>
                    <a:pt x="1448469" y="40514"/>
                    <a:pt x="1441124" y="51531"/>
                  </a:cubicBezTo>
                  <a:cubicBezTo>
                    <a:pt x="1437452" y="66220"/>
                    <a:pt x="1436071" y="81681"/>
                    <a:pt x="1430107" y="95598"/>
                  </a:cubicBezTo>
                  <a:cubicBezTo>
                    <a:pt x="1424891" y="107768"/>
                    <a:pt x="1413994" y="116806"/>
                    <a:pt x="1408073" y="128649"/>
                  </a:cubicBezTo>
                  <a:cubicBezTo>
                    <a:pt x="1402880" y="139036"/>
                    <a:pt x="1400728" y="150683"/>
                    <a:pt x="1397056" y="161700"/>
                  </a:cubicBezTo>
                  <a:cubicBezTo>
                    <a:pt x="1403215" y="186334"/>
                    <a:pt x="1419378" y="255775"/>
                    <a:pt x="1430107" y="271868"/>
                  </a:cubicBezTo>
                  <a:cubicBezTo>
                    <a:pt x="1437452" y="282885"/>
                    <a:pt x="1441802" y="296647"/>
                    <a:pt x="1452141" y="304919"/>
                  </a:cubicBezTo>
                  <a:cubicBezTo>
                    <a:pt x="1461209" y="312173"/>
                    <a:pt x="1474174" y="312264"/>
                    <a:pt x="1485191" y="315936"/>
                  </a:cubicBezTo>
                  <a:cubicBezTo>
                    <a:pt x="1488863" y="371020"/>
                    <a:pt x="1487132" y="426734"/>
                    <a:pt x="1496208" y="481189"/>
                  </a:cubicBezTo>
                  <a:cubicBezTo>
                    <a:pt x="1498385" y="494249"/>
                    <a:pt x="1506746" y="507670"/>
                    <a:pt x="1518242" y="514239"/>
                  </a:cubicBezTo>
                  <a:cubicBezTo>
                    <a:pt x="1534500" y="523529"/>
                    <a:pt x="1554965" y="521584"/>
                    <a:pt x="1573326" y="525256"/>
                  </a:cubicBezTo>
                  <a:cubicBezTo>
                    <a:pt x="1581989" y="538251"/>
                    <a:pt x="1608549" y="571810"/>
                    <a:pt x="1606377" y="591357"/>
                  </a:cubicBezTo>
                  <a:cubicBezTo>
                    <a:pt x="1603812" y="614441"/>
                    <a:pt x="1584343" y="657459"/>
                    <a:pt x="1584343" y="657459"/>
                  </a:cubicBezTo>
                  <a:cubicBezTo>
                    <a:pt x="1591688" y="668476"/>
                    <a:pt x="1596038" y="682238"/>
                    <a:pt x="1606377" y="690509"/>
                  </a:cubicBezTo>
                  <a:cubicBezTo>
                    <a:pt x="1615445" y="697763"/>
                    <a:pt x="1629041" y="696332"/>
                    <a:pt x="1639428" y="701526"/>
                  </a:cubicBezTo>
                  <a:cubicBezTo>
                    <a:pt x="1651271" y="707447"/>
                    <a:pt x="1661461" y="716215"/>
                    <a:pt x="1672478" y="723560"/>
                  </a:cubicBezTo>
                  <a:cubicBezTo>
                    <a:pt x="1676150" y="741921"/>
                    <a:pt x="1679433" y="760365"/>
                    <a:pt x="1683495" y="778644"/>
                  </a:cubicBezTo>
                  <a:cubicBezTo>
                    <a:pt x="1686780" y="793425"/>
                    <a:pt x="1691542" y="807865"/>
                    <a:pt x="1694512" y="822712"/>
                  </a:cubicBezTo>
                  <a:cubicBezTo>
                    <a:pt x="1698893" y="844616"/>
                    <a:pt x="1700683" y="867007"/>
                    <a:pt x="1705529" y="888813"/>
                  </a:cubicBezTo>
                  <a:cubicBezTo>
                    <a:pt x="1716605" y="938654"/>
                    <a:pt x="1714812" y="907378"/>
                    <a:pt x="1738579" y="954914"/>
                  </a:cubicBezTo>
                  <a:cubicBezTo>
                    <a:pt x="1743772" y="965301"/>
                    <a:pt x="1745924" y="976948"/>
                    <a:pt x="1749596" y="987965"/>
                  </a:cubicBezTo>
                  <a:cubicBezTo>
                    <a:pt x="1753268" y="1050394"/>
                    <a:pt x="1752524" y="1113240"/>
                    <a:pt x="1760613" y="1175251"/>
                  </a:cubicBezTo>
                  <a:cubicBezTo>
                    <a:pt x="1763617" y="1198282"/>
                    <a:pt x="1782647" y="1241353"/>
                    <a:pt x="1782647" y="1241353"/>
                  </a:cubicBezTo>
                  <a:cubicBezTo>
                    <a:pt x="1784751" y="1268699"/>
                    <a:pt x="1780900" y="1370060"/>
                    <a:pt x="1804681" y="1417622"/>
                  </a:cubicBezTo>
                  <a:cubicBezTo>
                    <a:pt x="1810602" y="1429465"/>
                    <a:pt x="1817352" y="1441310"/>
                    <a:pt x="1826714" y="1450673"/>
                  </a:cubicBezTo>
                  <a:cubicBezTo>
                    <a:pt x="1836077" y="1460036"/>
                    <a:pt x="1848748" y="1465362"/>
                    <a:pt x="1859765" y="1472707"/>
                  </a:cubicBezTo>
                  <a:cubicBezTo>
                    <a:pt x="1878127" y="1527791"/>
                    <a:pt x="1859765" y="1502085"/>
                    <a:pt x="1936883" y="1527791"/>
                  </a:cubicBezTo>
                  <a:lnTo>
                    <a:pt x="1969934" y="1538808"/>
                  </a:lnTo>
                  <a:cubicBezTo>
                    <a:pt x="1955245" y="1546153"/>
                    <a:pt x="1942289" y="1560842"/>
                    <a:pt x="1925866" y="1560842"/>
                  </a:cubicBezTo>
                  <a:cubicBezTo>
                    <a:pt x="1703003" y="1560842"/>
                    <a:pt x="1899737" y="1539034"/>
                    <a:pt x="1760613" y="1516774"/>
                  </a:cubicBezTo>
                  <a:cubicBezTo>
                    <a:pt x="1687728" y="1505113"/>
                    <a:pt x="1540276" y="1494741"/>
                    <a:pt x="1540276" y="1494741"/>
                  </a:cubicBezTo>
                  <a:cubicBezTo>
                    <a:pt x="1521914" y="1491069"/>
                    <a:pt x="1503470" y="1487786"/>
                    <a:pt x="1485191" y="1483724"/>
                  </a:cubicBezTo>
                  <a:cubicBezTo>
                    <a:pt x="1470410" y="1480439"/>
                    <a:pt x="1455971" y="1475676"/>
                    <a:pt x="1441124" y="1472707"/>
                  </a:cubicBezTo>
                  <a:cubicBezTo>
                    <a:pt x="1419220" y="1468326"/>
                    <a:pt x="1397057" y="1465362"/>
                    <a:pt x="1375023" y="1461690"/>
                  </a:cubicBezTo>
                  <a:lnTo>
                    <a:pt x="758078" y="1472707"/>
                  </a:lnTo>
                  <a:cubicBezTo>
                    <a:pt x="669867" y="1472707"/>
                    <a:pt x="581884" y="1461690"/>
                    <a:pt x="493673" y="1461690"/>
                  </a:cubicBezTo>
                  <a:cubicBezTo>
                    <a:pt x="357749" y="1461690"/>
                    <a:pt x="221924" y="1469035"/>
                    <a:pt x="86049" y="1472707"/>
                  </a:cubicBezTo>
                  <a:cubicBezTo>
                    <a:pt x="-74978" y="1432449"/>
                    <a:pt x="36228" y="1475500"/>
                    <a:pt x="52999" y="1098133"/>
                  </a:cubicBezTo>
                  <a:cubicBezTo>
                    <a:pt x="54962" y="1053957"/>
                    <a:pt x="60343" y="1009998"/>
                    <a:pt x="64015" y="965931"/>
                  </a:cubicBezTo>
                  <a:cubicBezTo>
                    <a:pt x="56671" y="738249"/>
                    <a:pt x="86658" y="506262"/>
                    <a:pt x="41982" y="282885"/>
                  </a:cubicBezTo>
                  <a:cubicBezTo>
                    <a:pt x="38310" y="264524"/>
                    <a:pt x="35507" y="245967"/>
                    <a:pt x="30965" y="227801"/>
                  </a:cubicBezTo>
                  <a:cubicBezTo>
                    <a:pt x="28148" y="216535"/>
                    <a:pt x="23620" y="205767"/>
                    <a:pt x="19948" y="194750"/>
                  </a:cubicBezTo>
                  <a:cubicBezTo>
                    <a:pt x="16276" y="158027"/>
                    <a:pt x="8931" y="121487"/>
                    <a:pt x="8931" y="84581"/>
                  </a:cubicBezTo>
                  <a:cubicBezTo>
                    <a:pt x="8931" y="58614"/>
                    <a:pt x="-5244" y="13761"/>
                    <a:pt x="19948" y="7463"/>
                  </a:cubicBezTo>
                  <a:cubicBezTo>
                    <a:pt x="101966" y="-13041"/>
                    <a:pt x="188873" y="14808"/>
                    <a:pt x="273336" y="18480"/>
                  </a:cubicBezTo>
                  <a:cubicBezTo>
                    <a:pt x="295370" y="22152"/>
                    <a:pt x="317099" y="29497"/>
                    <a:pt x="339437" y="29497"/>
                  </a:cubicBezTo>
                  <a:cubicBezTo>
                    <a:pt x="636915" y="29497"/>
                    <a:pt x="1007794" y="22152"/>
                    <a:pt x="1187736" y="18480"/>
                  </a:cubicBez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flipH="1">
              <a:off x="3189383" y="2810099"/>
              <a:ext cx="2236758" cy="1574613"/>
            </a:xfrm>
            <a:custGeom>
              <a:avLst/>
              <a:gdLst>
                <a:gd name="connsiteX0" fmla="*/ 1187736 w 1969934"/>
                <a:gd name="connsiteY0" fmla="*/ 18480 h 1560842"/>
                <a:gd name="connsiteX1" fmla="*/ 1419090 w 1969934"/>
                <a:gd name="connsiteY1" fmla="*/ 7463 h 1560842"/>
                <a:gd name="connsiteX2" fmla="*/ 1463158 w 1969934"/>
                <a:gd name="connsiteY2" fmla="*/ 18480 h 1560842"/>
                <a:gd name="connsiteX3" fmla="*/ 1441124 w 1969934"/>
                <a:gd name="connsiteY3" fmla="*/ 51531 h 1560842"/>
                <a:gd name="connsiteX4" fmla="*/ 1430107 w 1969934"/>
                <a:gd name="connsiteY4" fmla="*/ 95598 h 1560842"/>
                <a:gd name="connsiteX5" fmla="*/ 1408073 w 1969934"/>
                <a:gd name="connsiteY5" fmla="*/ 128649 h 1560842"/>
                <a:gd name="connsiteX6" fmla="*/ 1397056 w 1969934"/>
                <a:gd name="connsiteY6" fmla="*/ 161700 h 1560842"/>
                <a:gd name="connsiteX7" fmla="*/ 1430107 w 1969934"/>
                <a:gd name="connsiteY7" fmla="*/ 271868 h 1560842"/>
                <a:gd name="connsiteX8" fmla="*/ 1452141 w 1969934"/>
                <a:gd name="connsiteY8" fmla="*/ 304919 h 1560842"/>
                <a:gd name="connsiteX9" fmla="*/ 1485191 w 1969934"/>
                <a:gd name="connsiteY9" fmla="*/ 315936 h 1560842"/>
                <a:gd name="connsiteX10" fmla="*/ 1496208 w 1969934"/>
                <a:gd name="connsiteY10" fmla="*/ 481189 h 1560842"/>
                <a:gd name="connsiteX11" fmla="*/ 1518242 w 1969934"/>
                <a:gd name="connsiteY11" fmla="*/ 514239 h 1560842"/>
                <a:gd name="connsiteX12" fmla="*/ 1573326 w 1969934"/>
                <a:gd name="connsiteY12" fmla="*/ 525256 h 1560842"/>
                <a:gd name="connsiteX13" fmla="*/ 1606377 w 1969934"/>
                <a:gd name="connsiteY13" fmla="*/ 591357 h 1560842"/>
                <a:gd name="connsiteX14" fmla="*/ 1584343 w 1969934"/>
                <a:gd name="connsiteY14" fmla="*/ 657459 h 1560842"/>
                <a:gd name="connsiteX15" fmla="*/ 1606377 w 1969934"/>
                <a:gd name="connsiteY15" fmla="*/ 690509 h 1560842"/>
                <a:gd name="connsiteX16" fmla="*/ 1639428 w 1969934"/>
                <a:gd name="connsiteY16" fmla="*/ 701526 h 1560842"/>
                <a:gd name="connsiteX17" fmla="*/ 1672478 w 1969934"/>
                <a:gd name="connsiteY17" fmla="*/ 723560 h 1560842"/>
                <a:gd name="connsiteX18" fmla="*/ 1683495 w 1969934"/>
                <a:gd name="connsiteY18" fmla="*/ 778644 h 1560842"/>
                <a:gd name="connsiteX19" fmla="*/ 1694512 w 1969934"/>
                <a:gd name="connsiteY19" fmla="*/ 822712 h 1560842"/>
                <a:gd name="connsiteX20" fmla="*/ 1705529 w 1969934"/>
                <a:gd name="connsiteY20" fmla="*/ 888813 h 1560842"/>
                <a:gd name="connsiteX21" fmla="*/ 1738579 w 1969934"/>
                <a:gd name="connsiteY21" fmla="*/ 954914 h 1560842"/>
                <a:gd name="connsiteX22" fmla="*/ 1749596 w 1969934"/>
                <a:gd name="connsiteY22" fmla="*/ 987965 h 1560842"/>
                <a:gd name="connsiteX23" fmla="*/ 1760613 w 1969934"/>
                <a:gd name="connsiteY23" fmla="*/ 1175251 h 1560842"/>
                <a:gd name="connsiteX24" fmla="*/ 1782647 w 1969934"/>
                <a:gd name="connsiteY24" fmla="*/ 1241353 h 1560842"/>
                <a:gd name="connsiteX25" fmla="*/ 1804681 w 1969934"/>
                <a:gd name="connsiteY25" fmla="*/ 1417622 h 1560842"/>
                <a:gd name="connsiteX26" fmla="*/ 1826714 w 1969934"/>
                <a:gd name="connsiteY26" fmla="*/ 1450673 h 1560842"/>
                <a:gd name="connsiteX27" fmla="*/ 1859765 w 1969934"/>
                <a:gd name="connsiteY27" fmla="*/ 1472707 h 1560842"/>
                <a:gd name="connsiteX28" fmla="*/ 1936883 w 1969934"/>
                <a:gd name="connsiteY28" fmla="*/ 1527791 h 1560842"/>
                <a:gd name="connsiteX29" fmla="*/ 1969934 w 1969934"/>
                <a:gd name="connsiteY29" fmla="*/ 1538808 h 1560842"/>
                <a:gd name="connsiteX30" fmla="*/ 1925866 w 1969934"/>
                <a:gd name="connsiteY30" fmla="*/ 1560842 h 1560842"/>
                <a:gd name="connsiteX31" fmla="*/ 1760613 w 1969934"/>
                <a:gd name="connsiteY31" fmla="*/ 1516774 h 1560842"/>
                <a:gd name="connsiteX32" fmla="*/ 1540276 w 1969934"/>
                <a:gd name="connsiteY32" fmla="*/ 1494741 h 1560842"/>
                <a:gd name="connsiteX33" fmla="*/ 1485191 w 1969934"/>
                <a:gd name="connsiteY33" fmla="*/ 1483724 h 1560842"/>
                <a:gd name="connsiteX34" fmla="*/ 1441124 w 1969934"/>
                <a:gd name="connsiteY34" fmla="*/ 1472707 h 1560842"/>
                <a:gd name="connsiteX35" fmla="*/ 1375023 w 1969934"/>
                <a:gd name="connsiteY35" fmla="*/ 1461690 h 1560842"/>
                <a:gd name="connsiteX36" fmla="*/ 758078 w 1969934"/>
                <a:gd name="connsiteY36" fmla="*/ 1472707 h 1560842"/>
                <a:gd name="connsiteX37" fmla="*/ 493673 w 1969934"/>
                <a:gd name="connsiteY37" fmla="*/ 1461690 h 1560842"/>
                <a:gd name="connsiteX38" fmla="*/ 86049 w 1969934"/>
                <a:gd name="connsiteY38" fmla="*/ 1472707 h 1560842"/>
                <a:gd name="connsiteX39" fmla="*/ 52999 w 1969934"/>
                <a:gd name="connsiteY39" fmla="*/ 1098133 h 1560842"/>
                <a:gd name="connsiteX40" fmla="*/ 64015 w 1969934"/>
                <a:gd name="connsiteY40" fmla="*/ 965931 h 1560842"/>
                <a:gd name="connsiteX41" fmla="*/ 41982 w 1969934"/>
                <a:gd name="connsiteY41" fmla="*/ 282885 h 1560842"/>
                <a:gd name="connsiteX42" fmla="*/ 30965 w 1969934"/>
                <a:gd name="connsiteY42" fmla="*/ 227801 h 1560842"/>
                <a:gd name="connsiteX43" fmla="*/ 19948 w 1969934"/>
                <a:gd name="connsiteY43" fmla="*/ 194750 h 1560842"/>
                <a:gd name="connsiteX44" fmla="*/ 8931 w 1969934"/>
                <a:gd name="connsiteY44" fmla="*/ 84581 h 1560842"/>
                <a:gd name="connsiteX45" fmla="*/ 19948 w 1969934"/>
                <a:gd name="connsiteY45" fmla="*/ 7463 h 1560842"/>
                <a:gd name="connsiteX46" fmla="*/ 273336 w 1969934"/>
                <a:gd name="connsiteY46" fmla="*/ 18480 h 1560842"/>
                <a:gd name="connsiteX47" fmla="*/ 339437 w 1969934"/>
                <a:gd name="connsiteY47" fmla="*/ 29497 h 1560842"/>
                <a:gd name="connsiteX48" fmla="*/ 1187736 w 1969934"/>
                <a:gd name="connsiteY48" fmla="*/ 18480 h 156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69934" h="1560842">
                  <a:moveTo>
                    <a:pt x="1187736" y="18480"/>
                  </a:moveTo>
                  <a:cubicBezTo>
                    <a:pt x="1367678" y="14808"/>
                    <a:pt x="1341885" y="7463"/>
                    <a:pt x="1419090" y="7463"/>
                  </a:cubicBezTo>
                  <a:cubicBezTo>
                    <a:pt x="1434231" y="7463"/>
                    <a:pt x="1456387" y="4937"/>
                    <a:pt x="1463158" y="18480"/>
                  </a:cubicBezTo>
                  <a:cubicBezTo>
                    <a:pt x="1469079" y="30323"/>
                    <a:pt x="1448469" y="40514"/>
                    <a:pt x="1441124" y="51531"/>
                  </a:cubicBezTo>
                  <a:cubicBezTo>
                    <a:pt x="1437452" y="66220"/>
                    <a:pt x="1436071" y="81681"/>
                    <a:pt x="1430107" y="95598"/>
                  </a:cubicBezTo>
                  <a:cubicBezTo>
                    <a:pt x="1424891" y="107768"/>
                    <a:pt x="1413994" y="116806"/>
                    <a:pt x="1408073" y="128649"/>
                  </a:cubicBezTo>
                  <a:cubicBezTo>
                    <a:pt x="1402880" y="139036"/>
                    <a:pt x="1400728" y="150683"/>
                    <a:pt x="1397056" y="161700"/>
                  </a:cubicBezTo>
                  <a:cubicBezTo>
                    <a:pt x="1403215" y="186334"/>
                    <a:pt x="1419378" y="255775"/>
                    <a:pt x="1430107" y="271868"/>
                  </a:cubicBezTo>
                  <a:cubicBezTo>
                    <a:pt x="1437452" y="282885"/>
                    <a:pt x="1441802" y="296647"/>
                    <a:pt x="1452141" y="304919"/>
                  </a:cubicBezTo>
                  <a:cubicBezTo>
                    <a:pt x="1461209" y="312173"/>
                    <a:pt x="1474174" y="312264"/>
                    <a:pt x="1485191" y="315936"/>
                  </a:cubicBezTo>
                  <a:cubicBezTo>
                    <a:pt x="1488863" y="371020"/>
                    <a:pt x="1487132" y="426734"/>
                    <a:pt x="1496208" y="481189"/>
                  </a:cubicBezTo>
                  <a:cubicBezTo>
                    <a:pt x="1498385" y="494249"/>
                    <a:pt x="1506746" y="507670"/>
                    <a:pt x="1518242" y="514239"/>
                  </a:cubicBezTo>
                  <a:cubicBezTo>
                    <a:pt x="1534500" y="523529"/>
                    <a:pt x="1554965" y="521584"/>
                    <a:pt x="1573326" y="525256"/>
                  </a:cubicBezTo>
                  <a:cubicBezTo>
                    <a:pt x="1581989" y="538251"/>
                    <a:pt x="1608549" y="571810"/>
                    <a:pt x="1606377" y="591357"/>
                  </a:cubicBezTo>
                  <a:cubicBezTo>
                    <a:pt x="1603812" y="614441"/>
                    <a:pt x="1584343" y="657459"/>
                    <a:pt x="1584343" y="657459"/>
                  </a:cubicBezTo>
                  <a:cubicBezTo>
                    <a:pt x="1591688" y="668476"/>
                    <a:pt x="1596038" y="682238"/>
                    <a:pt x="1606377" y="690509"/>
                  </a:cubicBezTo>
                  <a:cubicBezTo>
                    <a:pt x="1615445" y="697763"/>
                    <a:pt x="1629041" y="696332"/>
                    <a:pt x="1639428" y="701526"/>
                  </a:cubicBezTo>
                  <a:cubicBezTo>
                    <a:pt x="1651271" y="707447"/>
                    <a:pt x="1661461" y="716215"/>
                    <a:pt x="1672478" y="723560"/>
                  </a:cubicBezTo>
                  <a:cubicBezTo>
                    <a:pt x="1676150" y="741921"/>
                    <a:pt x="1679433" y="760365"/>
                    <a:pt x="1683495" y="778644"/>
                  </a:cubicBezTo>
                  <a:cubicBezTo>
                    <a:pt x="1686780" y="793425"/>
                    <a:pt x="1691542" y="807865"/>
                    <a:pt x="1694512" y="822712"/>
                  </a:cubicBezTo>
                  <a:cubicBezTo>
                    <a:pt x="1698893" y="844616"/>
                    <a:pt x="1700683" y="867007"/>
                    <a:pt x="1705529" y="888813"/>
                  </a:cubicBezTo>
                  <a:cubicBezTo>
                    <a:pt x="1716605" y="938654"/>
                    <a:pt x="1714812" y="907378"/>
                    <a:pt x="1738579" y="954914"/>
                  </a:cubicBezTo>
                  <a:cubicBezTo>
                    <a:pt x="1743772" y="965301"/>
                    <a:pt x="1745924" y="976948"/>
                    <a:pt x="1749596" y="987965"/>
                  </a:cubicBezTo>
                  <a:cubicBezTo>
                    <a:pt x="1753268" y="1050394"/>
                    <a:pt x="1752524" y="1113240"/>
                    <a:pt x="1760613" y="1175251"/>
                  </a:cubicBezTo>
                  <a:cubicBezTo>
                    <a:pt x="1763617" y="1198282"/>
                    <a:pt x="1782647" y="1241353"/>
                    <a:pt x="1782647" y="1241353"/>
                  </a:cubicBezTo>
                  <a:cubicBezTo>
                    <a:pt x="1784751" y="1268699"/>
                    <a:pt x="1780900" y="1370060"/>
                    <a:pt x="1804681" y="1417622"/>
                  </a:cubicBezTo>
                  <a:cubicBezTo>
                    <a:pt x="1810602" y="1429465"/>
                    <a:pt x="1817352" y="1441310"/>
                    <a:pt x="1826714" y="1450673"/>
                  </a:cubicBezTo>
                  <a:cubicBezTo>
                    <a:pt x="1836077" y="1460036"/>
                    <a:pt x="1848748" y="1465362"/>
                    <a:pt x="1859765" y="1472707"/>
                  </a:cubicBezTo>
                  <a:cubicBezTo>
                    <a:pt x="1878127" y="1527791"/>
                    <a:pt x="1859765" y="1502085"/>
                    <a:pt x="1936883" y="1527791"/>
                  </a:cubicBezTo>
                  <a:lnTo>
                    <a:pt x="1969934" y="1538808"/>
                  </a:lnTo>
                  <a:cubicBezTo>
                    <a:pt x="1955245" y="1546153"/>
                    <a:pt x="1942289" y="1560842"/>
                    <a:pt x="1925866" y="1560842"/>
                  </a:cubicBezTo>
                  <a:cubicBezTo>
                    <a:pt x="1703003" y="1560842"/>
                    <a:pt x="1899737" y="1539034"/>
                    <a:pt x="1760613" y="1516774"/>
                  </a:cubicBezTo>
                  <a:cubicBezTo>
                    <a:pt x="1687728" y="1505113"/>
                    <a:pt x="1540276" y="1494741"/>
                    <a:pt x="1540276" y="1494741"/>
                  </a:cubicBezTo>
                  <a:cubicBezTo>
                    <a:pt x="1521914" y="1491069"/>
                    <a:pt x="1503470" y="1487786"/>
                    <a:pt x="1485191" y="1483724"/>
                  </a:cubicBezTo>
                  <a:cubicBezTo>
                    <a:pt x="1470410" y="1480439"/>
                    <a:pt x="1455971" y="1475676"/>
                    <a:pt x="1441124" y="1472707"/>
                  </a:cubicBezTo>
                  <a:cubicBezTo>
                    <a:pt x="1419220" y="1468326"/>
                    <a:pt x="1397057" y="1465362"/>
                    <a:pt x="1375023" y="1461690"/>
                  </a:cubicBezTo>
                  <a:lnTo>
                    <a:pt x="758078" y="1472707"/>
                  </a:lnTo>
                  <a:cubicBezTo>
                    <a:pt x="669867" y="1472707"/>
                    <a:pt x="581884" y="1461690"/>
                    <a:pt x="493673" y="1461690"/>
                  </a:cubicBezTo>
                  <a:cubicBezTo>
                    <a:pt x="357749" y="1461690"/>
                    <a:pt x="221924" y="1469035"/>
                    <a:pt x="86049" y="1472707"/>
                  </a:cubicBezTo>
                  <a:cubicBezTo>
                    <a:pt x="-74978" y="1432449"/>
                    <a:pt x="36228" y="1475500"/>
                    <a:pt x="52999" y="1098133"/>
                  </a:cubicBezTo>
                  <a:cubicBezTo>
                    <a:pt x="54962" y="1053957"/>
                    <a:pt x="60343" y="1009998"/>
                    <a:pt x="64015" y="965931"/>
                  </a:cubicBezTo>
                  <a:cubicBezTo>
                    <a:pt x="56671" y="738249"/>
                    <a:pt x="86658" y="506262"/>
                    <a:pt x="41982" y="282885"/>
                  </a:cubicBezTo>
                  <a:cubicBezTo>
                    <a:pt x="38310" y="264524"/>
                    <a:pt x="35507" y="245967"/>
                    <a:pt x="30965" y="227801"/>
                  </a:cubicBezTo>
                  <a:cubicBezTo>
                    <a:pt x="28148" y="216535"/>
                    <a:pt x="23620" y="205767"/>
                    <a:pt x="19948" y="194750"/>
                  </a:cubicBezTo>
                  <a:cubicBezTo>
                    <a:pt x="16276" y="158027"/>
                    <a:pt x="8931" y="121487"/>
                    <a:pt x="8931" y="84581"/>
                  </a:cubicBezTo>
                  <a:cubicBezTo>
                    <a:pt x="8931" y="58614"/>
                    <a:pt x="-5244" y="13761"/>
                    <a:pt x="19948" y="7463"/>
                  </a:cubicBezTo>
                  <a:cubicBezTo>
                    <a:pt x="101966" y="-13041"/>
                    <a:pt x="188873" y="14808"/>
                    <a:pt x="273336" y="18480"/>
                  </a:cubicBezTo>
                  <a:cubicBezTo>
                    <a:pt x="295370" y="22152"/>
                    <a:pt x="317099" y="29497"/>
                    <a:pt x="339437" y="29497"/>
                  </a:cubicBezTo>
                  <a:cubicBezTo>
                    <a:pt x="636915" y="29497"/>
                    <a:pt x="1007794" y="22152"/>
                    <a:pt x="1187736" y="18480"/>
                  </a:cubicBez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Line Callout 1 18"/>
          <p:cNvSpPr/>
          <p:nvPr/>
        </p:nvSpPr>
        <p:spPr>
          <a:xfrm>
            <a:off x="266240" y="4053410"/>
            <a:ext cx="2553160" cy="1259595"/>
          </a:xfrm>
          <a:prstGeom prst="borderCallout1">
            <a:avLst>
              <a:gd name="adj1" fmla="val 1182"/>
              <a:gd name="adj2" fmla="val 99522"/>
              <a:gd name="adj3" fmla="val -38085"/>
              <a:gd name="adj4" fmla="val 145663"/>
            </a:avLst>
          </a:prstGeom>
          <a:solidFill>
            <a:schemeClr val="bg2">
              <a:lumMod val="20000"/>
              <a:lumOff val="80000"/>
            </a:schemeClr>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Here the repair material is only attached to two sides of the cracked substrate.</a:t>
            </a:r>
            <a:endParaRPr lang="en-US" dirty="0">
              <a:solidFill>
                <a:schemeClr val="tx1"/>
              </a:solidFill>
            </a:endParaRPr>
          </a:p>
        </p:txBody>
      </p:sp>
      <p:sp>
        <p:nvSpPr>
          <p:cNvPr id="21" name="Line Callout 1 20"/>
          <p:cNvSpPr/>
          <p:nvPr/>
        </p:nvSpPr>
        <p:spPr>
          <a:xfrm>
            <a:off x="4594950" y="4959607"/>
            <a:ext cx="2524125" cy="706795"/>
          </a:xfrm>
          <a:prstGeom prst="borderCallout1">
            <a:avLst>
              <a:gd name="adj1" fmla="val -10188"/>
              <a:gd name="adj2" fmla="val 1094"/>
              <a:gd name="adj3" fmla="val -86415"/>
              <a:gd name="adj4" fmla="val -13477"/>
            </a:avLst>
          </a:prstGeom>
          <a:solidFill>
            <a:schemeClr val="bg2">
              <a:lumMod val="20000"/>
              <a:lumOff val="80000"/>
            </a:schemeClr>
          </a:solidFill>
          <a:ln w="12700">
            <a:solidFill>
              <a:srgbClr val="C0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 backer rod can be used</a:t>
            </a:r>
            <a:endParaRPr lang="en-US" dirty="0">
              <a:solidFill>
                <a:schemeClr val="tx1"/>
              </a:solidFill>
            </a:endParaRPr>
          </a:p>
        </p:txBody>
      </p:sp>
      <p:sp>
        <p:nvSpPr>
          <p:cNvPr id="22" name="AutoShape 26"/>
          <p:cNvSpPr>
            <a:spLocks noChangeArrowheads="1"/>
          </p:cNvSpPr>
          <p:nvPr/>
        </p:nvSpPr>
        <p:spPr bwMode="auto">
          <a:xfrm>
            <a:off x="1803796" y="2869375"/>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3" name="AutoShape 27"/>
          <p:cNvSpPr>
            <a:spLocks noChangeArrowheads="1"/>
          </p:cNvSpPr>
          <p:nvPr/>
        </p:nvSpPr>
        <p:spPr bwMode="auto">
          <a:xfrm>
            <a:off x="6553200" y="2869374"/>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4" name="AutoShape 28"/>
          <p:cNvSpPr>
            <a:spLocks noChangeArrowheads="1"/>
          </p:cNvSpPr>
          <p:nvPr/>
        </p:nvSpPr>
        <p:spPr bwMode="auto">
          <a:xfrm>
            <a:off x="7217706" y="3289455"/>
            <a:ext cx="476250" cy="485775"/>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5" name="AutoShape 29"/>
          <p:cNvSpPr>
            <a:spLocks noChangeArrowheads="1"/>
          </p:cNvSpPr>
          <p:nvPr/>
        </p:nvSpPr>
        <p:spPr bwMode="auto">
          <a:xfrm>
            <a:off x="1113908" y="3289455"/>
            <a:ext cx="542925" cy="485775"/>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cxnSp>
        <p:nvCxnSpPr>
          <p:cNvPr id="27" name="Straight Connector 26"/>
          <p:cNvCxnSpPr>
            <a:endCxn id="14" idx="18"/>
          </p:cNvCxnSpPr>
          <p:nvPr/>
        </p:nvCxnSpPr>
        <p:spPr bwMode="auto">
          <a:xfrm flipV="1">
            <a:off x="2819400" y="3654889"/>
            <a:ext cx="1675721" cy="409011"/>
          </a:xfrm>
          <a:prstGeom prst="line">
            <a:avLst/>
          </a:prstGeom>
          <a:noFill/>
          <a:ln w="12700" cap="flat" cmpd="sng" algn="ctr">
            <a:solidFill>
              <a:srgbClr val="C00000"/>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153536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 Application Scenario</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sz="1800" dirty="0" smtClean="0">
                <a:solidFill>
                  <a:schemeClr val="tx1"/>
                </a:solidFill>
              </a:rPr>
              <a:t>Let’s go back to our repair scenario. Remembering that we want to keep cost low and that we have novice installers, which repair method would work best?</a:t>
            </a:r>
            <a:endParaRPr lang="en-US" sz="1800" dirty="0">
              <a:solidFill>
                <a:schemeClr val="tx1"/>
              </a:solidFill>
            </a:endParaRPr>
          </a:p>
          <a:p>
            <a:pPr marL="457200" indent="-457200">
              <a:spcBef>
                <a:spcPts val="1200"/>
              </a:spcBef>
              <a:spcAft>
                <a:spcPts val="1200"/>
              </a:spcAft>
              <a:buFont typeface="+mj-lt"/>
              <a:buAutoNum type="alphaUcPeriod"/>
            </a:pPr>
            <a:r>
              <a:rPr lang="en-US" sz="1800" dirty="0" smtClean="0">
                <a:solidFill>
                  <a:schemeClr val="tx1"/>
                </a:solidFill>
              </a:rPr>
              <a:t>Preplaced aggregate</a:t>
            </a:r>
          </a:p>
          <a:p>
            <a:pPr marL="457200" indent="-457200">
              <a:spcBef>
                <a:spcPts val="1200"/>
              </a:spcBef>
              <a:spcAft>
                <a:spcPts val="1200"/>
              </a:spcAft>
              <a:buFont typeface="+mj-lt"/>
              <a:buAutoNum type="alphaUcPeriod"/>
            </a:pPr>
            <a:r>
              <a:rPr lang="en-US" sz="1800" dirty="0" smtClean="0">
                <a:solidFill>
                  <a:schemeClr val="tx1"/>
                </a:solidFill>
              </a:rPr>
              <a:t>Shotcrete</a:t>
            </a:r>
          </a:p>
          <a:p>
            <a:pPr marL="457200" indent="-457200">
              <a:spcBef>
                <a:spcPts val="1200"/>
              </a:spcBef>
              <a:spcAft>
                <a:spcPts val="1200"/>
              </a:spcAft>
              <a:buFont typeface="+mj-lt"/>
              <a:buAutoNum type="alphaUcPeriod"/>
            </a:pPr>
            <a:r>
              <a:rPr lang="en-US" sz="1800" dirty="0" smtClean="0">
                <a:solidFill>
                  <a:schemeClr val="tx1"/>
                </a:solidFill>
              </a:rPr>
              <a:t>Methyl-methacrylate flood coating</a:t>
            </a:r>
          </a:p>
          <a:p>
            <a:pPr marL="457200" indent="-457200">
              <a:spcBef>
                <a:spcPts val="1200"/>
              </a:spcBef>
              <a:spcAft>
                <a:spcPts val="1200"/>
              </a:spcAft>
              <a:buFont typeface="+mj-lt"/>
              <a:buAutoNum type="alphaUcPeriod"/>
            </a:pPr>
            <a:r>
              <a:rPr lang="en-US" sz="1800" dirty="0" smtClean="0">
                <a:solidFill>
                  <a:schemeClr val="tx1"/>
                </a:solidFill>
              </a:rPr>
              <a:t>Spall repair of for horizontal surfaces</a:t>
            </a:r>
          </a:p>
          <a:p>
            <a:pPr marL="457200" indent="-457200">
              <a:spcBef>
                <a:spcPts val="1200"/>
              </a:spcBef>
              <a:spcAft>
                <a:spcPts val="1200"/>
              </a:spcAft>
              <a:buFont typeface="+mj-lt"/>
              <a:buAutoNum type="alphaUcPeriod"/>
            </a:pPr>
            <a:r>
              <a:rPr lang="en-US" sz="1800" dirty="0" smtClean="0">
                <a:solidFill>
                  <a:schemeClr val="tx1"/>
                </a:solidFill>
              </a:rPr>
              <a:t>Form and pump</a:t>
            </a:r>
            <a:endParaRPr lang="en-US" sz="1800" dirty="0">
              <a:solidFill>
                <a:schemeClr val="tx1"/>
              </a:solidFill>
            </a:endParaRPr>
          </a:p>
        </p:txBody>
      </p:sp>
      <p:pic>
        <p:nvPicPr>
          <p:cNvPr id="6146" name="Picture 2" descr="K:\Training\Projects\Customer\AIA\Online Courses\Concrete Repair Applications\Images\scenari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2209800"/>
            <a:ext cx="3997325" cy="23117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1616845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 Application Scenario</a:t>
            </a:r>
            <a:endParaRPr lang="en-US" dirty="0"/>
          </a:p>
        </p:txBody>
      </p:sp>
      <p:grpSp>
        <p:nvGrpSpPr>
          <p:cNvPr id="5" name="Group 4"/>
          <p:cNvGrpSpPr/>
          <p:nvPr/>
        </p:nvGrpSpPr>
        <p:grpSpPr>
          <a:xfrm>
            <a:off x="301128" y="936996"/>
            <a:ext cx="8839200" cy="5902643"/>
            <a:chOff x="299292" y="984735"/>
            <a:chExt cx="8839200" cy="5902643"/>
          </a:xfrm>
        </p:grpSpPr>
        <p:pic>
          <p:nvPicPr>
            <p:cNvPr id="8195" name="Picture 3" descr="K:\Training\Projects\Customer\AIA\Online Courses\Concrete Repair Applications\Images\Spall Repair of Horizontal Concrete Surfaces scenario.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292" y="984735"/>
              <a:ext cx="8839200" cy="59026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33600" y="984735"/>
              <a:ext cx="7004892" cy="1148865"/>
            </a:xfrm>
            <a:prstGeom prst="rect">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2057400" y="1885806"/>
            <a:ext cx="4724400" cy="400110"/>
          </a:xfrm>
          <a:prstGeom prst="rect">
            <a:avLst/>
          </a:prstGeom>
          <a:noFill/>
        </p:spPr>
        <p:txBody>
          <a:bodyPr wrap="square" rtlCol="0">
            <a:spAutoFit/>
          </a:bodyPr>
          <a:lstStyle/>
          <a:p>
            <a:r>
              <a:rPr lang="en-US" sz="2000" b="1" dirty="0" smtClean="0">
                <a:solidFill>
                  <a:srgbClr val="00B050"/>
                </a:solidFill>
              </a:rPr>
              <a:t>Spall Repair of Horizontal Surfaces</a:t>
            </a:r>
            <a:endParaRPr lang="en-US" sz="2000" b="1" dirty="0">
              <a:solidFill>
                <a:srgbClr val="00B050"/>
              </a:solidFill>
            </a:endParaRPr>
          </a:p>
        </p:txBody>
      </p:sp>
    </p:spTree>
    <p:custDataLst>
      <p:tags r:id="rId1"/>
    </p:custDataLst>
    <p:extLst>
      <p:ext uri="{BB962C8B-B14F-4D97-AF65-F5344CB8AC3E}">
        <p14:creationId xmlns:p14="http://schemas.microsoft.com/office/powerpoint/2010/main" val="3579149432"/>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The side of a column in a parking garage has </a:t>
            </a:r>
            <a:r>
              <a:rPr lang="en-US" sz="1800" dirty="0" smtClean="0">
                <a:solidFill>
                  <a:schemeClr val="tx1"/>
                </a:solidFill>
              </a:rPr>
              <a:t>experienced light </a:t>
            </a:r>
            <a:r>
              <a:rPr lang="en-US" sz="1800" dirty="0">
                <a:solidFill>
                  <a:schemeClr val="tx1"/>
                </a:solidFill>
              </a:rPr>
              <a:t>honey-combing. </a:t>
            </a:r>
            <a:endParaRPr lang="en-US" sz="1800" dirty="0" smtClean="0">
              <a:solidFill>
                <a:schemeClr val="tx1"/>
              </a:solidFill>
            </a:endParaRPr>
          </a:p>
          <a:p>
            <a:pPr>
              <a:spcBef>
                <a:spcPts val="600"/>
              </a:spcBef>
              <a:spcAft>
                <a:spcPts val="600"/>
              </a:spcAft>
            </a:pPr>
            <a:r>
              <a:rPr lang="en-US" sz="1800" dirty="0" smtClean="0">
                <a:solidFill>
                  <a:schemeClr val="tx1"/>
                </a:solidFill>
              </a:rPr>
              <a:t>The </a:t>
            </a:r>
            <a:r>
              <a:rPr lang="en-US" sz="1800" dirty="0">
                <a:solidFill>
                  <a:schemeClr val="tx1"/>
                </a:solidFill>
              </a:rPr>
              <a:t>deterioration is contained to the surface and you determine that you will not have to undercut the reinforcing bar.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repair method should you select for this application?</a:t>
            </a:r>
          </a:p>
          <a:p>
            <a:pPr marL="1200150" lvl="1" indent="-457200">
              <a:lnSpc>
                <a:spcPct val="200000"/>
              </a:lnSpc>
              <a:buFont typeface="+mj-lt"/>
              <a:buAutoNum type="alphaUcPeriod"/>
            </a:pPr>
            <a:r>
              <a:rPr lang="en-US" dirty="0">
                <a:solidFill>
                  <a:schemeClr val="tx1"/>
                </a:solidFill>
              </a:rPr>
              <a:t>Form and pump</a:t>
            </a:r>
          </a:p>
          <a:p>
            <a:pPr marL="1200150" lvl="1" indent="-457200">
              <a:lnSpc>
                <a:spcPct val="200000"/>
              </a:lnSpc>
              <a:buFont typeface="+mj-lt"/>
              <a:buAutoNum type="alphaUcPeriod"/>
            </a:pPr>
            <a:r>
              <a:rPr lang="en-US" dirty="0">
                <a:solidFill>
                  <a:schemeClr val="tx1"/>
                </a:solidFill>
              </a:rPr>
              <a:t>Trowel applied</a:t>
            </a:r>
          </a:p>
          <a:p>
            <a:pPr marL="1200150" lvl="1" indent="-457200">
              <a:lnSpc>
                <a:spcPct val="200000"/>
              </a:lnSpc>
              <a:buFont typeface="+mj-lt"/>
              <a:buAutoNum type="alphaUcPeriod"/>
            </a:pPr>
            <a:r>
              <a:rPr lang="en-US" dirty="0">
                <a:solidFill>
                  <a:schemeClr val="tx1"/>
                </a:solidFill>
              </a:rPr>
              <a:t>Preplaced aggregate</a:t>
            </a:r>
          </a:p>
          <a:p>
            <a:pPr marL="1200150" lvl="1" indent="-457200">
              <a:lnSpc>
                <a:spcPct val="200000"/>
              </a:lnSpc>
              <a:buFont typeface="+mj-lt"/>
              <a:buAutoNum type="alphaUcPeriod"/>
            </a:pPr>
            <a:r>
              <a:rPr lang="en-US" dirty="0">
                <a:solidFill>
                  <a:schemeClr val="tx1"/>
                </a:solidFill>
              </a:rPr>
              <a:t>Shotcrete</a:t>
            </a:r>
          </a:p>
          <a:p>
            <a:endParaRPr lang="en-US" dirty="0">
              <a:solidFill>
                <a:schemeClr val="tx1"/>
              </a:solidFill>
            </a:endParaRPr>
          </a:p>
        </p:txBody>
      </p:sp>
    </p:spTree>
    <p:custDataLst>
      <p:tags r:id="rId1"/>
    </p:custDataLst>
    <p:extLst>
      <p:ext uri="{BB962C8B-B14F-4D97-AF65-F5344CB8AC3E}">
        <p14:creationId xmlns:p14="http://schemas.microsoft.com/office/powerpoint/2010/main" val="116835916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The side of a column in a parking garage has </a:t>
            </a:r>
            <a:r>
              <a:rPr lang="en-US" sz="1800" dirty="0" smtClean="0">
                <a:solidFill>
                  <a:schemeClr val="tx1"/>
                </a:solidFill>
              </a:rPr>
              <a:t>experienced light </a:t>
            </a:r>
            <a:r>
              <a:rPr lang="en-US" sz="1800" dirty="0">
                <a:solidFill>
                  <a:schemeClr val="tx1"/>
                </a:solidFill>
              </a:rPr>
              <a:t>honey-combing. </a:t>
            </a:r>
            <a:endParaRPr lang="en-US" sz="1800" dirty="0" smtClean="0">
              <a:solidFill>
                <a:schemeClr val="tx1"/>
              </a:solidFill>
            </a:endParaRPr>
          </a:p>
          <a:p>
            <a:pPr>
              <a:spcBef>
                <a:spcPts val="600"/>
              </a:spcBef>
              <a:spcAft>
                <a:spcPts val="600"/>
              </a:spcAft>
            </a:pPr>
            <a:r>
              <a:rPr lang="en-US" sz="1800" dirty="0" smtClean="0">
                <a:solidFill>
                  <a:schemeClr val="tx1"/>
                </a:solidFill>
              </a:rPr>
              <a:t>The </a:t>
            </a:r>
            <a:r>
              <a:rPr lang="en-US" sz="1800" dirty="0">
                <a:solidFill>
                  <a:schemeClr val="tx1"/>
                </a:solidFill>
              </a:rPr>
              <a:t>deterioration is contained to the surface and you determine that you will not have to undercut the reinforcing bar.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repair method should you select for this application?</a:t>
            </a:r>
          </a:p>
          <a:p>
            <a:pPr marL="1200150" lvl="1" indent="-457200">
              <a:lnSpc>
                <a:spcPct val="200000"/>
              </a:lnSpc>
              <a:buFont typeface="+mj-lt"/>
              <a:buAutoNum type="alphaUcPeriod"/>
            </a:pPr>
            <a:r>
              <a:rPr lang="en-US" dirty="0">
                <a:solidFill>
                  <a:schemeClr val="tx1"/>
                </a:solidFill>
              </a:rPr>
              <a:t>Form and pump</a:t>
            </a:r>
          </a:p>
          <a:p>
            <a:pPr marL="1200150" lvl="1" indent="-457200">
              <a:lnSpc>
                <a:spcPct val="200000"/>
              </a:lnSpc>
              <a:buFont typeface="+mj-lt"/>
              <a:buAutoNum type="alphaUcPeriod"/>
            </a:pPr>
            <a:r>
              <a:rPr lang="en-US" b="1" dirty="0">
                <a:solidFill>
                  <a:srgbClr val="00B050"/>
                </a:solidFill>
              </a:rPr>
              <a:t>Trowel applied</a:t>
            </a:r>
          </a:p>
          <a:p>
            <a:pPr marL="1200150" lvl="1" indent="-457200">
              <a:lnSpc>
                <a:spcPct val="200000"/>
              </a:lnSpc>
              <a:buFont typeface="+mj-lt"/>
              <a:buAutoNum type="alphaUcPeriod"/>
            </a:pPr>
            <a:r>
              <a:rPr lang="en-US" dirty="0">
                <a:solidFill>
                  <a:schemeClr val="tx1"/>
                </a:solidFill>
              </a:rPr>
              <a:t>Preplaced aggregate</a:t>
            </a:r>
          </a:p>
          <a:p>
            <a:pPr marL="1200150" lvl="1" indent="-457200">
              <a:lnSpc>
                <a:spcPct val="200000"/>
              </a:lnSpc>
              <a:buFont typeface="+mj-lt"/>
              <a:buAutoNum type="alphaUcPeriod"/>
            </a:pPr>
            <a:r>
              <a:rPr lang="en-US" dirty="0">
                <a:solidFill>
                  <a:schemeClr val="tx1"/>
                </a:solidFill>
              </a:rPr>
              <a:t>Shotcrete</a:t>
            </a:r>
          </a:p>
          <a:p>
            <a:endParaRPr lang="en-US" dirty="0">
              <a:solidFill>
                <a:schemeClr val="tx1"/>
              </a:solidFill>
            </a:endParaRPr>
          </a:p>
        </p:txBody>
      </p:sp>
      <p:sp>
        <p:nvSpPr>
          <p:cNvPr id="4" name="Rounded Rectangle 3"/>
          <p:cNvSpPr/>
          <p:nvPr/>
        </p:nvSpPr>
        <p:spPr>
          <a:xfrm>
            <a:off x="4800600" y="4711547"/>
            <a:ext cx="3810000" cy="1828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Because the reinforcing bar will not be included in the repair, you can use a trowel to </a:t>
            </a:r>
            <a:r>
              <a:rPr lang="en-US" dirty="0" smtClean="0">
                <a:solidFill>
                  <a:schemeClr val="tx1"/>
                </a:solidFill>
              </a:rPr>
              <a:t>hand-apply </a:t>
            </a:r>
            <a:r>
              <a:rPr lang="en-US" dirty="0">
                <a:solidFill>
                  <a:schemeClr val="tx1"/>
                </a:solidFill>
              </a:rPr>
              <a:t>the repair material to fill the voids. </a:t>
            </a:r>
          </a:p>
        </p:txBody>
      </p:sp>
    </p:spTree>
    <p:custDataLst>
      <p:tags r:id="rId1"/>
    </p:custDataLst>
    <p:extLst>
      <p:ext uri="{BB962C8B-B14F-4D97-AF65-F5344CB8AC3E}">
        <p14:creationId xmlns:p14="http://schemas.microsoft.com/office/powerpoint/2010/main" val="387964214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One side of a column in a parking garage has experienced severe deterioration. </a:t>
            </a:r>
          </a:p>
          <a:p>
            <a:pPr>
              <a:spcBef>
                <a:spcPts val="600"/>
              </a:spcBef>
              <a:spcAft>
                <a:spcPts val="600"/>
              </a:spcAft>
            </a:pPr>
            <a:r>
              <a:rPr lang="en-US" sz="1800" dirty="0" smtClean="0">
                <a:solidFill>
                  <a:schemeClr val="tx1"/>
                </a:solidFill>
              </a:rPr>
              <a:t>The </a:t>
            </a:r>
            <a:r>
              <a:rPr lang="en-US" sz="1800" dirty="0">
                <a:solidFill>
                  <a:schemeClr val="tx1"/>
                </a:solidFill>
              </a:rPr>
              <a:t>column has patterned cracking and from the cracks there is rust.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a:t>
            </a:r>
            <a:r>
              <a:rPr lang="en-US" sz="1800" dirty="0" smtClean="0">
                <a:solidFill>
                  <a:schemeClr val="tx1"/>
                </a:solidFill>
              </a:rPr>
              <a:t>of the repair </a:t>
            </a:r>
            <a:r>
              <a:rPr lang="en-US" sz="1800" dirty="0">
                <a:solidFill>
                  <a:schemeClr val="tx1"/>
                </a:solidFill>
              </a:rPr>
              <a:t>method </a:t>
            </a:r>
            <a:r>
              <a:rPr lang="en-US" sz="1800" dirty="0" smtClean="0">
                <a:solidFill>
                  <a:schemeClr val="tx1"/>
                </a:solidFill>
              </a:rPr>
              <a:t>s listed below would </a:t>
            </a:r>
            <a:r>
              <a:rPr lang="en-US" sz="1800" dirty="0">
                <a:solidFill>
                  <a:schemeClr val="tx1"/>
                </a:solidFill>
              </a:rPr>
              <a:t>you select for the application?</a:t>
            </a:r>
          </a:p>
          <a:p>
            <a:pPr marL="1200150" lvl="1" indent="-457200">
              <a:lnSpc>
                <a:spcPct val="200000"/>
              </a:lnSpc>
              <a:buFont typeface="+mj-lt"/>
              <a:buAutoNum type="alphaUcPeriod"/>
            </a:pPr>
            <a:r>
              <a:rPr lang="en-US" dirty="0" smtClean="0">
                <a:solidFill>
                  <a:schemeClr val="tx1"/>
                </a:solidFill>
              </a:rPr>
              <a:t>Dry-packing</a:t>
            </a:r>
          </a:p>
          <a:p>
            <a:pPr marL="1200150" lvl="1" indent="-457200">
              <a:lnSpc>
                <a:spcPct val="200000"/>
              </a:lnSpc>
              <a:buFont typeface="+mj-lt"/>
              <a:buAutoNum type="alphaUcPeriod"/>
            </a:pPr>
            <a:r>
              <a:rPr lang="en-US" dirty="0" smtClean="0">
                <a:solidFill>
                  <a:schemeClr val="tx1"/>
                </a:solidFill>
              </a:rPr>
              <a:t>Shotcrete</a:t>
            </a:r>
          </a:p>
          <a:p>
            <a:pPr marL="1200150" lvl="1" indent="-457200">
              <a:lnSpc>
                <a:spcPct val="200000"/>
              </a:lnSpc>
              <a:buFont typeface="+mj-lt"/>
              <a:buAutoNum type="alphaUcPeriod"/>
            </a:pPr>
            <a:r>
              <a:rPr lang="en-US" dirty="0" smtClean="0">
                <a:solidFill>
                  <a:schemeClr val="tx1"/>
                </a:solidFill>
              </a:rPr>
              <a:t>Flood coating</a:t>
            </a:r>
          </a:p>
          <a:p>
            <a:endParaRPr lang="en-US" dirty="0">
              <a:solidFill>
                <a:schemeClr val="tx1"/>
              </a:solidFill>
            </a:endParaRPr>
          </a:p>
        </p:txBody>
      </p:sp>
    </p:spTree>
    <p:custDataLst>
      <p:tags r:id="rId1"/>
    </p:custDataLst>
    <p:extLst>
      <p:ext uri="{BB962C8B-B14F-4D97-AF65-F5344CB8AC3E}">
        <p14:creationId xmlns:p14="http://schemas.microsoft.com/office/powerpoint/2010/main" val="4127129672"/>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One side of a column in a parking garage has experienced severe deterioration. </a:t>
            </a:r>
          </a:p>
          <a:p>
            <a:pPr>
              <a:spcBef>
                <a:spcPts val="600"/>
              </a:spcBef>
              <a:spcAft>
                <a:spcPts val="600"/>
              </a:spcAft>
            </a:pPr>
            <a:r>
              <a:rPr lang="en-US" sz="1800" dirty="0" smtClean="0">
                <a:solidFill>
                  <a:schemeClr val="tx1"/>
                </a:solidFill>
              </a:rPr>
              <a:t>The </a:t>
            </a:r>
            <a:r>
              <a:rPr lang="en-US" sz="1800" dirty="0">
                <a:solidFill>
                  <a:schemeClr val="tx1"/>
                </a:solidFill>
              </a:rPr>
              <a:t>column has patterned cracking and from the cracks there is rust.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a:t>
            </a:r>
            <a:r>
              <a:rPr lang="en-US" sz="1800" dirty="0" smtClean="0">
                <a:solidFill>
                  <a:schemeClr val="tx1"/>
                </a:solidFill>
              </a:rPr>
              <a:t>of the repair </a:t>
            </a:r>
            <a:r>
              <a:rPr lang="en-US" sz="1800" dirty="0">
                <a:solidFill>
                  <a:schemeClr val="tx1"/>
                </a:solidFill>
              </a:rPr>
              <a:t>method </a:t>
            </a:r>
            <a:r>
              <a:rPr lang="en-US" sz="1800" dirty="0" smtClean="0">
                <a:solidFill>
                  <a:schemeClr val="tx1"/>
                </a:solidFill>
              </a:rPr>
              <a:t>s listed below would </a:t>
            </a:r>
            <a:r>
              <a:rPr lang="en-US" sz="1800" dirty="0">
                <a:solidFill>
                  <a:schemeClr val="tx1"/>
                </a:solidFill>
              </a:rPr>
              <a:t>you select for the application?</a:t>
            </a:r>
          </a:p>
          <a:p>
            <a:pPr marL="1200150" lvl="1" indent="-457200">
              <a:lnSpc>
                <a:spcPct val="200000"/>
              </a:lnSpc>
              <a:buFont typeface="+mj-lt"/>
              <a:buAutoNum type="alphaUcPeriod"/>
            </a:pPr>
            <a:r>
              <a:rPr lang="en-US" dirty="0" smtClean="0">
                <a:solidFill>
                  <a:schemeClr val="tx1"/>
                </a:solidFill>
              </a:rPr>
              <a:t>Dry-packing</a:t>
            </a:r>
          </a:p>
          <a:p>
            <a:pPr marL="1200150" lvl="1" indent="-457200">
              <a:lnSpc>
                <a:spcPct val="200000"/>
              </a:lnSpc>
              <a:buFont typeface="+mj-lt"/>
              <a:buAutoNum type="alphaUcPeriod"/>
            </a:pPr>
            <a:r>
              <a:rPr lang="en-US" b="1" dirty="0" smtClean="0">
                <a:solidFill>
                  <a:srgbClr val="00B050"/>
                </a:solidFill>
              </a:rPr>
              <a:t>Shotcrete</a:t>
            </a:r>
          </a:p>
          <a:p>
            <a:pPr marL="1200150" lvl="1" indent="-457200">
              <a:lnSpc>
                <a:spcPct val="200000"/>
              </a:lnSpc>
              <a:buFont typeface="+mj-lt"/>
              <a:buAutoNum type="alphaUcPeriod"/>
            </a:pPr>
            <a:r>
              <a:rPr lang="en-US" dirty="0" smtClean="0">
                <a:solidFill>
                  <a:schemeClr val="tx1"/>
                </a:solidFill>
              </a:rPr>
              <a:t>Flood coating</a:t>
            </a:r>
          </a:p>
          <a:p>
            <a:endParaRPr lang="en-US" dirty="0">
              <a:solidFill>
                <a:schemeClr val="tx1"/>
              </a:solidFill>
            </a:endParaRPr>
          </a:p>
        </p:txBody>
      </p:sp>
      <p:sp>
        <p:nvSpPr>
          <p:cNvPr id="4" name="Rounded Rectangle 3"/>
          <p:cNvSpPr/>
          <p:nvPr/>
        </p:nvSpPr>
        <p:spPr>
          <a:xfrm>
            <a:off x="4800600" y="4711547"/>
            <a:ext cx="3810000" cy="1828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Based on this information, it sounds as though the embedded metal rebar has corroded. The delaminated concrete will need to be removed and the rebar will need to be cleaned of rust. </a:t>
            </a:r>
          </a:p>
        </p:txBody>
      </p:sp>
    </p:spTree>
    <p:custDataLst>
      <p:tags r:id="rId1"/>
    </p:custDataLst>
    <p:extLst>
      <p:ext uri="{BB962C8B-B14F-4D97-AF65-F5344CB8AC3E}">
        <p14:creationId xmlns:p14="http://schemas.microsoft.com/office/powerpoint/2010/main" val="182078164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The ceiling in a parking garage has experienced severe deterioration. </a:t>
            </a:r>
            <a:endParaRPr lang="en-US" sz="1800" dirty="0" smtClean="0">
              <a:solidFill>
                <a:schemeClr val="tx1"/>
              </a:solidFill>
            </a:endParaRPr>
          </a:p>
          <a:p>
            <a:pPr>
              <a:spcBef>
                <a:spcPts val="600"/>
              </a:spcBef>
              <a:spcAft>
                <a:spcPts val="600"/>
              </a:spcAft>
            </a:pPr>
            <a:r>
              <a:rPr lang="en-US" sz="1800" dirty="0" smtClean="0">
                <a:solidFill>
                  <a:schemeClr val="tx1"/>
                </a:solidFill>
              </a:rPr>
              <a:t>When </a:t>
            </a:r>
            <a:r>
              <a:rPr lang="en-US" sz="1800" dirty="0">
                <a:solidFill>
                  <a:schemeClr val="tx1"/>
                </a:solidFill>
              </a:rPr>
              <a:t>you go to the floor above you see that the </a:t>
            </a:r>
            <a:r>
              <a:rPr lang="en-US" sz="1800" dirty="0" smtClean="0">
                <a:solidFill>
                  <a:schemeClr val="tx1"/>
                </a:solidFill>
              </a:rPr>
              <a:t>deterioration </a:t>
            </a:r>
            <a:r>
              <a:rPr lang="en-US" sz="1800" dirty="0">
                <a:solidFill>
                  <a:schemeClr val="tx1"/>
                </a:solidFill>
              </a:rPr>
              <a:t>is through the entire depth of the concrete slab.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repair method should you select for the application?</a:t>
            </a:r>
          </a:p>
          <a:p>
            <a:pPr marL="1200150" lvl="1" indent="-457200">
              <a:lnSpc>
                <a:spcPct val="200000"/>
              </a:lnSpc>
              <a:buFont typeface="+mj-lt"/>
              <a:buAutoNum type="alphaUcPeriod"/>
            </a:pPr>
            <a:r>
              <a:rPr lang="en-US" dirty="0" smtClean="0">
                <a:solidFill>
                  <a:schemeClr val="tx1"/>
                </a:solidFill>
              </a:rPr>
              <a:t>Form and pump</a:t>
            </a:r>
          </a:p>
          <a:p>
            <a:pPr marL="1200150" lvl="1" indent="-457200">
              <a:lnSpc>
                <a:spcPct val="200000"/>
              </a:lnSpc>
              <a:buFont typeface="+mj-lt"/>
              <a:buAutoNum type="alphaUcPeriod"/>
            </a:pPr>
            <a:r>
              <a:rPr lang="en-US" dirty="0" smtClean="0">
                <a:solidFill>
                  <a:schemeClr val="tx1"/>
                </a:solidFill>
              </a:rPr>
              <a:t>Trowel applied</a:t>
            </a:r>
          </a:p>
          <a:p>
            <a:pPr marL="1200150" lvl="1" indent="-457200">
              <a:lnSpc>
                <a:spcPct val="200000"/>
              </a:lnSpc>
              <a:buFont typeface="+mj-lt"/>
              <a:buAutoNum type="alphaUcPeriod"/>
            </a:pPr>
            <a:r>
              <a:rPr lang="en-US" dirty="0" smtClean="0">
                <a:solidFill>
                  <a:schemeClr val="tx1"/>
                </a:solidFill>
              </a:rPr>
              <a:t>Preplaced aggregate</a:t>
            </a:r>
            <a:endParaRPr lang="en-US" dirty="0">
              <a:solidFill>
                <a:schemeClr val="tx1"/>
              </a:solidFill>
            </a:endParaRPr>
          </a:p>
          <a:p>
            <a:endParaRPr lang="en-US" dirty="0">
              <a:solidFill>
                <a:schemeClr val="tx1"/>
              </a:solidFill>
            </a:endParaRPr>
          </a:p>
        </p:txBody>
      </p:sp>
    </p:spTree>
    <p:custDataLst>
      <p:tags r:id="rId1"/>
    </p:custDataLst>
    <p:extLst>
      <p:ext uri="{BB962C8B-B14F-4D97-AF65-F5344CB8AC3E}">
        <p14:creationId xmlns:p14="http://schemas.microsoft.com/office/powerpoint/2010/main" val="1951497097"/>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Scenarios</a:t>
            </a:r>
            <a:endParaRPr lang="en-US" dirty="0"/>
          </a:p>
        </p:txBody>
      </p:sp>
      <p:sp>
        <p:nvSpPr>
          <p:cNvPr id="3" name="Content Placeholder 2"/>
          <p:cNvSpPr>
            <a:spLocks noGrp="1"/>
          </p:cNvSpPr>
          <p:nvPr>
            <p:ph idx="1"/>
          </p:nvPr>
        </p:nvSpPr>
        <p:spPr/>
        <p:txBody>
          <a:bodyPr/>
          <a:lstStyle/>
          <a:p>
            <a:pPr>
              <a:spcBef>
                <a:spcPts val="600"/>
              </a:spcBef>
              <a:spcAft>
                <a:spcPts val="600"/>
              </a:spcAft>
            </a:pPr>
            <a:r>
              <a:rPr lang="en-US" sz="1800" dirty="0">
                <a:solidFill>
                  <a:schemeClr val="tx1"/>
                </a:solidFill>
              </a:rPr>
              <a:t>The ceiling in a parking garage has experienced severe deterioration. </a:t>
            </a:r>
            <a:endParaRPr lang="en-US" sz="1800" dirty="0" smtClean="0">
              <a:solidFill>
                <a:schemeClr val="tx1"/>
              </a:solidFill>
            </a:endParaRPr>
          </a:p>
          <a:p>
            <a:pPr>
              <a:spcBef>
                <a:spcPts val="600"/>
              </a:spcBef>
              <a:spcAft>
                <a:spcPts val="600"/>
              </a:spcAft>
            </a:pPr>
            <a:r>
              <a:rPr lang="en-US" sz="1800" dirty="0" smtClean="0">
                <a:solidFill>
                  <a:schemeClr val="tx1"/>
                </a:solidFill>
              </a:rPr>
              <a:t>When </a:t>
            </a:r>
            <a:r>
              <a:rPr lang="en-US" sz="1800" dirty="0">
                <a:solidFill>
                  <a:schemeClr val="tx1"/>
                </a:solidFill>
              </a:rPr>
              <a:t>you go to the floor above you see that the </a:t>
            </a:r>
            <a:r>
              <a:rPr lang="en-US" sz="1800" dirty="0" smtClean="0">
                <a:solidFill>
                  <a:schemeClr val="tx1"/>
                </a:solidFill>
              </a:rPr>
              <a:t>deterioration </a:t>
            </a:r>
            <a:r>
              <a:rPr lang="en-US" sz="1800" dirty="0">
                <a:solidFill>
                  <a:schemeClr val="tx1"/>
                </a:solidFill>
              </a:rPr>
              <a:t>is through the entire depth of the concrete slab. </a:t>
            </a:r>
            <a:endParaRPr lang="en-US" sz="1800" dirty="0" smtClean="0">
              <a:solidFill>
                <a:schemeClr val="tx1"/>
              </a:solidFill>
            </a:endParaRPr>
          </a:p>
          <a:p>
            <a:pPr>
              <a:spcBef>
                <a:spcPts val="600"/>
              </a:spcBef>
              <a:spcAft>
                <a:spcPts val="600"/>
              </a:spcAft>
            </a:pPr>
            <a:r>
              <a:rPr lang="en-US" sz="1800" dirty="0" smtClean="0">
                <a:solidFill>
                  <a:schemeClr val="tx1"/>
                </a:solidFill>
              </a:rPr>
              <a:t>Based </a:t>
            </a:r>
            <a:r>
              <a:rPr lang="en-US" sz="1800" dirty="0">
                <a:solidFill>
                  <a:schemeClr val="tx1"/>
                </a:solidFill>
              </a:rPr>
              <a:t>on just this information, which repair method should you select for the application?</a:t>
            </a:r>
          </a:p>
          <a:p>
            <a:pPr marL="1200150" lvl="1" indent="-457200">
              <a:lnSpc>
                <a:spcPct val="200000"/>
              </a:lnSpc>
              <a:buFont typeface="+mj-lt"/>
              <a:buAutoNum type="alphaUcPeriod"/>
            </a:pPr>
            <a:r>
              <a:rPr lang="en-US" b="1" dirty="0" smtClean="0">
                <a:solidFill>
                  <a:srgbClr val="00B050"/>
                </a:solidFill>
              </a:rPr>
              <a:t>Form and pump</a:t>
            </a:r>
          </a:p>
          <a:p>
            <a:pPr marL="1200150" lvl="1" indent="-457200">
              <a:lnSpc>
                <a:spcPct val="200000"/>
              </a:lnSpc>
              <a:buFont typeface="+mj-lt"/>
              <a:buAutoNum type="alphaUcPeriod"/>
            </a:pPr>
            <a:r>
              <a:rPr lang="en-US" dirty="0" smtClean="0">
                <a:solidFill>
                  <a:schemeClr val="tx1"/>
                </a:solidFill>
              </a:rPr>
              <a:t>Trowel applied</a:t>
            </a:r>
          </a:p>
          <a:p>
            <a:pPr marL="1200150" lvl="1" indent="-457200">
              <a:lnSpc>
                <a:spcPct val="200000"/>
              </a:lnSpc>
              <a:buFont typeface="+mj-lt"/>
              <a:buAutoNum type="alphaUcPeriod"/>
            </a:pPr>
            <a:r>
              <a:rPr lang="en-US" dirty="0" smtClean="0">
                <a:solidFill>
                  <a:schemeClr val="tx1"/>
                </a:solidFill>
              </a:rPr>
              <a:t>Preplaced aggregate</a:t>
            </a:r>
            <a:endParaRPr lang="en-US" dirty="0">
              <a:solidFill>
                <a:schemeClr val="tx1"/>
              </a:solidFill>
            </a:endParaRPr>
          </a:p>
          <a:p>
            <a:endParaRPr lang="en-US" dirty="0">
              <a:solidFill>
                <a:schemeClr val="tx1"/>
              </a:solidFill>
            </a:endParaRPr>
          </a:p>
        </p:txBody>
      </p:sp>
      <p:sp>
        <p:nvSpPr>
          <p:cNvPr id="4" name="Rounded Rectangle 3"/>
          <p:cNvSpPr/>
          <p:nvPr/>
        </p:nvSpPr>
        <p:spPr>
          <a:xfrm>
            <a:off x="4800600" y="4711547"/>
            <a:ext cx="3810000" cy="1828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Because </a:t>
            </a:r>
            <a:r>
              <a:rPr lang="en-US" dirty="0">
                <a:solidFill>
                  <a:schemeClr val="tx1"/>
                </a:solidFill>
              </a:rPr>
              <a:t>this job will require a full-depth </a:t>
            </a:r>
            <a:r>
              <a:rPr lang="en-US" dirty="0" smtClean="0">
                <a:solidFill>
                  <a:schemeClr val="tx1"/>
                </a:solidFill>
              </a:rPr>
              <a:t>repair, we </a:t>
            </a:r>
            <a:r>
              <a:rPr lang="en-US" dirty="0">
                <a:solidFill>
                  <a:schemeClr val="tx1"/>
                </a:solidFill>
              </a:rPr>
              <a:t>will want to set up formwork and shoring that will </a:t>
            </a:r>
            <a:r>
              <a:rPr lang="en-US" dirty="0" smtClean="0">
                <a:solidFill>
                  <a:schemeClr val="tx1"/>
                </a:solidFill>
              </a:rPr>
              <a:t>maintain </a:t>
            </a:r>
            <a:r>
              <a:rPr lang="en-US" dirty="0">
                <a:solidFill>
                  <a:schemeClr val="tx1"/>
                </a:solidFill>
              </a:rPr>
              <a:t>the integrity of the </a:t>
            </a:r>
            <a:r>
              <a:rPr lang="en-US" dirty="0" smtClean="0">
                <a:solidFill>
                  <a:schemeClr val="tx1"/>
                </a:solidFill>
              </a:rPr>
              <a:t>structure </a:t>
            </a:r>
            <a:r>
              <a:rPr lang="en-US" dirty="0">
                <a:solidFill>
                  <a:schemeClr val="tx1"/>
                </a:solidFill>
              </a:rPr>
              <a:t>as we replace the </a:t>
            </a:r>
            <a:r>
              <a:rPr lang="en-US" dirty="0" smtClean="0">
                <a:solidFill>
                  <a:schemeClr val="tx1"/>
                </a:solidFill>
              </a:rPr>
              <a:t>material.</a:t>
            </a:r>
            <a:endParaRPr lang="en-US" dirty="0">
              <a:solidFill>
                <a:schemeClr val="tx1"/>
              </a:solidFill>
            </a:endParaRPr>
          </a:p>
        </p:txBody>
      </p:sp>
    </p:spTree>
    <p:custDataLst>
      <p:tags r:id="rId1"/>
    </p:custDataLst>
    <p:extLst>
      <p:ext uri="{BB962C8B-B14F-4D97-AF65-F5344CB8AC3E}">
        <p14:creationId xmlns:p14="http://schemas.microsoft.com/office/powerpoint/2010/main" val="218172051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 Material Considerations</a:t>
            </a:r>
            <a:endParaRPr lang="en-US" dirty="0"/>
          </a:p>
        </p:txBody>
      </p:sp>
      <p:sp>
        <p:nvSpPr>
          <p:cNvPr id="4" name="TextBox 3"/>
          <p:cNvSpPr txBox="1"/>
          <p:nvPr/>
        </p:nvSpPr>
        <p:spPr>
          <a:xfrm rot="20837969">
            <a:off x="-1018318" y="1339753"/>
            <a:ext cx="4648200" cy="769441"/>
          </a:xfrm>
          <a:prstGeom prst="rect">
            <a:avLst/>
          </a:prstGeom>
          <a:noFill/>
        </p:spPr>
        <p:txBody>
          <a:bodyPr wrap="square" rtlCol="0">
            <a:spAutoFit/>
          </a:bodyPr>
          <a:lstStyle/>
          <a:p>
            <a:pPr algn="ctr">
              <a:spcBef>
                <a:spcPts val="1200"/>
              </a:spcBef>
              <a:spcAft>
                <a:spcPts val="1200"/>
              </a:spcAft>
            </a:pPr>
            <a:r>
              <a:rPr lang="en-US" sz="4400" b="1" dirty="0" smtClean="0">
                <a:solidFill>
                  <a:schemeClr val="accent2">
                    <a:lumMod val="60000"/>
                    <a:lumOff val="40000"/>
                  </a:schemeClr>
                </a:solidFill>
              </a:rPr>
              <a:t>To review:</a:t>
            </a:r>
          </a:p>
        </p:txBody>
      </p:sp>
      <p:grpSp>
        <p:nvGrpSpPr>
          <p:cNvPr id="7" name="Group 6"/>
          <p:cNvGrpSpPr/>
          <p:nvPr/>
        </p:nvGrpSpPr>
        <p:grpSpPr>
          <a:xfrm>
            <a:off x="1122236" y="2037782"/>
            <a:ext cx="6705600" cy="2743201"/>
            <a:chOff x="1122236" y="2037782"/>
            <a:chExt cx="6705600" cy="2743201"/>
          </a:xfrm>
        </p:grpSpPr>
        <p:sp>
          <p:nvSpPr>
            <p:cNvPr id="3" name="Rounded Rectangle 2"/>
            <p:cNvSpPr/>
            <p:nvPr/>
          </p:nvSpPr>
          <p:spPr>
            <a:xfrm>
              <a:off x="1122236" y="2037782"/>
              <a:ext cx="6705600" cy="2743201"/>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62030" y="2285999"/>
              <a:ext cx="6219940" cy="2246769"/>
            </a:xfrm>
            <a:prstGeom prst="rect">
              <a:avLst/>
            </a:prstGeom>
          </p:spPr>
          <p:txBody>
            <a:bodyPr wrap="square">
              <a:spAutoFit/>
            </a:bodyPr>
            <a:lstStyle/>
            <a:p>
              <a:pPr algn="ctr">
                <a:spcBef>
                  <a:spcPts val="1200"/>
                </a:spcBef>
                <a:spcAft>
                  <a:spcPts val="1200"/>
                </a:spcAft>
              </a:pPr>
              <a:r>
                <a:rPr lang="en-US" sz="2800" dirty="0" smtClean="0"/>
                <a:t>When selecting a repair method, consider the advantages and disadvantages of each in order to choose a method that not only fixes the issue, but is also feasible for the constraints of the repair.</a:t>
              </a:r>
            </a:p>
          </p:txBody>
        </p:sp>
      </p:grpSp>
    </p:spTree>
    <p:custDataLst>
      <p:tags r:id="rId1"/>
    </p:custDataLst>
    <p:extLst>
      <p:ext uri="{BB962C8B-B14F-4D97-AF65-F5344CB8AC3E}">
        <p14:creationId xmlns:p14="http://schemas.microsoft.com/office/powerpoint/2010/main" val="700287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Make-up of Concrete</a:t>
            </a:r>
            <a:endParaRPr lang="en-US" dirty="0"/>
          </a:p>
        </p:txBody>
      </p:sp>
      <p:sp>
        <p:nvSpPr>
          <p:cNvPr id="8" name="Rounded Rectangle 7"/>
          <p:cNvSpPr/>
          <p:nvPr/>
        </p:nvSpPr>
        <p:spPr>
          <a:xfrm>
            <a:off x="584956" y="1914630"/>
            <a:ext cx="2424165" cy="1406420"/>
          </a:xfrm>
          <a:prstGeom prst="roundRect">
            <a:avLst/>
          </a:prstGeom>
          <a:solidFill>
            <a:schemeClr val="tx1">
              <a:lumMod val="50000"/>
              <a:lumOff val="50000"/>
            </a:schemeClr>
          </a:solidFill>
          <a:ln w="1270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Cement:</a:t>
            </a:r>
          </a:p>
          <a:p>
            <a:pPr algn="ctr"/>
            <a:r>
              <a:rPr lang="en-US" dirty="0" smtClean="0">
                <a:solidFill>
                  <a:schemeClr val="tx1"/>
                </a:solidFill>
              </a:rPr>
              <a:t>A binder that works in concrete to hold aggregate together</a:t>
            </a:r>
            <a:endParaRPr lang="en-US" dirty="0">
              <a:solidFill>
                <a:schemeClr val="tx1"/>
              </a:solidFill>
            </a:endParaRPr>
          </a:p>
        </p:txBody>
      </p:sp>
      <p:sp>
        <p:nvSpPr>
          <p:cNvPr id="15" name="Rounded Rectangle 14"/>
          <p:cNvSpPr/>
          <p:nvPr/>
        </p:nvSpPr>
        <p:spPr>
          <a:xfrm>
            <a:off x="3494308" y="1905000"/>
            <a:ext cx="2514606" cy="1406420"/>
          </a:xfrm>
          <a:prstGeom prst="roundRect">
            <a:avLst/>
          </a:prstGeom>
          <a:blipFill dpi="0" rotWithShape="1">
            <a:blip r:embed="rId4">
              <a:alphaModFix amt="40000"/>
            </a:blip>
            <a:srcRect/>
            <a:tile tx="0" ty="0" sx="100000" sy="100000" flip="none" algn="tl"/>
          </a:blipFill>
          <a:ln w="1270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Aggregate:</a:t>
            </a:r>
          </a:p>
          <a:p>
            <a:pPr algn="ctr"/>
            <a:r>
              <a:rPr lang="en-US" dirty="0" smtClean="0">
                <a:solidFill>
                  <a:schemeClr val="tx1"/>
                </a:solidFill>
              </a:rPr>
              <a:t>The gravel or sand </a:t>
            </a:r>
            <a:r>
              <a:rPr lang="en-US" dirty="0">
                <a:solidFill>
                  <a:schemeClr val="tx1"/>
                </a:solidFill>
              </a:rPr>
              <a:t> </a:t>
            </a:r>
            <a:r>
              <a:rPr lang="en-US" dirty="0" smtClean="0">
                <a:solidFill>
                  <a:schemeClr val="tx1"/>
                </a:solidFill>
              </a:rPr>
              <a:t>that gives the concrete </a:t>
            </a:r>
            <a:r>
              <a:rPr lang="en-US" dirty="0">
                <a:solidFill>
                  <a:schemeClr val="tx1"/>
                </a:solidFill>
              </a:rPr>
              <a:t>mass (can vary in size</a:t>
            </a:r>
            <a:r>
              <a:rPr lang="en-US" dirty="0" smtClean="0">
                <a:solidFill>
                  <a:schemeClr val="tx1"/>
                </a:solidFill>
              </a:rPr>
              <a:t>) </a:t>
            </a:r>
            <a:endParaRPr lang="en-US" dirty="0">
              <a:solidFill>
                <a:schemeClr val="tx1"/>
              </a:solidFill>
            </a:endParaRPr>
          </a:p>
        </p:txBody>
      </p:sp>
      <p:sp>
        <p:nvSpPr>
          <p:cNvPr id="19" name="Rounded Rectangle 18"/>
          <p:cNvSpPr/>
          <p:nvPr/>
        </p:nvSpPr>
        <p:spPr>
          <a:xfrm>
            <a:off x="6509657" y="1905000"/>
            <a:ext cx="2471057" cy="1406420"/>
          </a:xfrm>
          <a:prstGeom prst="roundRect">
            <a:avLst/>
          </a:prstGeom>
          <a:solidFill>
            <a:schemeClr val="accent5"/>
          </a:solidFill>
          <a:ln w="12700">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Water:</a:t>
            </a:r>
          </a:p>
          <a:p>
            <a:pPr algn="ctr"/>
            <a:r>
              <a:rPr lang="en-US" dirty="0">
                <a:solidFill>
                  <a:schemeClr val="tx1"/>
                </a:solidFill>
              </a:rPr>
              <a:t>A</a:t>
            </a:r>
            <a:r>
              <a:rPr lang="en-US" dirty="0" smtClean="0">
                <a:solidFill>
                  <a:schemeClr val="tx1"/>
                </a:solidFill>
              </a:rPr>
              <a:t>ctivates the cement to hold it all together</a:t>
            </a:r>
            <a:endParaRPr lang="en-US" dirty="0">
              <a:solidFill>
                <a:schemeClr val="tx1"/>
              </a:solidFill>
            </a:endParaRPr>
          </a:p>
        </p:txBody>
      </p:sp>
      <p:grpSp>
        <p:nvGrpSpPr>
          <p:cNvPr id="28" name="Group 27"/>
          <p:cNvGrpSpPr/>
          <p:nvPr/>
        </p:nvGrpSpPr>
        <p:grpSpPr>
          <a:xfrm>
            <a:off x="245519" y="3168657"/>
            <a:ext cx="914400" cy="1270644"/>
            <a:chOff x="228600" y="2884596"/>
            <a:chExt cx="914400" cy="1270644"/>
          </a:xfrm>
        </p:grpSpPr>
        <p:grpSp>
          <p:nvGrpSpPr>
            <p:cNvPr id="26" name="Group 25"/>
            <p:cNvGrpSpPr/>
            <p:nvPr/>
          </p:nvGrpSpPr>
          <p:grpSpPr>
            <a:xfrm>
              <a:off x="228600" y="2884596"/>
              <a:ext cx="914400" cy="925403"/>
              <a:chOff x="685800" y="3371884"/>
              <a:chExt cx="1143000" cy="1123916"/>
            </a:xfrm>
          </p:grpSpPr>
          <p:sp>
            <p:nvSpPr>
              <p:cNvPr id="24" name="Oval 23"/>
              <p:cNvSpPr/>
              <p:nvPr/>
            </p:nvSpPr>
            <p:spPr>
              <a:xfrm>
                <a:off x="685800" y="3371884"/>
                <a:ext cx="1143000" cy="1123916"/>
              </a:xfrm>
              <a:prstGeom prst="ellipse">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e 24"/>
              <p:cNvSpPr/>
              <p:nvPr/>
            </p:nvSpPr>
            <p:spPr>
              <a:xfrm>
                <a:off x="685800" y="3371884"/>
                <a:ext cx="1143000" cy="1123916"/>
              </a:xfrm>
              <a:prstGeom prst="pie">
                <a:avLst>
                  <a:gd name="adj1" fmla="val 17962883"/>
                  <a:gd name="adj2" fmla="val 16057624"/>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TextBox 26"/>
            <p:cNvSpPr txBox="1"/>
            <p:nvPr/>
          </p:nvSpPr>
          <p:spPr>
            <a:xfrm>
              <a:off x="270163" y="3816686"/>
              <a:ext cx="831273" cy="338554"/>
            </a:xfrm>
            <a:prstGeom prst="rect">
              <a:avLst/>
            </a:prstGeom>
            <a:noFill/>
          </p:spPr>
          <p:txBody>
            <a:bodyPr wrap="square" rtlCol="0">
              <a:spAutoFit/>
            </a:bodyPr>
            <a:lstStyle/>
            <a:p>
              <a:pPr algn="ctr"/>
              <a:r>
                <a:rPr lang="en-US" sz="1600" dirty="0" smtClean="0"/>
                <a:t>10-15%</a:t>
              </a:r>
              <a:endParaRPr lang="en-US" sz="1600" dirty="0"/>
            </a:p>
          </p:txBody>
        </p:sp>
      </p:grpSp>
      <p:grpSp>
        <p:nvGrpSpPr>
          <p:cNvPr id="30" name="Group 29"/>
          <p:cNvGrpSpPr/>
          <p:nvPr/>
        </p:nvGrpSpPr>
        <p:grpSpPr>
          <a:xfrm>
            <a:off x="3203749" y="3168657"/>
            <a:ext cx="1003274" cy="1263957"/>
            <a:chOff x="184163" y="2884596"/>
            <a:chExt cx="1003274" cy="1263957"/>
          </a:xfrm>
        </p:grpSpPr>
        <p:grpSp>
          <p:nvGrpSpPr>
            <p:cNvPr id="31" name="Group 30"/>
            <p:cNvGrpSpPr/>
            <p:nvPr/>
          </p:nvGrpSpPr>
          <p:grpSpPr>
            <a:xfrm>
              <a:off x="228600" y="2884596"/>
              <a:ext cx="914400" cy="925403"/>
              <a:chOff x="685800" y="3371884"/>
              <a:chExt cx="1143000" cy="1123916"/>
            </a:xfrm>
          </p:grpSpPr>
          <p:sp>
            <p:nvSpPr>
              <p:cNvPr id="33" name="Oval 32"/>
              <p:cNvSpPr/>
              <p:nvPr/>
            </p:nvSpPr>
            <p:spPr>
              <a:xfrm>
                <a:off x="685800" y="3371884"/>
                <a:ext cx="1143000" cy="1123916"/>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e 33"/>
              <p:cNvSpPr/>
              <p:nvPr/>
            </p:nvSpPr>
            <p:spPr>
              <a:xfrm>
                <a:off x="685800" y="3371884"/>
                <a:ext cx="1143000" cy="1123916"/>
              </a:xfrm>
              <a:prstGeom prst="pie">
                <a:avLst>
                  <a:gd name="adj1" fmla="val 16200551"/>
                  <a:gd name="adj2" fmla="val 10186651"/>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2" name="TextBox 31"/>
            <p:cNvSpPr txBox="1"/>
            <p:nvPr/>
          </p:nvSpPr>
          <p:spPr>
            <a:xfrm>
              <a:off x="184163" y="3809999"/>
              <a:ext cx="1003274" cy="338554"/>
            </a:xfrm>
            <a:prstGeom prst="rect">
              <a:avLst/>
            </a:prstGeom>
            <a:noFill/>
          </p:spPr>
          <p:txBody>
            <a:bodyPr wrap="square" rtlCol="0">
              <a:spAutoFit/>
            </a:bodyPr>
            <a:lstStyle/>
            <a:p>
              <a:pPr algn="ctr"/>
              <a:r>
                <a:rPr lang="en-US" sz="1600" dirty="0" smtClean="0"/>
                <a:t>60-75%</a:t>
              </a:r>
              <a:endParaRPr lang="en-US" sz="1600" dirty="0"/>
            </a:p>
          </p:txBody>
        </p:sp>
      </p:grpSp>
      <p:grpSp>
        <p:nvGrpSpPr>
          <p:cNvPr id="35" name="Group 34"/>
          <p:cNvGrpSpPr/>
          <p:nvPr/>
        </p:nvGrpSpPr>
        <p:grpSpPr>
          <a:xfrm>
            <a:off x="6251749" y="3156108"/>
            <a:ext cx="1003274" cy="1263957"/>
            <a:chOff x="184163" y="2884596"/>
            <a:chExt cx="1003274" cy="1263957"/>
          </a:xfrm>
        </p:grpSpPr>
        <p:grpSp>
          <p:nvGrpSpPr>
            <p:cNvPr id="36" name="Group 35"/>
            <p:cNvGrpSpPr/>
            <p:nvPr/>
          </p:nvGrpSpPr>
          <p:grpSpPr>
            <a:xfrm>
              <a:off x="228600" y="2884596"/>
              <a:ext cx="914400" cy="925403"/>
              <a:chOff x="685800" y="3371884"/>
              <a:chExt cx="1143000" cy="1123916"/>
            </a:xfrm>
          </p:grpSpPr>
          <p:sp>
            <p:nvSpPr>
              <p:cNvPr id="38" name="Oval 37"/>
              <p:cNvSpPr/>
              <p:nvPr/>
            </p:nvSpPr>
            <p:spPr>
              <a:xfrm>
                <a:off x="685800" y="3371884"/>
                <a:ext cx="1143000" cy="1123916"/>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e 38"/>
              <p:cNvSpPr/>
              <p:nvPr/>
            </p:nvSpPr>
            <p:spPr>
              <a:xfrm>
                <a:off x="685800" y="3371884"/>
                <a:ext cx="1143000" cy="1123916"/>
              </a:xfrm>
              <a:prstGeom prst="pie">
                <a:avLst>
                  <a:gd name="adj1" fmla="val 16109963"/>
                  <a:gd name="adj2" fmla="val 18742777"/>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TextBox 36"/>
            <p:cNvSpPr txBox="1"/>
            <p:nvPr/>
          </p:nvSpPr>
          <p:spPr>
            <a:xfrm>
              <a:off x="184163" y="3809999"/>
              <a:ext cx="1003274" cy="338554"/>
            </a:xfrm>
            <a:prstGeom prst="rect">
              <a:avLst/>
            </a:prstGeom>
            <a:noFill/>
          </p:spPr>
          <p:txBody>
            <a:bodyPr wrap="square" rtlCol="0">
              <a:spAutoFit/>
            </a:bodyPr>
            <a:lstStyle/>
            <a:p>
              <a:pPr algn="ctr"/>
              <a:r>
                <a:rPr lang="en-US" sz="1600" dirty="0" smtClean="0"/>
                <a:t>15-20%</a:t>
              </a:r>
              <a:endParaRPr lang="en-US" sz="1600" dirty="0"/>
            </a:p>
          </p:txBody>
        </p:sp>
      </p:grpSp>
      <p:sp>
        <p:nvSpPr>
          <p:cNvPr id="29" name="TextBox 28"/>
          <p:cNvSpPr txBox="1"/>
          <p:nvPr/>
        </p:nvSpPr>
        <p:spPr>
          <a:xfrm>
            <a:off x="2975149" y="2217711"/>
            <a:ext cx="609600" cy="707886"/>
          </a:xfrm>
          <a:prstGeom prst="rect">
            <a:avLst/>
          </a:prstGeom>
          <a:noFill/>
        </p:spPr>
        <p:txBody>
          <a:bodyPr wrap="square" rtlCol="0">
            <a:spAutoFit/>
          </a:bodyPr>
          <a:lstStyle/>
          <a:p>
            <a:r>
              <a:rPr lang="en-US" sz="4000" dirty="0">
                <a:solidFill>
                  <a:srgbClr val="C00000"/>
                </a:solidFill>
              </a:rPr>
              <a:t>+</a:t>
            </a:r>
          </a:p>
        </p:txBody>
      </p:sp>
      <p:sp>
        <p:nvSpPr>
          <p:cNvPr id="41" name="TextBox 40"/>
          <p:cNvSpPr txBox="1"/>
          <p:nvPr/>
        </p:nvSpPr>
        <p:spPr>
          <a:xfrm>
            <a:off x="6008914" y="2217711"/>
            <a:ext cx="609600" cy="707886"/>
          </a:xfrm>
          <a:prstGeom prst="rect">
            <a:avLst/>
          </a:prstGeom>
          <a:noFill/>
        </p:spPr>
        <p:txBody>
          <a:bodyPr wrap="square" rtlCol="0">
            <a:spAutoFit/>
          </a:bodyPr>
          <a:lstStyle/>
          <a:p>
            <a:r>
              <a:rPr lang="en-US" sz="4000" dirty="0">
                <a:solidFill>
                  <a:srgbClr val="C00000"/>
                </a:solidFill>
              </a:rPr>
              <a:t>+</a:t>
            </a:r>
          </a:p>
        </p:txBody>
      </p:sp>
      <p:grpSp>
        <p:nvGrpSpPr>
          <p:cNvPr id="10" name="Group 9"/>
          <p:cNvGrpSpPr/>
          <p:nvPr/>
        </p:nvGrpSpPr>
        <p:grpSpPr>
          <a:xfrm>
            <a:off x="1214917" y="4715652"/>
            <a:ext cx="3338812" cy="1447800"/>
            <a:chOff x="868211" y="4598126"/>
            <a:chExt cx="3338812" cy="1447800"/>
          </a:xfrm>
        </p:grpSpPr>
        <p:sp>
          <p:nvSpPr>
            <p:cNvPr id="4" name="Rounded Rectangle 3"/>
            <p:cNvSpPr/>
            <p:nvPr/>
          </p:nvSpPr>
          <p:spPr>
            <a:xfrm>
              <a:off x="868211" y="4598126"/>
              <a:ext cx="3294375" cy="1447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TextBox 2047"/>
            <p:cNvSpPr txBox="1"/>
            <p:nvPr/>
          </p:nvSpPr>
          <p:spPr>
            <a:xfrm>
              <a:off x="1023542" y="4721862"/>
              <a:ext cx="3183481" cy="1200329"/>
            </a:xfrm>
            <a:prstGeom prst="rect">
              <a:avLst/>
            </a:prstGeom>
            <a:noFill/>
          </p:spPr>
          <p:txBody>
            <a:bodyPr wrap="square" rtlCol="0">
              <a:spAutoFit/>
            </a:bodyPr>
            <a:lstStyle/>
            <a:p>
              <a:r>
                <a:rPr lang="en-US" dirty="0" smtClean="0"/>
                <a:t>The make-up or “recipe” of concrete can change based on desired outcomes, therefore many variations are possible.</a:t>
              </a:r>
              <a:endParaRPr lang="en-US" dirty="0"/>
            </a:p>
          </p:txBody>
        </p:sp>
      </p:grpSp>
      <p:sp>
        <p:nvSpPr>
          <p:cNvPr id="43" name="TextBox 42"/>
          <p:cNvSpPr txBox="1"/>
          <p:nvPr/>
        </p:nvSpPr>
        <p:spPr>
          <a:xfrm>
            <a:off x="4602982" y="4848569"/>
            <a:ext cx="3559668" cy="1354217"/>
          </a:xfrm>
          <a:prstGeom prst="rect">
            <a:avLst/>
          </a:prstGeom>
          <a:noFill/>
        </p:spPr>
        <p:txBody>
          <a:bodyPr wrap="square" rtlCol="0">
            <a:spAutoFit/>
          </a:bodyPr>
          <a:lstStyle/>
          <a:p>
            <a:r>
              <a:rPr lang="en-US" i="1" dirty="0" smtClean="0"/>
              <a:t>For example, one could:</a:t>
            </a:r>
          </a:p>
          <a:p>
            <a:pPr marL="342900" indent="-342900">
              <a:buFont typeface="Arial" panose="020B0604020202020204" pitchFamily="34" charset="0"/>
              <a:buChar char="•"/>
            </a:pPr>
            <a:r>
              <a:rPr lang="en-US" sz="1600" dirty="0" smtClean="0"/>
              <a:t>Increase water</a:t>
            </a:r>
          </a:p>
          <a:p>
            <a:pPr marL="342900" indent="-342900">
              <a:buFont typeface="Arial" panose="020B0604020202020204" pitchFamily="34" charset="0"/>
              <a:buChar char="•"/>
            </a:pPr>
            <a:r>
              <a:rPr lang="en-US" sz="1600" dirty="0" smtClean="0"/>
              <a:t>Include additives (admixtures)</a:t>
            </a:r>
          </a:p>
          <a:p>
            <a:pPr marL="342900" indent="-342900">
              <a:buFont typeface="Arial" panose="020B0604020202020204" pitchFamily="34" charset="0"/>
              <a:buChar char="•"/>
            </a:pPr>
            <a:r>
              <a:rPr lang="en-US" sz="1600" dirty="0" smtClean="0"/>
              <a:t>Use different sized aggregate</a:t>
            </a:r>
          </a:p>
          <a:p>
            <a:pPr algn="ctr"/>
            <a:endParaRPr lang="en-US" sz="1600" dirty="0"/>
          </a:p>
        </p:txBody>
      </p:sp>
      <p:sp>
        <p:nvSpPr>
          <p:cNvPr id="3" name="TextBox 2"/>
          <p:cNvSpPr txBox="1"/>
          <p:nvPr/>
        </p:nvSpPr>
        <p:spPr>
          <a:xfrm>
            <a:off x="381000" y="1275545"/>
            <a:ext cx="8443965" cy="461665"/>
          </a:xfrm>
          <a:prstGeom prst="rect">
            <a:avLst/>
          </a:prstGeom>
          <a:noFill/>
        </p:spPr>
        <p:txBody>
          <a:bodyPr wrap="square" rtlCol="0">
            <a:spAutoFit/>
          </a:bodyPr>
          <a:lstStyle/>
          <a:p>
            <a:r>
              <a:rPr lang="en-US" sz="2400" b="1" dirty="0" smtClean="0"/>
              <a:t>Concrete </a:t>
            </a:r>
            <a:r>
              <a:rPr lang="en-US" sz="2400" dirty="0" smtClean="0"/>
              <a:t>is a composite material of cement, aggregate, and water.</a:t>
            </a:r>
            <a:endParaRPr lang="en-US" sz="2400" b="1" dirty="0"/>
          </a:p>
        </p:txBody>
      </p:sp>
      <p:pic>
        <p:nvPicPr>
          <p:cNvPr id="40" name="Picture 3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96737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childTnLst>
                                </p:cTn>
                              </p:par>
                              <p:par>
                                <p:cTn id="27" presetID="10"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9" grpId="0" animBg="1"/>
      <p:bldP spid="29" grpId="0"/>
      <p:bldP spid="41" grpId="0"/>
      <p:bldP spid="43"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 Closing</a:t>
            </a:r>
            <a:endParaRPr lang="en-US" dirty="0"/>
          </a:p>
        </p:txBody>
      </p:sp>
    </p:spTree>
    <p:custDataLst>
      <p:tags r:id="rId1"/>
    </p:custDataLst>
    <p:extLst>
      <p:ext uri="{BB962C8B-B14F-4D97-AF65-F5344CB8AC3E}">
        <p14:creationId xmlns:p14="http://schemas.microsoft.com/office/powerpoint/2010/main" val="1178974371"/>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p:cNvGrpSpPr/>
          <p:nvPr/>
        </p:nvGrpSpPr>
        <p:grpSpPr>
          <a:xfrm>
            <a:off x="381000" y="2133599"/>
            <a:ext cx="10387148" cy="4724401"/>
            <a:chOff x="381000" y="2133599"/>
            <a:chExt cx="10387148" cy="4724401"/>
          </a:xfrm>
        </p:grpSpPr>
        <p:sp>
          <p:nvSpPr>
            <p:cNvPr id="6" name="Trapezoid 5"/>
            <p:cNvSpPr/>
            <p:nvPr/>
          </p:nvSpPr>
          <p:spPr>
            <a:xfrm rot="16200000">
              <a:off x="-1259101" y="3846299"/>
              <a:ext cx="4686090" cy="1337311"/>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apezoid 7"/>
            <p:cNvSpPr/>
            <p:nvPr/>
          </p:nvSpPr>
          <p:spPr>
            <a:xfrm>
              <a:off x="1752600" y="2171910"/>
              <a:ext cx="7391400" cy="2171489"/>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ccoughlin\AppData\Local\Microsoft\Windows\Temporary Internet Files\Content.IE5\4QLENBFY\PngMedium-Signs-Hazard-Warning-17-5742[1].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11426" y="3144281"/>
              <a:ext cx="322323" cy="2847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ccoughlin\AppData\Local\Microsoft\Windows\Temporary Internet Files\Content.IE5\H7O39T1H\Door-12722-large[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1614808" y="2673986"/>
              <a:ext cx="1229016" cy="16694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ccoughlin\AppData\Local\Microsoft\Windows\Temporary Internet Files\Content.IE5\A0R1K8AW\211359913[1].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7692" b="88462" l="0" r="98667">
                          <a14:foregroundMark x1="20667" y1="36538" x2="20667" y2="36538"/>
                          <a14:foregroundMark x1="9333" y1="40385" x2="9333" y2="40385"/>
                          <a14:foregroundMark x1="64000" y1="32692" x2="64000" y2="32692"/>
                          <a14:foregroundMark x1="78000" y1="34615" x2="78000" y2="34615"/>
                          <a14:foregroundMark x1="91333" y1="37500" x2="91333" y2="37500"/>
                        </a14:backgroundRemoval>
                      </a14:imgEffect>
                    </a14:imgLayer>
                  </a14:imgProps>
                </a:ext>
                <a:ext uri="{28A0092B-C50C-407E-A947-70E740481C1C}">
                  <a14:useLocalDpi xmlns:a14="http://schemas.microsoft.com/office/drawing/2010/main" val="0"/>
                </a:ext>
              </a:extLst>
            </a:blip>
            <a:srcRect/>
            <a:stretch>
              <a:fillRect/>
            </a:stretch>
          </p:blipFill>
          <p:spPr bwMode="auto">
            <a:xfrm>
              <a:off x="2074662" y="2371000"/>
              <a:ext cx="439938" cy="30502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20" name="Isosceles Triangle 19"/>
            <p:cNvSpPr/>
            <p:nvPr/>
          </p:nvSpPr>
          <p:spPr>
            <a:xfrm rot="10800000">
              <a:off x="381000" y="2133599"/>
              <a:ext cx="1371599" cy="2209800"/>
            </a:xfrm>
            <a:prstGeom prst="triangle">
              <a:avLst>
                <a:gd name="adj" fmla="val 10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bwMode="auto">
            <a:xfrm flipV="1">
              <a:off x="406032" y="2171910"/>
              <a:ext cx="1346568" cy="2133174"/>
            </a:xfrm>
            <a:prstGeom prst="line">
              <a:avLst/>
            </a:prstGeom>
            <a:noFill/>
            <a:ln w="9525" cap="flat" cmpd="sng" algn="ctr">
              <a:solidFill>
                <a:schemeClr val="bg2"/>
              </a:solidFill>
              <a:prstDash val="solid"/>
              <a:round/>
              <a:headEnd type="none" w="med" len="med"/>
              <a:tailEnd type="none" w="med" len="med"/>
            </a:ln>
            <a:effectLst/>
          </p:spPr>
        </p:cxnSp>
      </p:grpSp>
      <p:pic>
        <p:nvPicPr>
          <p:cNvPr id="38" name="Picture 3" descr="K:\Training\Projects\Customer\AIA\Online Courses\Concrete Repair Applications\Images\Form and pour 5.bmp"/>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99194" l="3524" r="96769">
                        <a14:foregroundMark x1="82232" y1="9516" x2="82232" y2="9516"/>
                        <a14:backgroundMark x1="70485" y1="16935" x2="75771" y2="20806"/>
                        <a14:backgroundMark x1="75771" y1="20806" x2="82673" y2="34032"/>
                        <a14:backgroundMark x1="82966" y1="34032" x2="82673" y2="50968"/>
                        <a14:backgroundMark x1="75184" y1="11452" x2="85903" y2="21774"/>
                        <a14:backgroundMark x1="75771" y1="6613" x2="89427" y2="5000"/>
                        <a14:backgroundMark x1="78414" y1="8548" x2="85022" y2="9516"/>
                      </a14:backgroundRemoval>
                    </a14:imgEffect>
                  </a14:imgLayer>
                </a14:imgProps>
              </a:ext>
              <a:ext uri="{28A0092B-C50C-407E-A947-70E740481C1C}">
                <a14:useLocalDpi xmlns:a14="http://schemas.microsoft.com/office/drawing/2010/main" val="0"/>
              </a:ext>
            </a:extLst>
          </a:blip>
          <a:srcRect t="63922" b="14439"/>
          <a:stretch/>
        </p:blipFill>
        <p:spPr bwMode="auto">
          <a:xfrm>
            <a:off x="3949996" y="5854535"/>
            <a:ext cx="4021777" cy="792323"/>
          </a:xfrm>
          <a:prstGeom prst="rect">
            <a:avLst/>
          </a:prstGeom>
          <a:noFill/>
          <a:extLst>
            <a:ext uri="{909E8E84-426E-40DD-AFC4-6F175D3DCCD1}">
              <a14:hiddenFill xmlns:a14="http://schemas.microsoft.com/office/drawing/2010/main">
                <a:solidFill>
                  <a:srgbClr val="FFFFFF"/>
                </a:solidFill>
              </a14:hiddenFill>
            </a:ext>
          </a:extLst>
        </p:spPr>
      </p:pic>
      <p:sp>
        <p:nvSpPr>
          <p:cNvPr id="60" name="Right Arrow 59"/>
          <p:cNvSpPr/>
          <p:nvPr/>
        </p:nvSpPr>
        <p:spPr>
          <a:xfrm>
            <a:off x="4945647" y="429635"/>
            <a:ext cx="4065127" cy="519560"/>
          </a:xfrm>
          <a:prstGeom prst="rightArrow">
            <a:avLst>
              <a:gd name="adj1" fmla="val 50000"/>
              <a:gd name="adj2" fmla="val 78087"/>
            </a:avLst>
          </a:prstGeom>
          <a:effectLst>
            <a:outerShdw blurRad="50800" dist="38100" dir="2700000" algn="tl"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sz="1100"/>
          </a:p>
        </p:txBody>
      </p:sp>
      <p:grpSp>
        <p:nvGrpSpPr>
          <p:cNvPr id="61" name="Group 60"/>
          <p:cNvGrpSpPr/>
          <p:nvPr/>
        </p:nvGrpSpPr>
        <p:grpSpPr>
          <a:xfrm>
            <a:off x="4419600" y="785617"/>
            <a:ext cx="1043099" cy="826589"/>
            <a:chOff x="554382" y="2168475"/>
            <a:chExt cx="1536870" cy="1272907"/>
          </a:xfrm>
        </p:grpSpPr>
        <p:sp>
          <p:nvSpPr>
            <p:cNvPr id="62" name="Rounded Rectangle 61"/>
            <p:cNvSpPr/>
            <p:nvPr/>
          </p:nvSpPr>
          <p:spPr>
            <a:xfrm>
              <a:off x="554382" y="2552836"/>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3" name="TextBox 62"/>
            <p:cNvSpPr txBox="1"/>
            <p:nvPr/>
          </p:nvSpPr>
          <p:spPr>
            <a:xfrm>
              <a:off x="767122" y="2743522"/>
              <a:ext cx="1124645" cy="448162"/>
            </a:xfrm>
            <a:prstGeom prst="rect">
              <a:avLst/>
            </a:prstGeom>
            <a:noFill/>
          </p:spPr>
          <p:txBody>
            <a:bodyPr wrap="square" rtlCol="0">
              <a:spAutoFit/>
            </a:bodyPr>
            <a:lstStyle/>
            <a:p>
              <a:r>
                <a:rPr lang="en-US" sz="1600" dirty="0" smtClean="0"/>
                <a:t>Assess</a:t>
              </a:r>
              <a:endParaRPr lang="en-US" sz="1600" dirty="0"/>
            </a:p>
          </p:txBody>
        </p:sp>
        <p:sp>
          <p:nvSpPr>
            <p:cNvPr id="64" name="Oval 63"/>
            <p:cNvSpPr/>
            <p:nvPr/>
          </p:nvSpPr>
          <p:spPr>
            <a:xfrm>
              <a:off x="1135769" y="2168475"/>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1</a:t>
              </a:r>
            </a:p>
          </p:txBody>
        </p:sp>
      </p:grpSp>
      <p:grpSp>
        <p:nvGrpSpPr>
          <p:cNvPr id="65" name="Group 64"/>
          <p:cNvGrpSpPr/>
          <p:nvPr/>
        </p:nvGrpSpPr>
        <p:grpSpPr>
          <a:xfrm>
            <a:off x="5510101" y="783676"/>
            <a:ext cx="1043099" cy="828530"/>
            <a:chOff x="2686677" y="2146156"/>
            <a:chExt cx="1536870" cy="1275896"/>
          </a:xfrm>
        </p:grpSpPr>
        <p:grpSp>
          <p:nvGrpSpPr>
            <p:cNvPr id="66" name="Group 65"/>
            <p:cNvGrpSpPr/>
            <p:nvPr/>
          </p:nvGrpSpPr>
          <p:grpSpPr>
            <a:xfrm>
              <a:off x="2686677" y="2533506"/>
              <a:ext cx="1536870" cy="888546"/>
              <a:chOff x="3063962" y="2221722"/>
              <a:chExt cx="1536870" cy="888546"/>
            </a:xfrm>
          </p:grpSpPr>
          <p:sp>
            <p:nvSpPr>
              <p:cNvPr id="68" name="Rounded Rectangle 67"/>
              <p:cNvSpPr/>
              <p:nvPr/>
            </p:nvSpPr>
            <p:spPr>
              <a:xfrm>
                <a:off x="3063962" y="2221722"/>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9" name="TextBox 68"/>
              <p:cNvSpPr txBox="1"/>
              <p:nvPr/>
            </p:nvSpPr>
            <p:spPr>
              <a:xfrm>
                <a:off x="3309814" y="2409418"/>
                <a:ext cx="1124645" cy="448162"/>
              </a:xfrm>
              <a:prstGeom prst="rect">
                <a:avLst/>
              </a:prstGeom>
              <a:noFill/>
            </p:spPr>
            <p:txBody>
              <a:bodyPr wrap="square" rtlCol="0">
                <a:spAutoFit/>
              </a:bodyPr>
              <a:lstStyle/>
              <a:p>
                <a:pPr algn="ctr"/>
                <a:r>
                  <a:rPr lang="en-US" sz="1600" dirty="0" smtClean="0"/>
                  <a:t>Plan</a:t>
                </a:r>
                <a:endParaRPr lang="en-US" sz="1600" dirty="0"/>
              </a:p>
            </p:txBody>
          </p:sp>
        </p:grpSp>
        <p:sp>
          <p:nvSpPr>
            <p:cNvPr id="67" name="Oval 66"/>
            <p:cNvSpPr/>
            <p:nvPr/>
          </p:nvSpPr>
          <p:spPr>
            <a:xfrm>
              <a:off x="3301970" y="2146156"/>
              <a:ext cx="385762"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2</a:t>
              </a:r>
            </a:p>
          </p:txBody>
        </p:sp>
      </p:grpSp>
      <p:grpSp>
        <p:nvGrpSpPr>
          <p:cNvPr id="70" name="Group 69"/>
          <p:cNvGrpSpPr/>
          <p:nvPr/>
        </p:nvGrpSpPr>
        <p:grpSpPr>
          <a:xfrm>
            <a:off x="6653101" y="783676"/>
            <a:ext cx="1043099" cy="825993"/>
            <a:chOff x="4697274" y="1835290"/>
            <a:chExt cx="1536870" cy="1271989"/>
          </a:xfrm>
        </p:grpSpPr>
        <p:sp>
          <p:nvSpPr>
            <p:cNvPr id="71" name="Rounded Rectangle 70"/>
            <p:cNvSpPr/>
            <p:nvPr/>
          </p:nvSpPr>
          <p:spPr>
            <a:xfrm>
              <a:off x="4697274" y="2218733"/>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2" name="TextBox 71"/>
            <p:cNvSpPr txBox="1"/>
            <p:nvPr/>
          </p:nvSpPr>
          <p:spPr>
            <a:xfrm>
              <a:off x="4793625" y="2401396"/>
              <a:ext cx="1357420" cy="448162"/>
            </a:xfrm>
            <a:prstGeom prst="rect">
              <a:avLst/>
            </a:prstGeom>
            <a:noFill/>
          </p:spPr>
          <p:txBody>
            <a:bodyPr wrap="square" rtlCol="0">
              <a:spAutoFit/>
            </a:bodyPr>
            <a:lstStyle/>
            <a:p>
              <a:pPr algn="ctr"/>
              <a:r>
                <a:rPr lang="en-US" sz="1600" dirty="0" smtClean="0"/>
                <a:t>Prepare</a:t>
              </a:r>
              <a:endParaRPr lang="en-US" sz="1600" dirty="0"/>
            </a:p>
          </p:txBody>
        </p:sp>
        <p:sp>
          <p:nvSpPr>
            <p:cNvPr id="73" name="Oval 72"/>
            <p:cNvSpPr/>
            <p:nvPr/>
          </p:nvSpPr>
          <p:spPr>
            <a:xfrm>
              <a:off x="5278661" y="1835290"/>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3</a:t>
              </a:r>
            </a:p>
          </p:txBody>
        </p:sp>
      </p:grpSp>
      <p:grpSp>
        <p:nvGrpSpPr>
          <p:cNvPr id="74" name="Group 73"/>
          <p:cNvGrpSpPr/>
          <p:nvPr/>
        </p:nvGrpSpPr>
        <p:grpSpPr>
          <a:xfrm>
            <a:off x="7772400" y="772660"/>
            <a:ext cx="1043099" cy="837009"/>
            <a:chOff x="6297474" y="1834372"/>
            <a:chExt cx="1536870" cy="1288953"/>
          </a:xfrm>
        </p:grpSpPr>
        <p:sp>
          <p:nvSpPr>
            <p:cNvPr id="75" name="Rounded Rectangle 74"/>
            <p:cNvSpPr/>
            <p:nvPr/>
          </p:nvSpPr>
          <p:spPr>
            <a:xfrm>
              <a:off x="6297474" y="2234779"/>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6" name="TextBox 75"/>
            <p:cNvSpPr txBox="1"/>
            <p:nvPr/>
          </p:nvSpPr>
          <p:spPr>
            <a:xfrm>
              <a:off x="6393825" y="2409420"/>
              <a:ext cx="1357420" cy="448162"/>
            </a:xfrm>
            <a:prstGeom prst="rect">
              <a:avLst/>
            </a:prstGeom>
            <a:noFill/>
          </p:spPr>
          <p:txBody>
            <a:bodyPr wrap="square" rtlCol="0">
              <a:spAutoFit/>
            </a:bodyPr>
            <a:lstStyle/>
            <a:p>
              <a:pPr algn="ctr"/>
              <a:r>
                <a:rPr lang="en-US" sz="1600" dirty="0" smtClean="0"/>
                <a:t>Execute</a:t>
              </a:r>
              <a:endParaRPr lang="en-US" sz="1600" dirty="0"/>
            </a:p>
          </p:txBody>
        </p:sp>
        <p:sp>
          <p:nvSpPr>
            <p:cNvPr id="77" name="Oval 76"/>
            <p:cNvSpPr/>
            <p:nvPr/>
          </p:nvSpPr>
          <p:spPr>
            <a:xfrm>
              <a:off x="6878861" y="1834372"/>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4</a:t>
              </a:r>
            </a:p>
          </p:txBody>
        </p:sp>
      </p:grpSp>
      <p:sp>
        <p:nvSpPr>
          <p:cNvPr id="18" name="Trapezoid 17"/>
          <p:cNvSpPr/>
          <p:nvPr/>
        </p:nvSpPr>
        <p:spPr>
          <a:xfrm>
            <a:off x="4262120" y="5837077"/>
            <a:ext cx="3456516" cy="809781"/>
          </a:xfrm>
          <a:prstGeom prst="trapezoid">
            <a:avLst>
              <a:gd name="adj" fmla="val 54977"/>
            </a:avLst>
          </a:prstGeom>
          <a:solidFill>
            <a:srgbClr val="929292"/>
          </a:solidFill>
          <a:ln w="12700">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Male 3"/>
          <p:cNvPicPr>
            <a:picLocks noChangeAspect="1"/>
          </p:cNvPicPr>
          <p:nvPr>
            <p:custDataLst>
              <p:tags r:id="rId2"/>
            </p:custDataLst>
          </p:nvPr>
        </p:nvPicPr>
        <p:blipFill>
          <a:blip r:embed="rId14" cstate="print">
            <a:extLst>
              <a:ext uri="{28A0092B-C50C-407E-A947-70E740481C1C}">
                <a14:useLocalDpi xmlns:a14="http://schemas.microsoft.com/office/drawing/2010/main" val="0"/>
              </a:ext>
            </a:extLst>
          </a:blip>
          <a:stretch>
            <a:fillRect/>
          </a:stretch>
        </p:blipFill>
        <p:spPr>
          <a:xfrm flipH="1">
            <a:off x="4660312" y="3508693"/>
            <a:ext cx="946251" cy="2772500"/>
          </a:xfrm>
          <a:prstGeom prst="rect">
            <a:avLst/>
          </a:prstGeom>
          <a:effectLst>
            <a:outerShdw blurRad="50800" dist="38100" dir="2700000" algn="tl" rotWithShape="0">
              <a:prstClr val="black">
                <a:alpha val="40000"/>
              </a:prstClr>
            </a:outerShdw>
          </a:effectLst>
        </p:spPr>
      </p:pic>
      <p:pic>
        <p:nvPicPr>
          <p:cNvPr id="23" name="Male 4"/>
          <p:cNvPicPr>
            <a:picLocks noChangeAspect="1"/>
          </p:cNvPicPr>
          <p:nvPr>
            <p:custDataLst>
              <p:tags r:id="rId3"/>
            </p:custDataLst>
          </p:nvPr>
        </p:nvPicPr>
        <p:blipFill>
          <a:blip r:embed="rId15" cstate="print">
            <a:extLst>
              <a:ext uri="{28A0092B-C50C-407E-A947-70E740481C1C}">
                <a14:useLocalDpi xmlns:a14="http://schemas.microsoft.com/office/drawing/2010/main" val="0"/>
              </a:ext>
            </a:extLst>
          </a:blip>
          <a:stretch>
            <a:fillRect/>
          </a:stretch>
        </p:blipFill>
        <p:spPr>
          <a:xfrm>
            <a:off x="5443126" y="3532587"/>
            <a:ext cx="1300573" cy="2748606"/>
          </a:xfrm>
          <a:prstGeom prst="rect">
            <a:avLst/>
          </a:prstGeom>
          <a:effectLst>
            <a:outerShdw blurRad="50800" dist="38100" dir="2700000" algn="tl" rotWithShape="0">
              <a:prstClr val="black">
                <a:alpha val="40000"/>
              </a:prstClr>
            </a:outerShdw>
          </a:effectLst>
        </p:spPr>
      </p:pic>
      <p:pic>
        <p:nvPicPr>
          <p:cNvPr id="24" name="Female 5"/>
          <p:cNvPicPr>
            <a:picLocks noChangeAspect="1"/>
          </p:cNvPicPr>
          <p:nvPr>
            <p:custDataLst>
              <p:tags r:id="rId4"/>
            </p:custDataLst>
          </p:nvPr>
        </p:nvPicPr>
        <p:blipFill>
          <a:blip r:embed="rId16" cstate="print">
            <a:extLst>
              <a:ext uri="{28A0092B-C50C-407E-A947-70E740481C1C}">
                <a14:useLocalDpi xmlns:a14="http://schemas.microsoft.com/office/drawing/2010/main" val="0"/>
              </a:ext>
            </a:extLst>
          </a:blip>
          <a:stretch>
            <a:fillRect/>
          </a:stretch>
        </p:blipFill>
        <p:spPr>
          <a:xfrm>
            <a:off x="7153926" y="3429000"/>
            <a:ext cx="796879" cy="2634498"/>
          </a:xfrm>
          <a:prstGeom prst="rect">
            <a:avLst/>
          </a:prstGeom>
          <a:effectLst>
            <a:outerShdw blurRad="50800" dist="38100" dir="2700000" algn="tl" rotWithShape="0">
              <a:prstClr val="black">
                <a:alpha val="40000"/>
              </a:prstClr>
            </a:outerShdw>
          </a:effectLst>
        </p:spPr>
      </p:pic>
      <p:pic>
        <p:nvPicPr>
          <p:cNvPr id="32" name="Male 19"/>
          <p:cNvPicPr>
            <a:picLocks noChangeAspect="1"/>
          </p:cNvPicPr>
          <p:nvPr>
            <p:custDataLst>
              <p:tags r:id="rId5"/>
            </p:custDataLst>
          </p:nvPr>
        </p:nvPicPr>
        <p:blipFill>
          <a:blip r:embed="rId17" cstate="print">
            <a:extLst>
              <a:ext uri="{28A0092B-C50C-407E-A947-70E740481C1C}">
                <a14:useLocalDpi xmlns:a14="http://schemas.microsoft.com/office/drawing/2010/main" val="0"/>
              </a:ext>
            </a:extLst>
          </a:blip>
          <a:stretch>
            <a:fillRect/>
          </a:stretch>
        </p:blipFill>
        <p:spPr>
          <a:xfrm>
            <a:off x="7467229" y="3619052"/>
            <a:ext cx="914771" cy="2621018"/>
          </a:xfrm>
          <a:prstGeom prst="rect">
            <a:avLst/>
          </a:prstGeom>
          <a:effectLst>
            <a:outerShdw blurRad="50800" dist="38100" dir="2700000" algn="tl" rotWithShape="0">
              <a:prstClr val="black">
                <a:alpha val="40000"/>
              </a:prstClr>
            </a:outerShdw>
          </a:effectLst>
        </p:spPr>
      </p:pic>
      <p:sp>
        <p:nvSpPr>
          <p:cNvPr id="2" name="TextBox 1"/>
          <p:cNvSpPr txBox="1"/>
          <p:nvPr/>
        </p:nvSpPr>
        <p:spPr>
          <a:xfrm>
            <a:off x="320626" y="374206"/>
            <a:ext cx="3941493" cy="1323439"/>
          </a:xfrm>
          <a:prstGeom prst="rect">
            <a:avLst/>
          </a:prstGeom>
          <a:noFill/>
        </p:spPr>
        <p:txBody>
          <a:bodyPr wrap="square" rtlCol="0">
            <a:spAutoFit/>
          </a:bodyPr>
          <a:lstStyle/>
          <a:p>
            <a:pPr algn="ctr"/>
            <a:r>
              <a:rPr lang="en-US" sz="1600" dirty="0"/>
              <a:t>There are many variables to take into consideration at each step along the way. </a:t>
            </a:r>
            <a:endParaRPr lang="en-US" sz="1600" dirty="0" smtClean="0"/>
          </a:p>
          <a:p>
            <a:pPr algn="ctr"/>
            <a:endParaRPr lang="en-US" sz="1600" dirty="0"/>
          </a:p>
          <a:p>
            <a:pPr algn="ctr"/>
            <a:r>
              <a:rPr lang="en-US" sz="1600" dirty="0"/>
              <a:t>Remember to follow the </a:t>
            </a:r>
            <a:r>
              <a:rPr lang="en-US" sz="1600" dirty="0" smtClean="0"/>
              <a:t>four-step </a:t>
            </a:r>
            <a:r>
              <a:rPr lang="en-US" sz="1600" dirty="0"/>
              <a:t>process introduced at the beginning of the </a:t>
            </a:r>
            <a:r>
              <a:rPr lang="en-US" sz="1600" dirty="0" smtClean="0"/>
              <a:t>course.</a:t>
            </a:r>
            <a:endParaRPr lang="en-US" sz="1600" dirty="0"/>
          </a:p>
        </p:txBody>
      </p:sp>
    </p:spTree>
    <p:custDataLst>
      <p:tags r:id="rId1"/>
    </p:custDataLst>
    <p:extLst>
      <p:ext uri="{BB962C8B-B14F-4D97-AF65-F5344CB8AC3E}">
        <p14:creationId xmlns:p14="http://schemas.microsoft.com/office/powerpoint/2010/main" val="371780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1500"/>
                                        <p:tgtEl>
                                          <p:spTgt spid="60"/>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1500"/>
                                        <p:tgtEl>
                                          <p:spTgt spid="61"/>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1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1500"/>
                                        <p:tgtEl>
                                          <p:spTgt spid="70"/>
                                        </p:tgtEl>
                                      </p:cBhvr>
                                    </p:animEffect>
                                  </p:childTnLst>
                                </p:cTn>
                              </p:par>
                              <p:par>
                                <p:cTn id="17" presetID="10" presetClass="entr" presetSubtype="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Handouts From This Course to Use</a:t>
            </a:r>
            <a:endParaRPr lang="en-US" dirty="0"/>
          </a:p>
        </p:txBody>
      </p:sp>
      <p:pic>
        <p:nvPicPr>
          <p:cNvPr id="5122" name="Picture 2" descr="C:\Users\ccoughlin\AppData\Local\Microsoft\Windows\Temporary Internet Files\Content.IE5\SBGFOCP7\468491_paperclip[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35153">
            <a:off x="1400710" y="2693017"/>
            <a:ext cx="1335438" cy="10950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87131" y="2551024"/>
            <a:ext cx="3352800" cy="3170099"/>
          </a:xfrm>
          <a:prstGeom prst="rect">
            <a:avLst/>
          </a:prstGeom>
          <a:noFill/>
        </p:spPr>
        <p:txBody>
          <a:bodyPr wrap="square" rtlCol="0">
            <a:spAutoFit/>
          </a:bodyPr>
          <a:lstStyle/>
          <a:p>
            <a:r>
              <a:rPr lang="en-US" sz="2800" i="1" dirty="0" smtClean="0"/>
              <a:t>This guide includes:</a:t>
            </a:r>
            <a:endParaRPr lang="en-US" dirty="0" smtClean="0"/>
          </a:p>
          <a:p>
            <a:pPr marL="285750" indent="-285750">
              <a:buFont typeface="Arial" panose="020B0604020202020204" pitchFamily="34" charset="0"/>
              <a:buChar char="•"/>
            </a:pPr>
            <a:r>
              <a:rPr lang="en-US" dirty="0" smtClean="0"/>
              <a:t>Concrete Condition Checklist</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Material Selection Guides:</a:t>
            </a:r>
          </a:p>
          <a:p>
            <a:pPr marL="742950" lvl="1" indent="-285750">
              <a:buFont typeface="Courier New" panose="02070309020205020404" pitchFamily="49" charset="0"/>
              <a:buChar char="o"/>
            </a:pPr>
            <a:r>
              <a:rPr lang="en-US" sz="1600" dirty="0" smtClean="0"/>
              <a:t>Owner Requirements</a:t>
            </a:r>
          </a:p>
          <a:p>
            <a:pPr marL="742950" lvl="1" indent="-285750">
              <a:buFont typeface="Courier New" panose="02070309020205020404" pitchFamily="49" charset="0"/>
              <a:buChar char="o"/>
            </a:pPr>
            <a:r>
              <a:rPr lang="en-US" sz="1600" dirty="0" smtClean="0"/>
              <a:t>Service Conditions</a:t>
            </a:r>
          </a:p>
          <a:p>
            <a:pPr marL="742950" lvl="1" indent="-285750">
              <a:buFont typeface="Courier New" panose="02070309020205020404" pitchFamily="49" charset="0"/>
              <a:buChar char="o"/>
            </a:pPr>
            <a:r>
              <a:rPr lang="en-US" sz="1600" dirty="0" smtClean="0"/>
              <a:t>Application Conditions</a:t>
            </a:r>
          </a:p>
          <a:p>
            <a:pPr marL="742950" lvl="1" indent="-285750">
              <a:buFont typeface="Courier New" panose="02070309020205020404" pitchFamily="49" charset="0"/>
              <a:buChar char="o"/>
            </a:pPr>
            <a:endParaRPr lang="en-US" sz="1600" dirty="0" smtClean="0"/>
          </a:p>
          <a:p>
            <a:pPr marL="285750" indent="-285750">
              <a:buFont typeface="Arial" panose="020B0604020202020204" pitchFamily="34" charset="0"/>
              <a:buChar char="•"/>
            </a:pPr>
            <a:r>
              <a:rPr lang="en-US" dirty="0" smtClean="0"/>
              <a:t>Crack Repair Material Table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Surface Treatments Table</a:t>
            </a:r>
          </a:p>
        </p:txBody>
      </p:sp>
      <p:sp>
        <p:nvSpPr>
          <p:cNvPr id="7" name="TextBox 6"/>
          <p:cNvSpPr txBox="1"/>
          <p:nvPr/>
        </p:nvSpPr>
        <p:spPr>
          <a:xfrm>
            <a:off x="1606031" y="1596917"/>
            <a:ext cx="5715000" cy="954107"/>
          </a:xfrm>
          <a:prstGeom prst="rect">
            <a:avLst/>
          </a:prstGeom>
          <a:noFill/>
        </p:spPr>
        <p:txBody>
          <a:bodyPr wrap="square" rtlCol="0">
            <a:spAutoFit/>
          </a:bodyPr>
          <a:lstStyle/>
          <a:p>
            <a:pPr algn="ctr"/>
            <a:r>
              <a:rPr lang="en-US" sz="2800" dirty="0" smtClean="0">
                <a:solidFill>
                  <a:schemeClr val="accent1">
                    <a:lumMod val="50000"/>
                  </a:schemeClr>
                </a:solidFill>
              </a:rPr>
              <a:t>If helpful, feel free to refer to Participant Guide in the future.</a:t>
            </a:r>
            <a:endParaRPr lang="en-US" sz="2800" dirty="0">
              <a:solidFill>
                <a:schemeClr val="accent1">
                  <a:lumMod val="50000"/>
                </a:schemeClr>
              </a:solidFill>
            </a:endParaRPr>
          </a:p>
        </p:txBody>
      </p:sp>
    </p:spTree>
    <p:custDataLst>
      <p:tags r:id="rId1"/>
    </p:custDataLst>
    <p:extLst>
      <p:ext uri="{BB962C8B-B14F-4D97-AF65-F5344CB8AC3E}">
        <p14:creationId xmlns:p14="http://schemas.microsoft.com/office/powerpoint/2010/main" val="210452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1000"/>
                                        <p:tgtEl>
                                          <p:spTgt spid="51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4" name="Content Placeholder 2"/>
          <p:cNvSpPr txBox="1">
            <a:spLocks/>
          </p:cNvSpPr>
          <p:nvPr/>
        </p:nvSpPr>
        <p:spPr>
          <a:xfrm>
            <a:off x="467414" y="1305040"/>
            <a:ext cx="8201025" cy="4038600"/>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pPr>
              <a:spcBef>
                <a:spcPts val="1800"/>
              </a:spcBef>
              <a:defRPr/>
            </a:pPr>
            <a:r>
              <a:rPr lang="en-US" sz="1800" b="1" dirty="0" smtClean="0">
                <a:solidFill>
                  <a:schemeClr val="tx1"/>
                </a:solidFill>
              </a:rPr>
              <a:t>Technical Guidelines and Reference From:</a:t>
            </a:r>
            <a:endParaRPr lang="en-US" sz="1800" b="1" kern="0" dirty="0" smtClean="0">
              <a:hlinkClick r:id="rId5"/>
            </a:endParaRPr>
          </a:p>
          <a:p>
            <a:pPr marL="285750" indent="-285750">
              <a:spcBef>
                <a:spcPts val="1800"/>
              </a:spcBef>
              <a:buFont typeface="Arial" pitchFamily="34" charset="0"/>
              <a:buChar char="•"/>
              <a:defRPr/>
            </a:pPr>
            <a:r>
              <a:rPr lang="en-US" sz="1800" kern="0" dirty="0" smtClean="0">
                <a:hlinkClick r:id="rId5"/>
              </a:rPr>
              <a:t>American Concrete Institute (ACI)</a:t>
            </a:r>
            <a:endParaRPr lang="en-US" sz="1800" kern="0" dirty="0" smtClean="0"/>
          </a:p>
          <a:p>
            <a:pPr marL="285750" indent="-285750">
              <a:spcBef>
                <a:spcPts val="1800"/>
              </a:spcBef>
              <a:buFont typeface="Arial" pitchFamily="34" charset="0"/>
              <a:buChar char="•"/>
              <a:defRPr/>
            </a:pPr>
            <a:r>
              <a:rPr lang="en-US" sz="1800" kern="0" dirty="0" smtClean="0">
                <a:hlinkClick r:id="rId6"/>
              </a:rPr>
              <a:t>International Concrete Repair Institute (ICRI)</a:t>
            </a:r>
            <a:endParaRPr lang="en-US" sz="1800" kern="0" dirty="0" smtClean="0"/>
          </a:p>
          <a:p>
            <a:pPr marL="285750" indent="-285750">
              <a:spcBef>
                <a:spcPts val="1800"/>
              </a:spcBef>
              <a:buFont typeface="Arial" pitchFamily="34" charset="0"/>
              <a:buChar char="•"/>
              <a:defRPr/>
            </a:pPr>
            <a:r>
              <a:rPr lang="en-US" sz="1800" kern="0" dirty="0" smtClean="0">
                <a:hlinkClick r:id="rId7"/>
              </a:rPr>
              <a:t>American Society for Testing and Materials (ASTM)</a:t>
            </a:r>
            <a:endParaRPr lang="en-US" sz="1800" kern="0" dirty="0" smtClean="0"/>
          </a:p>
          <a:p>
            <a:pPr marL="285750" indent="-285750">
              <a:spcBef>
                <a:spcPts val="1800"/>
              </a:spcBef>
              <a:buFont typeface="Arial" pitchFamily="34" charset="0"/>
              <a:buChar char="•"/>
              <a:defRPr/>
            </a:pPr>
            <a:r>
              <a:rPr lang="en-US" sz="1800" kern="0" dirty="0" smtClean="0">
                <a:hlinkClick r:id="rId8"/>
              </a:rPr>
              <a:t>American Association of State Highways and Transportation Officials (AASHTO)</a:t>
            </a:r>
            <a:endParaRPr lang="en-US" sz="1800" kern="0" dirty="0" smtClean="0"/>
          </a:p>
          <a:p>
            <a:pPr marL="285750" indent="-285750">
              <a:spcBef>
                <a:spcPts val="1800"/>
              </a:spcBef>
              <a:buFont typeface="Arial" pitchFamily="34" charset="0"/>
              <a:buChar char="•"/>
              <a:defRPr/>
            </a:pPr>
            <a:r>
              <a:rPr lang="en-US" sz="1800" kern="0" dirty="0" smtClean="0">
                <a:hlinkClick r:id="rId9"/>
              </a:rPr>
              <a:t>Portland Cement Association (PCA)</a:t>
            </a:r>
            <a:endParaRPr lang="en-US" sz="1800" kern="0" dirty="0" smtClean="0">
              <a:hlinkClick r:id="rId10"/>
            </a:endParaRPr>
          </a:p>
          <a:p>
            <a:pPr marL="285750" indent="-285750">
              <a:spcBef>
                <a:spcPts val="1800"/>
              </a:spcBef>
              <a:buFont typeface="Arial" pitchFamily="34" charset="0"/>
              <a:buChar char="•"/>
              <a:defRPr/>
            </a:pPr>
            <a:r>
              <a:rPr lang="en-US" sz="1800" kern="0" dirty="0" smtClean="0">
                <a:hlinkClick r:id="rId10"/>
              </a:rPr>
              <a:t>IHS Standards Store</a:t>
            </a:r>
            <a:endParaRPr lang="en-US" sz="1800" dirty="0" smtClean="0"/>
          </a:p>
          <a:p>
            <a:pPr>
              <a:spcBef>
                <a:spcPts val="1800"/>
              </a:spcBef>
              <a:defRPr/>
            </a:pPr>
            <a:r>
              <a:rPr lang="en-US" sz="1800" b="1" dirty="0" smtClean="0">
                <a:solidFill>
                  <a:schemeClr val="tx1"/>
                </a:solidFill>
              </a:rPr>
              <a:t>Other Resources:</a:t>
            </a:r>
          </a:p>
          <a:p>
            <a:pPr marL="285750" indent="-285750">
              <a:spcBef>
                <a:spcPts val="1800"/>
              </a:spcBef>
              <a:buFont typeface="Arial" panose="020B0604020202020204" pitchFamily="34" charset="0"/>
              <a:buChar char="•"/>
              <a:defRPr/>
            </a:pPr>
            <a:r>
              <a:rPr lang="en-US" sz="1800" dirty="0" smtClean="0">
                <a:solidFill>
                  <a:schemeClr val="tx1"/>
                </a:solidFill>
              </a:rPr>
              <a:t>Emmons</a:t>
            </a:r>
            <a:r>
              <a:rPr lang="en-US" sz="1800" dirty="0">
                <a:solidFill>
                  <a:schemeClr val="tx1"/>
                </a:solidFill>
              </a:rPr>
              <a:t>, Peter H. </a:t>
            </a:r>
            <a:r>
              <a:rPr lang="en-US" sz="1800" i="1" dirty="0">
                <a:solidFill>
                  <a:schemeClr val="tx1"/>
                </a:solidFill>
              </a:rPr>
              <a:t>Concrete Repair and Maintenance Illustrated: Problem Analysis, Repair Strategy, Techniques</a:t>
            </a:r>
            <a:r>
              <a:rPr lang="en-US" sz="1800" dirty="0">
                <a:solidFill>
                  <a:schemeClr val="tx1"/>
                </a:solidFill>
              </a:rPr>
              <a:t>. Kingston, MA: R.S. Means, 1993. Print.</a:t>
            </a:r>
            <a:endParaRPr lang="en-US" sz="1800" kern="0" dirty="0">
              <a:solidFill>
                <a:schemeClr val="tx1"/>
              </a:solidFill>
            </a:endParaRPr>
          </a:p>
        </p:txBody>
      </p:sp>
      <p:pic>
        <p:nvPicPr>
          <p:cNvPr id="5" name="Picture 1" descr="http://training.strongtie.com/Courseware/FOX/Deterioration/assets/F3AF6179-EEDF-930E-A674-B9D4B0F29360.png"/>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6477000" y="12954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3675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491258" y="3076506"/>
            <a:ext cx="6161484" cy="92333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b="1" dirty="0">
                <a:solidFill>
                  <a:srgbClr val="666666"/>
                </a:solidFill>
                <a:latin typeface="Arial" panose="020B0604020202020204" pitchFamily="34" charset="0"/>
                <a:cs typeface="Arial" panose="020B0604020202020204" pitchFamily="34" charset="0"/>
              </a:rPr>
              <a:t> Simpson Strong-Tie</a:t>
            </a:r>
            <a:endParaRPr lang="en-US"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dirty="0">
                <a:solidFill>
                  <a:srgbClr val="666666"/>
                </a:solidFill>
                <a:latin typeface="Arial" panose="020B0604020202020204" pitchFamily="34" charset="0"/>
                <a:cs typeface="Arial" panose="020B0604020202020204" pitchFamily="34" charset="0"/>
              </a:rPr>
              <a:t/>
            </a:r>
            <a:br>
              <a:rPr lang="en-US" dirty="0">
                <a:solidFill>
                  <a:srgbClr val="666666"/>
                </a:solidFill>
                <a:latin typeface="Arial" panose="020B0604020202020204" pitchFamily="34" charset="0"/>
                <a:cs typeface="Arial" panose="020B0604020202020204" pitchFamily="34" charset="0"/>
              </a:rPr>
            </a:br>
            <a:r>
              <a:rPr lang="en-US"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8" name="TextBox 1"/>
          <p:cNvSpPr txBox="1">
            <a:spLocks noChangeArrowheads="1"/>
          </p:cNvSpPr>
          <p:nvPr/>
        </p:nvSpPr>
        <p:spPr bwMode="auto">
          <a:xfrm>
            <a:off x="1491259" y="4675267"/>
            <a:ext cx="616148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sz="1350" dirty="0">
                <a:solidFill>
                  <a:srgbClr val="666666"/>
                </a:solidFill>
                <a:latin typeface="Arial" panose="020B0604020202020204" pitchFamily="34" charset="0"/>
                <a:cs typeface="Arial" panose="020B0604020202020204" pitchFamily="34" charset="0"/>
              </a:rPr>
              <a:t>For a library of </a:t>
            </a:r>
            <a:r>
              <a:rPr lang="en-US" sz="1350" b="1" dirty="0">
                <a:solidFill>
                  <a:srgbClr val="666666"/>
                </a:solidFill>
                <a:latin typeface="Arial" panose="020B0604020202020204" pitchFamily="34" charset="0"/>
                <a:cs typeface="Arial" panose="020B0604020202020204" pitchFamily="34" charset="0"/>
              </a:rPr>
              <a:t>Simpson</a:t>
            </a:r>
            <a:r>
              <a:rPr lang="en-US" sz="1350" dirty="0">
                <a:solidFill>
                  <a:srgbClr val="666666"/>
                </a:solidFill>
                <a:latin typeface="Arial" panose="020B0604020202020204" pitchFamily="34" charset="0"/>
                <a:cs typeface="Arial" panose="020B0604020202020204" pitchFamily="34" charset="0"/>
              </a:rPr>
              <a:t> </a:t>
            </a:r>
            <a:r>
              <a:rPr lang="en-US" sz="1350" b="1" dirty="0">
                <a:solidFill>
                  <a:srgbClr val="666666"/>
                </a:solidFill>
                <a:latin typeface="Arial" panose="020B0604020202020204" pitchFamily="34" charset="0"/>
                <a:cs typeface="Arial" panose="020B0604020202020204" pitchFamily="34" charset="0"/>
              </a:rPr>
              <a:t>Strong-Tie</a:t>
            </a:r>
            <a:r>
              <a:rPr lang="en-US" sz="1350" dirty="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sz="1350" dirty="0">
                <a:solidFill>
                  <a:srgbClr val="666666"/>
                </a:solidFill>
                <a:latin typeface="Arial" panose="020B0604020202020204" pitchFamily="34" charset="0"/>
                <a:cs typeface="Arial" panose="020B0604020202020204" pitchFamily="34" charset="0"/>
              </a:rPr>
              <a:t>visit </a:t>
            </a:r>
            <a:r>
              <a:rPr lang="en-US" sz="1350" dirty="0">
                <a:solidFill>
                  <a:schemeClr val="accent6"/>
                </a:solidFill>
                <a:latin typeface="Arial" panose="020B0604020202020204" pitchFamily="34" charset="0"/>
                <a:cs typeface="Arial" panose="020B0604020202020204" pitchFamily="34" charset="0"/>
              </a:rPr>
              <a:t>strongtie.com/workshops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0735" y="2114550"/>
            <a:ext cx="1254110" cy="836073"/>
          </a:xfrm>
          <a:prstGeom prst="rect">
            <a:avLst/>
          </a:prstGeom>
        </p:spPr>
      </p:pic>
    </p:spTree>
    <p:custDataLst>
      <p:tags r:id="rId1"/>
    </p:custDataLst>
    <p:extLst>
      <p:ext uri="{BB962C8B-B14F-4D97-AF65-F5344CB8AC3E}">
        <p14:creationId xmlns:p14="http://schemas.microsoft.com/office/powerpoint/2010/main" val="3438564811"/>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AIA: </a:t>
            </a:r>
            <a:r>
              <a:rPr lang="en-US" sz="15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2 </a:t>
            </a:r>
            <a:r>
              <a:rPr lang="en-US" sz="1500" dirty="0">
                <a:solidFill>
                  <a:srgbClr val="666666"/>
                </a:solidFill>
                <a:latin typeface="Arial" panose="020B0604020202020204" pitchFamily="34" charset="0"/>
                <a:cs typeface="Arial" panose="020B0604020202020204" pitchFamily="34" charset="0"/>
              </a:rPr>
              <a:t>LU/HSW </a:t>
            </a:r>
            <a:r>
              <a:rPr lang="en-US" sz="1500" dirty="0" smtClean="0">
                <a:solidFill>
                  <a:srgbClr val="666666"/>
                </a:solidFill>
                <a:latin typeface="Arial" panose="020B0604020202020204" pitchFamily="34" charset="0"/>
                <a:cs typeface="Arial" panose="020B0604020202020204" pitchFamily="34" charset="0"/>
              </a:rPr>
              <a:t>credits. </a:t>
            </a:r>
            <a:r>
              <a:rPr lang="en-US" sz="15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endParaRPr lang="en-US" sz="15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730404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ICC: </a:t>
            </a:r>
            <a:r>
              <a:rPr lang="en-US" sz="15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ICC CEU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Please make sure your ICC member number has been inserted into your profile. It is your responsibility to self-report your credits to the ICC. Please retain your Completion Certificate for your records.</a:t>
            </a:r>
            <a:endParaRPr lang="en-US" sz="15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391213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Concrete Reacts Under Loading</a:t>
            </a:r>
            <a:endParaRPr lang="en-US" dirty="0"/>
          </a:p>
        </p:txBody>
      </p:sp>
      <p:cxnSp>
        <p:nvCxnSpPr>
          <p:cNvPr id="20" name="AutoShape 17"/>
          <p:cNvCxnSpPr>
            <a:cxnSpLocks noChangeShapeType="1"/>
          </p:cNvCxnSpPr>
          <p:nvPr/>
        </p:nvCxnSpPr>
        <p:spPr bwMode="auto">
          <a:xfrm rot="10800000">
            <a:off x="2558543" y="5638800"/>
            <a:ext cx="912812" cy="531812"/>
          </a:xfrm>
          <a:prstGeom prst="bentConnector3">
            <a:avLst>
              <a:gd name="adj1" fmla="val 97912"/>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8"/>
          <p:cNvCxnSpPr>
            <a:cxnSpLocks noChangeShapeType="1"/>
          </p:cNvCxnSpPr>
          <p:nvPr/>
        </p:nvCxnSpPr>
        <p:spPr bwMode="auto">
          <a:xfrm flipV="1">
            <a:off x="5219700" y="5692330"/>
            <a:ext cx="1057275" cy="517525"/>
          </a:xfrm>
          <a:prstGeom prst="bentConnector3">
            <a:avLst>
              <a:gd name="adj1" fmla="val 98347"/>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Group 13"/>
          <p:cNvGrpSpPr/>
          <p:nvPr/>
        </p:nvGrpSpPr>
        <p:grpSpPr>
          <a:xfrm>
            <a:off x="7693025" y="2662989"/>
            <a:ext cx="3294062" cy="485775"/>
            <a:chOff x="5697538" y="2638425"/>
            <a:chExt cx="3294062" cy="485775"/>
          </a:xfrm>
        </p:grpSpPr>
        <p:sp>
          <p:nvSpPr>
            <p:cNvPr id="17" name="AutoShape 14"/>
            <p:cNvSpPr>
              <a:spLocks noChangeArrowheads="1"/>
            </p:cNvSpPr>
            <p:nvPr/>
          </p:nvSpPr>
          <p:spPr bwMode="auto">
            <a:xfrm>
              <a:off x="5697538" y="2638425"/>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3" name="Text Box 20"/>
            <p:cNvSpPr txBox="1">
              <a:spLocks noChangeArrowheads="1"/>
            </p:cNvSpPr>
            <p:nvPr/>
          </p:nvSpPr>
          <p:spPr bwMode="auto">
            <a:xfrm>
              <a:off x="6240463" y="2638425"/>
              <a:ext cx="2751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grpSp>
      <p:grpSp>
        <p:nvGrpSpPr>
          <p:cNvPr id="24" name="Group 21"/>
          <p:cNvGrpSpPr>
            <a:grpSpLocks/>
          </p:cNvGrpSpPr>
          <p:nvPr/>
        </p:nvGrpSpPr>
        <p:grpSpPr bwMode="auto">
          <a:xfrm>
            <a:off x="4498378" y="5434013"/>
            <a:ext cx="2432050" cy="485775"/>
            <a:chOff x="4125" y="3168"/>
            <a:chExt cx="1532" cy="306"/>
          </a:xfrm>
        </p:grpSpPr>
        <p:sp>
          <p:nvSpPr>
            <p:cNvPr id="25" name="AutoShape 22"/>
            <p:cNvSpPr>
              <a:spLocks noChangeArrowheads="1"/>
            </p:cNvSpPr>
            <p:nvPr/>
          </p:nvSpPr>
          <p:spPr bwMode="auto">
            <a:xfrm>
              <a:off x="4125" y="3168"/>
              <a:ext cx="300" cy="306"/>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6" name="Text Box 23"/>
            <p:cNvSpPr txBox="1">
              <a:spLocks noChangeArrowheads="1"/>
            </p:cNvSpPr>
            <p:nvPr/>
          </p:nvSpPr>
          <p:spPr bwMode="auto">
            <a:xfrm>
              <a:off x="4377" y="3168"/>
              <a:ext cx="12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rgbClr val="009999"/>
                  </a:solidFill>
                  <a:latin typeface="Calibri" panose="020F0502020204030204" pitchFamily="34" charset="0"/>
                </a:rPr>
                <a:t>Tension</a:t>
              </a:r>
            </a:p>
          </p:txBody>
        </p:sp>
      </p:grpSp>
      <p:grpSp>
        <p:nvGrpSpPr>
          <p:cNvPr id="5" name="Group 4"/>
          <p:cNvGrpSpPr/>
          <p:nvPr/>
        </p:nvGrpSpPr>
        <p:grpSpPr>
          <a:xfrm>
            <a:off x="-1447800" y="2333625"/>
            <a:ext cx="2667000" cy="876300"/>
            <a:chOff x="457200" y="2324100"/>
            <a:chExt cx="2667000" cy="876300"/>
          </a:xfrm>
        </p:grpSpPr>
        <p:sp>
          <p:nvSpPr>
            <p:cNvPr id="16" name="AutoShape 13"/>
            <p:cNvSpPr>
              <a:spLocks noChangeArrowheads="1"/>
            </p:cNvSpPr>
            <p:nvPr/>
          </p:nvSpPr>
          <p:spPr bwMode="auto">
            <a:xfrm>
              <a:off x="2597150" y="2714625"/>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2" name="Text Box 19"/>
            <p:cNvSpPr txBox="1">
              <a:spLocks noChangeArrowheads="1"/>
            </p:cNvSpPr>
            <p:nvPr/>
          </p:nvSpPr>
          <p:spPr bwMode="auto">
            <a:xfrm>
              <a:off x="457200" y="2714625"/>
              <a:ext cx="2166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sp>
          <p:nvSpPr>
            <p:cNvPr id="62" name="Text Box 62"/>
            <p:cNvSpPr txBox="1">
              <a:spLocks noChangeArrowheads="1"/>
            </p:cNvSpPr>
            <p:nvPr/>
          </p:nvSpPr>
          <p:spPr bwMode="auto">
            <a:xfrm>
              <a:off x="790576" y="2324100"/>
              <a:ext cx="163195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r>
                <a:rPr lang="en-US" altLang="en-US" sz="3200" b="1" dirty="0">
                  <a:latin typeface="Calibri" panose="020F0502020204030204" pitchFamily="34" charset="0"/>
                </a:rPr>
                <a:t>4000 PSI</a:t>
              </a:r>
            </a:p>
          </p:txBody>
        </p:sp>
      </p:grpSp>
      <p:grpSp>
        <p:nvGrpSpPr>
          <p:cNvPr id="15" name="Group 14"/>
          <p:cNvGrpSpPr/>
          <p:nvPr/>
        </p:nvGrpSpPr>
        <p:grpSpPr>
          <a:xfrm>
            <a:off x="2479675" y="5030788"/>
            <a:ext cx="1863725" cy="892174"/>
            <a:chOff x="674688" y="5041901"/>
            <a:chExt cx="1863725" cy="892174"/>
          </a:xfrm>
        </p:grpSpPr>
        <p:grpSp>
          <p:nvGrpSpPr>
            <p:cNvPr id="53" name="Group 50"/>
            <p:cNvGrpSpPr>
              <a:grpSpLocks/>
            </p:cNvGrpSpPr>
            <p:nvPr/>
          </p:nvGrpSpPr>
          <p:grpSpPr bwMode="auto">
            <a:xfrm>
              <a:off x="674688" y="5448300"/>
              <a:ext cx="1863725" cy="485775"/>
              <a:chOff x="704" y="3168"/>
              <a:chExt cx="1174" cy="306"/>
            </a:xfrm>
          </p:grpSpPr>
          <p:sp>
            <p:nvSpPr>
              <p:cNvPr id="54" name="AutoShape 51"/>
              <p:cNvSpPr>
                <a:spLocks noChangeArrowheads="1"/>
              </p:cNvSpPr>
              <p:nvPr/>
            </p:nvSpPr>
            <p:spPr bwMode="auto">
              <a:xfrm>
                <a:off x="1536" y="3168"/>
                <a:ext cx="342" cy="306"/>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55" name="Text Box 52"/>
              <p:cNvSpPr txBox="1">
                <a:spLocks noChangeArrowheads="1"/>
              </p:cNvSpPr>
              <p:nvPr/>
            </p:nvSpPr>
            <p:spPr bwMode="auto">
              <a:xfrm>
                <a:off x="704" y="3168"/>
                <a:ext cx="9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Tension</a:t>
                </a:r>
              </a:p>
            </p:txBody>
          </p:sp>
        </p:grpSp>
        <p:sp>
          <p:nvSpPr>
            <p:cNvPr id="63" name="Text Box 63"/>
            <p:cNvSpPr txBox="1">
              <a:spLocks noChangeArrowheads="1"/>
            </p:cNvSpPr>
            <p:nvPr/>
          </p:nvSpPr>
          <p:spPr bwMode="auto">
            <a:xfrm>
              <a:off x="723901" y="5041901"/>
              <a:ext cx="1423988"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r>
                <a:rPr lang="en-US" altLang="en-US" sz="3200" b="1" dirty="0">
                  <a:latin typeface="Calibri" panose="020F0502020204030204" pitchFamily="34" charset="0"/>
                </a:rPr>
                <a:t>400 PSI</a:t>
              </a:r>
            </a:p>
          </p:txBody>
        </p:sp>
      </p:grpSp>
      <p:sp>
        <p:nvSpPr>
          <p:cNvPr id="65" name="Text Box 37"/>
          <p:cNvSpPr txBox="1">
            <a:spLocks noChangeArrowheads="1"/>
          </p:cNvSpPr>
          <p:nvPr/>
        </p:nvSpPr>
        <p:spPr bwMode="auto">
          <a:xfrm>
            <a:off x="457201" y="1027093"/>
            <a:ext cx="8251824" cy="1077218"/>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3200" dirty="0" smtClean="0">
                <a:latin typeface="Calibri" panose="020F0502020204030204" pitchFamily="34" charset="0"/>
              </a:rPr>
              <a:t>Concrete without reinforcement is strong in </a:t>
            </a:r>
            <a:r>
              <a:rPr lang="en-US" altLang="en-US" sz="3200" b="1" dirty="0" smtClean="0">
                <a:solidFill>
                  <a:schemeClr val="accent2">
                    <a:lumMod val="60000"/>
                    <a:lumOff val="40000"/>
                  </a:schemeClr>
                </a:solidFill>
                <a:latin typeface="Calibri" panose="020F0502020204030204" pitchFamily="34" charset="0"/>
              </a:rPr>
              <a:t>compression</a:t>
            </a:r>
            <a:r>
              <a:rPr lang="en-US" altLang="en-US" sz="3200" dirty="0" smtClean="0">
                <a:latin typeface="Calibri" panose="020F0502020204030204" pitchFamily="34" charset="0"/>
              </a:rPr>
              <a:t>,</a:t>
            </a:r>
            <a:r>
              <a:rPr lang="en-US" altLang="en-US" sz="3200" dirty="0" smtClean="0">
                <a:solidFill>
                  <a:schemeClr val="accent2">
                    <a:lumMod val="60000"/>
                    <a:lumOff val="40000"/>
                  </a:schemeClr>
                </a:solidFill>
                <a:latin typeface="Calibri" panose="020F0502020204030204" pitchFamily="34" charset="0"/>
              </a:rPr>
              <a:t> </a:t>
            </a:r>
            <a:r>
              <a:rPr lang="en-US" altLang="en-US" sz="3200" dirty="0" smtClean="0">
                <a:latin typeface="Calibri" panose="020F0502020204030204" pitchFamily="34" charset="0"/>
              </a:rPr>
              <a:t>but weak in</a:t>
            </a:r>
            <a:r>
              <a:rPr lang="en-US" altLang="en-US" sz="3200" dirty="0" smtClean="0">
                <a:solidFill>
                  <a:schemeClr val="accent1">
                    <a:lumMod val="50000"/>
                  </a:schemeClr>
                </a:solidFill>
                <a:latin typeface="Calibri" panose="020F0502020204030204" pitchFamily="34" charset="0"/>
              </a:rPr>
              <a:t> </a:t>
            </a:r>
            <a:r>
              <a:rPr lang="en-US" altLang="en-US" sz="3200" b="1" dirty="0" smtClean="0">
                <a:solidFill>
                  <a:srgbClr val="009999"/>
                </a:solidFill>
                <a:latin typeface="Calibri" panose="020F0502020204030204" pitchFamily="34" charset="0"/>
              </a:rPr>
              <a:t>tension</a:t>
            </a:r>
            <a:r>
              <a:rPr lang="en-US" altLang="en-US" sz="3200" dirty="0" smtClean="0">
                <a:latin typeface="Calibri" panose="020F0502020204030204" pitchFamily="34" charset="0"/>
              </a:rPr>
              <a:t>.</a:t>
            </a:r>
            <a:endParaRPr lang="en-US" altLang="en-US" sz="3200" dirty="0">
              <a:latin typeface="Calibri" panose="020F0502020204030204" pitchFamily="34" charset="0"/>
            </a:endParaRPr>
          </a:p>
        </p:txBody>
      </p:sp>
      <p:sp>
        <p:nvSpPr>
          <p:cNvPr id="71" name="Text Box 24"/>
          <p:cNvSpPr txBox="1">
            <a:spLocks noChangeArrowheads="1"/>
          </p:cNvSpPr>
          <p:nvPr/>
        </p:nvSpPr>
        <p:spPr bwMode="auto">
          <a:xfrm>
            <a:off x="3649250" y="2210594"/>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Shortens</a:t>
            </a:r>
          </a:p>
        </p:txBody>
      </p:sp>
      <p:sp>
        <p:nvSpPr>
          <p:cNvPr id="72" name="Text Box 25"/>
          <p:cNvSpPr txBox="1">
            <a:spLocks noChangeArrowheads="1"/>
          </p:cNvSpPr>
          <p:nvPr/>
        </p:nvSpPr>
        <p:spPr bwMode="auto">
          <a:xfrm>
            <a:off x="3543300" y="59436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Lengthens</a:t>
            </a:r>
          </a:p>
        </p:txBody>
      </p:sp>
      <p:cxnSp>
        <p:nvCxnSpPr>
          <p:cNvPr id="73" name="AutoShape 30"/>
          <p:cNvCxnSpPr>
            <a:cxnSpLocks noChangeShapeType="1"/>
            <a:stCxn id="71" idx="3"/>
          </p:cNvCxnSpPr>
          <p:nvPr/>
        </p:nvCxnSpPr>
        <p:spPr bwMode="auto">
          <a:xfrm>
            <a:off x="5173250" y="2439194"/>
            <a:ext cx="460375" cy="3032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grpSp>
        <p:nvGrpSpPr>
          <p:cNvPr id="19" name="Group 18"/>
          <p:cNvGrpSpPr/>
          <p:nvPr/>
        </p:nvGrpSpPr>
        <p:grpSpPr>
          <a:xfrm>
            <a:off x="2568575" y="2781300"/>
            <a:ext cx="3694113" cy="3171825"/>
            <a:chOff x="2568575" y="2781300"/>
            <a:chExt cx="3694113" cy="3171825"/>
          </a:xfrm>
        </p:grpSpPr>
        <p:sp>
          <p:nvSpPr>
            <p:cNvPr id="56" name="Freeform 53"/>
            <p:cNvSpPr>
              <a:spLocks/>
            </p:cNvSpPr>
            <p:nvPr/>
          </p:nvSpPr>
          <p:spPr bwMode="auto">
            <a:xfrm>
              <a:off x="2568575" y="2781300"/>
              <a:ext cx="3694113" cy="3035300"/>
            </a:xfrm>
            <a:custGeom>
              <a:avLst/>
              <a:gdLst>
                <a:gd name="T0" fmla="*/ 960180455 w 2327"/>
                <a:gd name="T1" fmla="*/ 20161250 h 2074"/>
                <a:gd name="T2" fmla="*/ 2147483647 w 2327"/>
                <a:gd name="T3" fmla="*/ 0 h 2074"/>
                <a:gd name="T4" fmla="*/ 2147483647 w 2327"/>
                <a:gd name="T5" fmla="*/ 2147483647 h 2074"/>
                <a:gd name="T6" fmla="*/ 0 w 2327"/>
                <a:gd name="T7" fmla="*/ 2147483647 h 2074"/>
                <a:gd name="T8" fmla="*/ 960180455 w 2327"/>
                <a:gd name="T9" fmla="*/ 20161250 h 20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7" h="2074">
                  <a:moveTo>
                    <a:pt x="381" y="8"/>
                  </a:moveTo>
                  <a:lnTo>
                    <a:pt x="1928" y="0"/>
                  </a:lnTo>
                  <a:lnTo>
                    <a:pt x="2327" y="2074"/>
                  </a:lnTo>
                  <a:lnTo>
                    <a:pt x="0" y="2065"/>
                  </a:lnTo>
                  <a:lnTo>
                    <a:pt x="381" y="8"/>
                  </a:lnTo>
                  <a:close/>
                </a:path>
              </a:pathLst>
            </a:custGeom>
            <a:solidFill>
              <a:srgbClr val="B2B2B2">
                <a:alpha val="50195"/>
              </a:srgbClr>
            </a:solidFill>
            <a:ln w="28575" cap="flat" cmpd="sng">
              <a:solidFill>
                <a:schemeClr val="tx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18" name="Group 17"/>
            <p:cNvGrpSpPr/>
            <p:nvPr/>
          </p:nvGrpSpPr>
          <p:grpSpPr>
            <a:xfrm>
              <a:off x="3055938" y="2905125"/>
              <a:ext cx="2574925" cy="3048000"/>
              <a:chOff x="3055938" y="2905125"/>
              <a:chExt cx="2574925" cy="3048000"/>
            </a:xfrm>
          </p:grpSpPr>
          <p:sp>
            <p:nvSpPr>
              <p:cNvPr id="6" name="Freeform 3"/>
              <p:cNvSpPr>
                <a:spLocks/>
              </p:cNvSpPr>
              <p:nvPr/>
            </p:nvSpPr>
            <p:spPr bwMode="auto">
              <a:xfrm>
                <a:off x="5334000" y="2989262"/>
                <a:ext cx="179388" cy="287338"/>
              </a:xfrm>
              <a:custGeom>
                <a:avLst/>
                <a:gdLst>
                  <a:gd name="T0" fmla="*/ 74490867 w 144"/>
                  <a:gd name="T1" fmla="*/ 107504819 h 192"/>
                  <a:gd name="T2" fmla="*/ 0 w 144"/>
                  <a:gd name="T3" fmla="*/ 322512960 h 192"/>
                  <a:gd name="T4" fmla="*/ 148981734 w 144"/>
                  <a:gd name="T5" fmla="*/ 430016283 h 192"/>
                  <a:gd name="T6" fmla="*/ 223472601 w 144"/>
                  <a:gd name="T7" fmla="*/ 215008141 h 192"/>
                  <a:gd name="T8" fmla="*/ 223472601 w 144"/>
                  <a:gd name="T9" fmla="*/ 0 h 192"/>
                  <a:gd name="T10" fmla="*/ 74490867 w 144"/>
                  <a:gd name="T11" fmla="*/ 107504819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 name="Freeform 4"/>
              <p:cNvSpPr>
                <a:spLocks/>
              </p:cNvSpPr>
              <p:nvPr/>
            </p:nvSpPr>
            <p:spPr bwMode="auto">
              <a:xfrm>
                <a:off x="4648200" y="3330575"/>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 name="Freeform 5"/>
              <p:cNvSpPr>
                <a:spLocks/>
              </p:cNvSpPr>
              <p:nvPr/>
            </p:nvSpPr>
            <p:spPr bwMode="auto">
              <a:xfrm flipV="1">
                <a:off x="4148138" y="4695825"/>
                <a:ext cx="261937" cy="352425"/>
              </a:xfrm>
              <a:custGeom>
                <a:avLst/>
                <a:gdLst>
                  <a:gd name="T0" fmla="*/ 205765926 w 209"/>
                  <a:gd name="T1" fmla="*/ 3942667 h 251"/>
                  <a:gd name="T2" fmla="*/ 81677972 w 209"/>
                  <a:gd name="T3" fmla="*/ 29571406 h 251"/>
                  <a:gd name="T4" fmla="*/ 0 w 209"/>
                  <a:gd name="T5" fmla="*/ 183345245 h 251"/>
                  <a:gd name="T6" fmla="*/ 20419806 w 209"/>
                  <a:gd name="T7" fmla="*/ 362746419 h 251"/>
                  <a:gd name="T8" fmla="*/ 81677972 w 209"/>
                  <a:gd name="T9" fmla="*/ 414005301 h 251"/>
                  <a:gd name="T10" fmla="*/ 122516332 w 209"/>
                  <a:gd name="T11" fmla="*/ 490891519 h 251"/>
                  <a:gd name="T12" fmla="*/ 246604286 w 209"/>
                  <a:gd name="T13" fmla="*/ 465262780 h 251"/>
                  <a:gd name="T14" fmla="*/ 267024092 w 209"/>
                  <a:gd name="T15" fmla="*/ 362746419 h 251"/>
                  <a:gd name="T16" fmla="*/ 328282258 w 209"/>
                  <a:gd name="T17" fmla="*/ 132087767 h 251"/>
                  <a:gd name="T18" fmla="*/ 205765926 w 209"/>
                  <a:gd name="T19" fmla="*/ 3942667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9" name="Freeform 6"/>
              <p:cNvSpPr>
                <a:spLocks/>
              </p:cNvSpPr>
              <p:nvPr/>
            </p:nvSpPr>
            <p:spPr bwMode="auto">
              <a:xfrm flipV="1">
                <a:off x="5246688" y="5106988"/>
                <a:ext cx="384175" cy="111125"/>
              </a:xfrm>
              <a:custGeom>
                <a:avLst/>
                <a:gdLst>
                  <a:gd name="T0" fmla="*/ 230197159 w 307"/>
                  <a:gd name="T1" fmla="*/ 79158042 h 78"/>
                  <a:gd name="T2" fmla="*/ 26621951 w 307"/>
                  <a:gd name="T3" fmla="*/ 105544530 h 78"/>
                  <a:gd name="T4" fmla="*/ 108052034 w 307"/>
                  <a:gd name="T5" fmla="*/ 131931019 h 78"/>
                  <a:gd name="T6" fmla="*/ 374265287 w 307"/>
                  <a:gd name="T7" fmla="*/ 158317508 h 78"/>
                  <a:gd name="T8" fmla="*/ 455695371 w 307"/>
                  <a:gd name="T9" fmla="*/ 26386489 h 78"/>
                  <a:gd name="T10" fmla="*/ 394622808 w 307"/>
                  <a:gd name="T11" fmla="*/ 0 h 78"/>
                  <a:gd name="T12" fmla="*/ 230197159 w 307"/>
                  <a:gd name="T13" fmla="*/ 26386489 h 78"/>
                  <a:gd name="T14" fmla="*/ 169124597 w 307"/>
                  <a:gd name="T15" fmla="*/ 79158042 h 78"/>
                  <a:gd name="T16" fmla="*/ 230197159 w 307"/>
                  <a:gd name="T17" fmla="*/ 79158042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0" name="Freeform 7"/>
              <p:cNvSpPr>
                <a:spLocks/>
              </p:cNvSpPr>
              <p:nvPr/>
            </p:nvSpPr>
            <p:spPr bwMode="auto">
              <a:xfrm>
                <a:off x="3422650" y="5476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1" name="Freeform 8"/>
              <p:cNvSpPr>
                <a:spLocks/>
              </p:cNvSpPr>
              <p:nvPr/>
            </p:nvSpPr>
            <p:spPr bwMode="auto">
              <a:xfrm>
                <a:off x="4476750" y="5481638"/>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2" name="Freeform 9"/>
              <p:cNvSpPr>
                <a:spLocks/>
              </p:cNvSpPr>
              <p:nvPr/>
            </p:nvSpPr>
            <p:spPr bwMode="auto">
              <a:xfrm flipV="1">
                <a:off x="3352800" y="290512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3" name="Freeform 10"/>
              <p:cNvSpPr>
                <a:spLocks/>
              </p:cNvSpPr>
              <p:nvPr/>
            </p:nvSpPr>
            <p:spPr bwMode="auto">
              <a:xfrm flipV="1">
                <a:off x="4737100" y="29813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7" name="Freeform 24"/>
              <p:cNvSpPr>
                <a:spLocks/>
              </p:cNvSpPr>
              <p:nvPr/>
            </p:nvSpPr>
            <p:spPr bwMode="auto">
              <a:xfrm>
                <a:off x="4244975" y="3773488"/>
                <a:ext cx="179388" cy="287337"/>
              </a:xfrm>
              <a:custGeom>
                <a:avLst/>
                <a:gdLst>
                  <a:gd name="T0" fmla="*/ 74490867 w 144"/>
                  <a:gd name="T1" fmla="*/ 107502948 h 192"/>
                  <a:gd name="T2" fmla="*/ 0 w 144"/>
                  <a:gd name="T3" fmla="*/ 322510341 h 192"/>
                  <a:gd name="T4" fmla="*/ 148981734 w 144"/>
                  <a:gd name="T5" fmla="*/ 430013289 h 192"/>
                  <a:gd name="T6" fmla="*/ 223472601 w 144"/>
                  <a:gd name="T7" fmla="*/ 215007393 h 192"/>
                  <a:gd name="T8" fmla="*/ 223472601 w 144"/>
                  <a:gd name="T9" fmla="*/ 0 h 192"/>
                  <a:gd name="T10" fmla="*/ 74490867 w 144"/>
                  <a:gd name="T11" fmla="*/ 107502948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8" name="Freeform 25"/>
              <p:cNvSpPr>
                <a:spLocks/>
              </p:cNvSpPr>
              <p:nvPr/>
            </p:nvSpPr>
            <p:spPr bwMode="auto">
              <a:xfrm>
                <a:off x="4525963" y="4154488"/>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9" name="Freeform 26"/>
              <p:cNvSpPr>
                <a:spLocks/>
              </p:cNvSpPr>
              <p:nvPr/>
            </p:nvSpPr>
            <p:spPr bwMode="auto">
              <a:xfrm>
                <a:off x="5391150" y="4268788"/>
                <a:ext cx="230188" cy="346075"/>
              </a:xfrm>
              <a:custGeom>
                <a:avLst/>
                <a:gdLst>
                  <a:gd name="T0" fmla="*/ 10721068 w 186"/>
                  <a:gd name="T1" fmla="*/ 197514441 h 231"/>
                  <a:gd name="T2" fmla="*/ 150094952 w 186"/>
                  <a:gd name="T3" fmla="*/ 518475782 h 231"/>
                  <a:gd name="T4" fmla="*/ 231268399 w 186"/>
                  <a:gd name="T5" fmla="*/ 489297614 h 231"/>
                  <a:gd name="T6" fmla="*/ 189916238 w 186"/>
                  <a:gd name="T7" fmla="*/ 226692608 h 231"/>
                  <a:gd name="T8" fmla="*/ 170004976 w 186"/>
                  <a:gd name="T9" fmla="*/ 51623603 h 231"/>
                  <a:gd name="T10" fmla="*/ 30631092 w 186"/>
                  <a:gd name="T11" fmla="*/ 51623603 h 231"/>
                  <a:gd name="T12" fmla="*/ 10721068 w 186"/>
                  <a:gd name="T13" fmla="*/ 197514441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0" name="Freeform 27"/>
              <p:cNvSpPr>
                <a:spLocks/>
              </p:cNvSpPr>
              <p:nvPr/>
            </p:nvSpPr>
            <p:spPr bwMode="auto">
              <a:xfrm>
                <a:off x="5151438" y="3476625"/>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1" name="Freeform 28"/>
              <p:cNvSpPr>
                <a:spLocks/>
              </p:cNvSpPr>
              <p:nvPr/>
            </p:nvSpPr>
            <p:spPr bwMode="auto">
              <a:xfrm>
                <a:off x="3803650" y="4221163"/>
                <a:ext cx="382588" cy="115887"/>
              </a:xfrm>
              <a:custGeom>
                <a:avLst/>
                <a:gdLst>
                  <a:gd name="T0" fmla="*/ 228299108 w 307"/>
                  <a:gd name="T1" fmla="*/ 86089184 h 78"/>
                  <a:gd name="T2" fmla="*/ 26402311 w 307"/>
                  <a:gd name="T3" fmla="*/ 114784588 h 78"/>
                  <a:gd name="T4" fmla="*/ 107160780 w 307"/>
                  <a:gd name="T5" fmla="*/ 143481478 h 78"/>
                  <a:gd name="T6" fmla="*/ 371178902 w 307"/>
                  <a:gd name="T7" fmla="*/ 172176882 h 78"/>
                  <a:gd name="T8" fmla="*/ 451938618 w 307"/>
                  <a:gd name="T9" fmla="*/ 28696890 h 78"/>
                  <a:gd name="T10" fmla="*/ 391368831 w 307"/>
                  <a:gd name="T11" fmla="*/ 0 h 78"/>
                  <a:gd name="T12" fmla="*/ 228299108 w 307"/>
                  <a:gd name="T13" fmla="*/ 28696890 h 78"/>
                  <a:gd name="T14" fmla="*/ 167729321 w 307"/>
                  <a:gd name="T15" fmla="*/ 86089184 h 78"/>
                  <a:gd name="T16" fmla="*/ 228299108 w 307"/>
                  <a:gd name="T17" fmla="*/ 8608918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2" name="Freeform 29"/>
              <p:cNvSpPr>
                <a:spLocks/>
              </p:cNvSpPr>
              <p:nvPr/>
            </p:nvSpPr>
            <p:spPr bwMode="auto">
              <a:xfrm>
                <a:off x="4760913" y="3641725"/>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3" name="Freeform 30"/>
              <p:cNvSpPr>
                <a:spLocks/>
              </p:cNvSpPr>
              <p:nvPr/>
            </p:nvSpPr>
            <p:spPr bwMode="auto">
              <a:xfrm>
                <a:off x="4960938" y="4067175"/>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4" name="Freeform 31"/>
              <p:cNvSpPr>
                <a:spLocks/>
              </p:cNvSpPr>
              <p:nvPr/>
            </p:nvSpPr>
            <p:spPr bwMode="auto">
              <a:xfrm>
                <a:off x="5092700" y="4484688"/>
                <a:ext cx="158750" cy="211137"/>
              </a:xfrm>
              <a:custGeom>
                <a:avLst/>
                <a:gdLst>
                  <a:gd name="T0" fmla="*/ 32301904 w 128"/>
                  <a:gd name="T1" fmla="*/ 116598536 h 141"/>
                  <a:gd name="T2" fmla="*/ 72294502 w 128"/>
                  <a:gd name="T3" fmla="*/ 291496341 h 141"/>
                  <a:gd name="T4" fmla="*/ 152279697 w 128"/>
                  <a:gd name="T5" fmla="*/ 262347456 h 141"/>
                  <a:gd name="T6" fmla="*/ 72294502 w 128"/>
                  <a:gd name="T7" fmla="*/ 0 h 141"/>
                  <a:gd name="T8" fmla="*/ 32301904 w 128"/>
                  <a:gd name="T9" fmla="*/ 116598536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5" name="Freeform 32"/>
              <p:cNvSpPr>
                <a:spLocks/>
              </p:cNvSpPr>
              <p:nvPr/>
            </p:nvSpPr>
            <p:spPr bwMode="auto">
              <a:xfrm>
                <a:off x="5035550" y="4852988"/>
                <a:ext cx="209550" cy="177800"/>
              </a:xfrm>
              <a:custGeom>
                <a:avLst/>
                <a:gdLst>
                  <a:gd name="T0" fmla="*/ 238549255 w 170"/>
                  <a:gd name="T1" fmla="*/ 4464424 h 119"/>
                  <a:gd name="T2" fmla="*/ 41023727 w 170"/>
                  <a:gd name="T3" fmla="*/ 33486165 h 119"/>
                  <a:gd name="T4" fmla="*/ 41023727 w 170"/>
                  <a:gd name="T5" fmla="*/ 207612129 h 119"/>
                  <a:gd name="T6" fmla="*/ 100282001 w 170"/>
                  <a:gd name="T7" fmla="*/ 265654118 h 119"/>
                  <a:gd name="T8" fmla="*/ 258301191 w 170"/>
                  <a:gd name="T9" fmla="*/ 120548400 h 119"/>
                  <a:gd name="T10" fmla="*/ 238549255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6" name="Freeform 33"/>
              <p:cNvSpPr>
                <a:spLocks/>
              </p:cNvSpPr>
              <p:nvPr/>
            </p:nvSpPr>
            <p:spPr bwMode="auto">
              <a:xfrm flipV="1">
                <a:off x="4776788" y="5059363"/>
                <a:ext cx="180975" cy="269875"/>
              </a:xfrm>
              <a:custGeom>
                <a:avLst/>
                <a:gdLst>
                  <a:gd name="T0" fmla="*/ 75814701 w 144"/>
                  <a:gd name="T1" fmla="*/ 94834356 h 192"/>
                  <a:gd name="T2" fmla="*/ 0 w 144"/>
                  <a:gd name="T3" fmla="*/ 284501663 h 192"/>
                  <a:gd name="T4" fmla="*/ 151629401 w 144"/>
                  <a:gd name="T5" fmla="*/ 379336019 h 192"/>
                  <a:gd name="T6" fmla="*/ 227444102 w 144"/>
                  <a:gd name="T7" fmla="*/ 189668712 h 192"/>
                  <a:gd name="T8" fmla="*/ 227444102 w 144"/>
                  <a:gd name="T9" fmla="*/ 0 h 192"/>
                  <a:gd name="T10" fmla="*/ 75814701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7" name="Freeform 34"/>
              <p:cNvSpPr>
                <a:spLocks/>
              </p:cNvSpPr>
              <p:nvPr/>
            </p:nvSpPr>
            <p:spPr bwMode="auto">
              <a:xfrm flipV="1">
                <a:off x="5181600" y="5305425"/>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8" name="Freeform 35"/>
              <p:cNvSpPr>
                <a:spLocks/>
              </p:cNvSpPr>
              <p:nvPr/>
            </p:nvSpPr>
            <p:spPr bwMode="auto">
              <a:xfrm flipV="1">
                <a:off x="4546600" y="4695825"/>
                <a:ext cx="233363" cy="298450"/>
              </a:xfrm>
              <a:custGeom>
                <a:avLst/>
                <a:gdLst>
                  <a:gd name="T0" fmla="*/ 9444928 w 186"/>
                  <a:gd name="T1" fmla="*/ 0 h 212"/>
                  <a:gd name="T2" fmla="*/ 70835708 w 186"/>
                  <a:gd name="T3" fmla="*/ 156566588 h 212"/>
                  <a:gd name="T4" fmla="*/ 152689662 w 186"/>
                  <a:gd name="T5" fmla="*/ 414207774 h 212"/>
                  <a:gd name="T6" fmla="*/ 234543616 w 186"/>
                  <a:gd name="T7" fmla="*/ 388442529 h 212"/>
                  <a:gd name="T8" fmla="*/ 173152837 w 186"/>
                  <a:gd name="T9" fmla="*/ 77292919 h 212"/>
                  <a:gd name="T10" fmla="*/ 944492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9" name="Freeform 36"/>
              <p:cNvSpPr>
                <a:spLocks/>
              </p:cNvSpPr>
              <p:nvPr/>
            </p:nvSpPr>
            <p:spPr bwMode="auto">
              <a:xfrm flipV="1">
                <a:off x="4006850" y="2981325"/>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0" name="Freeform 37"/>
              <p:cNvSpPr>
                <a:spLocks/>
              </p:cNvSpPr>
              <p:nvPr/>
            </p:nvSpPr>
            <p:spPr bwMode="auto">
              <a:xfrm flipV="1">
                <a:off x="4343400" y="5153025"/>
                <a:ext cx="211138" cy="166688"/>
              </a:xfrm>
              <a:custGeom>
                <a:avLst/>
                <a:gdLst>
                  <a:gd name="T0" fmla="*/ 242177770 w 170"/>
                  <a:gd name="T1" fmla="*/ 3923471 h 119"/>
                  <a:gd name="T2" fmla="*/ 41648833 w 170"/>
                  <a:gd name="T3" fmla="*/ 29430938 h 119"/>
                  <a:gd name="T4" fmla="*/ 41648833 w 170"/>
                  <a:gd name="T5" fmla="*/ 182472933 h 119"/>
                  <a:gd name="T6" fmla="*/ 101807018 w 170"/>
                  <a:gd name="T7" fmla="*/ 233486465 h 119"/>
                  <a:gd name="T8" fmla="*/ 262230912 w 170"/>
                  <a:gd name="T9" fmla="*/ 105951935 h 119"/>
                  <a:gd name="T10" fmla="*/ 242177770 w 170"/>
                  <a:gd name="T11" fmla="*/ 3923471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1" name="Freeform 38"/>
              <p:cNvSpPr>
                <a:spLocks/>
              </p:cNvSpPr>
              <p:nvPr/>
            </p:nvSpPr>
            <p:spPr bwMode="auto">
              <a:xfrm flipV="1">
                <a:off x="3459163" y="4240213"/>
                <a:ext cx="179387" cy="269875"/>
              </a:xfrm>
              <a:custGeom>
                <a:avLst/>
                <a:gdLst>
                  <a:gd name="T0" fmla="*/ 74490452 w 144"/>
                  <a:gd name="T1" fmla="*/ 94834356 h 192"/>
                  <a:gd name="T2" fmla="*/ 0 w 144"/>
                  <a:gd name="T3" fmla="*/ 284501663 h 192"/>
                  <a:gd name="T4" fmla="*/ 148979658 w 144"/>
                  <a:gd name="T5" fmla="*/ 379336019 h 192"/>
                  <a:gd name="T6" fmla="*/ 223470110 w 144"/>
                  <a:gd name="T7" fmla="*/ 189668712 h 192"/>
                  <a:gd name="T8" fmla="*/ 223470110 w 144"/>
                  <a:gd name="T9" fmla="*/ 0 h 192"/>
                  <a:gd name="T10" fmla="*/ 74490452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2" name="Freeform 39"/>
              <p:cNvSpPr>
                <a:spLocks/>
              </p:cNvSpPr>
              <p:nvPr/>
            </p:nvSpPr>
            <p:spPr bwMode="auto">
              <a:xfrm flipV="1">
                <a:off x="3867150" y="5210175"/>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3" name="Freeform 40"/>
              <p:cNvSpPr>
                <a:spLocks/>
              </p:cNvSpPr>
              <p:nvPr/>
            </p:nvSpPr>
            <p:spPr bwMode="auto">
              <a:xfrm flipV="1">
                <a:off x="3754438" y="4600575"/>
                <a:ext cx="233362" cy="323850"/>
              </a:xfrm>
              <a:custGeom>
                <a:avLst/>
                <a:gdLst>
                  <a:gd name="T0" fmla="*/ 11018199 w 186"/>
                  <a:gd name="T1" fmla="*/ 172959733 h 231"/>
                  <a:gd name="T2" fmla="*/ 154262319 w 186"/>
                  <a:gd name="T3" fmla="*/ 454020877 h 231"/>
                  <a:gd name="T4" fmla="*/ 237690489 w 186"/>
                  <a:gd name="T5" fmla="*/ 428470373 h 231"/>
                  <a:gd name="T6" fmla="*/ 195189748 w 186"/>
                  <a:gd name="T7" fmla="*/ 198511638 h 231"/>
                  <a:gd name="T8" fmla="*/ 174725406 w 186"/>
                  <a:gd name="T9" fmla="*/ 45205815 h 231"/>
                  <a:gd name="T10" fmla="*/ 31482541 w 186"/>
                  <a:gd name="T11" fmla="*/ 45205815 h 231"/>
                  <a:gd name="T12" fmla="*/ 11018199 w 186"/>
                  <a:gd name="T13" fmla="*/ 172959733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4" name="Freeform 41"/>
              <p:cNvSpPr>
                <a:spLocks/>
              </p:cNvSpPr>
              <p:nvPr/>
            </p:nvSpPr>
            <p:spPr bwMode="auto">
              <a:xfrm flipV="1">
                <a:off x="3055938" y="4105275"/>
                <a:ext cx="233362" cy="298450"/>
              </a:xfrm>
              <a:custGeom>
                <a:avLst/>
                <a:gdLst>
                  <a:gd name="T0" fmla="*/ 9444888 w 186"/>
                  <a:gd name="T1" fmla="*/ 0 h 212"/>
                  <a:gd name="T2" fmla="*/ 70835404 w 186"/>
                  <a:gd name="T3" fmla="*/ 156566588 h 212"/>
                  <a:gd name="T4" fmla="*/ 152689008 w 186"/>
                  <a:gd name="T5" fmla="*/ 414207774 h 212"/>
                  <a:gd name="T6" fmla="*/ 234542611 w 186"/>
                  <a:gd name="T7" fmla="*/ 388442529 h 212"/>
                  <a:gd name="T8" fmla="*/ 173152095 w 186"/>
                  <a:gd name="T9" fmla="*/ 77292919 h 212"/>
                  <a:gd name="T10" fmla="*/ 944488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5" name="Freeform 42"/>
              <p:cNvSpPr>
                <a:spLocks/>
              </p:cNvSpPr>
              <p:nvPr/>
            </p:nvSpPr>
            <p:spPr bwMode="auto">
              <a:xfrm flipV="1">
                <a:off x="3259138" y="4638675"/>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6" name="Freeform 43"/>
              <p:cNvSpPr>
                <a:spLocks/>
              </p:cNvSpPr>
              <p:nvPr/>
            </p:nvSpPr>
            <p:spPr bwMode="auto">
              <a:xfrm flipV="1">
                <a:off x="3124200" y="5076825"/>
                <a:ext cx="158750" cy="198438"/>
              </a:xfrm>
              <a:custGeom>
                <a:avLst/>
                <a:gdLst>
                  <a:gd name="T0" fmla="*/ 32301904 w 128"/>
                  <a:gd name="T1" fmla="*/ 102994951 h 141"/>
                  <a:gd name="T2" fmla="*/ 72294502 w 128"/>
                  <a:gd name="T3" fmla="*/ 257486675 h 141"/>
                  <a:gd name="T4" fmla="*/ 152279697 w 128"/>
                  <a:gd name="T5" fmla="*/ 231737585 h 141"/>
                  <a:gd name="T6" fmla="*/ 72294502 w 128"/>
                  <a:gd name="T7" fmla="*/ 0 h 141"/>
                  <a:gd name="T8" fmla="*/ 32301904 w 128"/>
                  <a:gd name="T9" fmla="*/ 102994951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7" name="Freeform 44"/>
              <p:cNvSpPr>
                <a:spLocks/>
              </p:cNvSpPr>
              <p:nvPr/>
            </p:nvSpPr>
            <p:spPr bwMode="auto">
              <a:xfrm>
                <a:off x="3905250" y="3438525"/>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8" name="Freeform 45"/>
              <p:cNvSpPr>
                <a:spLocks/>
              </p:cNvSpPr>
              <p:nvPr/>
            </p:nvSpPr>
            <p:spPr bwMode="auto">
              <a:xfrm>
                <a:off x="3351213" y="3313112"/>
                <a:ext cx="382587" cy="115888"/>
              </a:xfrm>
              <a:custGeom>
                <a:avLst/>
                <a:gdLst>
                  <a:gd name="T0" fmla="*/ 228297265 w 307"/>
                  <a:gd name="T1" fmla="*/ 86089927 h 78"/>
                  <a:gd name="T2" fmla="*/ 26402242 w 307"/>
                  <a:gd name="T3" fmla="*/ 114787064 h 78"/>
                  <a:gd name="T4" fmla="*/ 107160500 w 307"/>
                  <a:gd name="T5" fmla="*/ 143482716 h 78"/>
                  <a:gd name="T6" fmla="*/ 371177932 w 307"/>
                  <a:gd name="T7" fmla="*/ 172179853 h 78"/>
                  <a:gd name="T8" fmla="*/ 451936190 w 307"/>
                  <a:gd name="T9" fmla="*/ 28697137 h 78"/>
                  <a:gd name="T10" fmla="*/ 391366562 w 307"/>
                  <a:gd name="T11" fmla="*/ 0 h 78"/>
                  <a:gd name="T12" fmla="*/ 228297265 w 307"/>
                  <a:gd name="T13" fmla="*/ 28697137 h 78"/>
                  <a:gd name="T14" fmla="*/ 167728882 w 307"/>
                  <a:gd name="T15" fmla="*/ 86089927 h 78"/>
                  <a:gd name="T16" fmla="*/ 228297265 w 307"/>
                  <a:gd name="T17" fmla="*/ 8608992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9" name="Freeform 46"/>
              <p:cNvSpPr>
                <a:spLocks/>
              </p:cNvSpPr>
              <p:nvPr/>
            </p:nvSpPr>
            <p:spPr bwMode="auto">
              <a:xfrm>
                <a:off x="3259138" y="3476625"/>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0" name="Freeform 47"/>
              <p:cNvSpPr>
                <a:spLocks/>
              </p:cNvSpPr>
              <p:nvPr/>
            </p:nvSpPr>
            <p:spPr bwMode="auto">
              <a:xfrm>
                <a:off x="3663950" y="3819525"/>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1" name="Freeform 48"/>
              <p:cNvSpPr>
                <a:spLocks/>
              </p:cNvSpPr>
              <p:nvPr/>
            </p:nvSpPr>
            <p:spPr bwMode="auto">
              <a:xfrm>
                <a:off x="4446588" y="3438525"/>
                <a:ext cx="158750" cy="211138"/>
              </a:xfrm>
              <a:custGeom>
                <a:avLst/>
                <a:gdLst>
                  <a:gd name="T0" fmla="*/ 32301904 w 128"/>
                  <a:gd name="T1" fmla="*/ 116599089 h 141"/>
                  <a:gd name="T2" fmla="*/ 72294502 w 128"/>
                  <a:gd name="T3" fmla="*/ 291499219 h 141"/>
                  <a:gd name="T4" fmla="*/ 152279697 w 128"/>
                  <a:gd name="T5" fmla="*/ 262350196 h 141"/>
                  <a:gd name="T6" fmla="*/ 72294502 w 128"/>
                  <a:gd name="T7" fmla="*/ 0 h 141"/>
                  <a:gd name="T8" fmla="*/ 32301904 w 128"/>
                  <a:gd name="T9" fmla="*/ 116599089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2" name="Freeform 49"/>
              <p:cNvSpPr>
                <a:spLocks/>
              </p:cNvSpPr>
              <p:nvPr/>
            </p:nvSpPr>
            <p:spPr bwMode="auto">
              <a:xfrm>
                <a:off x="3462338" y="5305425"/>
                <a:ext cx="211137" cy="177800"/>
              </a:xfrm>
              <a:custGeom>
                <a:avLst/>
                <a:gdLst>
                  <a:gd name="T0" fmla="*/ 242175381 w 170"/>
                  <a:gd name="T1" fmla="*/ 4464424 h 119"/>
                  <a:gd name="T2" fmla="*/ 41648636 w 170"/>
                  <a:gd name="T3" fmla="*/ 33486165 h 119"/>
                  <a:gd name="T4" fmla="*/ 41648636 w 170"/>
                  <a:gd name="T5" fmla="*/ 207612129 h 119"/>
                  <a:gd name="T6" fmla="*/ 101806535 w 170"/>
                  <a:gd name="T7" fmla="*/ 265654118 h 119"/>
                  <a:gd name="T8" fmla="*/ 262228428 w 170"/>
                  <a:gd name="T9" fmla="*/ 120548400 h 119"/>
                  <a:gd name="T10" fmla="*/ 242175381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57" name="Group 57"/>
              <p:cNvGrpSpPr>
                <a:grpSpLocks/>
              </p:cNvGrpSpPr>
              <p:nvPr/>
            </p:nvGrpSpPr>
            <p:grpSpPr bwMode="auto">
              <a:xfrm>
                <a:off x="4313248" y="3840164"/>
                <a:ext cx="195263" cy="2049345"/>
                <a:chOff x="2717" y="1813"/>
                <a:chExt cx="123" cy="1651"/>
              </a:xfrm>
            </p:grpSpPr>
            <p:sp>
              <p:nvSpPr>
                <p:cNvPr id="58" name="Freeform 58"/>
                <p:cNvSpPr>
                  <a:spLocks/>
                </p:cNvSpPr>
                <p:nvPr/>
              </p:nvSpPr>
              <p:spPr bwMode="auto">
                <a:xfrm>
                  <a:off x="2747" y="1816"/>
                  <a:ext cx="93" cy="1648"/>
                </a:xfrm>
                <a:custGeom>
                  <a:avLst/>
                  <a:gdLst>
                    <a:gd name="T0" fmla="*/ 163 w 53"/>
                    <a:gd name="T1" fmla="*/ 1985 h 1368"/>
                    <a:gd name="T2" fmla="*/ 139 w 53"/>
                    <a:gd name="T3" fmla="*/ 1870 h 1368"/>
                    <a:gd name="T4" fmla="*/ 114 w 53"/>
                    <a:gd name="T5" fmla="*/ 1672 h 1368"/>
                    <a:gd name="T6" fmla="*/ 89 w 53"/>
                    <a:gd name="T7" fmla="*/ 1637 h 1368"/>
                    <a:gd name="T8" fmla="*/ 114 w 53"/>
                    <a:gd name="T9" fmla="*/ 1555 h 1368"/>
                    <a:gd name="T10" fmla="*/ 163 w 53"/>
                    <a:gd name="T11" fmla="*/ 1487 h 1368"/>
                    <a:gd name="T12" fmla="*/ 65 w 53"/>
                    <a:gd name="T13" fmla="*/ 1254 h 1368"/>
                    <a:gd name="T14" fmla="*/ 89 w 53"/>
                    <a:gd name="T15" fmla="*/ 1091 h 1368"/>
                    <a:gd name="T16" fmla="*/ 114 w 53"/>
                    <a:gd name="T17" fmla="*/ 1057 h 1368"/>
                    <a:gd name="T18" fmla="*/ 89 w 53"/>
                    <a:gd name="T19" fmla="*/ 941 h 1368"/>
                    <a:gd name="T20" fmla="*/ 40 w 53"/>
                    <a:gd name="T21" fmla="*/ 871 h 1368"/>
                    <a:gd name="T22" fmla="*/ 114 w 53"/>
                    <a:gd name="T23" fmla="*/ 638 h 1368"/>
                    <a:gd name="T24" fmla="*/ 65 w 53"/>
                    <a:gd name="T25" fmla="*/ 430 h 1368"/>
                    <a:gd name="T26" fmla="*/ 114 w 53"/>
                    <a:gd name="T27" fmla="*/ 175 h 1368"/>
                    <a:gd name="T28" fmla="*/ 114 w 53"/>
                    <a:gd name="T29" fmla="*/ 0 h 13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1368">
                      <a:moveTo>
                        <a:pt x="53" y="1368"/>
                      </a:moveTo>
                      <a:cubicBezTo>
                        <a:pt x="34" y="1310"/>
                        <a:pt x="33" y="1336"/>
                        <a:pt x="45" y="1288"/>
                      </a:cubicBezTo>
                      <a:cubicBezTo>
                        <a:pt x="42" y="1243"/>
                        <a:pt x="42" y="1197"/>
                        <a:pt x="37" y="1152"/>
                      </a:cubicBezTo>
                      <a:cubicBezTo>
                        <a:pt x="36" y="1144"/>
                        <a:pt x="29" y="1136"/>
                        <a:pt x="29" y="1128"/>
                      </a:cubicBezTo>
                      <a:cubicBezTo>
                        <a:pt x="29" y="1109"/>
                        <a:pt x="33" y="1090"/>
                        <a:pt x="37" y="1072"/>
                      </a:cubicBezTo>
                      <a:cubicBezTo>
                        <a:pt x="41" y="1056"/>
                        <a:pt x="53" y="1024"/>
                        <a:pt x="53" y="1024"/>
                      </a:cubicBezTo>
                      <a:cubicBezTo>
                        <a:pt x="42" y="876"/>
                        <a:pt x="50" y="950"/>
                        <a:pt x="21" y="864"/>
                      </a:cubicBezTo>
                      <a:cubicBezTo>
                        <a:pt x="24" y="827"/>
                        <a:pt x="25" y="789"/>
                        <a:pt x="29" y="752"/>
                      </a:cubicBezTo>
                      <a:cubicBezTo>
                        <a:pt x="30" y="744"/>
                        <a:pt x="37" y="736"/>
                        <a:pt x="37" y="728"/>
                      </a:cubicBezTo>
                      <a:cubicBezTo>
                        <a:pt x="37" y="701"/>
                        <a:pt x="34" y="674"/>
                        <a:pt x="29" y="648"/>
                      </a:cubicBezTo>
                      <a:cubicBezTo>
                        <a:pt x="26" y="631"/>
                        <a:pt x="13" y="600"/>
                        <a:pt x="13" y="600"/>
                      </a:cubicBezTo>
                      <a:cubicBezTo>
                        <a:pt x="18" y="535"/>
                        <a:pt x="18" y="496"/>
                        <a:pt x="37" y="440"/>
                      </a:cubicBezTo>
                      <a:cubicBezTo>
                        <a:pt x="22" y="353"/>
                        <a:pt x="10" y="399"/>
                        <a:pt x="21" y="296"/>
                      </a:cubicBezTo>
                      <a:cubicBezTo>
                        <a:pt x="16" y="230"/>
                        <a:pt x="0" y="176"/>
                        <a:pt x="37" y="120"/>
                      </a:cubicBezTo>
                      <a:cubicBezTo>
                        <a:pt x="27" y="79"/>
                        <a:pt x="37" y="42"/>
                        <a:pt x="37" y="0"/>
                      </a:cubicBezTo>
                    </a:path>
                  </a:pathLst>
                </a:custGeom>
                <a:noFill/>
                <a:ln w="76200" cap="flat" cmpd="sng">
                  <a:solidFill>
                    <a:schemeClr val="bg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9" name="Freeform 59"/>
                <p:cNvSpPr>
                  <a:spLocks/>
                </p:cNvSpPr>
                <p:nvPr/>
              </p:nvSpPr>
              <p:spPr bwMode="auto">
                <a:xfrm rot="230078">
                  <a:off x="2717" y="1813"/>
                  <a:ext cx="93" cy="1648"/>
                </a:xfrm>
                <a:custGeom>
                  <a:avLst/>
                  <a:gdLst>
                    <a:gd name="T0" fmla="*/ 163 w 53"/>
                    <a:gd name="T1" fmla="*/ 1985 h 1368"/>
                    <a:gd name="T2" fmla="*/ 139 w 53"/>
                    <a:gd name="T3" fmla="*/ 1870 h 1368"/>
                    <a:gd name="T4" fmla="*/ 114 w 53"/>
                    <a:gd name="T5" fmla="*/ 1672 h 1368"/>
                    <a:gd name="T6" fmla="*/ 89 w 53"/>
                    <a:gd name="T7" fmla="*/ 1637 h 1368"/>
                    <a:gd name="T8" fmla="*/ 114 w 53"/>
                    <a:gd name="T9" fmla="*/ 1555 h 1368"/>
                    <a:gd name="T10" fmla="*/ 163 w 53"/>
                    <a:gd name="T11" fmla="*/ 1487 h 1368"/>
                    <a:gd name="T12" fmla="*/ 65 w 53"/>
                    <a:gd name="T13" fmla="*/ 1254 h 1368"/>
                    <a:gd name="T14" fmla="*/ 89 w 53"/>
                    <a:gd name="T15" fmla="*/ 1091 h 1368"/>
                    <a:gd name="T16" fmla="*/ 114 w 53"/>
                    <a:gd name="T17" fmla="*/ 1057 h 1368"/>
                    <a:gd name="T18" fmla="*/ 89 w 53"/>
                    <a:gd name="T19" fmla="*/ 941 h 1368"/>
                    <a:gd name="T20" fmla="*/ 40 w 53"/>
                    <a:gd name="T21" fmla="*/ 871 h 1368"/>
                    <a:gd name="T22" fmla="*/ 114 w 53"/>
                    <a:gd name="T23" fmla="*/ 638 h 1368"/>
                    <a:gd name="T24" fmla="*/ 65 w 53"/>
                    <a:gd name="T25" fmla="*/ 430 h 1368"/>
                    <a:gd name="T26" fmla="*/ 114 w 53"/>
                    <a:gd name="T27" fmla="*/ 175 h 1368"/>
                    <a:gd name="T28" fmla="*/ 114 w 53"/>
                    <a:gd name="T29" fmla="*/ 0 h 13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1368">
                      <a:moveTo>
                        <a:pt x="53" y="1368"/>
                      </a:moveTo>
                      <a:cubicBezTo>
                        <a:pt x="34" y="1310"/>
                        <a:pt x="33" y="1336"/>
                        <a:pt x="45" y="1288"/>
                      </a:cubicBezTo>
                      <a:cubicBezTo>
                        <a:pt x="42" y="1243"/>
                        <a:pt x="42" y="1197"/>
                        <a:pt x="37" y="1152"/>
                      </a:cubicBezTo>
                      <a:cubicBezTo>
                        <a:pt x="36" y="1144"/>
                        <a:pt x="29" y="1136"/>
                        <a:pt x="29" y="1128"/>
                      </a:cubicBezTo>
                      <a:cubicBezTo>
                        <a:pt x="29" y="1109"/>
                        <a:pt x="33" y="1090"/>
                        <a:pt x="37" y="1072"/>
                      </a:cubicBezTo>
                      <a:cubicBezTo>
                        <a:pt x="41" y="1056"/>
                        <a:pt x="53" y="1024"/>
                        <a:pt x="53" y="1024"/>
                      </a:cubicBezTo>
                      <a:cubicBezTo>
                        <a:pt x="42" y="876"/>
                        <a:pt x="50" y="950"/>
                        <a:pt x="21" y="864"/>
                      </a:cubicBezTo>
                      <a:cubicBezTo>
                        <a:pt x="24" y="827"/>
                        <a:pt x="25" y="789"/>
                        <a:pt x="29" y="752"/>
                      </a:cubicBezTo>
                      <a:cubicBezTo>
                        <a:pt x="30" y="744"/>
                        <a:pt x="37" y="736"/>
                        <a:pt x="37" y="728"/>
                      </a:cubicBezTo>
                      <a:cubicBezTo>
                        <a:pt x="37" y="701"/>
                        <a:pt x="34" y="674"/>
                        <a:pt x="29" y="648"/>
                      </a:cubicBezTo>
                      <a:cubicBezTo>
                        <a:pt x="26" y="631"/>
                        <a:pt x="13" y="600"/>
                        <a:pt x="13" y="600"/>
                      </a:cubicBezTo>
                      <a:cubicBezTo>
                        <a:pt x="18" y="535"/>
                        <a:pt x="18" y="496"/>
                        <a:pt x="37" y="440"/>
                      </a:cubicBezTo>
                      <a:cubicBezTo>
                        <a:pt x="22" y="353"/>
                        <a:pt x="10" y="399"/>
                        <a:pt x="21" y="296"/>
                      </a:cubicBezTo>
                      <a:cubicBezTo>
                        <a:pt x="16" y="230"/>
                        <a:pt x="0" y="176"/>
                        <a:pt x="37" y="120"/>
                      </a:cubicBezTo>
                      <a:cubicBezTo>
                        <a:pt x="27" y="79"/>
                        <a:pt x="37" y="42"/>
                        <a:pt x="37" y="0"/>
                      </a:cubicBezTo>
                    </a:path>
                  </a:pathLst>
                </a:custGeom>
                <a:noFill/>
                <a:ln w="76200" cap="flat" cmpd="sng">
                  <a:solidFill>
                    <a:schemeClr val="bg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0" name="Freeform 60"/>
                <p:cNvSpPr>
                  <a:spLocks/>
                </p:cNvSpPr>
                <p:nvPr/>
              </p:nvSpPr>
              <p:spPr bwMode="auto">
                <a:xfrm>
                  <a:off x="2734" y="2907"/>
                  <a:ext cx="100" cy="540"/>
                </a:xfrm>
                <a:custGeom>
                  <a:avLst/>
                  <a:gdLst>
                    <a:gd name="T0" fmla="*/ 45 w 100"/>
                    <a:gd name="T1" fmla="*/ 0 h 540"/>
                    <a:gd name="T2" fmla="*/ 27 w 100"/>
                    <a:gd name="T3" fmla="*/ 220 h 540"/>
                    <a:gd name="T4" fmla="*/ 0 w 100"/>
                    <a:gd name="T5" fmla="*/ 348 h 540"/>
                    <a:gd name="T6" fmla="*/ 0 w 100"/>
                    <a:gd name="T7" fmla="*/ 540 h 540"/>
                    <a:gd name="T8" fmla="*/ 91 w 100"/>
                    <a:gd name="T9" fmla="*/ 503 h 540"/>
                    <a:gd name="T10" fmla="*/ 100 w 100"/>
                    <a:gd name="T11" fmla="*/ 366 h 540"/>
                    <a:gd name="T12" fmla="*/ 73 w 100"/>
                    <a:gd name="T13" fmla="*/ 256 h 540"/>
                    <a:gd name="T14" fmla="*/ 91 w 100"/>
                    <a:gd name="T15" fmla="*/ 137 h 540"/>
                    <a:gd name="T16" fmla="*/ 45 w 100"/>
                    <a:gd name="T17" fmla="*/ 0 h 5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540">
                      <a:moveTo>
                        <a:pt x="45" y="0"/>
                      </a:moveTo>
                      <a:lnTo>
                        <a:pt x="27" y="220"/>
                      </a:lnTo>
                      <a:lnTo>
                        <a:pt x="0" y="348"/>
                      </a:lnTo>
                      <a:lnTo>
                        <a:pt x="0" y="540"/>
                      </a:lnTo>
                      <a:lnTo>
                        <a:pt x="91" y="503"/>
                      </a:lnTo>
                      <a:lnTo>
                        <a:pt x="100" y="366"/>
                      </a:lnTo>
                      <a:lnTo>
                        <a:pt x="73" y="256"/>
                      </a:lnTo>
                      <a:lnTo>
                        <a:pt x="91" y="137"/>
                      </a:lnTo>
                      <a:lnTo>
                        <a:pt x="45" y="0"/>
                      </a:lnTo>
                      <a:close/>
                    </a:path>
                  </a:pathLst>
                </a:custGeom>
                <a:solidFill>
                  <a:schemeClr val="bg1"/>
                </a:solid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sp>
            <p:nvSpPr>
              <p:cNvPr id="64" name="Rectangle 63"/>
              <p:cNvSpPr/>
              <p:nvPr/>
            </p:nvSpPr>
            <p:spPr bwMode="auto">
              <a:xfrm>
                <a:off x="4209257" y="5821363"/>
                <a:ext cx="515143" cy="13176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grpSp>
      </p:grpSp>
      <p:cxnSp>
        <p:nvCxnSpPr>
          <p:cNvPr id="74" name="AutoShape 31"/>
          <p:cNvCxnSpPr>
            <a:cxnSpLocks noChangeShapeType="1"/>
            <a:stCxn id="71" idx="1"/>
          </p:cNvCxnSpPr>
          <p:nvPr/>
        </p:nvCxnSpPr>
        <p:spPr bwMode="auto">
          <a:xfrm rot="10800000" flipV="1">
            <a:off x="3177762" y="2439194"/>
            <a:ext cx="471488" cy="3159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sp>
        <p:nvSpPr>
          <p:cNvPr id="3" name="TextBox 2"/>
          <p:cNvSpPr txBox="1"/>
          <p:nvPr/>
        </p:nvSpPr>
        <p:spPr>
          <a:xfrm>
            <a:off x="4663281" y="6400800"/>
            <a:ext cx="4303712" cy="400110"/>
          </a:xfrm>
          <a:prstGeom prst="rect">
            <a:avLst/>
          </a:prstGeom>
          <a:noFill/>
        </p:spPr>
        <p:txBody>
          <a:bodyPr wrap="square" rtlCol="0">
            <a:spAutoFit/>
          </a:bodyPr>
          <a:lstStyle/>
          <a:p>
            <a:pPr algn="r"/>
            <a:r>
              <a:rPr lang="en-US" sz="2000" i="1" dirty="0" smtClean="0"/>
              <a:t>What can be done to combat this?</a:t>
            </a:r>
            <a:endParaRPr lang="en-US" sz="2000" i="1" dirty="0"/>
          </a:p>
        </p:txBody>
      </p:sp>
      <p:pic>
        <p:nvPicPr>
          <p:cNvPr id="69" name="Picture 68"/>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69110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42" presetClass="path" presetSubtype="0" accel="50000" decel="50000" fill="hold" nodeType="withEffect">
                                  <p:stCondLst>
                                    <p:cond delay="0"/>
                                  </p:stCondLst>
                                  <p:childTnLst>
                                    <p:animMotion origin="layout" path="M -1.73472E-18 3.33333E-6 L 0.20417 -0.00417 " pathEditMode="relative" rAng="0" ptsTypes="AA">
                                      <p:cBhvr>
                                        <p:cTn id="10" dur="1000" fill="hold"/>
                                        <p:tgtEl>
                                          <p:spTgt spid="5"/>
                                        </p:tgtEl>
                                        <p:attrNameLst>
                                          <p:attrName>ppt_x</p:attrName>
                                          <p:attrName>ppt_y</p:attrName>
                                        </p:attrNameLst>
                                      </p:cBhvr>
                                      <p:rCtr x="10208" y="-208"/>
                                    </p:animMotion>
                                  </p:childTnLst>
                                </p:cTn>
                              </p:par>
                              <p:par>
                                <p:cTn id="11" presetID="42" presetClass="path" presetSubtype="0" accel="50000" decel="50000" fill="hold" nodeType="withEffect">
                                  <p:stCondLst>
                                    <p:cond delay="0"/>
                                  </p:stCondLst>
                                  <p:childTnLst>
                                    <p:animMotion origin="layout" path="M -4.16667E-6 -1.11111E-6 L -0.22135 -0.00139 " pathEditMode="relative" rAng="0" ptsTypes="AA">
                                      <p:cBhvr>
                                        <p:cTn id="12" dur="1000" fill="hold"/>
                                        <p:tgtEl>
                                          <p:spTgt spid="14"/>
                                        </p:tgtEl>
                                        <p:attrNameLst>
                                          <p:attrName>ppt_x</p:attrName>
                                          <p:attrName>ppt_y</p:attrName>
                                        </p:attrNameLst>
                                      </p:cBhvr>
                                      <p:rCtr x="-11076" y="-69"/>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par>
                                <p:cTn id="18" presetID="10" presetClass="entr" presetSubtype="0" fill="hold"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42" presetClass="path" presetSubtype="0" accel="50000" decel="50000" fill="hold" nodeType="withEffect">
                                  <p:stCondLst>
                                    <p:cond delay="0"/>
                                  </p:stCondLst>
                                  <p:childTnLst>
                                    <p:animMotion origin="layout" path="M -4.44444E-6 -1.21184E-6 L -0.15902 -0.00023 " pathEditMode="relative" rAng="0" ptsTypes="AA">
                                      <p:cBhvr>
                                        <p:cTn id="31" dur="1000" fill="hold"/>
                                        <p:tgtEl>
                                          <p:spTgt spid="15"/>
                                        </p:tgtEl>
                                        <p:attrNameLst>
                                          <p:attrName>ppt_x</p:attrName>
                                          <p:attrName>ppt_y</p:attrName>
                                        </p:attrNameLst>
                                      </p:cBhvr>
                                      <p:rCtr x="-7951" y="-23"/>
                                    </p:animMotion>
                                  </p:childTnLst>
                                </p:cTn>
                              </p:par>
                              <p:par>
                                <p:cTn id="32" presetID="42" presetClass="path" presetSubtype="0" accel="50000" decel="50000" fill="hold" nodeType="withEffect">
                                  <p:stCondLst>
                                    <p:cond delay="0"/>
                                  </p:stCondLst>
                                  <p:childTnLst>
                                    <p:animMotion origin="layout" path="M 1.11022E-16 -2.0259E-6 L 0.16667 -0.00555 " pathEditMode="relative" rAng="0" ptsTypes="AA">
                                      <p:cBhvr>
                                        <p:cTn id="33" dur="1000" fill="hold"/>
                                        <p:tgtEl>
                                          <p:spTgt spid="24"/>
                                        </p:tgtEl>
                                        <p:attrNameLst>
                                          <p:attrName>ppt_x</p:attrName>
                                          <p:attrName>ppt_y</p:attrName>
                                        </p:attrNameLst>
                                      </p:cBhvr>
                                      <p:rCtr x="8333" y="-278"/>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childTnLst>
                                </p:cTn>
                              </p:par>
                              <p:par>
                                <p:cTn id="39" presetID="10"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44719"/>
            <a:ext cx="8229600" cy="641840"/>
          </a:xfrm>
          <a:prstGeom prst="rect">
            <a:avLst/>
          </a:prstGeom>
        </p:spPr>
        <p:txBody>
          <a:bodyPr anchor="ctr" anchorCtr="0"/>
          <a:lstStyle>
            <a:lvl1pPr algn="l" rtl="0" eaLnBrk="0" fontAlgn="base" hangingPunct="0">
              <a:spcBef>
                <a:spcPct val="0"/>
              </a:spcBef>
              <a:spcAft>
                <a:spcPct val="0"/>
              </a:spcAft>
              <a:defRPr sz="2600" b="1">
                <a:solidFill>
                  <a:schemeClr val="bg1"/>
                </a:solidFill>
                <a:latin typeface="Calibri" pitchFamily="34" charset="0"/>
                <a:ea typeface="+mj-ea"/>
                <a:cs typeface="+mj-cs"/>
              </a:defRPr>
            </a:lvl1pPr>
            <a:lvl2pPr algn="l" rtl="0" eaLnBrk="0" fontAlgn="base" hangingPunct="0">
              <a:spcBef>
                <a:spcPct val="0"/>
              </a:spcBef>
              <a:spcAft>
                <a:spcPct val="0"/>
              </a:spcAft>
              <a:defRPr sz="2400" b="1">
                <a:solidFill>
                  <a:schemeClr val="tx2"/>
                </a:solidFill>
                <a:latin typeface="Trebuchet MS" pitchFamily="34" charset="0"/>
              </a:defRPr>
            </a:lvl2pPr>
            <a:lvl3pPr algn="l" rtl="0" eaLnBrk="0" fontAlgn="base" hangingPunct="0">
              <a:spcBef>
                <a:spcPct val="0"/>
              </a:spcBef>
              <a:spcAft>
                <a:spcPct val="0"/>
              </a:spcAft>
              <a:defRPr sz="2400" b="1">
                <a:solidFill>
                  <a:schemeClr val="tx2"/>
                </a:solidFill>
                <a:latin typeface="Trebuchet MS" pitchFamily="34" charset="0"/>
              </a:defRPr>
            </a:lvl3pPr>
            <a:lvl4pPr algn="l" rtl="0" eaLnBrk="0" fontAlgn="base" hangingPunct="0">
              <a:spcBef>
                <a:spcPct val="0"/>
              </a:spcBef>
              <a:spcAft>
                <a:spcPct val="0"/>
              </a:spcAft>
              <a:defRPr sz="2400" b="1">
                <a:solidFill>
                  <a:schemeClr val="tx2"/>
                </a:solidFill>
                <a:latin typeface="Trebuchet MS" pitchFamily="34" charset="0"/>
              </a:defRPr>
            </a:lvl4pPr>
            <a:lvl5pPr algn="l" rtl="0" eaLnBrk="0" fontAlgn="base" hangingPunct="0">
              <a:spcBef>
                <a:spcPct val="0"/>
              </a:spcBef>
              <a:spcAft>
                <a:spcPct val="0"/>
              </a:spcAft>
              <a:defRPr sz="2400" b="1">
                <a:solidFill>
                  <a:schemeClr val="tx2"/>
                </a:solidFill>
                <a:latin typeface="Trebuchet MS" pitchFamily="34" charset="0"/>
              </a:defRPr>
            </a:lvl5pPr>
            <a:lvl6pPr marL="457200" algn="l" rtl="0" fontAlgn="base">
              <a:spcBef>
                <a:spcPct val="0"/>
              </a:spcBef>
              <a:spcAft>
                <a:spcPct val="0"/>
              </a:spcAft>
              <a:defRPr sz="2400" b="1">
                <a:solidFill>
                  <a:schemeClr val="tx2"/>
                </a:solidFill>
                <a:latin typeface="Trebuchet MS" pitchFamily="34" charset="0"/>
              </a:defRPr>
            </a:lvl6pPr>
            <a:lvl7pPr marL="914400" algn="l" rtl="0" fontAlgn="base">
              <a:spcBef>
                <a:spcPct val="0"/>
              </a:spcBef>
              <a:spcAft>
                <a:spcPct val="0"/>
              </a:spcAft>
              <a:defRPr sz="2400" b="1">
                <a:solidFill>
                  <a:schemeClr val="tx2"/>
                </a:solidFill>
                <a:latin typeface="Trebuchet MS" pitchFamily="34" charset="0"/>
              </a:defRPr>
            </a:lvl7pPr>
            <a:lvl8pPr marL="1371600" algn="l" rtl="0" fontAlgn="base">
              <a:spcBef>
                <a:spcPct val="0"/>
              </a:spcBef>
              <a:spcAft>
                <a:spcPct val="0"/>
              </a:spcAft>
              <a:defRPr sz="2400" b="1">
                <a:solidFill>
                  <a:schemeClr val="tx2"/>
                </a:solidFill>
                <a:latin typeface="Trebuchet MS" pitchFamily="34" charset="0"/>
              </a:defRPr>
            </a:lvl8pPr>
            <a:lvl9pPr marL="1828800" algn="l" rtl="0" fontAlgn="base">
              <a:spcBef>
                <a:spcPct val="0"/>
              </a:spcBef>
              <a:spcAft>
                <a:spcPct val="0"/>
              </a:spcAft>
              <a:defRPr sz="2400" b="1">
                <a:solidFill>
                  <a:schemeClr val="tx2"/>
                </a:solidFill>
                <a:latin typeface="Trebuchet MS" pitchFamily="34" charset="0"/>
              </a:defRPr>
            </a:lvl9pPr>
          </a:lstStyle>
          <a:p>
            <a:r>
              <a:rPr lang="en-US" kern="0" dirty="0" smtClean="0"/>
              <a:t>How Reinforced Concrete Acts Under Loading</a:t>
            </a:r>
            <a:endParaRPr lang="en-US" kern="0" dirty="0"/>
          </a:p>
        </p:txBody>
      </p:sp>
      <p:sp>
        <p:nvSpPr>
          <p:cNvPr id="5" name="Freeform 2"/>
          <p:cNvSpPr>
            <a:spLocks/>
          </p:cNvSpPr>
          <p:nvPr/>
        </p:nvSpPr>
        <p:spPr bwMode="auto">
          <a:xfrm>
            <a:off x="2462213" y="4894263"/>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777777"/>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 name="Freeform 3"/>
          <p:cNvSpPr>
            <a:spLocks/>
          </p:cNvSpPr>
          <p:nvPr/>
        </p:nvSpPr>
        <p:spPr bwMode="auto">
          <a:xfrm>
            <a:off x="5435600" y="5429250"/>
            <a:ext cx="179388" cy="287338"/>
          </a:xfrm>
          <a:custGeom>
            <a:avLst/>
            <a:gdLst>
              <a:gd name="T0" fmla="*/ 74490867 w 144"/>
              <a:gd name="T1" fmla="*/ 107504819 h 192"/>
              <a:gd name="T2" fmla="*/ 0 w 144"/>
              <a:gd name="T3" fmla="*/ 322512960 h 192"/>
              <a:gd name="T4" fmla="*/ 148981734 w 144"/>
              <a:gd name="T5" fmla="*/ 430016283 h 192"/>
              <a:gd name="T6" fmla="*/ 223472601 w 144"/>
              <a:gd name="T7" fmla="*/ 215008141 h 192"/>
              <a:gd name="T8" fmla="*/ 223472601 w 144"/>
              <a:gd name="T9" fmla="*/ 0 h 192"/>
              <a:gd name="T10" fmla="*/ 74490867 w 144"/>
              <a:gd name="T11" fmla="*/ 107504819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 name="Freeform 4"/>
          <p:cNvSpPr>
            <a:spLocks/>
          </p:cNvSpPr>
          <p:nvPr/>
        </p:nvSpPr>
        <p:spPr bwMode="auto">
          <a:xfrm>
            <a:off x="4724400" y="5486400"/>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 name="Freeform 5"/>
          <p:cNvSpPr>
            <a:spLocks/>
          </p:cNvSpPr>
          <p:nvPr/>
        </p:nvSpPr>
        <p:spPr bwMode="auto">
          <a:xfrm flipV="1">
            <a:off x="4224338" y="4095750"/>
            <a:ext cx="261937" cy="352425"/>
          </a:xfrm>
          <a:custGeom>
            <a:avLst/>
            <a:gdLst>
              <a:gd name="T0" fmla="*/ 205765926 w 209"/>
              <a:gd name="T1" fmla="*/ 3942667 h 251"/>
              <a:gd name="T2" fmla="*/ 81677972 w 209"/>
              <a:gd name="T3" fmla="*/ 29571406 h 251"/>
              <a:gd name="T4" fmla="*/ 0 w 209"/>
              <a:gd name="T5" fmla="*/ 183345245 h 251"/>
              <a:gd name="T6" fmla="*/ 20419806 w 209"/>
              <a:gd name="T7" fmla="*/ 362746419 h 251"/>
              <a:gd name="T8" fmla="*/ 81677972 w 209"/>
              <a:gd name="T9" fmla="*/ 414005301 h 251"/>
              <a:gd name="T10" fmla="*/ 122516332 w 209"/>
              <a:gd name="T11" fmla="*/ 490891519 h 251"/>
              <a:gd name="T12" fmla="*/ 246604286 w 209"/>
              <a:gd name="T13" fmla="*/ 465262780 h 251"/>
              <a:gd name="T14" fmla="*/ 267024092 w 209"/>
              <a:gd name="T15" fmla="*/ 362746419 h 251"/>
              <a:gd name="T16" fmla="*/ 328282258 w 209"/>
              <a:gd name="T17" fmla="*/ 132087767 h 251"/>
              <a:gd name="T18" fmla="*/ 205765926 w 209"/>
              <a:gd name="T19" fmla="*/ 3942667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9" name="Freeform 6"/>
          <p:cNvSpPr>
            <a:spLocks/>
          </p:cNvSpPr>
          <p:nvPr/>
        </p:nvSpPr>
        <p:spPr bwMode="auto">
          <a:xfrm flipV="1">
            <a:off x="5322888" y="4506913"/>
            <a:ext cx="384175" cy="111125"/>
          </a:xfrm>
          <a:custGeom>
            <a:avLst/>
            <a:gdLst>
              <a:gd name="T0" fmla="*/ 230197159 w 307"/>
              <a:gd name="T1" fmla="*/ 79158042 h 78"/>
              <a:gd name="T2" fmla="*/ 26621951 w 307"/>
              <a:gd name="T3" fmla="*/ 105544530 h 78"/>
              <a:gd name="T4" fmla="*/ 108052034 w 307"/>
              <a:gd name="T5" fmla="*/ 131931019 h 78"/>
              <a:gd name="T6" fmla="*/ 374265287 w 307"/>
              <a:gd name="T7" fmla="*/ 158317508 h 78"/>
              <a:gd name="T8" fmla="*/ 455695371 w 307"/>
              <a:gd name="T9" fmla="*/ 26386489 h 78"/>
              <a:gd name="T10" fmla="*/ 394622808 w 307"/>
              <a:gd name="T11" fmla="*/ 0 h 78"/>
              <a:gd name="T12" fmla="*/ 230197159 w 307"/>
              <a:gd name="T13" fmla="*/ 26386489 h 78"/>
              <a:gd name="T14" fmla="*/ 169124597 w 307"/>
              <a:gd name="T15" fmla="*/ 79158042 h 78"/>
              <a:gd name="T16" fmla="*/ 230197159 w 307"/>
              <a:gd name="T17" fmla="*/ 79158042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2" name="Freeform 10"/>
          <p:cNvSpPr>
            <a:spLocks/>
          </p:cNvSpPr>
          <p:nvPr/>
        </p:nvSpPr>
        <p:spPr bwMode="auto">
          <a:xfrm>
            <a:off x="2982913" y="4881563"/>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3" name="Freeform 11"/>
          <p:cNvSpPr>
            <a:spLocks/>
          </p:cNvSpPr>
          <p:nvPr/>
        </p:nvSpPr>
        <p:spPr bwMode="auto">
          <a:xfrm>
            <a:off x="3498850" y="4876800"/>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4" name="Freeform 12"/>
          <p:cNvSpPr>
            <a:spLocks/>
          </p:cNvSpPr>
          <p:nvPr/>
        </p:nvSpPr>
        <p:spPr bwMode="auto">
          <a:xfrm>
            <a:off x="4025900" y="4876800"/>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5" name="Freeform 13"/>
          <p:cNvSpPr>
            <a:spLocks/>
          </p:cNvSpPr>
          <p:nvPr/>
        </p:nvSpPr>
        <p:spPr bwMode="auto">
          <a:xfrm>
            <a:off x="4552950" y="4881563"/>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6" name="Freeform 14"/>
          <p:cNvSpPr>
            <a:spLocks/>
          </p:cNvSpPr>
          <p:nvPr/>
        </p:nvSpPr>
        <p:spPr bwMode="auto">
          <a:xfrm>
            <a:off x="5092700" y="4876800"/>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7" name="Freeform 15"/>
          <p:cNvSpPr>
            <a:spLocks/>
          </p:cNvSpPr>
          <p:nvPr/>
        </p:nvSpPr>
        <p:spPr bwMode="auto">
          <a:xfrm>
            <a:off x="5594350" y="4876800"/>
            <a:ext cx="504825" cy="260350"/>
          </a:xfrm>
          <a:custGeom>
            <a:avLst/>
            <a:gdLst>
              <a:gd name="T0" fmla="*/ 0 w 340"/>
              <a:gd name="T1" fmla="*/ 92049635 h 180"/>
              <a:gd name="T2" fmla="*/ 114638334 w 340"/>
              <a:gd name="T3" fmla="*/ 0 h 180"/>
              <a:gd name="T4" fmla="*/ 317457716 w 340"/>
              <a:gd name="T5" fmla="*/ 8368806 h 180"/>
              <a:gd name="T6" fmla="*/ 749553767 w 340"/>
              <a:gd name="T7" fmla="*/ 376567347 h 180"/>
              <a:gd name="T8" fmla="*/ 21163897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8" name="Freeform 16"/>
          <p:cNvSpPr>
            <a:spLocks/>
          </p:cNvSpPr>
          <p:nvPr/>
        </p:nvSpPr>
        <p:spPr bwMode="auto">
          <a:xfrm>
            <a:off x="6122988" y="4881563"/>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9" name="Freeform 17"/>
          <p:cNvSpPr>
            <a:spLocks/>
          </p:cNvSpPr>
          <p:nvPr/>
        </p:nvSpPr>
        <p:spPr bwMode="auto">
          <a:xfrm flipV="1">
            <a:off x="2724150" y="5240338"/>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0" name="Freeform 18"/>
          <p:cNvSpPr>
            <a:spLocks/>
          </p:cNvSpPr>
          <p:nvPr/>
        </p:nvSpPr>
        <p:spPr bwMode="auto">
          <a:xfrm flipV="1">
            <a:off x="3244850" y="52292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1" name="Freeform 19"/>
          <p:cNvSpPr>
            <a:spLocks/>
          </p:cNvSpPr>
          <p:nvPr/>
        </p:nvSpPr>
        <p:spPr bwMode="auto">
          <a:xfrm flipV="1">
            <a:off x="3757613" y="5222875"/>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2" name="Freeform 20"/>
          <p:cNvSpPr>
            <a:spLocks/>
          </p:cNvSpPr>
          <p:nvPr/>
        </p:nvSpPr>
        <p:spPr bwMode="auto">
          <a:xfrm flipV="1">
            <a:off x="4286250" y="5222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3" name="Freeform 21"/>
          <p:cNvSpPr>
            <a:spLocks/>
          </p:cNvSpPr>
          <p:nvPr/>
        </p:nvSpPr>
        <p:spPr bwMode="auto">
          <a:xfrm flipV="1">
            <a:off x="4813300" y="52292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4" name="Freeform 22"/>
          <p:cNvSpPr>
            <a:spLocks/>
          </p:cNvSpPr>
          <p:nvPr/>
        </p:nvSpPr>
        <p:spPr bwMode="auto">
          <a:xfrm flipV="1">
            <a:off x="5353050" y="522287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5" name="Freeform 23"/>
          <p:cNvSpPr>
            <a:spLocks/>
          </p:cNvSpPr>
          <p:nvPr/>
        </p:nvSpPr>
        <p:spPr bwMode="auto">
          <a:xfrm flipV="1">
            <a:off x="5854700" y="5222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6" name="Text Box 24"/>
          <p:cNvSpPr txBox="1">
            <a:spLocks noChangeArrowheads="1"/>
          </p:cNvSpPr>
          <p:nvPr/>
        </p:nvSpPr>
        <p:spPr bwMode="auto">
          <a:xfrm>
            <a:off x="3735388" y="219075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a:solidFill>
                  <a:schemeClr val="accent2">
                    <a:lumMod val="60000"/>
                    <a:lumOff val="40000"/>
                  </a:schemeClr>
                </a:solidFill>
                <a:latin typeface="Calibri" panose="020F0502020204030204" pitchFamily="34" charset="0"/>
              </a:rPr>
              <a:t>Shortens</a:t>
            </a:r>
          </a:p>
        </p:txBody>
      </p:sp>
      <p:sp>
        <p:nvSpPr>
          <p:cNvPr id="27" name="Text Box 25"/>
          <p:cNvSpPr txBox="1">
            <a:spLocks noChangeArrowheads="1"/>
          </p:cNvSpPr>
          <p:nvPr/>
        </p:nvSpPr>
        <p:spPr bwMode="auto">
          <a:xfrm>
            <a:off x="3543300" y="59436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Lengthens</a:t>
            </a:r>
          </a:p>
        </p:txBody>
      </p:sp>
      <p:sp>
        <p:nvSpPr>
          <p:cNvPr id="28" name="AutoShape 26"/>
          <p:cNvSpPr>
            <a:spLocks noChangeArrowheads="1"/>
          </p:cNvSpPr>
          <p:nvPr/>
        </p:nvSpPr>
        <p:spPr bwMode="auto">
          <a:xfrm>
            <a:off x="2659063" y="2876550"/>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9" name="AutoShape 27"/>
          <p:cNvSpPr>
            <a:spLocks noChangeArrowheads="1"/>
          </p:cNvSpPr>
          <p:nvPr/>
        </p:nvSpPr>
        <p:spPr bwMode="auto">
          <a:xfrm>
            <a:off x="5773738" y="2876550"/>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30" name="AutoShape 28"/>
          <p:cNvSpPr>
            <a:spLocks noChangeArrowheads="1"/>
          </p:cNvSpPr>
          <p:nvPr/>
        </p:nvSpPr>
        <p:spPr bwMode="auto">
          <a:xfrm>
            <a:off x="6723063" y="4933950"/>
            <a:ext cx="476250" cy="485775"/>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31" name="AutoShape 29"/>
          <p:cNvSpPr>
            <a:spLocks noChangeArrowheads="1"/>
          </p:cNvSpPr>
          <p:nvPr/>
        </p:nvSpPr>
        <p:spPr bwMode="auto">
          <a:xfrm>
            <a:off x="1709738" y="4933950"/>
            <a:ext cx="542925" cy="485775"/>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cxnSp>
        <p:nvCxnSpPr>
          <p:cNvPr id="32" name="AutoShape 30"/>
          <p:cNvCxnSpPr>
            <a:cxnSpLocks noChangeShapeType="1"/>
            <a:stCxn id="26" idx="3"/>
            <a:endCxn id="66" idx="1"/>
          </p:cNvCxnSpPr>
          <p:nvPr/>
        </p:nvCxnSpPr>
        <p:spPr bwMode="auto">
          <a:xfrm>
            <a:off x="5259388" y="2419350"/>
            <a:ext cx="460375" cy="3032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cxnSp>
        <p:nvCxnSpPr>
          <p:cNvPr id="33" name="AutoShape 31"/>
          <p:cNvCxnSpPr>
            <a:cxnSpLocks noChangeShapeType="1"/>
            <a:stCxn id="26" idx="1"/>
            <a:endCxn id="66" idx="0"/>
          </p:cNvCxnSpPr>
          <p:nvPr/>
        </p:nvCxnSpPr>
        <p:spPr bwMode="auto">
          <a:xfrm rot="10800000" flipV="1">
            <a:off x="3263900" y="2419350"/>
            <a:ext cx="471488" cy="3159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cxnSp>
        <p:nvCxnSpPr>
          <p:cNvPr id="34" name="AutoShape 32"/>
          <p:cNvCxnSpPr>
            <a:cxnSpLocks noChangeShapeType="1"/>
            <a:stCxn id="27" idx="1"/>
            <a:endCxn id="66" idx="3"/>
          </p:cNvCxnSpPr>
          <p:nvPr/>
        </p:nvCxnSpPr>
        <p:spPr bwMode="auto">
          <a:xfrm rot="10800000">
            <a:off x="2735263" y="5867400"/>
            <a:ext cx="808037" cy="304800"/>
          </a:xfrm>
          <a:prstGeom prst="bentConnector3">
            <a:avLst>
              <a:gd name="adj1" fmla="val 94838"/>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AutoShape 33"/>
          <p:cNvCxnSpPr>
            <a:cxnSpLocks noChangeShapeType="1"/>
            <a:stCxn id="27" idx="3"/>
            <a:endCxn id="66" idx="2"/>
          </p:cNvCxnSpPr>
          <p:nvPr/>
        </p:nvCxnSpPr>
        <p:spPr bwMode="auto">
          <a:xfrm flipV="1">
            <a:off x="5295900" y="5861050"/>
            <a:ext cx="992188" cy="311150"/>
          </a:xfrm>
          <a:prstGeom prst="bentConnector3">
            <a:avLst>
              <a:gd name="adj1" fmla="val 99484"/>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 Box 34"/>
          <p:cNvSpPr txBox="1">
            <a:spLocks noChangeArrowheads="1"/>
          </p:cNvSpPr>
          <p:nvPr/>
        </p:nvSpPr>
        <p:spPr bwMode="auto">
          <a:xfrm>
            <a:off x="533400" y="2876550"/>
            <a:ext cx="2166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sp>
        <p:nvSpPr>
          <p:cNvPr id="37" name="Text Box 35"/>
          <p:cNvSpPr txBox="1">
            <a:spLocks noChangeArrowheads="1"/>
          </p:cNvSpPr>
          <p:nvPr/>
        </p:nvSpPr>
        <p:spPr bwMode="auto">
          <a:xfrm>
            <a:off x="381000" y="4933950"/>
            <a:ext cx="147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a:solidFill>
                  <a:schemeClr val="hlink"/>
                </a:solidFill>
                <a:latin typeface="Calibri" panose="020F0502020204030204" pitchFamily="34" charset="0"/>
              </a:rPr>
              <a:t>Tension</a:t>
            </a:r>
          </a:p>
        </p:txBody>
      </p:sp>
      <p:sp>
        <p:nvSpPr>
          <p:cNvPr id="38" name="Text Box 36"/>
          <p:cNvSpPr txBox="1">
            <a:spLocks noChangeArrowheads="1"/>
          </p:cNvSpPr>
          <p:nvPr/>
        </p:nvSpPr>
        <p:spPr bwMode="auto">
          <a:xfrm>
            <a:off x="6265863" y="2533650"/>
            <a:ext cx="3030537" cy="1262063"/>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Concrete carries </a:t>
            </a:r>
            <a:r>
              <a:rPr lang="en-US" altLang="en-US" b="1" dirty="0">
                <a:solidFill>
                  <a:schemeClr val="accent2">
                    <a:lumMod val="60000"/>
                    <a:lumOff val="40000"/>
                  </a:schemeClr>
                </a:solidFill>
                <a:latin typeface="Calibri" panose="020F0502020204030204" pitchFamily="34" charset="0"/>
              </a:rPr>
              <a:t>COMPRESSION</a:t>
            </a:r>
            <a:r>
              <a:rPr lang="en-US" altLang="en-US" sz="2400" b="1" dirty="0">
                <a:solidFill>
                  <a:schemeClr val="accent2">
                    <a:lumMod val="60000"/>
                    <a:lumOff val="40000"/>
                  </a:schemeClr>
                </a:solidFill>
                <a:latin typeface="Calibri" panose="020F0502020204030204" pitchFamily="34" charset="0"/>
              </a:rPr>
              <a:t> loads</a:t>
            </a:r>
          </a:p>
        </p:txBody>
      </p:sp>
      <p:sp>
        <p:nvSpPr>
          <p:cNvPr id="39" name="Text Box 37"/>
          <p:cNvSpPr txBox="1">
            <a:spLocks noChangeArrowheads="1"/>
          </p:cNvSpPr>
          <p:nvPr/>
        </p:nvSpPr>
        <p:spPr bwMode="auto">
          <a:xfrm>
            <a:off x="7137400" y="4552950"/>
            <a:ext cx="2032000" cy="1262063"/>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Steel carries </a:t>
            </a:r>
            <a:r>
              <a:rPr lang="en-US" altLang="en-US" b="1" dirty="0">
                <a:solidFill>
                  <a:schemeClr val="hlink"/>
                </a:solidFill>
                <a:latin typeface="Calibri" panose="020F0502020204030204" pitchFamily="34" charset="0"/>
              </a:rPr>
              <a:t>TENSION</a:t>
            </a:r>
            <a:r>
              <a:rPr lang="en-US" altLang="en-US" sz="2400" b="1" dirty="0">
                <a:solidFill>
                  <a:schemeClr val="hlink"/>
                </a:solidFill>
                <a:latin typeface="Calibri" panose="020F0502020204030204" pitchFamily="34" charset="0"/>
              </a:rPr>
              <a:t> loads</a:t>
            </a:r>
          </a:p>
        </p:txBody>
      </p:sp>
      <p:sp>
        <p:nvSpPr>
          <p:cNvPr id="40" name="Freeform 38"/>
          <p:cNvSpPr>
            <a:spLocks/>
          </p:cNvSpPr>
          <p:nvPr/>
        </p:nvSpPr>
        <p:spPr bwMode="auto">
          <a:xfrm>
            <a:off x="4321175" y="3173413"/>
            <a:ext cx="179388" cy="287337"/>
          </a:xfrm>
          <a:custGeom>
            <a:avLst/>
            <a:gdLst>
              <a:gd name="T0" fmla="*/ 74490867 w 144"/>
              <a:gd name="T1" fmla="*/ 107502948 h 192"/>
              <a:gd name="T2" fmla="*/ 0 w 144"/>
              <a:gd name="T3" fmla="*/ 322510341 h 192"/>
              <a:gd name="T4" fmla="*/ 148981734 w 144"/>
              <a:gd name="T5" fmla="*/ 430013289 h 192"/>
              <a:gd name="T6" fmla="*/ 223472601 w 144"/>
              <a:gd name="T7" fmla="*/ 215007393 h 192"/>
              <a:gd name="T8" fmla="*/ 223472601 w 144"/>
              <a:gd name="T9" fmla="*/ 0 h 192"/>
              <a:gd name="T10" fmla="*/ 74490867 w 144"/>
              <a:gd name="T11" fmla="*/ 107502948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1" name="Freeform 39"/>
          <p:cNvSpPr>
            <a:spLocks/>
          </p:cNvSpPr>
          <p:nvPr/>
        </p:nvSpPr>
        <p:spPr bwMode="auto">
          <a:xfrm>
            <a:off x="4602163" y="3554413"/>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2" name="Freeform 40"/>
          <p:cNvSpPr>
            <a:spLocks/>
          </p:cNvSpPr>
          <p:nvPr/>
        </p:nvSpPr>
        <p:spPr bwMode="auto">
          <a:xfrm>
            <a:off x="5467350" y="3668713"/>
            <a:ext cx="230188" cy="346075"/>
          </a:xfrm>
          <a:custGeom>
            <a:avLst/>
            <a:gdLst>
              <a:gd name="T0" fmla="*/ 10721068 w 186"/>
              <a:gd name="T1" fmla="*/ 197514441 h 231"/>
              <a:gd name="T2" fmla="*/ 150094952 w 186"/>
              <a:gd name="T3" fmla="*/ 518475782 h 231"/>
              <a:gd name="T4" fmla="*/ 231268399 w 186"/>
              <a:gd name="T5" fmla="*/ 489297614 h 231"/>
              <a:gd name="T6" fmla="*/ 189916238 w 186"/>
              <a:gd name="T7" fmla="*/ 226692608 h 231"/>
              <a:gd name="T8" fmla="*/ 170004976 w 186"/>
              <a:gd name="T9" fmla="*/ 51623603 h 231"/>
              <a:gd name="T10" fmla="*/ 30631092 w 186"/>
              <a:gd name="T11" fmla="*/ 51623603 h 231"/>
              <a:gd name="T12" fmla="*/ 10721068 w 186"/>
              <a:gd name="T13" fmla="*/ 197514441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3" name="Freeform 41"/>
          <p:cNvSpPr>
            <a:spLocks/>
          </p:cNvSpPr>
          <p:nvPr/>
        </p:nvSpPr>
        <p:spPr bwMode="auto">
          <a:xfrm>
            <a:off x="5227638" y="2876550"/>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4" name="Freeform 42"/>
          <p:cNvSpPr>
            <a:spLocks/>
          </p:cNvSpPr>
          <p:nvPr/>
        </p:nvSpPr>
        <p:spPr bwMode="auto">
          <a:xfrm>
            <a:off x="3879850" y="3621088"/>
            <a:ext cx="382588" cy="115887"/>
          </a:xfrm>
          <a:custGeom>
            <a:avLst/>
            <a:gdLst>
              <a:gd name="T0" fmla="*/ 228299108 w 307"/>
              <a:gd name="T1" fmla="*/ 86089184 h 78"/>
              <a:gd name="T2" fmla="*/ 26402311 w 307"/>
              <a:gd name="T3" fmla="*/ 114784588 h 78"/>
              <a:gd name="T4" fmla="*/ 107160780 w 307"/>
              <a:gd name="T5" fmla="*/ 143481478 h 78"/>
              <a:gd name="T6" fmla="*/ 371178902 w 307"/>
              <a:gd name="T7" fmla="*/ 172176882 h 78"/>
              <a:gd name="T8" fmla="*/ 451938618 w 307"/>
              <a:gd name="T9" fmla="*/ 28696890 h 78"/>
              <a:gd name="T10" fmla="*/ 391368831 w 307"/>
              <a:gd name="T11" fmla="*/ 0 h 78"/>
              <a:gd name="T12" fmla="*/ 228299108 w 307"/>
              <a:gd name="T13" fmla="*/ 28696890 h 78"/>
              <a:gd name="T14" fmla="*/ 167729321 w 307"/>
              <a:gd name="T15" fmla="*/ 86089184 h 78"/>
              <a:gd name="T16" fmla="*/ 228299108 w 307"/>
              <a:gd name="T17" fmla="*/ 8608918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5" name="Freeform 43"/>
          <p:cNvSpPr>
            <a:spLocks/>
          </p:cNvSpPr>
          <p:nvPr/>
        </p:nvSpPr>
        <p:spPr bwMode="auto">
          <a:xfrm>
            <a:off x="4837113" y="3041650"/>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6" name="Freeform 44"/>
          <p:cNvSpPr>
            <a:spLocks/>
          </p:cNvSpPr>
          <p:nvPr/>
        </p:nvSpPr>
        <p:spPr bwMode="auto">
          <a:xfrm>
            <a:off x="5037138" y="3467100"/>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7" name="Freeform 45"/>
          <p:cNvSpPr>
            <a:spLocks/>
          </p:cNvSpPr>
          <p:nvPr/>
        </p:nvSpPr>
        <p:spPr bwMode="auto">
          <a:xfrm>
            <a:off x="5168900" y="3884613"/>
            <a:ext cx="158750" cy="211137"/>
          </a:xfrm>
          <a:custGeom>
            <a:avLst/>
            <a:gdLst>
              <a:gd name="T0" fmla="*/ 32301904 w 128"/>
              <a:gd name="T1" fmla="*/ 116598536 h 141"/>
              <a:gd name="T2" fmla="*/ 72294502 w 128"/>
              <a:gd name="T3" fmla="*/ 291496341 h 141"/>
              <a:gd name="T4" fmla="*/ 152279697 w 128"/>
              <a:gd name="T5" fmla="*/ 262347456 h 141"/>
              <a:gd name="T6" fmla="*/ 72294502 w 128"/>
              <a:gd name="T7" fmla="*/ 0 h 141"/>
              <a:gd name="T8" fmla="*/ 32301904 w 128"/>
              <a:gd name="T9" fmla="*/ 116598536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8" name="Freeform 46"/>
          <p:cNvSpPr>
            <a:spLocks/>
          </p:cNvSpPr>
          <p:nvPr/>
        </p:nvSpPr>
        <p:spPr bwMode="auto">
          <a:xfrm>
            <a:off x="5111750" y="4252913"/>
            <a:ext cx="209550" cy="177800"/>
          </a:xfrm>
          <a:custGeom>
            <a:avLst/>
            <a:gdLst>
              <a:gd name="T0" fmla="*/ 238549255 w 170"/>
              <a:gd name="T1" fmla="*/ 4464424 h 119"/>
              <a:gd name="T2" fmla="*/ 41023727 w 170"/>
              <a:gd name="T3" fmla="*/ 33486165 h 119"/>
              <a:gd name="T4" fmla="*/ 41023727 w 170"/>
              <a:gd name="T5" fmla="*/ 207612129 h 119"/>
              <a:gd name="T6" fmla="*/ 100282001 w 170"/>
              <a:gd name="T7" fmla="*/ 265654118 h 119"/>
              <a:gd name="T8" fmla="*/ 258301191 w 170"/>
              <a:gd name="T9" fmla="*/ 120548400 h 119"/>
              <a:gd name="T10" fmla="*/ 238549255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9" name="Freeform 47"/>
          <p:cNvSpPr>
            <a:spLocks/>
          </p:cNvSpPr>
          <p:nvPr/>
        </p:nvSpPr>
        <p:spPr bwMode="auto">
          <a:xfrm flipV="1">
            <a:off x="4852988" y="4459288"/>
            <a:ext cx="180975" cy="269875"/>
          </a:xfrm>
          <a:custGeom>
            <a:avLst/>
            <a:gdLst>
              <a:gd name="T0" fmla="*/ 75814701 w 144"/>
              <a:gd name="T1" fmla="*/ 94834356 h 192"/>
              <a:gd name="T2" fmla="*/ 0 w 144"/>
              <a:gd name="T3" fmla="*/ 284501663 h 192"/>
              <a:gd name="T4" fmla="*/ 151629401 w 144"/>
              <a:gd name="T5" fmla="*/ 379336019 h 192"/>
              <a:gd name="T6" fmla="*/ 227444102 w 144"/>
              <a:gd name="T7" fmla="*/ 189668712 h 192"/>
              <a:gd name="T8" fmla="*/ 227444102 w 144"/>
              <a:gd name="T9" fmla="*/ 0 h 192"/>
              <a:gd name="T10" fmla="*/ 75814701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0" name="Freeform 48"/>
          <p:cNvSpPr>
            <a:spLocks/>
          </p:cNvSpPr>
          <p:nvPr/>
        </p:nvSpPr>
        <p:spPr bwMode="auto">
          <a:xfrm flipV="1">
            <a:off x="5257800" y="4705350"/>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1" name="Freeform 49"/>
          <p:cNvSpPr>
            <a:spLocks/>
          </p:cNvSpPr>
          <p:nvPr/>
        </p:nvSpPr>
        <p:spPr bwMode="auto">
          <a:xfrm flipV="1">
            <a:off x="4622800" y="4095750"/>
            <a:ext cx="233363" cy="298450"/>
          </a:xfrm>
          <a:custGeom>
            <a:avLst/>
            <a:gdLst>
              <a:gd name="T0" fmla="*/ 9444928 w 186"/>
              <a:gd name="T1" fmla="*/ 0 h 212"/>
              <a:gd name="T2" fmla="*/ 70835708 w 186"/>
              <a:gd name="T3" fmla="*/ 156566588 h 212"/>
              <a:gd name="T4" fmla="*/ 152689662 w 186"/>
              <a:gd name="T5" fmla="*/ 414207774 h 212"/>
              <a:gd name="T6" fmla="*/ 234543616 w 186"/>
              <a:gd name="T7" fmla="*/ 388442529 h 212"/>
              <a:gd name="T8" fmla="*/ 173152837 w 186"/>
              <a:gd name="T9" fmla="*/ 77292919 h 212"/>
              <a:gd name="T10" fmla="*/ 944492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2" name="Freeform 50"/>
          <p:cNvSpPr>
            <a:spLocks/>
          </p:cNvSpPr>
          <p:nvPr/>
        </p:nvSpPr>
        <p:spPr bwMode="auto">
          <a:xfrm flipV="1">
            <a:off x="4083050" y="5543550"/>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3" name="Freeform 51"/>
          <p:cNvSpPr>
            <a:spLocks/>
          </p:cNvSpPr>
          <p:nvPr/>
        </p:nvSpPr>
        <p:spPr bwMode="auto">
          <a:xfrm flipV="1">
            <a:off x="4419600" y="4552950"/>
            <a:ext cx="211138" cy="166688"/>
          </a:xfrm>
          <a:custGeom>
            <a:avLst/>
            <a:gdLst>
              <a:gd name="T0" fmla="*/ 242177770 w 170"/>
              <a:gd name="T1" fmla="*/ 3923471 h 119"/>
              <a:gd name="T2" fmla="*/ 41648833 w 170"/>
              <a:gd name="T3" fmla="*/ 29430938 h 119"/>
              <a:gd name="T4" fmla="*/ 41648833 w 170"/>
              <a:gd name="T5" fmla="*/ 182472933 h 119"/>
              <a:gd name="T6" fmla="*/ 101807018 w 170"/>
              <a:gd name="T7" fmla="*/ 233486465 h 119"/>
              <a:gd name="T8" fmla="*/ 262230912 w 170"/>
              <a:gd name="T9" fmla="*/ 105951935 h 119"/>
              <a:gd name="T10" fmla="*/ 242177770 w 170"/>
              <a:gd name="T11" fmla="*/ 3923471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4" name="Freeform 52"/>
          <p:cNvSpPr>
            <a:spLocks/>
          </p:cNvSpPr>
          <p:nvPr/>
        </p:nvSpPr>
        <p:spPr bwMode="auto">
          <a:xfrm flipV="1">
            <a:off x="3535363" y="3640138"/>
            <a:ext cx="179387" cy="269875"/>
          </a:xfrm>
          <a:custGeom>
            <a:avLst/>
            <a:gdLst>
              <a:gd name="T0" fmla="*/ 74490452 w 144"/>
              <a:gd name="T1" fmla="*/ 94834356 h 192"/>
              <a:gd name="T2" fmla="*/ 0 w 144"/>
              <a:gd name="T3" fmla="*/ 284501663 h 192"/>
              <a:gd name="T4" fmla="*/ 148979658 w 144"/>
              <a:gd name="T5" fmla="*/ 379336019 h 192"/>
              <a:gd name="T6" fmla="*/ 223470110 w 144"/>
              <a:gd name="T7" fmla="*/ 189668712 h 192"/>
              <a:gd name="T8" fmla="*/ 223470110 w 144"/>
              <a:gd name="T9" fmla="*/ 0 h 192"/>
              <a:gd name="T10" fmla="*/ 74490452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5" name="Freeform 53"/>
          <p:cNvSpPr>
            <a:spLocks/>
          </p:cNvSpPr>
          <p:nvPr/>
        </p:nvSpPr>
        <p:spPr bwMode="auto">
          <a:xfrm flipV="1">
            <a:off x="3943350" y="4610100"/>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6" name="Freeform 54"/>
          <p:cNvSpPr>
            <a:spLocks/>
          </p:cNvSpPr>
          <p:nvPr/>
        </p:nvSpPr>
        <p:spPr bwMode="auto">
          <a:xfrm flipV="1">
            <a:off x="3830638" y="4000500"/>
            <a:ext cx="233362" cy="323850"/>
          </a:xfrm>
          <a:custGeom>
            <a:avLst/>
            <a:gdLst>
              <a:gd name="T0" fmla="*/ 11018199 w 186"/>
              <a:gd name="T1" fmla="*/ 172959733 h 231"/>
              <a:gd name="T2" fmla="*/ 154262319 w 186"/>
              <a:gd name="T3" fmla="*/ 454020877 h 231"/>
              <a:gd name="T4" fmla="*/ 237690489 w 186"/>
              <a:gd name="T5" fmla="*/ 428470373 h 231"/>
              <a:gd name="T6" fmla="*/ 195189748 w 186"/>
              <a:gd name="T7" fmla="*/ 198511638 h 231"/>
              <a:gd name="T8" fmla="*/ 174725406 w 186"/>
              <a:gd name="T9" fmla="*/ 45205815 h 231"/>
              <a:gd name="T10" fmla="*/ 31482541 w 186"/>
              <a:gd name="T11" fmla="*/ 45205815 h 231"/>
              <a:gd name="T12" fmla="*/ 11018199 w 186"/>
              <a:gd name="T13" fmla="*/ 172959733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7" name="Freeform 55"/>
          <p:cNvSpPr>
            <a:spLocks/>
          </p:cNvSpPr>
          <p:nvPr/>
        </p:nvSpPr>
        <p:spPr bwMode="auto">
          <a:xfrm flipV="1">
            <a:off x="3132138" y="3505200"/>
            <a:ext cx="233362" cy="298450"/>
          </a:xfrm>
          <a:custGeom>
            <a:avLst/>
            <a:gdLst>
              <a:gd name="T0" fmla="*/ 9444888 w 186"/>
              <a:gd name="T1" fmla="*/ 0 h 212"/>
              <a:gd name="T2" fmla="*/ 70835404 w 186"/>
              <a:gd name="T3" fmla="*/ 156566588 h 212"/>
              <a:gd name="T4" fmla="*/ 152689008 w 186"/>
              <a:gd name="T5" fmla="*/ 414207774 h 212"/>
              <a:gd name="T6" fmla="*/ 234542611 w 186"/>
              <a:gd name="T7" fmla="*/ 388442529 h 212"/>
              <a:gd name="T8" fmla="*/ 173152095 w 186"/>
              <a:gd name="T9" fmla="*/ 77292919 h 212"/>
              <a:gd name="T10" fmla="*/ 944488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8" name="Freeform 56"/>
          <p:cNvSpPr>
            <a:spLocks/>
          </p:cNvSpPr>
          <p:nvPr/>
        </p:nvSpPr>
        <p:spPr bwMode="auto">
          <a:xfrm flipV="1">
            <a:off x="3335338" y="4038600"/>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9" name="Freeform 57"/>
          <p:cNvSpPr>
            <a:spLocks/>
          </p:cNvSpPr>
          <p:nvPr/>
        </p:nvSpPr>
        <p:spPr bwMode="auto">
          <a:xfrm flipV="1">
            <a:off x="3200400" y="4476750"/>
            <a:ext cx="158750" cy="198438"/>
          </a:xfrm>
          <a:custGeom>
            <a:avLst/>
            <a:gdLst>
              <a:gd name="T0" fmla="*/ 32301904 w 128"/>
              <a:gd name="T1" fmla="*/ 102994951 h 141"/>
              <a:gd name="T2" fmla="*/ 72294502 w 128"/>
              <a:gd name="T3" fmla="*/ 257486675 h 141"/>
              <a:gd name="T4" fmla="*/ 152279697 w 128"/>
              <a:gd name="T5" fmla="*/ 231737585 h 141"/>
              <a:gd name="T6" fmla="*/ 72294502 w 128"/>
              <a:gd name="T7" fmla="*/ 0 h 141"/>
              <a:gd name="T8" fmla="*/ 32301904 w 128"/>
              <a:gd name="T9" fmla="*/ 102994951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0" name="Freeform 58"/>
          <p:cNvSpPr>
            <a:spLocks/>
          </p:cNvSpPr>
          <p:nvPr/>
        </p:nvSpPr>
        <p:spPr bwMode="auto">
          <a:xfrm>
            <a:off x="3981450" y="2838450"/>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1" name="Freeform 59"/>
          <p:cNvSpPr>
            <a:spLocks/>
          </p:cNvSpPr>
          <p:nvPr/>
        </p:nvSpPr>
        <p:spPr bwMode="auto">
          <a:xfrm>
            <a:off x="3200400" y="5619750"/>
            <a:ext cx="382588" cy="115888"/>
          </a:xfrm>
          <a:custGeom>
            <a:avLst/>
            <a:gdLst>
              <a:gd name="T0" fmla="*/ 228299108 w 307"/>
              <a:gd name="T1" fmla="*/ 86089927 h 78"/>
              <a:gd name="T2" fmla="*/ 26402311 w 307"/>
              <a:gd name="T3" fmla="*/ 114787064 h 78"/>
              <a:gd name="T4" fmla="*/ 107160780 w 307"/>
              <a:gd name="T5" fmla="*/ 143482716 h 78"/>
              <a:gd name="T6" fmla="*/ 371178902 w 307"/>
              <a:gd name="T7" fmla="*/ 172179853 h 78"/>
              <a:gd name="T8" fmla="*/ 451938618 w 307"/>
              <a:gd name="T9" fmla="*/ 28697137 h 78"/>
              <a:gd name="T10" fmla="*/ 391368831 w 307"/>
              <a:gd name="T11" fmla="*/ 0 h 78"/>
              <a:gd name="T12" fmla="*/ 228299108 w 307"/>
              <a:gd name="T13" fmla="*/ 28697137 h 78"/>
              <a:gd name="T14" fmla="*/ 167729321 w 307"/>
              <a:gd name="T15" fmla="*/ 86089927 h 78"/>
              <a:gd name="T16" fmla="*/ 228299108 w 307"/>
              <a:gd name="T17" fmla="*/ 8608992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2" name="Freeform 60"/>
          <p:cNvSpPr>
            <a:spLocks/>
          </p:cNvSpPr>
          <p:nvPr/>
        </p:nvSpPr>
        <p:spPr bwMode="auto">
          <a:xfrm>
            <a:off x="3335338" y="2876550"/>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3" name="Freeform 61"/>
          <p:cNvSpPr>
            <a:spLocks/>
          </p:cNvSpPr>
          <p:nvPr/>
        </p:nvSpPr>
        <p:spPr bwMode="auto">
          <a:xfrm>
            <a:off x="3740150" y="3219450"/>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4" name="Freeform 62"/>
          <p:cNvSpPr>
            <a:spLocks/>
          </p:cNvSpPr>
          <p:nvPr/>
        </p:nvSpPr>
        <p:spPr bwMode="auto">
          <a:xfrm>
            <a:off x="4522788" y="2838450"/>
            <a:ext cx="158750" cy="211138"/>
          </a:xfrm>
          <a:custGeom>
            <a:avLst/>
            <a:gdLst>
              <a:gd name="T0" fmla="*/ 32301904 w 128"/>
              <a:gd name="T1" fmla="*/ 116599089 h 141"/>
              <a:gd name="T2" fmla="*/ 72294502 w 128"/>
              <a:gd name="T3" fmla="*/ 291499219 h 141"/>
              <a:gd name="T4" fmla="*/ 152279697 w 128"/>
              <a:gd name="T5" fmla="*/ 262350196 h 141"/>
              <a:gd name="T6" fmla="*/ 72294502 w 128"/>
              <a:gd name="T7" fmla="*/ 0 h 141"/>
              <a:gd name="T8" fmla="*/ 32301904 w 128"/>
              <a:gd name="T9" fmla="*/ 116599089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5" name="Freeform 63"/>
          <p:cNvSpPr>
            <a:spLocks/>
          </p:cNvSpPr>
          <p:nvPr/>
        </p:nvSpPr>
        <p:spPr bwMode="auto">
          <a:xfrm>
            <a:off x="3538538" y="4705350"/>
            <a:ext cx="211137" cy="177800"/>
          </a:xfrm>
          <a:custGeom>
            <a:avLst/>
            <a:gdLst>
              <a:gd name="T0" fmla="*/ 242175381 w 170"/>
              <a:gd name="T1" fmla="*/ 4464424 h 119"/>
              <a:gd name="T2" fmla="*/ 41648636 w 170"/>
              <a:gd name="T3" fmla="*/ 33486165 h 119"/>
              <a:gd name="T4" fmla="*/ 41648636 w 170"/>
              <a:gd name="T5" fmla="*/ 207612129 h 119"/>
              <a:gd name="T6" fmla="*/ 101806535 w 170"/>
              <a:gd name="T7" fmla="*/ 265654118 h 119"/>
              <a:gd name="T8" fmla="*/ 262228428 w 170"/>
              <a:gd name="T9" fmla="*/ 120548400 h 119"/>
              <a:gd name="T10" fmla="*/ 242175381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6" name="Freeform 64"/>
          <p:cNvSpPr>
            <a:spLocks/>
          </p:cNvSpPr>
          <p:nvPr/>
        </p:nvSpPr>
        <p:spPr bwMode="auto">
          <a:xfrm>
            <a:off x="2749550" y="2736850"/>
            <a:ext cx="3524250" cy="3130550"/>
          </a:xfrm>
          <a:custGeom>
            <a:avLst/>
            <a:gdLst>
              <a:gd name="T0" fmla="*/ 816530625 w 2220"/>
              <a:gd name="T1" fmla="*/ 20161250 h 1972"/>
              <a:gd name="T2" fmla="*/ 2147483647 w 2220"/>
              <a:gd name="T3" fmla="*/ 0 h 1972"/>
              <a:gd name="T4" fmla="*/ 2147483647 w 2220"/>
              <a:gd name="T5" fmla="*/ 2147483647 h 1972"/>
              <a:gd name="T6" fmla="*/ 0 w 2220"/>
              <a:gd name="T7" fmla="*/ 2147483647 h 1972"/>
              <a:gd name="T8" fmla="*/ 816530625 w 2220"/>
              <a:gd name="T9" fmla="*/ 20161250 h 19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20" h="1972">
                <a:moveTo>
                  <a:pt x="324" y="8"/>
                </a:moveTo>
                <a:lnTo>
                  <a:pt x="1871" y="0"/>
                </a:lnTo>
                <a:lnTo>
                  <a:pt x="2220" y="1968"/>
                </a:lnTo>
                <a:lnTo>
                  <a:pt x="0" y="1972"/>
                </a:lnTo>
                <a:lnTo>
                  <a:pt x="324" y="8"/>
                </a:lnTo>
                <a:close/>
              </a:path>
            </a:pathLst>
          </a:custGeom>
          <a:solidFill>
            <a:srgbClr val="B2B2B2">
              <a:alpha val="50195"/>
            </a:srgbClr>
          </a:solidFill>
          <a:ln w="28575" cap="flat" cmpd="sng">
            <a:solidFill>
              <a:schemeClr val="tx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3" name="Group 2"/>
          <p:cNvGrpSpPr/>
          <p:nvPr/>
        </p:nvGrpSpPr>
        <p:grpSpPr>
          <a:xfrm>
            <a:off x="2319338" y="4843463"/>
            <a:ext cx="4354512" cy="679450"/>
            <a:chOff x="2319338" y="4843463"/>
            <a:chExt cx="4354512" cy="679450"/>
          </a:xfrm>
        </p:grpSpPr>
        <p:sp>
          <p:nvSpPr>
            <p:cNvPr id="11" name="Rectangle 9"/>
            <p:cNvSpPr>
              <a:spLocks noChangeArrowheads="1"/>
            </p:cNvSpPr>
            <p:nvPr/>
          </p:nvSpPr>
          <p:spPr bwMode="auto">
            <a:xfrm>
              <a:off x="2319338" y="5154613"/>
              <a:ext cx="4335462" cy="68262"/>
            </a:xfrm>
            <a:prstGeom prst="rect">
              <a:avLst/>
            </a:prstGeom>
            <a:solidFill>
              <a:srgbClr val="4D4D4D"/>
            </a:solidFill>
            <a:ln>
              <a:noFill/>
            </a:ln>
            <a:effectLst/>
            <a:extLst>
              <a:ext uri="{91240B29-F687-4F45-9708-019B960494DF}">
                <a14:hiddenLine xmlns:a14="http://schemas.microsoft.com/office/drawing/2010/main" w="12700">
                  <a:solidFill>
                    <a:schemeClr val="bg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grpSp>
          <p:nvGrpSpPr>
            <p:cNvPr id="2" name="Group 1"/>
            <p:cNvGrpSpPr/>
            <p:nvPr/>
          </p:nvGrpSpPr>
          <p:grpSpPr>
            <a:xfrm>
              <a:off x="2319338" y="4843463"/>
              <a:ext cx="4354512" cy="679450"/>
              <a:chOff x="2319338" y="4843463"/>
              <a:chExt cx="4354512" cy="679450"/>
            </a:xfrm>
          </p:grpSpPr>
          <p:sp>
            <p:nvSpPr>
              <p:cNvPr id="10" name="AutoShape 8"/>
              <p:cNvSpPr>
                <a:spLocks noChangeArrowheads="1"/>
              </p:cNvSpPr>
              <p:nvPr/>
            </p:nvSpPr>
            <p:spPr bwMode="auto">
              <a:xfrm rot="5388477">
                <a:off x="4243388" y="3021013"/>
                <a:ext cx="487362" cy="4335462"/>
              </a:xfrm>
              <a:prstGeom prst="can">
                <a:avLst>
                  <a:gd name="adj" fmla="val 0"/>
                </a:avLst>
              </a:prstGeom>
              <a:gradFill rotWithShape="0">
                <a:gsLst>
                  <a:gs pos="0">
                    <a:srgbClr val="4D4D4D"/>
                  </a:gs>
                  <a:gs pos="50000">
                    <a:srgbClr val="838383"/>
                  </a:gs>
                  <a:gs pos="100000">
                    <a:srgbClr val="4D4D4D"/>
                  </a:gs>
                </a:gsLst>
                <a:lin ang="5400000" scaled="1"/>
              </a:gradFill>
              <a:ln>
                <a:noFill/>
              </a:ln>
              <a:effectLst/>
              <a:extLst>
                <a:ext uri="{91240B29-F687-4F45-9708-019B960494DF}">
                  <a14:hiddenLine xmlns:a14="http://schemas.microsoft.com/office/drawing/2010/main" w="12700">
                    <a:solidFill>
                      <a:schemeClr val="bg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grpSp>
            <p:nvGrpSpPr>
              <p:cNvPr id="67" name="Group 67"/>
              <p:cNvGrpSpPr>
                <a:grpSpLocks/>
              </p:cNvGrpSpPr>
              <p:nvPr/>
            </p:nvGrpSpPr>
            <p:grpSpPr bwMode="auto">
              <a:xfrm>
                <a:off x="2462213" y="4843463"/>
                <a:ext cx="4211637" cy="679450"/>
                <a:chOff x="1455" y="2919"/>
                <a:chExt cx="2653" cy="428"/>
              </a:xfrm>
            </p:grpSpPr>
            <p:grpSp>
              <p:nvGrpSpPr>
                <p:cNvPr id="68" name="Group 68"/>
                <p:cNvGrpSpPr>
                  <a:grpSpLocks/>
                </p:cNvGrpSpPr>
                <p:nvPr/>
              </p:nvGrpSpPr>
              <p:grpSpPr bwMode="auto">
                <a:xfrm>
                  <a:off x="1455" y="2919"/>
                  <a:ext cx="2653" cy="196"/>
                  <a:chOff x="1455" y="2919"/>
                  <a:chExt cx="2653" cy="196"/>
                </a:xfrm>
              </p:grpSpPr>
              <p:sp>
                <p:nvSpPr>
                  <p:cNvPr id="77" name="Freeform 69"/>
                  <p:cNvSpPr>
                    <a:spLocks/>
                  </p:cNvSpPr>
                  <p:nvPr/>
                </p:nvSpPr>
                <p:spPr bwMode="auto">
                  <a:xfrm>
                    <a:off x="1455" y="29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8" name="Freeform 70"/>
                  <p:cNvSpPr>
                    <a:spLocks/>
                  </p:cNvSpPr>
                  <p:nvPr/>
                </p:nvSpPr>
                <p:spPr bwMode="auto">
                  <a:xfrm>
                    <a:off x="1791"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9" name="Freeform 71"/>
                  <p:cNvSpPr>
                    <a:spLocks/>
                  </p:cNvSpPr>
                  <p:nvPr/>
                </p:nvSpPr>
                <p:spPr bwMode="auto">
                  <a:xfrm>
                    <a:off x="2127" y="291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0" name="Freeform 72"/>
                  <p:cNvSpPr>
                    <a:spLocks/>
                  </p:cNvSpPr>
                  <p:nvPr/>
                </p:nvSpPr>
                <p:spPr bwMode="auto">
                  <a:xfrm>
                    <a:off x="2455" y="291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1" name="Freeform 73"/>
                  <p:cNvSpPr>
                    <a:spLocks/>
                  </p:cNvSpPr>
                  <p:nvPr/>
                </p:nvSpPr>
                <p:spPr bwMode="auto">
                  <a:xfrm>
                    <a:off x="2783"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2" name="Freeform 74"/>
                  <p:cNvSpPr>
                    <a:spLocks/>
                  </p:cNvSpPr>
                  <p:nvPr/>
                </p:nvSpPr>
                <p:spPr bwMode="auto">
                  <a:xfrm>
                    <a:off x="3151" y="29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3" name="Freeform 75"/>
                  <p:cNvSpPr>
                    <a:spLocks/>
                  </p:cNvSpPr>
                  <p:nvPr/>
                </p:nvSpPr>
                <p:spPr bwMode="auto">
                  <a:xfrm>
                    <a:off x="3471" y="2943"/>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4" name="Freeform 76"/>
                  <p:cNvSpPr>
                    <a:spLocks/>
                  </p:cNvSpPr>
                  <p:nvPr/>
                </p:nvSpPr>
                <p:spPr bwMode="auto">
                  <a:xfrm>
                    <a:off x="3791"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grpSp>
              <p:nvGrpSpPr>
                <p:cNvPr id="69" name="Group 77"/>
                <p:cNvGrpSpPr>
                  <a:grpSpLocks/>
                </p:cNvGrpSpPr>
                <p:nvPr/>
              </p:nvGrpSpPr>
              <p:grpSpPr bwMode="auto">
                <a:xfrm>
                  <a:off x="1623" y="3151"/>
                  <a:ext cx="2301" cy="196"/>
                  <a:chOff x="1623" y="3151"/>
                  <a:chExt cx="2301" cy="196"/>
                </a:xfrm>
              </p:grpSpPr>
              <p:sp>
                <p:nvSpPr>
                  <p:cNvPr id="70" name="Freeform 78"/>
                  <p:cNvSpPr>
                    <a:spLocks/>
                  </p:cNvSpPr>
                  <p:nvPr/>
                </p:nvSpPr>
                <p:spPr bwMode="auto">
                  <a:xfrm flipV="1">
                    <a:off x="1623" y="31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1" name="Freeform 79"/>
                  <p:cNvSpPr>
                    <a:spLocks/>
                  </p:cNvSpPr>
                  <p:nvPr/>
                </p:nvSpPr>
                <p:spPr bwMode="auto">
                  <a:xfrm flipV="1">
                    <a:off x="1959"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2" name="Freeform 80"/>
                  <p:cNvSpPr>
                    <a:spLocks/>
                  </p:cNvSpPr>
                  <p:nvPr/>
                </p:nvSpPr>
                <p:spPr bwMode="auto">
                  <a:xfrm flipV="1">
                    <a:off x="2295"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3" name="Freeform 81"/>
                  <p:cNvSpPr>
                    <a:spLocks/>
                  </p:cNvSpPr>
                  <p:nvPr/>
                </p:nvSpPr>
                <p:spPr bwMode="auto">
                  <a:xfrm flipV="1">
                    <a:off x="2599" y="3183"/>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4" name="Freeform 82"/>
                  <p:cNvSpPr>
                    <a:spLocks/>
                  </p:cNvSpPr>
                  <p:nvPr/>
                </p:nvSpPr>
                <p:spPr bwMode="auto">
                  <a:xfrm flipV="1">
                    <a:off x="2951"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5" name="Freeform 83"/>
                  <p:cNvSpPr>
                    <a:spLocks/>
                  </p:cNvSpPr>
                  <p:nvPr/>
                </p:nvSpPr>
                <p:spPr bwMode="auto">
                  <a:xfrm flipV="1">
                    <a:off x="3271" y="31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6" name="Freeform 84"/>
                  <p:cNvSpPr>
                    <a:spLocks/>
                  </p:cNvSpPr>
                  <p:nvPr/>
                </p:nvSpPr>
                <p:spPr bwMode="auto">
                  <a:xfrm flipV="1">
                    <a:off x="3607" y="315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grpSp>
        </p:grpSp>
      </p:grpSp>
      <p:sp>
        <p:nvSpPr>
          <p:cNvPr id="86" name="Text Box 37"/>
          <p:cNvSpPr txBox="1">
            <a:spLocks noChangeArrowheads="1"/>
          </p:cNvSpPr>
          <p:nvPr/>
        </p:nvSpPr>
        <p:spPr bwMode="auto">
          <a:xfrm>
            <a:off x="715168" y="1063586"/>
            <a:ext cx="7743825" cy="1077218"/>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spcBef>
                <a:spcPct val="50000"/>
              </a:spcBef>
            </a:pPr>
            <a:r>
              <a:rPr lang="en-US" altLang="en-US" sz="3200" dirty="0" smtClean="0">
                <a:latin typeface="Calibri" panose="020F0502020204030204" pitchFamily="34" charset="0"/>
              </a:rPr>
              <a:t>Concrete </a:t>
            </a:r>
            <a:r>
              <a:rPr lang="en-US" altLang="en-US" sz="3200" b="1" dirty="0" smtClean="0">
                <a:latin typeface="Calibri" panose="020F0502020204030204" pitchFamily="34" charset="0"/>
              </a:rPr>
              <a:t>with</a:t>
            </a:r>
            <a:r>
              <a:rPr lang="en-US" altLang="en-US" sz="3200" dirty="0" smtClean="0">
                <a:latin typeface="Calibri" panose="020F0502020204030204" pitchFamily="34" charset="0"/>
              </a:rPr>
              <a:t> reinforcement is strong in </a:t>
            </a:r>
            <a:r>
              <a:rPr lang="en-US" altLang="en-US" sz="3200" b="1" dirty="0" smtClean="0">
                <a:solidFill>
                  <a:schemeClr val="accent2">
                    <a:lumMod val="60000"/>
                    <a:lumOff val="40000"/>
                  </a:schemeClr>
                </a:solidFill>
                <a:latin typeface="Calibri" panose="020F0502020204030204" pitchFamily="34" charset="0"/>
              </a:rPr>
              <a:t>compression</a:t>
            </a:r>
            <a:r>
              <a:rPr lang="en-US" altLang="en-US" sz="3200" dirty="0" smtClean="0">
                <a:solidFill>
                  <a:schemeClr val="accent2">
                    <a:lumMod val="60000"/>
                    <a:lumOff val="40000"/>
                  </a:schemeClr>
                </a:solidFill>
                <a:latin typeface="Calibri" panose="020F0502020204030204" pitchFamily="34" charset="0"/>
              </a:rPr>
              <a:t> </a:t>
            </a:r>
            <a:r>
              <a:rPr lang="en-US" altLang="en-US" sz="3200" b="1" dirty="0" smtClean="0">
                <a:latin typeface="Calibri" panose="020F0502020204030204" pitchFamily="34" charset="0"/>
              </a:rPr>
              <a:t>and</a:t>
            </a:r>
            <a:r>
              <a:rPr lang="en-US" altLang="en-US" sz="3200" dirty="0" smtClean="0">
                <a:latin typeface="Calibri" panose="020F0502020204030204" pitchFamily="34" charset="0"/>
              </a:rPr>
              <a:t> </a:t>
            </a:r>
            <a:r>
              <a:rPr lang="en-US" altLang="en-US" sz="3200" b="1" dirty="0" smtClean="0">
                <a:solidFill>
                  <a:srgbClr val="009999"/>
                </a:solidFill>
                <a:latin typeface="Calibri" panose="020F0502020204030204" pitchFamily="34" charset="0"/>
              </a:rPr>
              <a:t>tension</a:t>
            </a:r>
            <a:r>
              <a:rPr lang="en-US" altLang="en-US" sz="3200" dirty="0" smtClean="0">
                <a:latin typeface="Calibri" panose="020F0502020204030204" pitchFamily="34" charset="0"/>
              </a:rPr>
              <a:t>.</a:t>
            </a:r>
            <a:endParaRPr lang="en-US" altLang="en-US" sz="3200" b="1" dirty="0">
              <a:solidFill>
                <a:srgbClr val="009999"/>
              </a:solidFill>
              <a:latin typeface="Calibri" panose="020F0502020204030204" pitchFamily="34" charset="0"/>
            </a:endParaRPr>
          </a:p>
        </p:txBody>
      </p:sp>
      <p:pic>
        <p:nvPicPr>
          <p:cNvPr id="87" name="Picture 86"/>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333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Welcome!</a:t>
            </a:r>
            <a:endParaRPr lang="en-US" dirty="0"/>
          </a:p>
        </p:txBody>
      </p:sp>
      <p:sp>
        <p:nvSpPr>
          <p:cNvPr id="4" name="Content Placeholder 2"/>
          <p:cNvSpPr txBox="1">
            <a:spLocks/>
          </p:cNvSpPr>
          <p:nvPr/>
        </p:nvSpPr>
        <p:spPr>
          <a:xfrm>
            <a:off x="1486496" y="2114551"/>
            <a:ext cx="6171009" cy="325754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650" b="0" dirty="0">
                <a:solidFill>
                  <a:schemeClr val="tx2"/>
                </a:solidFill>
                <a:latin typeface="Arial" panose="020B0604020202020204" pitchFamily="34" charset="0"/>
                <a:cs typeface="Arial" panose="020B0604020202020204" pitchFamily="34" charset="0"/>
              </a:rPr>
              <a:t>We will begin in a few minutes.</a:t>
            </a: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endParaRPr lang="en-US" sz="1650" b="0" dirty="0">
              <a:solidFill>
                <a:schemeClr val="tx2"/>
              </a:solidFill>
              <a:latin typeface="Arial" panose="020B0604020202020204" pitchFamily="34" charset="0"/>
              <a:cs typeface="Arial" panose="020B0604020202020204" pitchFamily="34" charset="0"/>
            </a:endParaRPr>
          </a:p>
          <a:p>
            <a:pPr algn="ctr"/>
            <a:r>
              <a:rPr lang="en-US" sz="1650" b="0" dirty="0">
                <a:solidFill>
                  <a:schemeClr val="tx2"/>
                </a:solidFill>
                <a:latin typeface="Arial" panose="020B0604020202020204" pitchFamily="34" charset="0"/>
                <a:cs typeface="Arial" panose="020B0604020202020204" pitchFamily="34" charset="0"/>
              </a:rPr>
              <a:t>Please be sure to sign the registration form to receive</a:t>
            </a:r>
            <a:br>
              <a:rPr lang="en-US" sz="1650" b="0" dirty="0">
                <a:solidFill>
                  <a:schemeClr val="tx2"/>
                </a:solidFill>
                <a:latin typeface="Arial" panose="020B0604020202020204" pitchFamily="34" charset="0"/>
                <a:cs typeface="Arial" panose="020B0604020202020204" pitchFamily="34" charset="0"/>
              </a:rPr>
            </a:br>
            <a:r>
              <a:rPr lang="en-US" sz="1650" b="0" dirty="0">
                <a:solidFill>
                  <a:schemeClr val="tx2"/>
                </a:solidFill>
                <a:latin typeface="Arial" panose="020B0604020202020204" pitchFamily="34" charset="0"/>
                <a:cs typeface="Arial" panose="020B0604020202020204" pitchFamily="34" charset="0"/>
              </a:rPr>
              <a:t>credit for attending today’s learning event.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7850" y="2857500"/>
            <a:ext cx="1320185" cy="1285875"/>
          </a:xfrm>
          <a:prstGeom prst="rect">
            <a:avLst/>
          </a:prstGeom>
        </p:spPr>
      </p:pic>
    </p:spTree>
    <p:custDataLst>
      <p:tags r:id="rId1"/>
    </p:custDataLst>
    <p:extLst>
      <p:ext uri="{BB962C8B-B14F-4D97-AF65-F5344CB8AC3E}">
        <p14:creationId xmlns:p14="http://schemas.microsoft.com/office/powerpoint/2010/main" val="2610831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Make-up of Reinforced Concrete</a:t>
            </a:r>
            <a:endParaRPr lang="en-US" dirty="0"/>
          </a:p>
        </p:txBody>
      </p:sp>
      <p:grpSp>
        <p:nvGrpSpPr>
          <p:cNvPr id="51" name="Group 50"/>
          <p:cNvGrpSpPr/>
          <p:nvPr/>
        </p:nvGrpSpPr>
        <p:grpSpPr>
          <a:xfrm>
            <a:off x="2135186" y="1981200"/>
            <a:ext cx="4914289" cy="2275946"/>
            <a:chOff x="1524001" y="2438400"/>
            <a:chExt cx="4914289" cy="2275946"/>
          </a:xfrm>
        </p:grpSpPr>
        <p:sp>
          <p:nvSpPr>
            <p:cNvPr id="4" name="Rectangle 2"/>
            <p:cNvSpPr>
              <a:spLocks noChangeArrowheads="1"/>
            </p:cNvSpPr>
            <p:nvPr/>
          </p:nvSpPr>
          <p:spPr bwMode="auto">
            <a:xfrm>
              <a:off x="1524001" y="2438400"/>
              <a:ext cx="4899440" cy="2275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nvGrpSpPr>
            <p:cNvPr id="5" name="Group 12"/>
            <p:cNvGrpSpPr>
              <a:grpSpLocks/>
            </p:cNvGrpSpPr>
            <p:nvPr/>
          </p:nvGrpSpPr>
          <p:grpSpPr bwMode="auto">
            <a:xfrm>
              <a:off x="1534166" y="2971800"/>
              <a:ext cx="4904124" cy="212509"/>
              <a:chOff x="2232" y="2260"/>
              <a:chExt cx="2832" cy="88"/>
            </a:xfrm>
          </p:grpSpPr>
          <p:sp>
            <p:nvSpPr>
              <p:cNvPr id="6"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8"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9"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1"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2"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3"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28" name="Group 12"/>
            <p:cNvGrpSpPr>
              <a:grpSpLocks/>
            </p:cNvGrpSpPr>
            <p:nvPr/>
          </p:nvGrpSpPr>
          <p:grpSpPr bwMode="auto">
            <a:xfrm>
              <a:off x="1534166" y="4054691"/>
              <a:ext cx="4904124" cy="212509"/>
              <a:chOff x="2232" y="2260"/>
              <a:chExt cx="2832" cy="88"/>
            </a:xfrm>
          </p:grpSpPr>
          <p:sp>
            <p:nvSpPr>
              <p:cNvPr id="29"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1"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sp>
        <p:nvSpPr>
          <p:cNvPr id="55" name="Text Box 37"/>
          <p:cNvSpPr txBox="1">
            <a:spLocks noChangeArrowheads="1"/>
          </p:cNvSpPr>
          <p:nvPr/>
        </p:nvSpPr>
        <p:spPr bwMode="auto">
          <a:xfrm>
            <a:off x="1453066" y="1219200"/>
            <a:ext cx="6237868" cy="584775"/>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3200" dirty="0" smtClean="0">
                <a:solidFill>
                  <a:schemeClr val="hlink"/>
                </a:solidFill>
                <a:latin typeface="Calibri" panose="020F0502020204030204" pitchFamily="34" charset="0"/>
              </a:rPr>
              <a:t>Reinforced concrete is a composite</a:t>
            </a:r>
            <a:endParaRPr lang="en-US" altLang="en-US" sz="3200" dirty="0">
              <a:solidFill>
                <a:schemeClr val="hlink"/>
              </a:solidFill>
              <a:latin typeface="Calibri" panose="020F0502020204030204" pitchFamily="34" charset="0"/>
            </a:endParaRPr>
          </a:p>
        </p:txBody>
      </p:sp>
      <p:sp>
        <p:nvSpPr>
          <p:cNvPr id="56" name="TextBox 55"/>
          <p:cNvSpPr txBox="1"/>
          <p:nvPr/>
        </p:nvSpPr>
        <p:spPr>
          <a:xfrm>
            <a:off x="64424" y="2638742"/>
            <a:ext cx="1905000" cy="923330"/>
          </a:xfrm>
          <a:prstGeom prst="rect">
            <a:avLst/>
          </a:prstGeom>
          <a:noFill/>
        </p:spPr>
        <p:txBody>
          <a:bodyPr wrap="square" rtlCol="0">
            <a:spAutoFit/>
          </a:bodyPr>
          <a:lstStyle/>
          <a:p>
            <a:pPr algn="ctr"/>
            <a:r>
              <a:rPr lang="en-US" dirty="0" smtClean="0"/>
              <a:t>Concrete carries compression strength</a:t>
            </a:r>
            <a:endParaRPr lang="en-US" dirty="0"/>
          </a:p>
        </p:txBody>
      </p:sp>
      <p:sp>
        <p:nvSpPr>
          <p:cNvPr id="57" name="TextBox 56"/>
          <p:cNvSpPr txBox="1"/>
          <p:nvPr/>
        </p:nvSpPr>
        <p:spPr>
          <a:xfrm>
            <a:off x="1258951" y="4631127"/>
            <a:ext cx="2777619" cy="646331"/>
          </a:xfrm>
          <a:prstGeom prst="rect">
            <a:avLst/>
          </a:prstGeom>
          <a:noFill/>
        </p:spPr>
        <p:txBody>
          <a:bodyPr wrap="square" rtlCol="0">
            <a:spAutoFit/>
          </a:bodyPr>
          <a:lstStyle/>
          <a:p>
            <a:pPr algn="ctr"/>
            <a:r>
              <a:rPr lang="en-US" dirty="0" smtClean="0"/>
              <a:t>Reinforcing bar carries tension strength</a:t>
            </a:r>
            <a:endParaRPr lang="en-US" dirty="0"/>
          </a:p>
        </p:txBody>
      </p:sp>
      <p:cxnSp>
        <p:nvCxnSpPr>
          <p:cNvPr id="59" name="Straight Arrow Connector 58"/>
          <p:cNvCxnSpPr/>
          <p:nvPr/>
        </p:nvCxnSpPr>
        <p:spPr bwMode="auto">
          <a:xfrm flipV="1">
            <a:off x="2557714" y="3810000"/>
            <a:ext cx="0" cy="897833"/>
          </a:xfrm>
          <a:prstGeom prst="straightConnector1">
            <a:avLst/>
          </a:prstGeom>
          <a:noFill/>
          <a:ln w="57150" cap="flat" cmpd="sng" algn="ctr">
            <a:solidFill>
              <a:srgbClr val="FFC000"/>
            </a:solidFill>
            <a:prstDash val="solid"/>
            <a:round/>
            <a:headEnd type="none" w="med" len="med"/>
            <a:tailEnd type="arrow"/>
          </a:ln>
          <a:effectLst/>
        </p:spPr>
      </p:cxnSp>
      <p:cxnSp>
        <p:nvCxnSpPr>
          <p:cNvPr id="60" name="Straight Arrow Connector 59"/>
          <p:cNvCxnSpPr/>
          <p:nvPr/>
        </p:nvCxnSpPr>
        <p:spPr bwMode="auto">
          <a:xfrm>
            <a:off x="1700411" y="3083754"/>
            <a:ext cx="1045478" cy="0"/>
          </a:xfrm>
          <a:prstGeom prst="straightConnector1">
            <a:avLst/>
          </a:prstGeom>
          <a:noFill/>
          <a:ln w="57150" cap="flat" cmpd="sng" algn="ctr">
            <a:solidFill>
              <a:srgbClr val="FFC000"/>
            </a:solidFill>
            <a:prstDash val="solid"/>
            <a:round/>
            <a:headEnd type="none" w="med" len="med"/>
            <a:tailEnd type="arrow"/>
          </a:ln>
          <a:effectLst/>
        </p:spPr>
      </p:cxnSp>
      <p:grpSp>
        <p:nvGrpSpPr>
          <p:cNvPr id="66" name="Group 65"/>
          <p:cNvGrpSpPr/>
          <p:nvPr/>
        </p:nvGrpSpPr>
        <p:grpSpPr>
          <a:xfrm>
            <a:off x="5406638" y="5008792"/>
            <a:ext cx="3372999" cy="1468207"/>
            <a:chOff x="2346589" y="3986268"/>
            <a:chExt cx="13374351" cy="1470999"/>
          </a:xfrm>
        </p:grpSpPr>
        <p:sp>
          <p:nvSpPr>
            <p:cNvPr id="67" name="Rounded Rectangle 66"/>
            <p:cNvSpPr/>
            <p:nvPr/>
          </p:nvSpPr>
          <p:spPr>
            <a:xfrm>
              <a:off x="2346589" y="3986268"/>
              <a:ext cx="13347904" cy="1470999"/>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2477390" y="4036820"/>
              <a:ext cx="13243550" cy="1325956"/>
            </a:xfrm>
            <a:prstGeom prst="rect">
              <a:avLst/>
            </a:prstGeom>
            <a:noFill/>
          </p:spPr>
          <p:txBody>
            <a:bodyPr wrap="square" rtlCol="0">
              <a:spAutoFit/>
            </a:bodyPr>
            <a:lstStyle/>
            <a:p>
              <a:pPr algn="ctr">
                <a:spcBef>
                  <a:spcPts val="1200"/>
                </a:spcBef>
                <a:spcAft>
                  <a:spcPts val="1200"/>
                </a:spcAft>
              </a:pPr>
              <a:r>
                <a:rPr lang="en-US" sz="2000" dirty="0" smtClean="0"/>
                <a:t>Together, the reinforcing bar and the concrete create a composite that is strong in </a:t>
              </a:r>
              <a:r>
                <a:rPr lang="en-US" sz="2000" b="1" dirty="0" smtClean="0">
                  <a:solidFill>
                    <a:schemeClr val="accent2">
                      <a:lumMod val="60000"/>
                      <a:lumOff val="40000"/>
                    </a:schemeClr>
                  </a:solidFill>
                </a:rPr>
                <a:t>compression</a:t>
              </a:r>
              <a:r>
                <a:rPr lang="en-US" sz="2000" dirty="0" smtClean="0"/>
                <a:t> AND </a:t>
              </a:r>
              <a:r>
                <a:rPr lang="en-US" sz="2000" b="1" dirty="0" smtClean="0">
                  <a:solidFill>
                    <a:srgbClr val="009999"/>
                  </a:solidFill>
                </a:rPr>
                <a:t>tension</a:t>
              </a:r>
              <a:r>
                <a:rPr lang="en-US" sz="2000" dirty="0" smtClean="0"/>
                <a:t>.</a:t>
              </a:r>
              <a:endParaRPr lang="en-US" sz="2000" dirty="0"/>
            </a:p>
          </p:txBody>
        </p:sp>
      </p:grpSp>
    </p:spTree>
    <p:custDataLst>
      <p:tags r:id="rId1"/>
    </p:custDataLst>
    <p:extLst>
      <p:ext uri="{BB962C8B-B14F-4D97-AF65-F5344CB8AC3E}">
        <p14:creationId xmlns:p14="http://schemas.microsoft.com/office/powerpoint/2010/main" val="36184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10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1000"/>
                                        <p:tgtEl>
                                          <p:spTgt spid="6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childTnLst>
                                </p:cTn>
                              </p:par>
                              <p:par>
                                <p:cTn id="20" presetID="10" presetClass="entr" presetSubtype="0"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childTnLst>
                                </p:cTn>
                              </p:par>
                              <p:par>
                                <p:cTn id="23" presetID="10"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is concrete </a:t>
            </a:r>
            <a:r>
              <a:rPr lang="en-US" dirty="0"/>
              <a:t>u</a:t>
            </a:r>
            <a:r>
              <a:rPr lang="en-US" dirty="0" smtClean="0"/>
              <a:t>sed?</a:t>
            </a:r>
            <a:endParaRPr lang="en-US" dirty="0"/>
          </a:p>
        </p:txBody>
      </p:sp>
      <p:sp>
        <p:nvSpPr>
          <p:cNvPr id="3" name="Content Placeholder 2"/>
          <p:cNvSpPr>
            <a:spLocks noGrp="1"/>
          </p:cNvSpPr>
          <p:nvPr>
            <p:ph idx="1"/>
          </p:nvPr>
        </p:nvSpPr>
        <p:spPr>
          <a:xfrm>
            <a:off x="504238" y="1219200"/>
            <a:ext cx="8229600" cy="438149"/>
          </a:xfrm>
        </p:spPr>
        <p:txBody>
          <a:bodyPr/>
          <a:lstStyle/>
          <a:p>
            <a:pPr algn="ctr"/>
            <a:r>
              <a:rPr lang="en-US" dirty="0" smtClean="0">
                <a:solidFill>
                  <a:schemeClr val="tx1"/>
                </a:solidFill>
              </a:rPr>
              <a:t>Because reinforced concrete is strong in both compression and tension, it is the most widely used building material in the world.</a:t>
            </a:r>
            <a:endParaRPr lang="en-US" dirty="0">
              <a:solidFill>
                <a:schemeClr val="tx1"/>
              </a:solidFill>
            </a:endParaRPr>
          </a:p>
        </p:txBody>
      </p:sp>
      <p:pic>
        <p:nvPicPr>
          <p:cNvPr id="3075" name="Picture 3" descr="K:\Training\Image Library\Stock_Images\123RF\12075061_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1037" y="2186186"/>
            <a:ext cx="2564080" cy="37036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4494" y="2237529"/>
            <a:ext cx="5029200" cy="3600986"/>
          </a:xfrm>
          <a:prstGeom prst="rect">
            <a:avLst/>
          </a:prstGeom>
          <a:noFill/>
        </p:spPr>
        <p:txBody>
          <a:bodyPr wrap="square" rtlCol="0">
            <a:spAutoFit/>
          </a:bodyPr>
          <a:lstStyle/>
          <a:p>
            <a:pPr>
              <a:spcBef>
                <a:spcPts val="600"/>
              </a:spcBef>
            </a:pPr>
            <a:r>
              <a:rPr lang="en-US" sz="2800" dirty="0" smtClean="0">
                <a:solidFill>
                  <a:schemeClr val="accent5">
                    <a:lumMod val="50000"/>
                  </a:schemeClr>
                </a:solidFill>
              </a:rPr>
              <a:t>Concrete can be used for:</a:t>
            </a:r>
          </a:p>
          <a:p>
            <a:pPr marL="742950" lvl="1" indent="-285750">
              <a:spcAft>
                <a:spcPts val="600"/>
              </a:spcAft>
              <a:buFont typeface="Arial" panose="020B0604020202020204" pitchFamily="34" charset="0"/>
              <a:buChar char="•"/>
            </a:pPr>
            <a:r>
              <a:rPr lang="en-US" sz="2000" dirty="0" smtClean="0"/>
              <a:t>Roadways</a:t>
            </a:r>
          </a:p>
          <a:p>
            <a:pPr marL="742950" lvl="1" indent="-285750">
              <a:spcBef>
                <a:spcPts val="600"/>
              </a:spcBef>
              <a:spcAft>
                <a:spcPts val="600"/>
              </a:spcAft>
              <a:buFont typeface="Arial" panose="020B0604020202020204" pitchFamily="34" charset="0"/>
              <a:buChar char="•"/>
            </a:pPr>
            <a:r>
              <a:rPr lang="en-US" sz="2000" dirty="0" smtClean="0"/>
              <a:t>Bridges</a:t>
            </a:r>
          </a:p>
          <a:p>
            <a:pPr marL="742950" lvl="1" indent="-285750">
              <a:spcBef>
                <a:spcPts val="600"/>
              </a:spcBef>
              <a:spcAft>
                <a:spcPts val="600"/>
              </a:spcAft>
              <a:buFont typeface="Arial" panose="020B0604020202020204" pitchFamily="34" charset="0"/>
              <a:buChar char="•"/>
            </a:pPr>
            <a:r>
              <a:rPr lang="en-US" sz="2000" dirty="0" smtClean="0"/>
              <a:t>Columns</a:t>
            </a:r>
          </a:p>
          <a:p>
            <a:pPr marL="742950" lvl="1" indent="-285750">
              <a:spcBef>
                <a:spcPts val="600"/>
              </a:spcBef>
              <a:spcAft>
                <a:spcPts val="600"/>
              </a:spcAft>
              <a:buFont typeface="Arial" panose="020B0604020202020204" pitchFamily="34" charset="0"/>
              <a:buChar char="•"/>
            </a:pPr>
            <a:r>
              <a:rPr lang="en-US" sz="2000" dirty="0" smtClean="0"/>
              <a:t>Foundations</a:t>
            </a:r>
          </a:p>
          <a:p>
            <a:pPr marL="742950" lvl="1" indent="-285750">
              <a:spcBef>
                <a:spcPts val="600"/>
              </a:spcBef>
              <a:spcAft>
                <a:spcPts val="600"/>
              </a:spcAft>
              <a:buFont typeface="Arial" panose="020B0604020202020204" pitchFamily="34" charset="0"/>
              <a:buChar char="•"/>
            </a:pPr>
            <a:r>
              <a:rPr lang="en-US" sz="2000" dirty="0" smtClean="0"/>
              <a:t>Parking structures</a:t>
            </a:r>
          </a:p>
          <a:p>
            <a:pPr marL="742950" lvl="1" indent="-285750">
              <a:spcBef>
                <a:spcPts val="600"/>
              </a:spcBef>
              <a:spcAft>
                <a:spcPts val="600"/>
              </a:spcAft>
              <a:buFont typeface="Arial" panose="020B0604020202020204" pitchFamily="34" charset="0"/>
              <a:buChar char="•"/>
            </a:pPr>
            <a:r>
              <a:rPr lang="en-US" sz="2000" dirty="0" smtClean="0"/>
              <a:t>Barriers</a:t>
            </a:r>
          </a:p>
          <a:p>
            <a:pPr marL="742950" lvl="1" indent="-285750">
              <a:spcBef>
                <a:spcPts val="600"/>
              </a:spcBef>
              <a:spcAft>
                <a:spcPts val="600"/>
              </a:spcAft>
              <a:buFont typeface="Arial" panose="020B0604020202020204" pitchFamily="34" charset="0"/>
              <a:buChar char="•"/>
            </a:pPr>
            <a:r>
              <a:rPr lang="en-US" sz="2000" dirty="0" smtClean="0"/>
              <a:t>…and many more applications</a:t>
            </a:r>
            <a:endParaRPr lang="en-US" sz="2000" dirty="0"/>
          </a:p>
        </p:txBody>
      </p:sp>
    </p:spTree>
    <p:custDataLst>
      <p:tags r:id="rId1"/>
    </p:custDataLst>
    <p:extLst>
      <p:ext uri="{BB962C8B-B14F-4D97-AF65-F5344CB8AC3E}">
        <p14:creationId xmlns:p14="http://schemas.microsoft.com/office/powerpoint/2010/main" val="316704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Lifespan and Failure Modes</a:t>
            </a:r>
            <a:endParaRPr lang="en-US" dirty="0"/>
          </a:p>
        </p:txBody>
      </p:sp>
      <p:sp>
        <p:nvSpPr>
          <p:cNvPr id="3" name="Content Placeholder 2"/>
          <p:cNvSpPr>
            <a:spLocks noGrp="1"/>
          </p:cNvSpPr>
          <p:nvPr>
            <p:ph idx="1"/>
          </p:nvPr>
        </p:nvSpPr>
        <p:spPr>
          <a:xfrm>
            <a:off x="380999" y="1162050"/>
            <a:ext cx="8499475" cy="5314949"/>
          </a:xfrm>
        </p:spPr>
        <p:txBody>
          <a:bodyPr/>
          <a:lstStyle/>
          <a:p>
            <a:r>
              <a:rPr lang="en-US" dirty="0" smtClean="0">
                <a:solidFill>
                  <a:schemeClr val="accent1">
                    <a:lumMod val="50000"/>
                  </a:schemeClr>
                </a:solidFill>
              </a:rPr>
              <a:t>If well designed and regularly maintained, concrete could last up to </a:t>
            </a:r>
            <a:r>
              <a:rPr lang="en-US" sz="2400" b="1" dirty="0" smtClean="0">
                <a:solidFill>
                  <a:schemeClr val="accent1">
                    <a:lumMod val="50000"/>
                  </a:schemeClr>
                </a:solidFill>
              </a:rPr>
              <a:t>50 years</a:t>
            </a:r>
            <a:endParaRPr lang="en-US" dirty="0" smtClean="0">
              <a:solidFill>
                <a:schemeClr val="accent1">
                  <a:lumMod val="50000"/>
                </a:schemeClr>
              </a:solidFill>
            </a:endParaRPr>
          </a:p>
          <a:p>
            <a:r>
              <a:rPr lang="en-US" dirty="0" smtClean="0">
                <a:solidFill>
                  <a:schemeClr val="accent1">
                    <a:lumMod val="50000"/>
                  </a:schemeClr>
                </a:solidFill>
              </a:rPr>
              <a:t>… but many factors decrease this lifespan, such as:</a:t>
            </a:r>
          </a:p>
          <a:p>
            <a:pPr algn="ctr"/>
            <a:endParaRPr lang="en-US" sz="1600" i="1" dirty="0" smtClean="0">
              <a:solidFill>
                <a:schemeClr val="tx1"/>
              </a:solidFill>
            </a:endParaRPr>
          </a:p>
          <a:p>
            <a:pPr marL="342900" indent="-342900">
              <a:buFont typeface="Arial" panose="020B0604020202020204" pitchFamily="34" charset="0"/>
              <a:buChar char="•"/>
            </a:pPr>
            <a:r>
              <a:rPr lang="en-US" sz="1800" dirty="0" smtClean="0">
                <a:solidFill>
                  <a:schemeClr val="tx1"/>
                </a:solidFill>
              </a:rPr>
              <a:t>Corrosion of Embedded Rebar</a:t>
            </a:r>
          </a:p>
          <a:p>
            <a:pPr marL="342900" indent="-342900">
              <a:buFont typeface="Arial" panose="020B0604020202020204" pitchFamily="34" charset="0"/>
              <a:buChar char="•"/>
            </a:pPr>
            <a:r>
              <a:rPr lang="en-US" sz="1800" dirty="0" smtClean="0">
                <a:solidFill>
                  <a:schemeClr val="tx1"/>
                </a:solidFill>
              </a:rPr>
              <a:t>Disintegration Mechanisms </a:t>
            </a:r>
          </a:p>
          <a:p>
            <a:pPr marL="1085850" lvl="1" indent="-342900">
              <a:buFont typeface="Arial" panose="020B0604020202020204" pitchFamily="34" charset="0"/>
              <a:buChar char="•"/>
            </a:pPr>
            <a:r>
              <a:rPr lang="en-US" sz="1400" dirty="0" smtClean="0">
                <a:solidFill>
                  <a:schemeClr val="tx1"/>
                </a:solidFill>
              </a:rPr>
              <a:t>Exposure to aggressive chemicals</a:t>
            </a:r>
          </a:p>
          <a:p>
            <a:pPr marL="1085850" lvl="1" indent="-342900">
              <a:buFont typeface="Arial" panose="020B0604020202020204" pitchFamily="34" charset="0"/>
              <a:buChar char="•"/>
            </a:pPr>
            <a:r>
              <a:rPr lang="en-US" sz="1400" dirty="0" smtClean="0">
                <a:solidFill>
                  <a:schemeClr val="tx1"/>
                </a:solidFill>
              </a:rPr>
              <a:t>Freeze-thaw disintegration cycles</a:t>
            </a:r>
          </a:p>
          <a:p>
            <a:pPr marL="1085850" lvl="1" indent="-342900">
              <a:buFont typeface="Arial" panose="020B0604020202020204" pitchFamily="34" charset="0"/>
              <a:buChar char="•"/>
            </a:pPr>
            <a:r>
              <a:rPr lang="en-US" sz="1400" dirty="0" smtClean="0">
                <a:solidFill>
                  <a:schemeClr val="tx1"/>
                </a:solidFill>
              </a:rPr>
              <a:t>Alkali-aggregate reactions</a:t>
            </a:r>
          </a:p>
          <a:p>
            <a:pPr marL="1085850" lvl="1" indent="-342900">
              <a:buFont typeface="Arial" panose="020B0604020202020204" pitchFamily="34" charset="0"/>
              <a:buChar char="•"/>
            </a:pPr>
            <a:r>
              <a:rPr lang="en-US" sz="1400" dirty="0" smtClean="0">
                <a:solidFill>
                  <a:schemeClr val="tx1"/>
                </a:solidFill>
              </a:rPr>
              <a:t>Sulfate attacks</a:t>
            </a:r>
          </a:p>
          <a:p>
            <a:pPr marL="1085850" lvl="1" indent="-342900">
              <a:buFont typeface="Arial" panose="020B0604020202020204" pitchFamily="34" charset="0"/>
              <a:buChar char="•"/>
            </a:pPr>
            <a:r>
              <a:rPr lang="en-US" sz="1400" dirty="0" smtClean="0">
                <a:solidFill>
                  <a:schemeClr val="tx1"/>
                </a:solidFill>
              </a:rPr>
              <a:t>Erosion by cavitation or abrasion</a:t>
            </a:r>
            <a:endParaRPr lang="en-US" sz="1400" dirty="0">
              <a:solidFill>
                <a:schemeClr val="tx1"/>
              </a:solidFill>
            </a:endParaRPr>
          </a:p>
          <a:p>
            <a:pPr marL="342900" indent="-342900">
              <a:buFont typeface="Arial" panose="020B0604020202020204" pitchFamily="34" charset="0"/>
              <a:buChar char="•"/>
            </a:pPr>
            <a:r>
              <a:rPr lang="en-US" sz="1800" dirty="0" smtClean="0">
                <a:solidFill>
                  <a:schemeClr val="tx1"/>
                </a:solidFill>
              </a:rPr>
              <a:t>Moisture/Thermal Effects</a:t>
            </a:r>
          </a:p>
          <a:p>
            <a:pPr marL="342900" indent="-342900">
              <a:buFont typeface="Arial" panose="020B0604020202020204" pitchFamily="34" charset="0"/>
              <a:buChar char="•"/>
            </a:pPr>
            <a:r>
              <a:rPr lang="en-US" sz="1800" dirty="0" smtClean="0">
                <a:solidFill>
                  <a:schemeClr val="tx1"/>
                </a:solidFill>
              </a:rPr>
              <a:t>Load Effects</a:t>
            </a:r>
          </a:p>
          <a:p>
            <a:pPr marL="342900" indent="-342900">
              <a:buFont typeface="Arial" panose="020B0604020202020204" pitchFamily="34" charset="0"/>
              <a:buChar char="•"/>
            </a:pPr>
            <a:r>
              <a:rPr lang="en-US" sz="1800" dirty="0">
                <a:solidFill>
                  <a:schemeClr val="tx1"/>
                </a:solidFill>
              </a:rPr>
              <a:t>Unanticipated Disasters</a:t>
            </a:r>
          </a:p>
          <a:p>
            <a:pPr marL="1085850" lvl="1" indent="-342900">
              <a:buFont typeface="Arial" panose="020B0604020202020204" pitchFamily="34" charset="0"/>
              <a:buChar char="•"/>
            </a:pPr>
            <a:r>
              <a:rPr lang="en-US" sz="1400" dirty="0">
                <a:solidFill>
                  <a:schemeClr val="tx1"/>
                </a:solidFill>
              </a:rPr>
              <a:t>Tornados, earthquakes, hurricanes etc</a:t>
            </a:r>
            <a:r>
              <a:rPr lang="en-US" sz="1400" dirty="0" smtClean="0">
                <a:solidFill>
                  <a:schemeClr val="tx1"/>
                </a:solidFill>
              </a:rPr>
              <a:t>.</a:t>
            </a:r>
            <a:endParaRPr lang="en-US" sz="1600" dirty="0" smtClean="0">
              <a:solidFill>
                <a:schemeClr val="tx1"/>
              </a:solidFill>
            </a:endParaRPr>
          </a:p>
          <a:p>
            <a:pPr marL="342900" indent="-342900">
              <a:buFont typeface="Arial" panose="020B0604020202020204" pitchFamily="34" charset="0"/>
              <a:buChar char="•"/>
            </a:pPr>
            <a:r>
              <a:rPr lang="en-US" sz="1800" dirty="0" smtClean="0">
                <a:solidFill>
                  <a:schemeClr val="tx1"/>
                </a:solidFill>
              </a:rPr>
              <a:t>Improper Design or Construction</a:t>
            </a:r>
          </a:p>
        </p:txBody>
      </p:sp>
      <p:pic>
        <p:nvPicPr>
          <p:cNvPr id="2050" name="Picture 2" descr="K:\Training\Projects\Customer\AIA\Online Courses\Concrete Repair Applications\Images\Exposed rebar 2.jp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205484" y="1500115"/>
            <a:ext cx="2890541" cy="44623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05400" y="4945708"/>
            <a:ext cx="3334069" cy="461665"/>
          </a:xfrm>
          <a:prstGeom prst="rect">
            <a:avLst/>
          </a:prstGeom>
          <a:noFill/>
        </p:spPr>
        <p:txBody>
          <a:bodyPr wrap="square" rtlCol="0">
            <a:spAutoFit/>
          </a:bodyPr>
          <a:lstStyle/>
          <a:p>
            <a:pPr algn="ctr"/>
            <a:r>
              <a:rPr lang="en-US" sz="1200" i="1" dirty="0" smtClean="0"/>
              <a:t>In this image, the concrete failed because the embedded metal reinforcing bar corroded</a:t>
            </a:r>
            <a:endParaRPr lang="en-US" sz="1200" i="1" dirty="0"/>
          </a:p>
        </p:txBody>
      </p:sp>
      <p:sp>
        <p:nvSpPr>
          <p:cNvPr id="5" name="TextBox 4"/>
          <p:cNvSpPr txBox="1"/>
          <p:nvPr/>
        </p:nvSpPr>
        <p:spPr>
          <a:xfrm>
            <a:off x="152400" y="6324600"/>
            <a:ext cx="8932712" cy="369332"/>
          </a:xfrm>
          <a:prstGeom prst="rect">
            <a:avLst/>
          </a:prstGeom>
          <a:noFill/>
        </p:spPr>
        <p:txBody>
          <a:bodyPr wrap="square" rtlCol="0">
            <a:spAutoFit/>
          </a:bodyPr>
          <a:lstStyle/>
          <a:p>
            <a:pPr algn="ctr"/>
            <a:r>
              <a:rPr lang="en-US" i="1" dirty="0" smtClean="0"/>
              <a:t>For more information on why concrete deteriorates, refer to our Deterioration course.</a:t>
            </a:r>
            <a:endParaRPr lang="en-US" i="1" dirty="0"/>
          </a:p>
        </p:txBody>
      </p:sp>
    </p:spTree>
    <p:custDataLst>
      <p:tags r:id="rId1"/>
    </p:custDataLst>
    <p:extLst>
      <p:ext uri="{BB962C8B-B14F-4D97-AF65-F5344CB8AC3E}">
        <p14:creationId xmlns:p14="http://schemas.microsoft.com/office/powerpoint/2010/main" val="386067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1000"/>
                                        <p:tgtEl>
                                          <p:spTgt spid="3">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10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10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10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100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1000"/>
                                        <p:tgtEl>
                                          <p:spTgt spid="3">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1000"/>
                                        <p:tgtEl>
                                          <p:spTgt spid="3">
                                            <p:txEl>
                                              <p:pRg st="12" end="1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Effect transition="in" filter="fade">
                                      <p:cBhvr>
                                        <p:cTn id="45" dur="1000"/>
                                        <p:tgtEl>
                                          <p:spTgt spid="3">
                                            <p:txEl>
                                              <p:pRg st="13" end="1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14" end="14"/>
                                            </p:txEl>
                                          </p:spTgt>
                                        </p:tgtEl>
                                        <p:attrNameLst>
                                          <p:attrName>style.visibility</p:attrName>
                                        </p:attrNameLst>
                                      </p:cBhvr>
                                      <p:to>
                                        <p:strVal val="visible"/>
                                      </p:to>
                                    </p:set>
                                    <p:animEffect transition="in" filter="fade">
                                      <p:cBhvr>
                                        <p:cTn id="50" dur="1000"/>
                                        <p:tgtEl>
                                          <p:spTgt spid="3">
                                            <p:txEl>
                                              <p:pRg st="14" end="1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36759110"/>
              </p:ext>
            </p:extLst>
          </p:nvPr>
        </p:nvGraphicFramePr>
        <p:xfrm>
          <a:off x="253409" y="1752600"/>
          <a:ext cx="8564774" cy="269275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p:txBody>
          <a:bodyPr/>
          <a:lstStyle/>
          <a:p>
            <a:r>
              <a:rPr lang="en-US" dirty="0" smtClean="0"/>
              <a:t>What is the most common repair failure?</a:t>
            </a:r>
            <a:endParaRPr lang="en-US" dirty="0"/>
          </a:p>
        </p:txBody>
      </p:sp>
      <p:sp>
        <p:nvSpPr>
          <p:cNvPr id="7" name="TextBox 6"/>
          <p:cNvSpPr txBox="1"/>
          <p:nvPr/>
        </p:nvSpPr>
        <p:spPr>
          <a:xfrm>
            <a:off x="441251" y="4939605"/>
            <a:ext cx="7467600" cy="1384995"/>
          </a:xfrm>
          <a:prstGeom prst="rect">
            <a:avLst/>
          </a:prstGeom>
          <a:noFill/>
        </p:spPr>
        <p:txBody>
          <a:bodyPr wrap="square" rtlCol="0">
            <a:spAutoFit/>
          </a:bodyPr>
          <a:lstStyle/>
          <a:p>
            <a:r>
              <a:rPr lang="en-US" sz="2000" b="1" dirty="0"/>
              <a:t>R</a:t>
            </a:r>
            <a:r>
              <a:rPr lang="en-US" sz="2000" b="1" dirty="0" smtClean="0"/>
              <a:t>epair failures are usually caused by:</a:t>
            </a:r>
          </a:p>
          <a:p>
            <a:pPr marL="285750" indent="-285750">
              <a:buFont typeface="Arial" panose="020B0604020202020204" pitchFamily="34" charset="0"/>
              <a:buChar char="•"/>
            </a:pPr>
            <a:r>
              <a:rPr lang="en-US" sz="1600" dirty="0" smtClean="0"/>
              <a:t>the incorrect diagnosis of the original cause of the deterioration</a:t>
            </a:r>
          </a:p>
          <a:p>
            <a:pPr marL="285750" indent="-285750">
              <a:buFont typeface="Arial" panose="020B0604020202020204" pitchFamily="34" charset="0"/>
              <a:buChar char="•"/>
            </a:pPr>
            <a:r>
              <a:rPr lang="en-US" sz="1600" dirty="0" smtClean="0"/>
              <a:t>the incorrect design of the repair or method of application</a:t>
            </a:r>
          </a:p>
          <a:p>
            <a:pPr marL="285750" indent="-285750">
              <a:buFont typeface="Arial" panose="020B0604020202020204" pitchFamily="34" charset="0"/>
              <a:buChar char="•"/>
            </a:pPr>
            <a:r>
              <a:rPr lang="en-US" sz="1600" dirty="0" smtClean="0"/>
              <a:t>incorrect selection of material </a:t>
            </a:r>
          </a:p>
          <a:p>
            <a:pPr marL="285750" indent="-285750">
              <a:buFont typeface="Arial" panose="020B0604020202020204" pitchFamily="34" charset="0"/>
              <a:buChar char="•"/>
            </a:pPr>
            <a:r>
              <a:rPr lang="en-US" sz="1600" dirty="0" smtClean="0"/>
              <a:t>poor workmanship</a:t>
            </a:r>
            <a:endParaRPr lang="en-US" sz="1600" dirty="0"/>
          </a:p>
        </p:txBody>
      </p:sp>
      <p:sp>
        <p:nvSpPr>
          <p:cNvPr id="8" name="TextBox 7"/>
          <p:cNvSpPr txBox="1"/>
          <p:nvPr/>
        </p:nvSpPr>
        <p:spPr>
          <a:xfrm>
            <a:off x="253409" y="4594092"/>
            <a:ext cx="8610600" cy="276999"/>
          </a:xfrm>
          <a:prstGeom prst="rect">
            <a:avLst/>
          </a:prstGeom>
          <a:noFill/>
        </p:spPr>
        <p:txBody>
          <a:bodyPr wrap="square" rtlCol="0">
            <a:spAutoFit/>
          </a:bodyPr>
          <a:lstStyle/>
          <a:p>
            <a:pPr algn="ctr"/>
            <a:r>
              <a:rPr lang="en-US" sz="1200" i="1" dirty="0"/>
              <a:t>CON REP NET Network Newsletter No. 3." CON REP NET. </a:t>
            </a:r>
            <a:r>
              <a:rPr lang="en-US" sz="1200" i="1" dirty="0" err="1"/>
              <a:t>N.p</a:t>
            </a:r>
            <a:r>
              <a:rPr lang="en-US" sz="1200" i="1" dirty="0"/>
              <a:t>., May 2004. Web. June 2015.</a:t>
            </a:r>
          </a:p>
        </p:txBody>
      </p:sp>
      <p:sp>
        <p:nvSpPr>
          <p:cNvPr id="9" name="Rounded Rectangle 8"/>
          <p:cNvSpPr/>
          <p:nvPr/>
        </p:nvSpPr>
        <p:spPr>
          <a:xfrm>
            <a:off x="6305107" y="5105400"/>
            <a:ext cx="2558902" cy="1400402"/>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All of these </a:t>
            </a:r>
            <a:r>
              <a:rPr lang="en-US" dirty="0" smtClean="0">
                <a:solidFill>
                  <a:schemeClr val="tx1"/>
                </a:solidFill>
              </a:rPr>
              <a:t>issues </a:t>
            </a:r>
            <a:r>
              <a:rPr lang="en-US" dirty="0">
                <a:solidFill>
                  <a:schemeClr val="tx1"/>
                </a:solidFill>
              </a:rPr>
              <a:t>could have been prevented if the specifier or installer had known better</a:t>
            </a:r>
            <a:r>
              <a:rPr lang="en-US" dirty="0" smtClean="0">
                <a:solidFill>
                  <a:schemeClr val="tx1"/>
                </a:solidFill>
              </a:rPr>
              <a:t>!</a:t>
            </a:r>
            <a:endParaRPr lang="en-US" dirty="0">
              <a:solidFill>
                <a:schemeClr val="tx1"/>
              </a:solidFill>
            </a:endParaRPr>
          </a:p>
        </p:txBody>
      </p:sp>
      <p:sp>
        <p:nvSpPr>
          <p:cNvPr id="10" name="TextBox 9"/>
          <p:cNvSpPr txBox="1"/>
          <p:nvPr/>
        </p:nvSpPr>
        <p:spPr>
          <a:xfrm>
            <a:off x="304800" y="1051226"/>
            <a:ext cx="5143500" cy="523220"/>
          </a:xfrm>
          <a:prstGeom prst="rect">
            <a:avLst/>
          </a:prstGeom>
          <a:noFill/>
        </p:spPr>
        <p:txBody>
          <a:bodyPr wrap="square" rtlCol="0">
            <a:spAutoFit/>
          </a:bodyPr>
          <a:lstStyle/>
          <a:p>
            <a:r>
              <a:rPr lang="en-US" sz="2800" dirty="0" smtClean="0"/>
              <a:t>Why do concrete repairs fail?</a:t>
            </a:r>
            <a:endParaRPr lang="en-US" sz="2800" dirty="0"/>
          </a:p>
        </p:txBody>
      </p:sp>
      <p:sp>
        <p:nvSpPr>
          <p:cNvPr id="11" name="TextBox 10"/>
          <p:cNvSpPr txBox="1"/>
          <p:nvPr/>
        </p:nvSpPr>
        <p:spPr>
          <a:xfrm>
            <a:off x="5105400" y="4034008"/>
            <a:ext cx="1295400" cy="461665"/>
          </a:xfrm>
          <a:prstGeom prst="rect">
            <a:avLst/>
          </a:prstGeom>
          <a:solidFill>
            <a:schemeClr val="bg1"/>
          </a:solidFill>
        </p:spPr>
        <p:txBody>
          <a:bodyPr wrap="square" rtlCol="0">
            <a:spAutoFit/>
          </a:bodyPr>
          <a:lstStyle/>
          <a:p>
            <a:pPr algn="ctr"/>
            <a:r>
              <a:rPr lang="en-US" sz="1200" dirty="0" smtClean="0"/>
              <a:t>Alkali-Aggregate Reaction</a:t>
            </a:r>
            <a:endParaRPr lang="en-US" sz="1200" dirty="0"/>
          </a:p>
        </p:txBody>
      </p:sp>
      <p:pic>
        <p:nvPicPr>
          <p:cNvPr id="12" name="Picture 11"/>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88734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Repairing Concrete</a:t>
            </a:r>
            <a:endParaRPr lang="en-US" dirty="0"/>
          </a:p>
        </p:txBody>
      </p:sp>
      <p:sp>
        <p:nvSpPr>
          <p:cNvPr id="4" name="TextBox 3"/>
          <p:cNvSpPr txBox="1"/>
          <p:nvPr/>
        </p:nvSpPr>
        <p:spPr>
          <a:xfrm>
            <a:off x="838200" y="1752600"/>
            <a:ext cx="7391400" cy="3539430"/>
          </a:xfrm>
          <a:prstGeom prst="rect">
            <a:avLst/>
          </a:prstGeom>
          <a:noFill/>
        </p:spPr>
        <p:txBody>
          <a:bodyPr wrap="square" rtlCol="0">
            <a:spAutoFit/>
          </a:bodyPr>
          <a:lstStyle/>
          <a:p>
            <a:pPr algn="ctr"/>
            <a:r>
              <a:rPr lang="en-US" sz="2800" dirty="0" smtClean="0"/>
              <a:t>The best way to fix deteriorated concrete is to completely start over. </a:t>
            </a:r>
          </a:p>
          <a:p>
            <a:pPr algn="ctr"/>
            <a:endParaRPr lang="en-US" sz="2800" dirty="0"/>
          </a:p>
          <a:p>
            <a:pPr algn="ctr"/>
            <a:r>
              <a:rPr lang="en-US" sz="2800" dirty="0" smtClean="0"/>
              <a:t>But that’s not always feasible. </a:t>
            </a:r>
          </a:p>
          <a:p>
            <a:pPr algn="ctr"/>
            <a:endParaRPr lang="en-US" sz="2800" dirty="0"/>
          </a:p>
          <a:p>
            <a:pPr algn="ctr"/>
            <a:r>
              <a:rPr lang="en-US" sz="2800" dirty="0" smtClean="0"/>
              <a:t>In this course, we’re going to look at the ways to repair existing concrete structures in order to prolong the service life.</a:t>
            </a:r>
            <a:endParaRPr lang="en-US" sz="2800" dirty="0"/>
          </a:p>
        </p:txBody>
      </p:sp>
    </p:spTree>
    <p:custDataLst>
      <p:tags r:id="rId1"/>
    </p:custDataLst>
    <p:extLst>
      <p:ext uri="{BB962C8B-B14F-4D97-AF65-F5344CB8AC3E}">
        <p14:creationId xmlns:p14="http://schemas.microsoft.com/office/powerpoint/2010/main" val="315506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effective are repairs?</a:t>
            </a:r>
            <a:endParaRPr lang="en-US" dirty="0"/>
          </a:p>
        </p:txBody>
      </p:sp>
      <p:sp>
        <p:nvSpPr>
          <p:cNvPr id="3" name="Content Placeholder 2"/>
          <p:cNvSpPr>
            <a:spLocks noGrp="1"/>
          </p:cNvSpPr>
          <p:nvPr>
            <p:ph idx="1"/>
          </p:nvPr>
        </p:nvSpPr>
        <p:spPr>
          <a:xfrm>
            <a:off x="1130300" y="1190625"/>
            <a:ext cx="2667000" cy="1809750"/>
          </a:xfrm>
        </p:spPr>
        <p:txBody>
          <a:bodyPr/>
          <a:lstStyle/>
          <a:p>
            <a:pPr algn="ctr">
              <a:spcBef>
                <a:spcPts val="0"/>
              </a:spcBef>
            </a:pPr>
            <a:r>
              <a:rPr lang="en-US" sz="8000" dirty="0" smtClean="0">
                <a:solidFill>
                  <a:srgbClr val="C00000"/>
                </a:solidFill>
              </a:rPr>
              <a:t>HALF</a:t>
            </a:r>
            <a:r>
              <a:rPr lang="en-US" sz="2800" dirty="0" smtClean="0">
                <a:solidFill>
                  <a:srgbClr val="C00000"/>
                </a:solidFill>
              </a:rPr>
              <a:t> </a:t>
            </a:r>
          </a:p>
          <a:p>
            <a:pPr algn="ctr">
              <a:spcBef>
                <a:spcPts val="0"/>
              </a:spcBef>
            </a:pPr>
            <a:r>
              <a:rPr lang="en-US" i="1" dirty="0" smtClean="0">
                <a:solidFill>
                  <a:schemeClr val="tx1"/>
                </a:solidFill>
              </a:rPr>
              <a:t>of all concrete repairs fail within the five years of being placed.</a:t>
            </a:r>
            <a:endParaRPr lang="en-US" i="1" dirty="0">
              <a:solidFill>
                <a:schemeClr val="tx1"/>
              </a:solidFill>
            </a:endParaRPr>
          </a:p>
        </p:txBody>
      </p:sp>
      <p:sp>
        <p:nvSpPr>
          <p:cNvPr id="4" name="Right Arrow 3"/>
          <p:cNvSpPr/>
          <p:nvPr/>
        </p:nvSpPr>
        <p:spPr>
          <a:xfrm>
            <a:off x="3810000" y="1875710"/>
            <a:ext cx="1371600" cy="685800"/>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410200" y="1833890"/>
            <a:ext cx="2971800" cy="769441"/>
          </a:xfrm>
          <a:prstGeom prst="rect">
            <a:avLst/>
          </a:prstGeom>
          <a:noFill/>
        </p:spPr>
        <p:txBody>
          <a:bodyPr wrap="square" rtlCol="0">
            <a:spAutoFit/>
          </a:bodyPr>
          <a:lstStyle/>
          <a:p>
            <a:pPr algn="ctr"/>
            <a:r>
              <a:rPr lang="en-US" sz="4400" dirty="0" smtClean="0">
                <a:solidFill>
                  <a:schemeClr val="accent5">
                    <a:lumMod val="50000"/>
                  </a:schemeClr>
                </a:solidFill>
              </a:rPr>
              <a:t>Why is this?</a:t>
            </a:r>
            <a:endParaRPr lang="en-US" sz="4400" dirty="0">
              <a:solidFill>
                <a:schemeClr val="accent5">
                  <a:lumMod val="50000"/>
                </a:schemeClr>
              </a:solidFill>
            </a:endParaRPr>
          </a:p>
        </p:txBody>
      </p:sp>
      <p:grpSp>
        <p:nvGrpSpPr>
          <p:cNvPr id="7" name="Group 6"/>
          <p:cNvGrpSpPr/>
          <p:nvPr/>
        </p:nvGrpSpPr>
        <p:grpSpPr>
          <a:xfrm>
            <a:off x="1873480" y="3846192"/>
            <a:ext cx="5726322" cy="1790096"/>
            <a:chOff x="2346593" y="3934299"/>
            <a:chExt cx="13374347" cy="2145854"/>
          </a:xfrm>
        </p:grpSpPr>
        <p:sp>
          <p:nvSpPr>
            <p:cNvPr id="8" name="Rounded Rectangle 7"/>
            <p:cNvSpPr/>
            <p:nvPr/>
          </p:nvSpPr>
          <p:spPr>
            <a:xfrm>
              <a:off x="2346593" y="3934299"/>
              <a:ext cx="13347903" cy="214585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477391" y="4104388"/>
              <a:ext cx="13243549" cy="1660245"/>
            </a:xfrm>
            <a:prstGeom prst="rect">
              <a:avLst/>
            </a:prstGeom>
            <a:noFill/>
          </p:spPr>
          <p:txBody>
            <a:bodyPr wrap="square" rtlCol="0">
              <a:spAutoFit/>
            </a:bodyPr>
            <a:lstStyle/>
            <a:p>
              <a:pPr algn="ctr"/>
              <a:r>
                <a:rPr lang="en-US" sz="2800" dirty="0"/>
                <a:t>The main </a:t>
              </a:r>
              <a:r>
                <a:rPr lang="en-US" sz="2800" dirty="0" smtClean="0"/>
                <a:t>reason repairs fail is because they </a:t>
              </a:r>
              <a:r>
                <a:rPr lang="en-US" sz="2800" dirty="0"/>
                <a:t>are designed without assessing the </a:t>
              </a:r>
              <a:r>
                <a:rPr lang="en-US" sz="2800" b="1" dirty="0" smtClean="0"/>
                <a:t>cause</a:t>
              </a:r>
              <a:r>
                <a:rPr lang="en-US" sz="2800" dirty="0" smtClean="0">
                  <a:solidFill>
                    <a:srgbClr val="C00000"/>
                  </a:solidFill>
                </a:rPr>
                <a:t> </a:t>
              </a:r>
              <a:r>
                <a:rPr lang="en-US" sz="2800" dirty="0"/>
                <a:t>of the damage.</a:t>
              </a:r>
            </a:p>
          </p:txBody>
        </p:sp>
      </p:grpSp>
    </p:spTree>
    <p:custDataLst>
      <p:tags r:id="rId1"/>
    </p:custDataLst>
    <p:extLst>
      <p:ext uri="{BB962C8B-B14F-4D97-AF65-F5344CB8AC3E}">
        <p14:creationId xmlns:p14="http://schemas.microsoft.com/office/powerpoint/2010/main" val="78268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26" presetClass="emph" presetSubtype="0" fill="hold" grpId="1" nodeType="withEffect">
                                  <p:stCondLst>
                                    <p:cond delay="0"/>
                                  </p:stCondLst>
                                  <p:childTnLst>
                                    <p:animEffect transition="out" filter="fade">
                                      <p:cBhvr>
                                        <p:cTn id="12" dur="500" tmFilter="0, 0; .2, .5; .8, .5; 1, 0"/>
                                        <p:tgtEl>
                                          <p:spTgt spid="3">
                                            <p:txEl>
                                              <p:pRg st="0" end="0"/>
                                            </p:txEl>
                                          </p:spTgt>
                                        </p:tgtEl>
                                      </p:cBhvr>
                                    </p:animEffect>
                                    <p:animScale>
                                      <p:cBhvr>
                                        <p:cTn id="13" dur="250" autoRev="1" fill="hold"/>
                                        <p:tgtEl>
                                          <p:spTgt spid="3">
                                            <p:txEl>
                                              <p:pRg st="0" end="0"/>
                                            </p:txEl>
                                          </p:spTgt>
                                        </p:tgtEl>
                                      </p:cBhvr>
                                      <p:by x="105000" y="105000"/>
                                    </p:animScale>
                                  </p:childTnLst>
                                </p:cTn>
                              </p:par>
                              <p:par>
                                <p:cTn id="14" presetID="26" presetClass="emph" presetSubtype="0" fill="hold" grpId="1" nodeType="with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sp>
        <p:nvSpPr>
          <p:cNvPr id="5" name="Rectangle 3"/>
          <p:cNvSpPr>
            <a:spLocks noChangeArrowheads="1"/>
          </p:cNvSpPr>
          <p:nvPr/>
        </p:nvSpPr>
        <p:spPr bwMode="auto">
          <a:xfrm>
            <a:off x="3523313" y="5709444"/>
            <a:ext cx="21326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b="1" dirty="0">
                <a:solidFill>
                  <a:srgbClr val="FFFFFF"/>
                </a:solidFill>
                <a:latin typeface="Calibri" pitchFamily="34" charset="0"/>
              </a:rPr>
              <a:t>Corroding reinforcing steel </a:t>
            </a:r>
            <a:r>
              <a:rPr lang="en-US" altLang="en-US" sz="1200" b="1" dirty="0" smtClean="0">
                <a:solidFill>
                  <a:srgbClr val="FFFFFF"/>
                </a:solidFill>
                <a:latin typeface="Calibri" pitchFamily="34" charset="0"/>
              </a:rPr>
              <a:t>bar</a:t>
            </a:r>
            <a:endParaRPr lang="en-US" altLang="en-US" sz="1200" b="1" dirty="0">
              <a:solidFill>
                <a:srgbClr val="FFFFFF"/>
              </a:solidFill>
              <a:latin typeface="Calibri" pitchFamily="34" charset="0"/>
            </a:endParaRPr>
          </a:p>
        </p:txBody>
      </p:sp>
      <p:pic>
        <p:nvPicPr>
          <p:cNvPr id="8" name="Picture 7" descr="K:\Training\Projects\Customer\Sphere 1\3_Crack Injection\Images\Crack1.gif"/>
          <p:cNvPicPr>
            <a:picLocks noChangeAspect="1" noChangeArrowheads="1"/>
          </p:cNvPicPr>
          <p:nvPr>
            <p:custDataLst>
              <p:tags r:id="rId2"/>
            </p:custDataLst>
          </p:nvPr>
        </p:nvPicPr>
        <p:blipFill>
          <a:blip r:embed="rId5" cstate="print"/>
          <a:srcRect l="35520"/>
          <a:stretch>
            <a:fillRect/>
          </a:stretch>
        </p:blipFill>
        <p:spPr bwMode="auto">
          <a:xfrm>
            <a:off x="1980022" y="1905000"/>
            <a:ext cx="5029287" cy="1878735"/>
          </a:xfrm>
          <a:prstGeom prst="rect">
            <a:avLst/>
          </a:prstGeom>
          <a:noFill/>
          <a:effectLst>
            <a:outerShdw blurRad="50800" dist="38100" dir="2700000" algn="tl" rotWithShape="0">
              <a:prstClr val="black">
                <a:alpha val="40000"/>
              </a:prstClr>
            </a:outerShdw>
          </a:effectLst>
        </p:spPr>
      </p:pic>
      <p:sp>
        <p:nvSpPr>
          <p:cNvPr id="10" name="TextBox 9"/>
          <p:cNvSpPr txBox="1"/>
          <p:nvPr/>
        </p:nvSpPr>
        <p:spPr>
          <a:xfrm>
            <a:off x="2426634" y="1283886"/>
            <a:ext cx="4114800" cy="523220"/>
          </a:xfrm>
          <a:prstGeom prst="rect">
            <a:avLst/>
          </a:prstGeom>
          <a:noFill/>
        </p:spPr>
        <p:txBody>
          <a:bodyPr wrap="square" rtlCol="0">
            <a:spAutoFit/>
          </a:bodyPr>
          <a:lstStyle/>
          <a:p>
            <a:pPr algn="ctr"/>
            <a:r>
              <a:rPr lang="en-US" sz="2800" dirty="0" smtClean="0">
                <a:solidFill>
                  <a:schemeClr val="accent5">
                    <a:lumMod val="50000"/>
                  </a:schemeClr>
                </a:solidFill>
              </a:rPr>
              <a:t>What caused this crack?</a:t>
            </a:r>
            <a:endParaRPr lang="en-US" sz="2800" dirty="0">
              <a:solidFill>
                <a:schemeClr val="accent5">
                  <a:lumMod val="50000"/>
                </a:schemeClr>
              </a:solidFill>
            </a:endParaRPr>
          </a:p>
        </p:txBody>
      </p:sp>
      <p:sp>
        <p:nvSpPr>
          <p:cNvPr id="11" name="TextBox 10"/>
          <p:cNvSpPr txBox="1"/>
          <p:nvPr/>
        </p:nvSpPr>
        <p:spPr>
          <a:xfrm>
            <a:off x="1837985" y="3961407"/>
            <a:ext cx="5313363" cy="646331"/>
          </a:xfrm>
          <a:prstGeom prst="rect">
            <a:avLst/>
          </a:prstGeom>
          <a:noFill/>
        </p:spPr>
        <p:txBody>
          <a:bodyPr wrap="square" rtlCol="0">
            <a:spAutoFit/>
          </a:bodyPr>
          <a:lstStyle/>
          <a:p>
            <a:pPr algn="ctr"/>
            <a:r>
              <a:rPr lang="en-US" dirty="0" smtClean="0"/>
              <a:t>Cracks can be caused by a variety of issues, how we repair them depends on what caused the damage.</a:t>
            </a:r>
            <a:endParaRPr lang="en-US" dirty="0"/>
          </a:p>
        </p:txBody>
      </p:sp>
      <p:grpSp>
        <p:nvGrpSpPr>
          <p:cNvPr id="13" name="Group 12"/>
          <p:cNvGrpSpPr/>
          <p:nvPr/>
        </p:nvGrpSpPr>
        <p:grpSpPr>
          <a:xfrm>
            <a:off x="1320700" y="4800600"/>
            <a:ext cx="6537860" cy="1474617"/>
            <a:chOff x="2346593" y="3916216"/>
            <a:chExt cx="5695105" cy="3210627"/>
          </a:xfrm>
        </p:grpSpPr>
        <p:sp>
          <p:nvSpPr>
            <p:cNvPr id="14" name="Rounded Rectangle 13"/>
            <p:cNvSpPr/>
            <p:nvPr/>
          </p:nvSpPr>
          <p:spPr>
            <a:xfrm>
              <a:off x="2346593" y="3916216"/>
              <a:ext cx="5695105" cy="2546628"/>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5" name="TextBox 14"/>
            <p:cNvSpPr txBox="1"/>
            <p:nvPr/>
          </p:nvSpPr>
          <p:spPr>
            <a:xfrm>
              <a:off x="2450947" y="3972929"/>
              <a:ext cx="5486397" cy="3153914"/>
            </a:xfrm>
            <a:prstGeom prst="rect">
              <a:avLst/>
            </a:prstGeom>
            <a:noFill/>
          </p:spPr>
          <p:txBody>
            <a:bodyPr wrap="square" rtlCol="0">
              <a:spAutoFit/>
            </a:bodyPr>
            <a:lstStyle/>
            <a:p>
              <a:pPr algn="ctr"/>
              <a:r>
                <a:rPr lang="en-US" sz="3200" dirty="0"/>
                <a:t>In this case, the crack was caused by the </a:t>
              </a:r>
              <a:r>
                <a:rPr lang="en-US" sz="3200" b="1" dirty="0"/>
                <a:t>corrosion of the reinforcing bar.</a:t>
              </a:r>
            </a:p>
          </p:txBody>
        </p:sp>
      </p:grpSp>
    </p:spTree>
    <p:custDataLst>
      <p:tags r:id="rId1"/>
    </p:custDataLst>
    <p:extLst>
      <p:ext uri="{BB962C8B-B14F-4D97-AF65-F5344CB8AC3E}">
        <p14:creationId xmlns:p14="http://schemas.microsoft.com/office/powerpoint/2010/main" val="124145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pic>
        <p:nvPicPr>
          <p:cNvPr id="4" name="Picture 1" descr="embedded_metal_corrosion.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314546" y="2604672"/>
            <a:ext cx="7194209"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3588881" y="4724400"/>
            <a:ext cx="21326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b="1" dirty="0">
                <a:solidFill>
                  <a:srgbClr val="FFFFFF"/>
                </a:solidFill>
                <a:latin typeface="Calibri" pitchFamily="34" charset="0"/>
              </a:rPr>
              <a:t>Corroding reinforcing steel </a:t>
            </a:r>
            <a:r>
              <a:rPr lang="en-US" altLang="en-US" sz="1200" b="1" dirty="0" smtClean="0">
                <a:solidFill>
                  <a:srgbClr val="FFFFFF"/>
                </a:solidFill>
                <a:latin typeface="Calibri" pitchFamily="34" charset="0"/>
              </a:rPr>
              <a:t>bar</a:t>
            </a:r>
            <a:endParaRPr lang="en-US" altLang="en-US" sz="1200" b="1" dirty="0">
              <a:solidFill>
                <a:srgbClr val="FFFFFF"/>
              </a:solidFill>
              <a:latin typeface="Calibri" pitchFamily="34" charset="0"/>
            </a:endParaRPr>
          </a:p>
        </p:txBody>
      </p:sp>
      <p:sp>
        <p:nvSpPr>
          <p:cNvPr id="6" name="Rectangle 5"/>
          <p:cNvSpPr/>
          <p:nvPr/>
        </p:nvSpPr>
        <p:spPr>
          <a:xfrm>
            <a:off x="1331788" y="2123324"/>
            <a:ext cx="2895651" cy="523220"/>
          </a:xfrm>
          <a:prstGeom prst="rect">
            <a:avLst/>
          </a:prstGeom>
        </p:spPr>
        <p:txBody>
          <a:bodyPr wrap="square">
            <a:spAutoFit/>
          </a:bodyPr>
          <a:lstStyle/>
          <a:p>
            <a:pPr algn="ctr">
              <a:defRPr/>
            </a:pPr>
            <a:r>
              <a:rPr lang="en-US" sz="1400" dirty="0">
                <a:solidFill>
                  <a:schemeClr val="tx1">
                    <a:lumMod val="75000"/>
                    <a:lumOff val="25000"/>
                  </a:schemeClr>
                </a:solidFill>
                <a:latin typeface="Calibri" pitchFamily="34" charset="0"/>
              </a:rPr>
              <a:t>Cracks provide access for surface-introduced chlorides</a:t>
            </a:r>
          </a:p>
        </p:txBody>
      </p:sp>
      <p:sp>
        <p:nvSpPr>
          <p:cNvPr id="7" name="Rectangle 6"/>
          <p:cNvSpPr/>
          <p:nvPr/>
        </p:nvSpPr>
        <p:spPr>
          <a:xfrm>
            <a:off x="4609877" y="2384934"/>
            <a:ext cx="2867323" cy="307777"/>
          </a:xfrm>
          <a:prstGeom prst="rect">
            <a:avLst/>
          </a:prstGeom>
        </p:spPr>
        <p:txBody>
          <a:bodyPr wrap="none">
            <a:spAutoFit/>
          </a:bodyPr>
          <a:lstStyle/>
          <a:p>
            <a:pPr>
              <a:defRPr/>
            </a:pPr>
            <a:r>
              <a:rPr lang="en-US" sz="1400" dirty="0">
                <a:solidFill>
                  <a:schemeClr val="tx1">
                    <a:lumMod val="75000"/>
                    <a:lumOff val="25000"/>
                  </a:schemeClr>
                </a:solidFill>
                <a:latin typeface="Calibri" pitchFamily="34" charset="0"/>
              </a:rPr>
              <a:t>Cracking and </a:t>
            </a:r>
            <a:r>
              <a:rPr lang="en-US" sz="1400" dirty="0" err="1">
                <a:solidFill>
                  <a:schemeClr val="tx1">
                    <a:lumMod val="75000"/>
                    <a:lumOff val="25000"/>
                  </a:schemeClr>
                </a:solidFill>
                <a:latin typeface="Calibri" pitchFamily="34" charset="0"/>
              </a:rPr>
              <a:t>spalling</a:t>
            </a:r>
            <a:r>
              <a:rPr lang="en-US" sz="1400" dirty="0">
                <a:solidFill>
                  <a:schemeClr val="tx1">
                    <a:lumMod val="75000"/>
                    <a:lumOff val="25000"/>
                  </a:schemeClr>
                </a:solidFill>
                <a:latin typeface="Calibri" pitchFamily="34" charset="0"/>
              </a:rPr>
              <a:t> of the concrete</a:t>
            </a:r>
          </a:p>
        </p:txBody>
      </p:sp>
      <p:sp>
        <p:nvSpPr>
          <p:cNvPr id="16" name="TextBox 15"/>
          <p:cNvSpPr txBox="1"/>
          <p:nvPr/>
        </p:nvSpPr>
        <p:spPr>
          <a:xfrm>
            <a:off x="851162" y="1447800"/>
            <a:ext cx="7608074" cy="523220"/>
          </a:xfrm>
          <a:prstGeom prst="rect">
            <a:avLst/>
          </a:prstGeom>
          <a:noFill/>
        </p:spPr>
        <p:txBody>
          <a:bodyPr wrap="square" rtlCol="0">
            <a:spAutoFit/>
          </a:bodyPr>
          <a:lstStyle/>
          <a:p>
            <a:pPr algn="ctr"/>
            <a:r>
              <a:rPr lang="en-US" sz="2800" dirty="0" smtClean="0">
                <a:solidFill>
                  <a:schemeClr val="accent5">
                    <a:lumMod val="50000"/>
                  </a:schemeClr>
                </a:solidFill>
              </a:rPr>
              <a:t>What does “corrosion of reinforcing bar” mean?</a:t>
            </a:r>
            <a:endParaRPr lang="en-US" sz="2800" dirty="0">
              <a:solidFill>
                <a:schemeClr val="accent5">
                  <a:lumMod val="50000"/>
                </a:schemeClr>
              </a:solidFill>
            </a:endParaRPr>
          </a:p>
        </p:txBody>
      </p:sp>
      <p:sp>
        <p:nvSpPr>
          <p:cNvPr id="9" name="TextBox 8"/>
          <p:cNvSpPr txBox="1"/>
          <p:nvPr/>
        </p:nvSpPr>
        <p:spPr>
          <a:xfrm>
            <a:off x="502299" y="4862899"/>
            <a:ext cx="8305800" cy="646331"/>
          </a:xfrm>
          <a:prstGeom prst="rect">
            <a:avLst/>
          </a:prstGeom>
          <a:noFill/>
        </p:spPr>
        <p:txBody>
          <a:bodyPr wrap="square" rtlCol="0">
            <a:spAutoFit/>
          </a:bodyPr>
          <a:lstStyle/>
          <a:p>
            <a:pPr algn="ctr"/>
            <a:r>
              <a:rPr lang="en-US" dirty="0" smtClean="0"/>
              <a:t>Carbonation changes the pH of the concrete and therefore removes the passivity layer that protected the concrete.</a:t>
            </a:r>
            <a:endParaRPr lang="en-US" dirty="0"/>
          </a:p>
        </p:txBody>
      </p:sp>
    </p:spTree>
    <p:custDataLst>
      <p:tags r:id="rId1"/>
    </p:custDataLst>
    <p:extLst>
      <p:ext uri="{BB962C8B-B14F-4D97-AF65-F5344CB8AC3E}">
        <p14:creationId xmlns:p14="http://schemas.microsoft.com/office/powerpoint/2010/main" val="286835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cracking show?</a:t>
            </a:r>
            <a:endParaRPr lang="en-US" dirty="0"/>
          </a:p>
        </p:txBody>
      </p:sp>
      <p:pic>
        <p:nvPicPr>
          <p:cNvPr id="4" name="Picture 13" descr="CIMG000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522443" y="2027039"/>
            <a:ext cx="6072632" cy="2770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52" name="Picture 4" descr="C:\Users\ccoughlin\AppData\Local\Microsoft\Windows\Temporary Internet Files\Content.IE5\4QLENBFY\7085335357_78de08decc[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95639" l="9524" r="89975"/>
                    </a14:imgEffect>
                  </a14:imgLayer>
                </a14:imgProps>
              </a:ext>
              <a:ext uri="{28A0092B-C50C-407E-A947-70E740481C1C}">
                <a14:useLocalDpi xmlns:a14="http://schemas.microsoft.com/office/drawing/2010/main" val="0"/>
              </a:ext>
            </a:extLst>
          </a:blip>
          <a:srcRect/>
          <a:stretch>
            <a:fillRect/>
          </a:stretch>
        </p:blipFill>
        <p:spPr bwMode="auto">
          <a:xfrm>
            <a:off x="990600" y="1922939"/>
            <a:ext cx="1119370" cy="9005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90600" y="1139950"/>
            <a:ext cx="7467600" cy="830997"/>
          </a:xfrm>
          <a:prstGeom prst="rect">
            <a:avLst/>
          </a:prstGeom>
          <a:noFill/>
        </p:spPr>
        <p:txBody>
          <a:bodyPr wrap="square" rtlCol="0">
            <a:spAutoFit/>
          </a:bodyPr>
          <a:lstStyle/>
          <a:p>
            <a:pPr algn="ctr"/>
            <a:r>
              <a:rPr lang="en-US" sz="2400" dirty="0" smtClean="0">
                <a:solidFill>
                  <a:schemeClr val="accent5">
                    <a:lumMod val="50000"/>
                  </a:schemeClr>
                </a:solidFill>
              </a:rPr>
              <a:t>Cracks in concrete should be like a smoke alarm—an indicator of a larger problem that needs to be investigated. </a:t>
            </a:r>
            <a:endParaRPr lang="en-US" sz="2400" dirty="0">
              <a:solidFill>
                <a:schemeClr val="accent5">
                  <a:lumMod val="50000"/>
                </a:schemeClr>
              </a:solidFill>
            </a:endParaRPr>
          </a:p>
        </p:txBody>
      </p:sp>
      <p:sp>
        <p:nvSpPr>
          <p:cNvPr id="6" name="Rounded Rectangular Callout 5"/>
          <p:cNvSpPr/>
          <p:nvPr/>
        </p:nvSpPr>
        <p:spPr>
          <a:xfrm>
            <a:off x="5638800" y="4038600"/>
            <a:ext cx="3124200" cy="832578"/>
          </a:xfrm>
          <a:prstGeom prst="wedgeRoundRectCallout">
            <a:avLst>
              <a:gd name="adj1" fmla="val -72195"/>
              <a:gd name="adj2" fmla="val -130763"/>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“Something is wrong here! Investigate the issue!”</a:t>
            </a:r>
            <a:endParaRPr lang="en-US" sz="2000" dirty="0">
              <a:solidFill>
                <a:schemeClr val="tx1"/>
              </a:solidFill>
            </a:endParaRPr>
          </a:p>
        </p:txBody>
      </p:sp>
      <p:sp>
        <p:nvSpPr>
          <p:cNvPr id="3" name="TextBox 2"/>
          <p:cNvSpPr txBox="1"/>
          <p:nvPr/>
        </p:nvSpPr>
        <p:spPr>
          <a:xfrm>
            <a:off x="838200" y="5409440"/>
            <a:ext cx="7772400" cy="707886"/>
          </a:xfrm>
          <a:prstGeom prst="rect">
            <a:avLst/>
          </a:prstGeom>
          <a:noFill/>
        </p:spPr>
        <p:txBody>
          <a:bodyPr wrap="square" rtlCol="0">
            <a:spAutoFit/>
          </a:bodyPr>
          <a:lstStyle/>
          <a:p>
            <a:pPr algn="ctr"/>
            <a:r>
              <a:rPr lang="en-US" sz="2000" dirty="0"/>
              <a:t>If the crack in the previous slide was not addressed, more serious spalling could occur and the concrete could reach its ultimate capacity and fail.</a:t>
            </a:r>
          </a:p>
        </p:txBody>
      </p:sp>
    </p:spTree>
    <p:custDataLst>
      <p:tags r:id="rId1"/>
    </p:custDataLst>
    <p:extLst>
      <p:ext uri="{BB962C8B-B14F-4D97-AF65-F5344CB8AC3E}">
        <p14:creationId xmlns:p14="http://schemas.microsoft.com/office/powerpoint/2010/main" val="6733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pic>
        <p:nvPicPr>
          <p:cNvPr id="8" name="Picture 7" descr="K:\Training\Projects\Customer\Sphere 1\3_Crack Injection\Images\Crack1.gif"/>
          <p:cNvPicPr>
            <a:picLocks noChangeAspect="1" noChangeArrowheads="1"/>
          </p:cNvPicPr>
          <p:nvPr>
            <p:custDataLst>
              <p:tags r:id="rId2"/>
            </p:custDataLst>
          </p:nvPr>
        </p:nvPicPr>
        <p:blipFill>
          <a:blip r:embed="rId6" cstate="print"/>
          <a:srcRect l="35520"/>
          <a:stretch>
            <a:fillRect/>
          </a:stretch>
        </p:blipFill>
        <p:spPr bwMode="auto">
          <a:xfrm>
            <a:off x="762000" y="2257468"/>
            <a:ext cx="4417335" cy="1650135"/>
          </a:xfrm>
          <a:prstGeom prst="rect">
            <a:avLst/>
          </a:prstGeom>
          <a:noFill/>
          <a:effectLst>
            <a:outerShdw blurRad="50800" dist="38100" dir="2700000" algn="tl" rotWithShape="0">
              <a:prstClr val="black">
                <a:alpha val="40000"/>
              </a:prstClr>
            </a:outerShdw>
          </a:effectLst>
        </p:spPr>
      </p:pic>
      <p:pic>
        <p:nvPicPr>
          <p:cNvPr id="12" name="Picture 11"/>
          <p:cNvPicPr>
            <a:picLocks noChangeAspect="1"/>
          </p:cNvPicPr>
          <p:nvPr>
            <p:custDataLst>
              <p:tags r:id="rId3"/>
            </p:custDataLst>
          </p:nvPr>
        </p:nvPicPr>
        <p:blipFill rotWithShape="1">
          <a:blip r:embed="rId7">
            <a:extLst>
              <a:ext uri="{28A0092B-C50C-407E-A947-70E740481C1C}">
                <a14:useLocalDpi xmlns:a14="http://schemas.microsoft.com/office/drawing/2010/main" val="0"/>
              </a:ext>
            </a:extLst>
          </a:blip>
          <a:srcRect t="33472" b="16112"/>
          <a:stretch/>
        </p:blipFill>
        <p:spPr>
          <a:xfrm>
            <a:off x="6579781" y="2490693"/>
            <a:ext cx="1817445" cy="1229986"/>
          </a:xfrm>
          <a:prstGeom prst="rect">
            <a:avLst/>
          </a:prstGeom>
          <a:ln>
            <a:noFill/>
          </a:ln>
          <a:effectLst>
            <a:outerShdw blurRad="50800" dist="38100" dir="2700000" algn="tl" rotWithShape="0">
              <a:prstClr val="black">
                <a:alpha val="40000"/>
              </a:prstClr>
            </a:outerShdw>
          </a:effectLst>
        </p:spPr>
      </p:pic>
      <p:sp>
        <p:nvSpPr>
          <p:cNvPr id="13" name="Right Arrow 12"/>
          <p:cNvSpPr/>
          <p:nvPr/>
        </p:nvSpPr>
        <p:spPr>
          <a:xfrm>
            <a:off x="5380074" y="2887103"/>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09800" y="4391903"/>
            <a:ext cx="4581525" cy="954107"/>
          </a:xfrm>
          <a:prstGeom prst="rect">
            <a:avLst/>
          </a:prstGeom>
          <a:noFill/>
        </p:spPr>
        <p:txBody>
          <a:bodyPr wrap="square" rtlCol="0">
            <a:spAutoFit/>
          </a:bodyPr>
          <a:lstStyle/>
          <a:p>
            <a:pPr algn="ctr"/>
            <a:r>
              <a:rPr lang="en-US" sz="2800" dirty="0" smtClean="0"/>
              <a:t>Because the underlying issue was not addressed…</a:t>
            </a:r>
            <a:endParaRPr lang="en-US" sz="2800" dirty="0"/>
          </a:p>
        </p:txBody>
      </p:sp>
      <p:sp>
        <p:nvSpPr>
          <p:cNvPr id="10" name="TextBox 9"/>
          <p:cNvSpPr txBox="1"/>
          <p:nvPr/>
        </p:nvSpPr>
        <p:spPr>
          <a:xfrm>
            <a:off x="304800" y="1371600"/>
            <a:ext cx="8610600" cy="461665"/>
          </a:xfrm>
          <a:prstGeom prst="rect">
            <a:avLst/>
          </a:prstGeom>
          <a:noFill/>
        </p:spPr>
        <p:txBody>
          <a:bodyPr wrap="square" rtlCol="0">
            <a:spAutoFit/>
          </a:bodyPr>
          <a:lstStyle/>
          <a:p>
            <a:pPr algn="ctr"/>
            <a:r>
              <a:rPr lang="en-US" sz="2400" dirty="0" smtClean="0">
                <a:solidFill>
                  <a:schemeClr val="accent5">
                    <a:lumMod val="50000"/>
                  </a:schemeClr>
                </a:solidFill>
              </a:rPr>
              <a:t>What would happen if we just filled this crack with an epoxy resin?</a:t>
            </a:r>
            <a:endParaRPr lang="en-US" sz="2400" dirty="0">
              <a:solidFill>
                <a:schemeClr val="accent5">
                  <a:lumMod val="50000"/>
                </a:schemeClr>
              </a:solidFill>
            </a:endParaRPr>
          </a:p>
        </p:txBody>
      </p:sp>
      <p:sp>
        <p:nvSpPr>
          <p:cNvPr id="14" name="TextBox 13"/>
          <p:cNvSpPr txBox="1"/>
          <p:nvPr/>
        </p:nvSpPr>
        <p:spPr>
          <a:xfrm>
            <a:off x="1435866" y="5334170"/>
            <a:ext cx="6105525" cy="646331"/>
          </a:xfrm>
          <a:prstGeom prst="rect">
            <a:avLst/>
          </a:prstGeom>
          <a:noFill/>
        </p:spPr>
        <p:txBody>
          <a:bodyPr wrap="square" rtlCol="0">
            <a:spAutoFit/>
          </a:bodyPr>
          <a:lstStyle/>
          <a:p>
            <a:pPr algn="ctr"/>
            <a:r>
              <a:rPr lang="en-US" sz="3600" dirty="0"/>
              <a:t>e</a:t>
            </a:r>
            <a:r>
              <a:rPr lang="en-US" sz="3600" dirty="0" smtClean="0"/>
              <a:t>ventually, the repair will </a:t>
            </a:r>
            <a:r>
              <a:rPr lang="en-US" sz="3600" b="1" dirty="0" smtClean="0"/>
              <a:t>fail</a:t>
            </a:r>
            <a:r>
              <a:rPr lang="en-US" sz="3600" dirty="0" smtClean="0"/>
              <a:t>.</a:t>
            </a:r>
            <a:endParaRPr lang="en-US" sz="3600" dirty="0"/>
          </a:p>
        </p:txBody>
      </p:sp>
    </p:spTree>
    <p:custDataLst>
      <p:tags r:id="rId1"/>
    </p:custDataLst>
    <p:extLst>
      <p:ext uri="{BB962C8B-B14F-4D97-AF65-F5344CB8AC3E}">
        <p14:creationId xmlns:p14="http://schemas.microsoft.com/office/powerpoint/2010/main" val="191386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1" name="Picture 2" descr="K:\Training\Image Library\Stock_Images\123RF\Deteriorated Concrete.jpg"/>
          <p:cNvPicPr>
            <a:picLocks noChangeAspect="1" noChangeArrowheads="1"/>
          </p:cNvPicPr>
          <p:nvPr/>
        </p:nvPicPr>
        <p:blipFill rotWithShape="1">
          <a:blip r:embed="rId5">
            <a:extLst>
              <a:ext uri="{28A0092B-C50C-407E-A947-70E740481C1C}">
                <a14:useLocalDpi xmlns:a14="http://schemas.microsoft.com/office/drawing/2010/main" val="0"/>
              </a:ext>
            </a:extLst>
          </a:blip>
          <a:srcRect t="4724"/>
          <a:stretch/>
        </p:blipFill>
        <p:spPr bwMode="auto">
          <a:xfrm>
            <a:off x="0" y="-117764"/>
            <a:ext cx="9144000" cy="697576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bwMode="auto">
          <a:xfrm>
            <a:off x="0" y="-117764"/>
            <a:ext cx="1817832" cy="6975764"/>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3" name="TextBox 12"/>
          <p:cNvSpPr txBox="1"/>
          <p:nvPr/>
        </p:nvSpPr>
        <p:spPr>
          <a:xfrm>
            <a:off x="1817832" y="2034020"/>
            <a:ext cx="7321550" cy="2662238"/>
          </a:xfrm>
          <a:prstGeom prst="rect">
            <a:avLst/>
          </a:prstGeom>
          <a:solidFill>
            <a:srgbClr val="FFFFFF">
              <a:alpha val="66000"/>
            </a:srgbClr>
          </a:solidFill>
        </p:spPr>
        <p:txBody>
          <a:bodyPr anchor="ctr"/>
          <a:lstStyle/>
          <a:p>
            <a:pPr algn="ctr" eaLnBrk="0" fontAlgn="auto" hangingPunct="0">
              <a:spcBef>
                <a:spcPts val="0"/>
              </a:spcBef>
              <a:spcAft>
                <a:spcPts val="0"/>
              </a:spcAft>
              <a:defRPr/>
            </a:pPr>
            <a:r>
              <a:rPr lang="en-US" sz="3200" b="1" smtClean="0">
                <a:latin typeface="Calibri" panose="020F0502020204030204" pitchFamily="34" charset="0"/>
              </a:rPr>
              <a:t>Concrete Repair </a:t>
            </a:r>
            <a:r>
              <a:rPr lang="en-US" sz="3200" b="1" dirty="0" smtClean="0">
                <a:latin typeface="Calibri" panose="020F0502020204030204" pitchFamily="34" charset="0"/>
              </a:rPr>
              <a:t>Design</a:t>
            </a:r>
            <a:endParaRPr lang="en-US" sz="3200" b="1" dirty="0">
              <a:latin typeface="Calibri" panose="020F0502020204030204" pitchFamily="34" charset="0"/>
            </a:endParaRPr>
          </a:p>
          <a:p>
            <a:pPr algn="ctr" eaLnBrk="0" fontAlgn="auto" hangingPunct="0">
              <a:spcBef>
                <a:spcPts val="0"/>
              </a:spcBef>
              <a:spcAft>
                <a:spcPts val="0"/>
              </a:spcAft>
              <a:defRPr/>
            </a:pPr>
            <a:r>
              <a:rPr lang="en-US" sz="2800" b="1" i="1" dirty="0" smtClean="0">
                <a:solidFill>
                  <a:schemeClr val="tx1">
                    <a:lumMod val="75000"/>
                    <a:lumOff val="25000"/>
                  </a:schemeClr>
                </a:solidFill>
                <a:latin typeface="Calibri" pitchFamily="34" charset="0"/>
              </a:rPr>
              <a:t>Design Considerations for Successful Repairs</a:t>
            </a:r>
            <a:endParaRPr lang="en-US" sz="2800" b="1" i="1" dirty="0">
              <a:solidFill>
                <a:schemeClr val="tx1">
                  <a:lumMod val="75000"/>
                  <a:lumOff val="25000"/>
                </a:schemeClr>
              </a:solidFill>
              <a:latin typeface="Calibri" pitchFamily="34" charset="0"/>
              <a:cs typeface="+mn-cs"/>
            </a:endParaRPr>
          </a:p>
        </p:txBody>
      </p:sp>
      <p:sp>
        <p:nvSpPr>
          <p:cNvPr id="14" name="PPTShape_2"/>
          <p:cNvSpPr txBox="1">
            <a:spLocks noChangeArrowheads="1"/>
          </p:cNvSpPr>
          <p:nvPr/>
        </p:nvSpPr>
        <p:spPr bwMode="auto">
          <a:xfrm>
            <a:off x="209550" y="2362200"/>
            <a:ext cx="1381125" cy="1955800"/>
          </a:xfrm>
          <a:prstGeom prst="rect">
            <a:avLst/>
          </a:prstGeom>
          <a:solidFill>
            <a:schemeClr val="bg1">
              <a:alpha val="55000"/>
            </a:schemeClr>
          </a:solidFill>
          <a:ln w="9525" algn="ctr">
            <a:noFill/>
            <a:miter lim="800000"/>
            <a:headEnd/>
            <a:tailEnd/>
          </a:ln>
        </p:spPr>
        <p:txBody>
          <a:bodyPr lIns="91429" tIns="45714" rIns="91429" bIns="45714" anchor="ctr"/>
          <a:lstStyle/>
          <a:p>
            <a:pPr algn="ctr">
              <a:spcBef>
                <a:spcPts val="0"/>
              </a:spcBef>
              <a:defRPr/>
            </a:pPr>
            <a:r>
              <a:rPr lang="en-US" sz="1300" b="1" kern="0" spc="10" dirty="0">
                <a:latin typeface="Calibri" pitchFamily="34" charset="0"/>
              </a:rPr>
              <a:t>AIA Course Number:</a:t>
            </a:r>
          </a:p>
          <a:p>
            <a:pPr algn="ctr">
              <a:spcBef>
                <a:spcPts val="0"/>
              </a:spcBef>
              <a:defRPr/>
            </a:pPr>
            <a:r>
              <a:rPr lang="en-US" sz="1300" b="1" kern="0" spc="10" dirty="0" smtClean="0">
                <a:latin typeface="Calibri" pitchFamily="34" charset="0"/>
              </a:rPr>
              <a:t>AIA-RPSD0215</a:t>
            </a:r>
            <a:endParaRPr lang="en-US" sz="1300" b="1" kern="0" spc="10" dirty="0">
              <a:latin typeface="Calibri" pitchFamily="34" charset="0"/>
            </a:endParaRPr>
          </a:p>
          <a:p>
            <a:pPr algn="ctr">
              <a:spcBef>
                <a:spcPts val="0"/>
              </a:spcBef>
              <a:defRPr/>
            </a:pPr>
            <a:r>
              <a:rPr lang="en-US" sz="1300" b="1" kern="0" spc="10" dirty="0">
                <a:latin typeface="Calibri" pitchFamily="34" charset="0"/>
              </a:rPr>
              <a:t>____________</a:t>
            </a:r>
          </a:p>
          <a:p>
            <a:pPr algn="ctr">
              <a:spcBef>
                <a:spcPts val="0"/>
              </a:spcBef>
              <a:defRPr/>
            </a:pPr>
            <a:endParaRPr lang="en-US" sz="1300" b="1" kern="0" spc="10" dirty="0">
              <a:latin typeface="Calibri" pitchFamily="34" charset="0"/>
            </a:endParaRPr>
          </a:p>
          <a:p>
            <a:pPr algn="ctr">
              <a:spcBef>
                <a:spcPts val="0"/>
              </a:spcBef>
              <a:defRPr/>
            </a:pPr>
            <a:r>
              <a:rPr lang="en-US" sz="1300" b="1" kern="0" spc="10" dirty="0">
                <a:latin typeface="Calibri" pitchFamily="34" charset="0"/>
              </a:rPr>
              <a:t>AIA Provider: </a:t>
            </a:r>
            <a:r>
              <a:rPr lang="en-US" sz="1300" b="1" kern="0" spc="10" dirty="0" smtClean="0">
                <a:latin typeface="Calibri" pitchFamily="34" charset="0"/>
              </a:rPr>
              <a:t>50119826</a:t>
            </a:r>
            <a:endParaRPr lang="en-US" sz="1300" b="1" kern="0" spc="10" dirty="0">
              <a:latin typeface="Calibri" pitchFamily="34" charset="0"/>
            </a:endParaRPr>
          </a:p>
        </p:txBody>
      </p:sp>
      <p:pic>
        <p:nvPicPr>
          <p:cNvPr id="15" name="Picture 1"/>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l="-2" r="693"/>
          <a:stretch>
            <a:fillRect/>
          </a:stretch>
        </p:blipFill>
        <p:spPr bwMode="auto">
          <a:xfrm>
            <a:off x="1588" y="163513"/>
            <a:ext cx="1820862"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620531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K:\Training\Image Library\Stock_Images\123RF\Damaged Concret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45" r="21310"/>
          <a:stretch/>
        </p:blipFill>
        <p:spPr bwMode="auto">
          <a:xfrm>
            <a:off x="228600" y="3192558"/>
            <a:ext cx="2068052" cy="21763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The Process</a:t>
            </a:r>
            <a:endParaRPr lang="en-US" dirty="0"/>
          </a:p>
        </p:txBody>
      </p:sp>
      <p:sp>
        <p:nvSpPr>
          <p:cNvPr id="42" name="Right Arrow 41"/>
          <p:cNvSpPr/>
          <p:nvPr/>
        </p:nvSpPr>
        <p:spPr>
          <a:xfrm>
            <a:off x="1044142" y="1613536"/>
            <a:ext cx="8020791" cy="800096"/>
          </a:xfrm>
          <a:prstGeom prst="rightArrow">
            <a:avLst>
              <a:gd name="adj1" fmla="val 50000"/>
              <a:gd name="adj2" fmla="val 78087"/>
            </a:avLst>
          </a:prstGeom>
          <a:effectLst>
            <a:outerShdw blurRad="50800" dist="38100" dir="2700000" algn="tl"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7" name="Group 6"/>
          <p:cNvGrpSpPr/>
          <p:nvPr/>
        </p:nvGrpSpPr>
        <p:grpSpPr>
          <a:xfrm>
            <a:off x="462755" y="2102773"/>
            <a:ext cx="1536870" cy="1272907"/>
            <a:chOff x="554382" y="2168475"/>
            <a:chExt cx="1536870" cy="1272907"/>
          </a:xfrm>
        </p:grpSpPr>
        <p:sp>
          <p:nvSpPr>
            <p:cNvPr id="56" name="Rounded Rectangle 55"/>
            <p:cNvSpPr/>
            <p:nvPr/>
          </p:nvSpPr>
          <p:spPr>
            <a:xfrm>
              <a:off x="554382" y="2552836"/>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4" name="TextBox 3"/>
            <p:cNvSpPr txBox="1"/>
            <p:nvPr/>
          </p:nvSpPr>
          <p:spPr>
            <a:xfrm>
              <a:off x="767122" y="2743522"/>
              <a:ext cx="1124645" cy="523220"/>
            </a:xfrm>
            <a:prstGeom prst="rect">
              <a:avLst/>
            </a:prstGeom>
            <a:noFill/>
          </p:spPr>
          <p:txBody>
            <a:bodyPr wrap="square" rtlCol="0">
              <a:spAutoFit/>
            </a:bodyPr>
            <a:lstStyle/>
            <a:p>
              <a:r>
                <a:rPr lang="en-US" sz="2800" dirty="0" smtClean="0"/>
                <a:t>Assess</a:t>
              </a:r>
              <a:endParaRPr lang="en-US" sz="2800" dirty="0"/>
            </a:p>
          </p:txBody>
        </p:sp>
        <p:sp>
          <p:nvSpPr>
            <p:cNvPr id="16" name="Oval 15"/>
            <p:cNvSpPr/>
            <p:nvPr/>
          </p:nvSpPr>
          <p:spPr>
            <a:xfrm>
              <a:off x="1135769" y="2168475"/>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1</a:t>
              </a:r>
            </a:p>
          </p:txBody>
        </p:sp>
      </p:grpSp>
      <p:grpSp>
        <p:nvGrpSpPr>
          <p:cNvPr id="10" name="Group 9"/>
          <p:cNvGrpSpPr/>
          <p:nvPr/>
        </p:nvGrpSpPr>
        <p:grpSpPr>
          <a:xfrm>
            <a:off x="2590800" y="2101278"/>
            <a:ext cx="1624176" cy="3309988"/>
            <a:chOff x="2590800" y="2101278"/>
            <a:chExt cx="1624176" cy="3309988"/>
          </a:xfrm>
        </p:grpSpPr>
        <p:pic>
          <p:nvPicPr>
            <p:cNvPr id="3083" name="Picture 11" descr="K:\Training\Projects\Customer\AIA\Online Courses\Concrete Repair Applications\Images\Delaminated area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3256686"/>
              <a:ext cx="1624176" cy="215458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2609735" y="2101278"/>
              <a:ext cx="1536870" cy="1275896"/>
              <a:chOff x="2686677" y="2146156"/>
              <a:chExt cx="1536870" cy="1275896"/>
            </a:xfrm>
          </p:grpSpPr>
          <p:grpSp>
            <p:nvGrpSpPr>
              <p:cNvPr id="3" name="Group 2"/>
              <p:cNvGrpSpPr/>
              <p:nvPr/>
            </p:nvGrpSpPr>
            <p:grpSpPr>
              <a:xfrm>
                <a:off x="2686677" y="2533506"/>
                <a:ext cx="1536870" cy="888546"/>
                <a:chOff x="3063962" y="2221722"/>
                <a:chExt cx="1536870" cy="888546"/>
              </a:xfrm>
            </p:grpSpPr>
            <p:sp>
              <p:nvSpPr>
                <p:cNvPr id="54" name="Rounded Rectangle 53"/>
                <p:cNvSpPr/>
                <p:nvPr/>
              </p:nvSpPr>
              <p:spPr>
                <a:xfrm>
                  <a:off x="3063962" y="2221722"/>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58" name="TextBox 57"/>
                <p:cNvSpPr txBox="1"/>
                <p:nvPr/>
              </p:nvSpPr>
              <p:spPr>
                <a:xfrm>
                  <a:off x="3309814" y="2409419"/>
                  <a:ext cx="1124645" cy="523220"/>
                </a:xfrm>
                <a:prstGeom prst="rect">
                  <a:avLst/>
                </a:prstGeom>
                <a:noFill/>
              </p:spPr>
              <p:txBody>
                <a:bodyPr wrap="square" rtlCol="0">
                  <a:spAutoFit/>
                </a:bodyPr>
                <a:lstStyle/>
                <a:p>
                  <a:pPr algn="ctr"/>
                  <a:r>
                    <a:rPr lang="en-US" sz="2800" dirty="0" smtClean="0"/>
                    <a:t>Plan</a:t>
                  </a:r>
                  <a:endParaRPr lang="en-US" sz="2800" dirty="0"/>
                </a:p>
              </p:txBody>
            </p:sp>
          </p:grpSp>
          <p:sp>
            <p:nvSpPr>
              <p:cNvPr id="17" name="Oval 16"/>
              <p:cNvSpPr/>
              <p:nvPr/>
            </p:nvSpPr>
            <p:spPr>
              <a:xfrm>
                <a:off x="3301970" y="2146156"/>
                <a:ext cx="385762"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2</a:t>
                </a:r>
              </a:p>
            </p:txBody>
          </p:sp>
        </p:grpSp>
      </p:grpSp>
      <p:grpSp>
        <p:nvGrpSpPr>
          <p:cNvPr id="11" name="Group 10"/>
          <p:cNvGrpSpPr/>
          <p:nvPr/>
        </p:nvGrpSpPr>
        <p:grpSpPr>
          <a:xfrm>
            <a:off x="4512912" y="2103232"/>
            <a:ext cx="2068052" cy="3318294"/>
            <a:chOff x="4512912" y="2103232"/>
            <a:chExt cx="2068052" cy="3318294"/>
          </a:xfrm>
        </p:grpSpPr>
        <p:pic>
          <p:nvPicPr>
            <p:cNvPr id="3080" name="Picture 8" descr="K:\Training\Projects\Customer\AIA\Online Courses\Concrete Repair Applications\Images\Removing Delaminated Concrete 2.png.jpg"/>
            <p:cNvPicPr>
              <a:picLocks noChangeAspect="1" noChangeArrowheads="1"/>
            </p:cNvPicPr>
            <p:nvPr/>
          </p:nvPicPr>
          <p:blipFill rotWithShape="1">
            <a:blip r:embed="rId6">
              <a:extLst>
                <a:ext uri="{28A0092B-C50C-407E-A947-70E740481C1C}">
                  <a14:useLocalDpi xmlns:a14="http://schemas.microsoft.com/office/drawing/2010/main" val="0"/>
                </a:ext>
              </a:extLst>
            </a:blip>
            <a:srcRect l="21576" t="-1" r="16367" b="1980"/>
            <a:stretch/>
          </p:blipFill>
          <p:spPr bwMode="auto">
            <a:xfrm>
              <a:off x="4512912" y="3246426"/>
              <a:ext cx="2068052" cy="21751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801313" y="2103232"/>
              <a:ext cx="1536870" cy="1271989"/>
              <a:chOff x="4697274" y="1835290"/>
              <a:chExt cx="1536870" cy="1271989"/>
            </a:xfrm>
          </p:grpSpPr>
          <p:sp>
            <p:nvSpPr>
              <p:cNvPr id="52" name="Rounded Rectangle 51"/>
              <p:cNvSpPr/>
              <p:nvPr/>
            </p:nvSpPr>
            <p:spPr>
              <a:xfrm>
                <a:off x="4697274" y="2218733"/>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59" name="TextBox 58"/>
              <p:cNvSpPr txBox="1"/>
              <p:nvPr/>
            </p:nvSpPr>
            <p:spPr>
              <a:xfrm>
                <a:off x="4793626" y="2401396"/>
                <a:ext cx="1357420" cy="523220"/>
              </a:xfrm>
              <a:prstGeom prst="rect">
                <a:avLst/>
              </a:prstGeom>
              <a:noFill/>
            </p:spPr>
            <p:txBody>
              <a:bodyPr wrap="square" rtlCol="0">
                <a:spAutoFit/>
              </a:bodyPr>
              <a:lstStyle/>
              <a:p>
                <a:pPr algn="ctr"/>
                <a:r>
                  <a:rPr lang="en-US" sz="2800" dirty="0" smtClean="0"/>
                  <a:t>Prepare</a:t>
                </a:r>
                <a:endParaRPr lang="en-US" sz="2800" dirty="0"/>
              </a:p>
            </p:txBody>
          </p:sp>
          <p:sp>
            <p:nvSpPr>
              <p:cNvPr id="18" name="Oval 17"/>
              <p:cNvSpPr/>
              <p:nvPr/>
            </p:nvSpPr>
            <p:spPr>
              <a:xfrm>
                <a:off x="5278661" y="1835290"/>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3</a:t>
                </a:r>
              </a:p>
            </p:txBody>
          </p:sp>
        </p:grpSp>
      </p:grpSp>
      <p:grpSp>
        <p:nvGrpSpPr>
          <p:cNvPr id="12" name="Group 11"/>
          <p:cNvGrpSpPr/>
          <p:nvPr/>
        </p:nvGrpSpPr>
        <p:grpSpPr>
          <a:xfrm>
            <a:off x="6810684" y="2094750"/>
            <a:ext cx="2060574" cy="3326776"/>
            <a:chOff x="6810684" y="2094750"/>
            <a:chExt cx="2060574" cy="3326776"/>
          </a:xfrm>
        </p:grpSpPr>
        <p:pic>
          <p:nvPicPr>
            <p:cNvPr id="3081" name="Picture 9" descr="K:\Training\Projects\Customer\AIA\Online Courses\Concrete Repair Applications\Images\Form and Pour 3.png"/>
            <p:cNvPicPr>
              <a:picLocks noChangeAspect="1" noChangeArrowheads="1"/>
            </p:cNvPicPr>
            <p:nvPr/>
          </p:nvPicPr>
          <p:blipFill rotWithShape="1">
            <a:blip r:embed="rId7">
              <a:extLst>
                <a:ext uri="{28A0092B-C50C-407E-A947-70E740481C1C}">
                  <a14:useLocalDpi xmlns:a14="http://schemas.microsoft.com/office/drawing/2010/main" val="0"/>
                </a:ext>
              </a:extLst>
            </a:blip>
            <a:srcRect l="16903" r="17710"/>
            <a:stretch/>
          </p:blipFill>
          <p:spPr bwMode="auto">
            <a:xfrm>
              <a:off x="6810684" y="3246426"/>
              <a:ext cx="2060574" cy="21751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7004359" y="2094750"/>
              <a:ext cx="1536870" cy="1288953"/>
              <a:chOff x="6297474" y="1834372"/>
              <a:chExt cx="1536870" cy="1288953"/>
            </a:xfrm>
          </p:grpSpPr>
          <p:sp>
            <p:nvSpPr>
              <p:cNvPr id="50" name="Rounded Rectangle 49"/>
              <p:cNvSpPr/>
              <p:nvPr/>
            </p:nvSpPr>
            <p:spPr>
              <a:xfrm>
                <a:off x="6297474" y="2234779"/>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0" name="TextBox 59"/>
              <p:cNvSpPr txBox="1"/>
              <p:nvPr/>
            </p:nvSpPr>
            <p:spPr>
              <a:xfrm>
                <a:off x="6393826" y="2409419"/>
                <a:ext cx="1357420" cy="523220"/>
              </a:xfrm>
              <a:prstGeom prst="rect">
                <a:avLst/>
              </a:prstGeom>
              <a:noFill/>
            </p:spPr>
            <p:txBody>
              <a:bodyPr wrap="square" rtlCol="0">
                <a:spAutoFit/>
              </a:bodyPr>
              <a:lstStyle/>
              <a:p>
                <a:pPr algn="ctr"/>
                <a:r>
                  <a:rPr lang="en-US" sz="2800" dirty="0" smtClean="0"/>
                  <a:t>Execute</a:t>
                </a:r>
                <a:endParaRPr lang="en-US" sz="2800" dirty="0"/>
              </a:p>
            </p:txBody>
          </p:sp>
          <p:sp>
            <p:nvSpPr>
              <p:cNvPr id="19" name="Oval 18"/>
              <p:cNvSpPr/>
              <p:nvPr/>
            </p:nvSpPr>
            <p:spPr>
              <a:xfrm>
                <a:off x="6878861" y="1834372"/>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4</a:t>
                </a:r>
              </a:p>
            </p:txBody>
          </p:sp>
        </p:grpSp>
      </p:grpSp>
      <p:sp>
        <p:nvSpPr>
          <p:cNvPr id="13" name="TextBox 12"/>
          <p:cNvSpPr txBox="1"/>
          <p:nvPr/>
        </p:nvSpPr>
        <p:spPr>
          <a:xfrm>
            <a:off x="0" y="1241580"/>
            <a:ext cx="9220200" cy="369332"/>
          </a:xfrm>
          <a:prstGeom prst="rect">
            <a:avLst/>
          </a:prstGeom>
          <a:noFill/>
        </p:spPr>
        <p:txBody>
          <a:bodyPr wrap="square" rtlCol="0">
            <a:spAutoFit/>
          </a:bodyPr>
          <a:lstStyle/>
          <a:p>
            <a:pPr algn="ctr"/>
            <a:r>
              <a:rPr lang="en-US" dirty="0"/>
              <a:t>It is essential to assess the underlying cause of the damage before you plan your repair. </a:t>
            </a:r>
          </a:p>
        </p:txBody>
      </p:sp>
      <p:sp>
        <p:nvSpPr>
          <p:cNvPr id="30" name="TextBox 29"/>
          <p:cNvSpPr txBox="1"/>
          <p:nvPr/>
        </p:nvSpPr>
        <p:spPr>
          <a:xfrm>
            <a:off x="308659" y="5791200"/>
            <a:ext cx="8408503" cy="646331"/>
          </a:xfrm>
          <a:prstGeom prst="rect">
            <a:avLst/>
          </a:prstGeom>
          <a:noFill/>
        </p:spPr>
        <p:txBody>
          <a:bodyPr wrap="square" rtlCol="0">
            <a:spAutoFit/>
          </a:bodyPr>
          <a:lstStyle/>
          <a:p>
            <a:pPr algn="ctr"/>
            <a:r>
              <a:rPr lang="en-US" dirty="0"/>
              <a:t>In this course, we will cover the factors that should be considered at each step along the way in order to create a successful repair.</a:t>
            </a:r>
          </a:p>
        </p:txBody>
      </p:sp>
    </p:spTree>
    <p:custDataLst>
      <p:tags r:id="rId1"/>
    </p:custDataLst>
    <p:extLst>
      <p:ext uri="{BB962C8B-B14F-4D97-AF65-F5344CB8AC3E}">
        <p14:creationId xmlns:p14="http://schemas.microsoft.com/office/powerpoint/2010/main" val="323479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1000"/>
                                        <p:tgtEl>
                                          <p:spTgt spid="42"/>
                                        </p:tgtEl>
                                      </p:cBhvr>
                                    </p:animEffect>
                                  </p:childTnLst>
                                </p:cTn>
                              </p:par>
                              <p:par>
                                <p:cTn id="13" presetID="10" presetClass="entr" presetSubtype="0" fill="hold" nodeType="with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500"/>
                                        <p:tgtEl>
                                          <p:spTgt spid="9218"/>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2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75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3"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Assessing and Planning a Repair</a:t>
            </a:r>
            <a:endParaRPr lang="en-US" dirty="0"/>
          </a:p>
        </p:txBody>
      </p:sp>
    </p:spTree>
    <p:custDataLst>
      <p:tags r:id="rId1"/>
    </p:custDataLst>
    <p:extLst>
      <p:ext uri="{BB962C8B-B14F-4D97-AF65-F5344CB8AC3E}">
        <p14:creationId xmlns:p14="http://schemas.microsoft.com/office/powerpoint/2010/main" val="42215896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and Planning a Repair</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2646878"/>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How to conduct a visual inspection.</a:t>
            </a:r>
          </a:p>
          <a:p>
            <a:pPr marL="742950" lvl="1" indent="-285750">
              <a:spcBef>
                <a:spcPts val="1200"/>
              </a:spcBef>
              <a:spcAft>
                <a:spcPts val="1200"/>
              </a:spcAft>
              <a:buFont typeface="Wingdings" panose="05000000000000000000" pitchFamily="2" charset="2"/>
              <a:buChar char="ü"/>
            </a:pPr>
            <a:r>
              <a:rPr lang="en-US" dirty="0" smtClean="0"/>
              <a:t>How to assess if concrete is delaminated.</a:t>
            </a:r>
          </a:p>
          <a:p>
            <a:pPr marL="742950" lvl="1" indent="-285750">
              <a:spcBef>
                <a:spcPts val="1200"/>
              </a:spcBef>
              <a:spcAft>
                <a:spcPts val="1200"/>
              </a:spcAft>
              <a:buFont typeface="Wingdings" panose="05000000000000000000" pitchFamily="2" charset="2"/>
              <a:buChar char="ü"/>
            </a:pPr>
            <a:r>
              <a:rPr lang="en-US" dirty="0" smtClean="0"/>
              <a:t>Other requirements that should be considered prior to planning the repair.</a:t>
            </a:r>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7347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K:\Training\Image Library\Stock_Images\123RF\Damaged Concret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45" r="21310"/>
          <a:stretch/>
        </p:blipFill>
        <p:spPr bwMode="auto">
          <a:xfrm>
            <a:off x="533400" y="1918704"/>
            <a:ext cx="3687752" cy="38808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How do we assess the condition?</a:t>
            </a:r>
            <a:endParaRPr lang="en-US" dirty="0"/>
          </a:p>
        </p:txBody>
      </p:sp>
      <p:grpSp>
        <p:nvGrpSpPr>
          <p:cNvPr id="5" name="Group 4"/>
          <p:cNvGrpSpPr/>
          <p:nvPr/>
        </p:nvGrpSpPr>
        <p:grpSpPr>
          <a:xfrm>
            <a:off x="1608841" y="1417496"/>
            <a:ext cx="1536870" cy="888546"/>
            <a:chOff x="75058" y="990600"/>
            <a:chExt cx="1536870" cy="888546"/>
          </a:xfrm>
        </p:grpSpPr>
        <p:sp>
          <p:nvSpPr>
            <p:cNvPr id="6" name="Rounded Rectangle 5"/>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 name="TextBox 6"/>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2" name="TextBox 11"/>
          <p:cNvSpPr txBox="1"/>
          <p:nvPr/>
        </p:nvSpPr>
        <p:spPr>
          <a:xfrm>
            <a:off x="4456252" y="1791154"/>
            <a:ext cx="4495800" cy="954107"/>
          </a:xfrm>
          <a:prstGeom prst="rect">
            <a:avLst/>
          </a:prstGeom>
          <a:noFill/>
        </p:spPr>
        <p:txBody>
          <a:bodyPr wrap="square" rtlCol="0">
            <a:spAutoFit/>
          </a:bodyPr>
          <a:lstStyle/>
          <a:p>
            <a:pPr algn="ctr"/>
            <a:r>
              <a:rPr lang="en-US" sz="2800" dirty="0" smtClean="0">
                <a:solidFill>
                  <a:schemeClr val="accent1">
                    <a:lumMod val="50000"/>
                  </a:schemeClr>
                </a:solidFill>
              </a:rPr>
              <a:t>Sometimes the cause of the concrete failure is obvious</a:t>
            </a:r>
            <a:endParaRPr lang="en-US" sz="2800" dirty="0">
              <a:solidFill>
                <a:schemeClr val="accent1">
                  <a:lumMod val="50000"/>
                </a:schemeClr>
              </a:solidFill>
            </a:endParaRPr>
          </a:p>
        </p:txBody>
      </p:sp>
      <p:sp>
        <p:nvSpPr>
          <p:cNvPr id="13" name="TextBox 12"/>
          <p:cNvSpPr txBox="1"/>
          <p:nvPr/>
        </p:nvSpPr>
        <p:spPr>
          <a:xfrm>
            <a:off x="5054096" y="2745262"/>
            <a:ext cx="3300112" cy="523220"/>
          </a:xfrm>
          <a:prstGeom prst="rect">
            <a:avLst/>
          </a:prstGeom>
          <a:noFill/>
        </p:spPr>
        <p:txBody>
          <a:bodyPr wrap="square" rtlCol="0">
            <a:spAutoFit/>
          </a:bodyPr>
          <a:lstStyle/>
          <a:p>
            <a:pPr algn="ctr"/>
            <a:r>
              <a:rPr lang="en-US" sz="2800" dirty="0" smtClean="0">
                <a:solidFill>
                  <a:schemeClr val="accent1">
                    <a:lumMod val="50000"/>
                  </a:schemeClr>
                </a:solidFill>
              </a:rPr>
              <a:t>…sometimes it’s not.</a:t>
            </a:r>
            <a:endParaRPr lang="en-US" sz="2800" dirty="0">
              <a:solidFill>
                <a:schemeClr val="accent1">
                  <a:lumMod val="50000"/>
                </a:schemeClr>
              </a:solidFill>
            </a:endParaRPr>
          </a:p>
        </p:txBody>
      </p:sp>
      <p:grpSp>
        <p:nvGrpSpPr>
          <p:cNvPr id="14" name="Group 13"/>
          <p:cNvGrpSpPr/>
          <p:nvPr/>
        </p:nvGrpSpPr>
        <p:grpSpPr>
          <a:xfrm>
            <a:off x="4608652" y="3420730"/>
            <a:ext cx="4190999" cy="2286003"/>
            <a:chOff x="2149911" y="3986267"/>
            <a:chExt cx="13571029" cy="1867888"/>
          </a:xfrm>
        </p:grpSpPr>
        <p:sp>
          <p:nvSpPr>
            <p:cNvPr id="15" name="Rounded Rectangle 14"/>
            <p:cNvSpPr/>
            <p:nvPr/>
          </p:nvSpPr>
          <p:spPr>
            <a:xfrm>
              <a:off x="2149911" y="3986267"/>
              <a:ext cx="13347904" cy="186788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477390" y="4036820"/>
              <a:ext cx="13243550" cy="1817335"/>
            </a:xfrm>
            <a:prstGeom prst="rect">
              <a:avLst/>
            </a:prstGeom>
            <a:noFill/>
          </p:spPr>
          <p:txBody>
            <a:bodyPr wrap="square" rtlCol="0">
              <a:spAutoFit/>
            </a:bodyPr>
            <a:lstStyle/>
            <a:p>
              <a:pPr algn="ctr">
                <a:spcBef>
                  <a:spcPts val="1200"/>
                </a:spcBef>
                <a:spcAft>
                  <a:spcPts val="1200"/>
                </a:spcAft>
              </a:pPr>
              <a:r>
                <a:rPr lang="en-US" sz="2800" dirty="0" smtClean="0"/>
                <a:t>The Project Engineer should </a:t>
              </a:r>
              <a:r>
                <a:rPr lang="en-US" sz="2800" dirty="0"/>
                <a:t>conduct a thorough assessment of the damaged area in order to plan the best repair.</a:t>
              </a:r>
            </a:p>
          </p:txBody>
        </p:sp>
      </p:grpSp>
    </p:spTree>
    <p:custDataLst>
      <p:tags r:id="rId1"/>
    </p:custDataLst>
    <p:extLst>
      <p:ext uri="{BB962C8B-B14F-4D97-AF65-F5344CB8AC3E}">
        <p14:creationId xmlns:p14="http://schemas.microsoft.com/office/powerpoint/2010/main" val="293210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Assessment: Visual Inspection</a:t>
            </a:r>
            <a:endParaRPr lang="en-US" dirty="0"/>
          </a:p>
        </p:txBody>
      </p:sp>
      <p:grpSp>
        <p:nvGrpSpPr>
          <p:cNvPr id="7" name="Group 6"/>
          <p:cNvGrpSpPr/>
          <p:nvPr/>
        </p:nvGrpSpPr>
        <p:grpSpPr>
          <a:xfrm>
            <a:off x="75058" y="990600"/>
            <a:ext cx="1536870" cy="888546"/>
            <a:chOff x="75058" y="990600"/>
            <a:chExt cx="1536870" cy="888546"/>
          </a:xfrm>
        </p:grpSpPr>
        <p:sp>
          <p:nvSpPr>
            <p:cNvPr id="8" name="Rounded Rectangle 7"/>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9" name="TextBox 8"/>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0" name="Rectangle 9"/>
          <p:cNvSpPr/>
          <p:nvPr/>
        </p:nvSpPr>
        <p:spPr>
          <a:xfrm>
            <a:off x="2904189" y="1119730"/>
            <a:ext cx="5486400" cy="646331"/>
          </a:xfrm>
          <a:prstGeom prst="rect">
            <a:avLst/>
          </a:prstGeom>
        </p:spPr>
        <p:txBody>
          <a:bodyPr wrap="square">
            <a:spAutoFit/>
          </a:bodyPr>
          <a:lstStyle/>
          <a:p>
            <a:r>
              <a:rPr lang="en-US" dirty="0"/>
              <a:t>In order to identify the problem</a:t>
            </a:r>
            <a:r>
              <a:rPr lang="en-US" dirty="0" smtClean="0"/>
              <a:t>, first assess </a:t>
            </a:r>
            <a:r>
              <a:rPr lang="en-US" dirty="0"/>
              <a:t>the area that needs to be repaired. </a:t>
            </a:r>
          </a:p>
        </p:txBody>
      </p:sp>
      <p:sp>
        <p:nvSpPr>
          <p:cNvPr id="11" name="Right Arrow 10"/>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729873" y="2163912"/>
            <a:ext cx="2705880" cy="1036487"/>
            <a:chOff x="2476" y="703745"/>
            <a:chExt cx="2414587" cy="938705"/>
          </a:xfrm>
        </p:grpSpPr>
        <p:sp>
          <p:nvSpPr>
            <p:cNvPr id="17" name="Rectangle 16"/>
            <p:cNvSpPr/>
            <p:nvPr/>
          </p:nvSpPr>
          <p:spPr>
            <a:xfrm>
              <a:off x="2476" y="772757"/>
              <a:ext cx="2414587" cy="774934"/>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Rectangle 17"/>
            <p:cNvSpPr/>
            <p:nvPr/>
          </p:nvSpPr>
          <p:spPr>
            <a:xfrm>
              <a:off x="2476" y="703745"/>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Visual Inspection</a:t>
              </a:r>
              <a:endParaRPr lang="en-US" sz="2600" kern="1200" dirty="0">
                <a:solidFill>
                  <a:schemeClr val="tx1">
                    <a:lumMod val="85000"/>
                    <a:lumOff val="15000"/>
                  </a:schemeClr>
                </a:solidFill>
              </a:endParaRPr>
            </a:p>
          </p:txBody>
        </p:sp>
      </p:grpSp>
      <p:sp>
        <p:nvSpPr>
          <p:cNvPr id="15" name="Rectangle 14"/>
          <p:cNvSpPr/>
          <p:nvPr/>
        </p:nvSpPr>
        <p:spPr>
          <a:xfrm>
            <a:off x="729873" y="3078311"/>
            <a:ext cx="2705879" cy="300211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Rectangle 15"/>
          <p:cNvSpPr/>
          <p:nvPr/>
        </p:nvSpPr>
        <p:spPr>
          <a:xfrm>
            <a:off x="723120" y="3075389"/>
            <a:ext cx="2705880" cy="300211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ts val="600"/>
              </a:spcBef>
              <a:spcAft>
                <a:spcPts val="600"/>
              </a:spcAft>
              <a:buChar char="••"/>
            </a:pPr>
            <a:r>
              <a:rPr lang="en-US" sz="1800" kern="1200" dirty="0" smtClean="0"/>
              <a:t>Note observable characteristics of failure (moving or non-moving cracks?)</a:t>
            </a:r>
            <a:endParaRPr lang="en-US" sz="1800" kern="1200" dirty="0"/>
          </a:p>
          <a:p>
            <a:pPr marL="171450" lvl="1" indent="-171450" algn="l" defTabSz="800100">
              <a:lnSpc>
                <a:spcPct val="90000"/>
              </a:lnSpc>
              <a:spcBef>
                <a:spcPts val="600"/>
              </a:spcBef>
              <a:spcAft>
                <a:spcPts val="600"/>
              </a:spcAft>
              <a:buChar char="••"/>
            </a:pPr>
            <a:r>
              <a:rPr lang="en-US" sz="1800" kern="1200" dirty="0" smtClean="0"/>
              <a:t>Note environment </a:t>
            </a:r>
            <a:endParaRPr lang="en-US" sz="1800" kern="1200" dirty="0"/>
          </a:p>
          <a:p>
            <a:pPr marL="171450" lvl="1" indent="-171450" algn="l" defTabSz="800100">
              <a:lnSpc>
                <a:spcPct val="90000"/>
              </a:lnSpc>
              <a:spcBef>
                <a:spcPts val="600"/>
              </a:spcBef>
              <a:spcAft>
                <a:spcPts val="600"/>
              </a:spcAft>
              <a:buChar char="••"/>
            </a:pPr>
            <a:r>
              <a:rPr lang="en-US" sz="1800" kern="1200" dirty="0" smtClean="0"/>
              <a:t>Note potential loads</a:t>
            </a:r>
            <a:endParaRPr lang="en-US" sz="1800" kern="1200" dirty="0"/>
          </a:p>
          <a:p>
            <a:pPr marL="171450" lvl="1" indent="-171450" algn="l" defTabSz="800100">
              <a:lnSpc>
                <a:spcPct val="90000"/>
              </a:lnSpc>
              <a:spcBef>
                <a:spcPts val="600"/>
              </a:spcBef>
              <a:spcAft>
                <a:spcPts val="600"/>
              </a:spcAft>
              <a:buChar char="••"/>
            </a:pPr>
            <a:r>
              <a:rPr lang="en-US" sz="1800" kern="1200" dirty="0" smtClean="0"/>
              <a:t>Note extent of damage</a:t>
            </a:r>
          </a:p>
          <a:p>
            <a:pPr marL="171450" lvl="1" indent="-171450" algn="l" defTabSz="800100">
              <a:lnSpc>
                <a:spcPct val="90000"/>
              </a:lnSpc>
              <a:spcBef>
                <a:spcPts val="600"/>
              </a:spcBef>
              <a:spcAft>
                <a:spcPts val="600"/>
              </a:spcAft>
              <a:buChar char="••"/>
            </a:pPr>
            <a:r>
              <a:rPr lang="en-US" dirty="0" smtClean="0"/>
              <a:t>Take pictures of damage for reference</a:t>
            </a:r>
            <a:endParaRPr lang="en-US" sz="1800" kern="1200" dirty="0"/>
          </a:p>
        </p:txBody>
      </p:sp>
      <p:pic>
        <p:nvPicPr>
          <p:cNvPr id="7171" name="Picture 3" descr="K:\Training\Projects\Customer\AIA\Online Courses\Concrete Repair Applications\Images\Water issu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6498" y="2630889"/>
            <a:ext cx="4342203" cy="325665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ccoughlin\AppData\Local\Microsoft\Windows\Temporary Internet Files\Content.IE5\8YQYLDHY\cuestionario[1].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foregroundMark x1="87302" y1="18667" x2="87302" y2="18667"/>
                        <a14:foregroundMark x1="87302" y1="61333" x2="87302" y2="61333"/>
                        <a14:foregroundMark x1="88095" y1="88667" x2="88095" y2="88667"/>
                        <a14:foregroundMark x1="89683" y1="78000" x2="89683" y2="78000"/>
                        <a14:foregroundMark x1="39683" y1="9333" x2="39683" y2="9333"/>
                        <a14:foregroundMark x1="48413" y1="9333" x2="48413" y2="9333"/>
                        <a14:foregroundMark x1="59524" y1="8667" x2="59524" y2="8667"/>
                        <a14:foregroundMark x1="68254" y1="4667" x2="68254" y2="4667"/>
                        <a14:foregroundMark x1="36508" y1="2667" x2="36508" y2="2667"/>
                        <a14:foregroundMark x1="22222" y1="4000" x2="22222" y2="4000"/>
                        <a14:foregroundMark x1="21429" y1="8667" x2="21429" y2="8667"/>
                        <a14:foregroundMark x1="11111" y1="10000" x2="11111" y2="10000"/>
                        <a14:foregroundMark x1="3175" y1="10000" x2="3175" y2="10000"/>
                        <a14:foregroundMark x1="3175" y1="27333" x2="3175" y2="27333"/>
                        <a14:foregroundMark x1="3175" y1="66000" x2="3175" y2="66000"/>
                        <a14:foregroundMark x1="3175" y1="86667" x2="3175" y2="86667"/>
                        <a14:foregroundMark x1="3175" y1="88667" x2="3175" y2="88667"/>
                        <a14:foregroundMark x1="3175" y1="73333" x2="3175" y2="73333"/>
                        <a14:foregroundMark x1="3175" y1="71333" x2="3175" y2="71333"/>
                        <a14:foregroundMark x1="3175" y1="70000" x2="3175" y2="70000"/>
                        <a14:foregroundMark x1="3175" y1="62000" x2="3175" y2="62000"/>
                        <a14:foregroundMark x1="3175" y1="58667" x2="3175" y2="58667"/>
                        <a14:foregroundMark x1="3175" y1="56667" x2="3175" y2="56667"/>
                        <a14:foregroundMark x1="3175" y1="54667" x2="3175" y2="54667"/>
                        <a14:foregroundMark x1="3175" y1="52667" x2="3175" y2="52667"/>
                        <a14:foregroundMark x1="3175" y1="52000" x2="3175" y2="52000"/>
                        <a14:foregroundMark x1="3175" y1="44667" x2="3175" y2="44667"/>
                        <a14:foregroundMark x1="20635" y1="97333" x2="20635" y2="97333"/>
                        <a14:foregroundMark x1="21429" y1="97333" x2="21429" y2="97333"/>
                        <a14:foregroundMark x1="29365" y1="97333" x2="29365" y2="97333"/>
                        <a14:foregroundMark x1="33333" y1="97333" x2="33333" y2="97333"/>
                        <a14:foregroundMark x1="53968" y1="96667" x2="53968" y2="96667"/>
                        <a14:foregroundMark x1="77778" y1="97333" x2="77778" y2="97333"/>
                        <a14:foregroundMark x1="77778" y1="5333" x2="77778" y2="5333"/>
                        <a14:foregroundMark x1="71429" y1="94000" x2="71429" y2="94000"/>
                        <a14:foregroundMark x1="65873" y1="96667" x2="65873" y2="96667"/>
                        <a14:backgroundMark x1="94444" y1="16667" x2="94444" y2="16667"/>
                        <a14:backgroundMark x1="93651" y1="56000" x2="93651" y2="56000"/>
                      </a14:backgroundRemoval>
                    </a14:imgEffect>
                  </a14:imgLayer>
                </a14:imgProps>
              </a:ext>
              <a:ext uri="{28A0092B-C50C-407E-A947-70E740481C1C}">
                <a14:useLocalDpi xmlns:a14="http://schemas.microsoft.com/office/drawing/2010/main" val="0"/>
              </a:ext>
            </a:extLst>
          </a:blip>
          <a:srcRect/>
          <a:stretch>
            <a:fillRect/>
          </a:stretch>
        </p:blipFill>
        <p:spPr bwMode="auto">
          <a:xfrm>
            <a:off x="3874098" y="2389589"/>
            <a:ext cx="1152525" cy="13716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ccoughlin\AppData\Local\Microsoft\Windows\Temporary Internet Files\Content.IE5\SBGFOCP7\Digital-camera-compact--11126-large[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1513" y="2389589"/>
            <a:ext cx="1449387" cy="86835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30132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Effect transition="in" filter="fade">
                                      <p:cBhvr>
                                        <p:cTn id="21" dur="1000"/>
                                        <p:tgtEl>
                                          <p:spTgt spid="7171"/>
                                        </p:tgtEl>
                                      </p:cBhvr>
                                    </p:animEffect>
                                  </p:childTnLst>
                                </p:cTn>
                              </p:par>
                              <p:par>
                                <p:cTn id="22" presetID="10" presetClass="entr" presetSubtype="0" fill="hold" nodeType="withEffect">
                                  <p:stCondLst>
                                    <p:cond delay="0"/>
                                  </p:stCondLst>
                                  <p:childTnLst>
                                    <p:set>
                                      <p:cBhvr>
                                        <p:cTn id="23" dur="1" fill="hold">
                                          <p:stCondLst>
                                            <p:cond delay="0"/>
                                          </p:stCondLst>
                                        </p:cTn>
                                        <p:tgtEl>
                                          <p:spTgt spid="7170"/>
                                        </p:tgtEl>
                                        <p:attrNameLst>
                                          <p:attrName>style.visibility</p:attrName>
                                        </p:attrNameLst>
                                      </p:cBhvr>
                                      <p:to>
                                        <p:strVal val="visible"/>
                                      </p:to>
                                    </p:set>
                                    <p:animEffect transition="in" filter="fade">
                                      <p:cBhvr>
                                        <p:cTn id="24" dur="1000"/>
                                        <p:tgtEl>
                                          <p:spTgt spid="7170"/>
                                        </p:tgtEl>
                                      </p:cBhvr>
                                    </p:animEffect>
                                  </p:childTnLst>
                                </p:cTn>
                              </p:par>
                              <p:par>
                                <p:cTn id="25" presetID="10" presetClass="entr" presetSubtype="0" fill="hold" nodeType="with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fade">
                                      <p:cBhvr>
                                        <p:cTn id="27" dur="1000"/>
                                        <p:tgtEl>
                                          <p:spTgt spid="7173"/>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1000"/>
                                        <p:tgtEl>
                                          <p:spTgt spid="16">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xEl>
                                              <p:pRg st="1" end="1"/>
                                            </p:txEl>
                                          </p:spTgt>
                                        </p:tgtEl>
                                        <p:attrNameLst>
                                          <p:attrName>style.visibility</p:attrName>
                                        </p:attrNameLst>
                                      </p:cBhvr>
                                      <p:to>
                                        <p:strVal val="visible"/>
                                      </p:to>
                                    </p:set>
                                    <p:animEffect transition="in" filter="fade">
                                      <p:cBhvr>
                                        <p:cTn id="36" dur="1000"/>
                                        <p:tgtEl>
                                          <p:spTgt spid="16">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fade">
                                      <p:cBhvr>
                                        <p:cTn id="39" dur="1000"/>
                                        <p:tgtEl>
                                          <p:spTgt spid="16">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xEl>
                                              <p:pRg st="3" end="3"/>
                                            </p:txEl>
                                          </p:spTgt>
                                        </p:tgtEl>
                                        <p:attrNameLst>
                                          <p:attrName>style.visibility</p:attrName>
                                        </p:attrNameLst>
                                      </p:cBhvr>
                                      <p:to>
                                        <p:strVal val="visible"/>
                                      </p:to>
                                    </p:set>
                                    <p:animEffect transition="in" filter="fade">
                                      <p:cBhvr>
                                        <p:cTn id="42" dur="1000"/>
                                        <p:tgtEl>
                                          <p:spTgt spid="16">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xEl>
                                              <p:pRg st="4" end="4"/>
                                            </p:txEl>
                                          </p:spTgt>
                                        </p:tgtEl>
                                        <p:attrNameLst>
                                          <p:attrName>style.visibility</p:attrName>
                                        </p:attrNameLst>
                                      </p:cBhvr>
                                      <p:to>
                                        <p:strVal val="visible"/>
                                      </p:to>
                                    </p:set>
                                    <p:animEffect transition="in" filter="fade">
                                      <p:cBhvr>
                                        <p:cTn id="45" dur="10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descr="K:\Training\Image Library\Stock_Images\Architect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2723" y="2240113"/>
            <a:ext cx="4015534" cy="340532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Concrete Assessment: Collection of Data</a:t>
            </a:r>
            <a:endParaRPr lang="en-US" dirty="0"/>
          </a:p>
        </p:txBody>
      </p:sp>
      <p:grpSp>
        <p:nvGrpSpPr>
          <p:cNvPr id="7" name="Group 6"/>
          <p:cNvGrpSpPr/>
          <p:nvPr/>
        </p:nvGrpSpPr>
        <p:grpSpPr>
          <a:xfrm>
            <a:off x="75058" y="990600"/>
            <a:ext cx="1536870" cy="888546"/>
            <a:chOff x="75058" y="990600"/>
            <a:chExt cx="1536870" cy="888546"/>
          </a:xfrm>
        </p:grpSpPr>
        <p:sp>
          <p:nvSpPr>
            <p:cNvPr id="8" name="Rounded Rectangle 7"/>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9" name="TextBox 8"/>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0" name="Rectangle 9"/>
          <p:cNvSpPr/>
          <p:nvPr/>
        </p:nvSpPr>
        <p:spPr>
          <a:xfrm>
            <a:off x="2971800" y="1111707"/>
            <a:ext cx="5867400" cy="646331"/>
          </a:xfrm>
          <a:prstGeom prst="rect">
            <a:avLst/>
          </a:prstGeom>
        </p:spPr>
        <p:txBody>
          <a:bodyPr wrap="square">
            <a:spAutoFit/>
          </a:bodyPr>
          <a:lstStyle/>
          <a:p>
            <a:r>
              <a:rPr lang="en-US" dirty="0" smtClean="0"/>
              <a:t>Collect any existing data that may aid in the assessment of the existing structure.</a:t>
            </a:r>
            <a:endParaRPr lang="en-US" dirty="0"/>
          </a:p>
        </p:txBody>
      </p:sp>
      <p:sp>
        <p:nvSpPr>
          <p:cNvPr id="11" name="Right Arrow 10"/>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888220" y="2240113"/>
            <a:ext cx="2414587" cy="938705"/>
            <a:chOff x="2755106" y="772756"/>
            <a:chExt cx="2414587" cy="938705"/>
          </a:xfrm>
        </p:grpSpPr>
        <p:sp>
          <p:nvSpPr>
            <p:cNvPr id="17" name="Rectangle 16"/>
            <p:cNvSpPr/>
            <p:nvPr/>
          </p:nvSpPr>
          <p:spPr>
            <a:xfrm>
              <a:off x="2755106" y="772756"/>
              <a:ext cx="2414587" cy="938705"/>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Rectangle 17"/>
            <p:cNvSpPr/>
            <p:nvPr/>
          </p:nvSpPr>
          <p:spPr>
            <a:xfrm>
              <a:off x="2755106" y="772756"/>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Collection of Data</a:t>
              </a:r>
              <a:endParaRPr lang="en-US" sz="2600" kern="1200" dirty="0">
                <a:solidFill>
                  <a:schemeClr val="tx1">
                    <a:lumMod val="85000"/>
                    <a:lumOff val="15000"/>
                  </a:schemeClr>
                </a:solidFill>
              </a:endParaRPr>
            </a:p>
          </p:txBody>
        </p:sp>
      </p:grpSp>
      <p:sp>
        <p:nvSpPr>
          <p:cNvPr id="15" name="Rectangle 14"/>
          <p:cNvSpPr/>
          <p:nvPr/>
        </p:nvSpPr>
        <p:spPr>
          <a:xfrm>
            <a:off x="888220" y="3178819"/>
            <a:ext cx="2414587" cy="2718894"/>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Rectangle 15"/>
          <p:cNvSpPr/>
          <p:nvPr/>
        </p:nvSpPr>
        <p:spPr>
          <a:xfrm>
            <a:off x="885746" y="3178818"/>
            <a:ext cx="2414587" cy="27188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ts val="600"/>
              </a:spcBef>
              <a:spcAft>
                <a:spcPts val="600"/>
              </a:spcAft>
              <a:buChar char="••"/>
            </a:pPr>
            <a:r>
              <a:rPr lang="en-US" sz="1800" kern="1200" dirty="0" smtClean="0"/>
              <a:t>Original construction documents and drawings</a:t>
            </a:r>
            <a:endParaRPr lang="en-US" sz="1800" kern="1200" dirty="0"/>
          </a:p>
          <a:p>
            <a:pPr marL="171450" lvl="1" indent="-171450" algn="l" defTabSz="800100">
              <a:lnSpc>
                <a:spcPct val="90000"/>
              </a:lnSpc>
              <a:spcBef>
                <a:spcPts val="600"/>
              </a:spcBef>
              <a:spcAft>
                <a:spcPts val="600"/>
              </a:spcAft>
              <a:buChar char="••"/>
            </a:pPr>
            <a:r>
              <a:rPr lang="en-US" sz="1800" kern="1200" dirty="0" smtClean="0"/>
              <a:t>Soil reports</a:t>
            </a:r>
            <a:endParaRPr lang="en-US" sz="1800" kern="1200" dirty="0"/>
          </a:p>
          <a:p>
            <a:pPr marL="171450" lvl="1" indent="-171450" algn="l" defTabSz="800100">
              <a:lnSpc>
                <a:spcPct val="90000"/>
              </a:lnSpc>
              <a:spcBef>
                <a:spcPts val="600"/>
              </a:spcBef>
              <a:spcAft>
                <a:spcPts val="600"/>
              </a:spcAft>
              <a:buChar char="••"/>
            </a:pPr>
            <a:r>
              <a:rPr lang="en-US" sz="1800" kern="1200" dirty="0" smtClean="0"/>
              <a:t>Maintenance records</a:t>
            </a:r>
            <a:endParaRPr lang="en-US" sz="1800" kern="1200" dirty="0"/>
          </a:p>
          <a:p>
            <a:pPr marL="171450" lvl="1" indent="-171450" algn="l" defTabSz="800100">
              <a:lnSpc>
                <a:spcPct val="90000"/>
              </a:lnSpc>
              <a:spcBef>
                <a:spcPts val="600"/>
              </a:spcBef>
              <a:spcAft>
                <a:spcPts val="600"/>
              </a:spcAft>
              <a:buChar char="••"/>
            </a:pPr>
            <a:r>
              <a:rPr lang="en-US" sz="1800" kern="1200" dirty="0" smtClean="0"/>
              <a:t>Inspection reports</a:t>
            </a:r>
            <a:endParaRPr lang="en-US" sz="1800" kern="1200" dirty="0"/>
          </a:p>
          <a:p>
            <a:pPr marL="171450" lvl="1" indent="-171450" algn="l" defTabSz="800100">
              <a:lnSpc>
                <a:spcPct val="90000"/>
              </a:lnSpc>
              <a:spcBef>
                <a:spcPts val="600"/>
              </a:spcBef>
              <a:spcAft>
                <a:spcPts val="600"/>
              </a:spcAft>
              <a:buChar char="••"/>
            </a:pPr>
            <a:r>
              <a:rPr lang="en-US" sz="1800" kern="1200" dirty="0" smtClean="0"/>
              <a:t>Quality control documents</a:t>
            </a:r>
            <a:endParaRPr lang="en-US" sz="1800" kern="1200" dirty="0"/>
          </a:p>
        </p:txBody>
      </p:sp>
      <p:pic>
        <p:nvPicPr>
          <p:cNvPr id="9220" name="Picture 4" descr="C:\Users\ccoughlin\AppData\Local\Microsoft\Windows\Temporary Internet Files\Content.IE5\SBGFOCP7\lgi01a201402220300[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5495" r="98501">
                        <a14:foregroundMark x1="81618" y1="10156" x2="81618" y2="10156"/>
                        <a14:backgroundMark x1="94406" y1="17871" x2="94406" y2="17871"/>
                        <a14:backgroundMark x1="93806" y1="7129" x2="93806" y2="7129"/>
                        <a14:backgroundMark x1="69431" y1="94043" x2="69431" y2="94043"/>
                        <a14:backgroundMark x1="89510" y1="65430" x2="89510" y2="65430"/>
                        <a14:backgroundMark x1="91309" y1="44043" x2="91309" y2="44043"/>
                        <a14:backgroundMark x1="93806" y1="29785" x2="93806" y2="29785"/>
                        <a14:backgroundMark x1="93806" y1="27930" x2="93806" y2="27930"/>
                        <a14:backgroundMark x1="93806" y1="27930" x2="93806" y2="27930"/>
                        <a14:backgroundMark x1="93806" y1="27930" x2="93806" y2="27930"/>
                        <a14:backgroundMark x1="31668" y1="92285" x2="31668" y2="92285"/>
                        <a14:backgroundMark x1="90709" y1="75586" x2="90709" y2="75586"/>
                        <a14:backgroundMark x1="93806" y1="67285" x2="93806" y2="67285"/>
                        <a14:backgroundMark x1="94406" y1="55957" x2="94406" y2="55957"/>
                        <a14:backgroundMark x1="91309" y1="49414" x2="91309" y2="49414"/>
                        <a14:backgroundMark x1="88911" y1="89258" x2="87712" y2="2344"/>
                      </a14:backgroundRemoval>
                    </a14:imgEffect>
                  </a14:imgLayer>
                </a14:imgProps>
              </a:ext>
              <a:ext uri="{28A0092B-C50C-407E-A947-70E740481C1C}">
                <a14:useLocalDpi xmlns:a14="http://schemas.microsoft.com/office/drawing/2010/main" val="0"/>
              </a:ext>
            </a:extLst>
          </a:blip>
          <a:srcRect/>
          <a:stretch>
            <a:fillRect/>
          </a:stretch>
        </p:blipFill>
        <p:spPr bwMode="auto">
          <a:xfrm rot="20294660">
            <a:off x="3469263" y="2030736"/>
            <a:ext cx="1746212" cy="1786334"/>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ccoughlin\AppData\Local\Microsoft\Windows\Temporary Internet Files\Content.IE5\0A24OHHW\free-icon-design-set-folder[1].jpg"/>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2414" b="93103" l="15102" r="54082">
                        <a14:foregroundMark x1="43061" y1="33793" x2="43061" y2="33793"/>
                        <a14:foregroundMark x1="41429" y1="28966" x2="41429" y2="28966"/>
                        <a14:foregroundMark x1="38980" y1="32414" x2="38980" y2="32414"/>
                        <a14:foregroundMark x1="41837" y1="38966" x2="41837" y2="38966"/>
                      </a14:backgroundRemoval>
                    </a14:imgEffect>
                  </a14:imgLayer>
                </a14:imgProps>
              </a:ext>
              <a:ext uri="{28A0092B-C50C-407E-A947-70E740481C1C}">
                <a14:useLocalDpi xmlns:a14="http://schemas.microsoft.com/office/drawing/2010/main" val="0"/>
              </a:ext>
            </a:extLst>
          </a:blip>
          <a:srcRect l="13877" t="5862" r="45102"/>
          <a:stretch/>
        </p:blipFill>
        <p:spPr bwMode="auto">
          <a:xfrm rot="848487">
            <a:off x="7514964" y="4681145"/>
            <a:ext cx="1406586" cy="191043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843494" y="6084208"/>
            <a:ext cx="6712214" cy="584775"/>
          </a:xfrm>
          <a:prstGeom prst="rect">
            <a:avLst/>
          </a:prstGeom>
          <a:noFill/>
        </p:spPr>
        <p:txBody>
          <a:bodyPr wrap="square" rtlCol="0">
            <a:spAutoFit/>
          </a:bodyPr>
          <a:lstStyle/>
          <a:p>
            <a:pPr algn="ctr"/>
            <a:r>
              <a:rPr lang="en-US" sz="1600" dirty="0" smtClean="0"/>
              <a:t>Refer to </a:t>
            </a:r>
            <a:r>
              <a:rPr lang="en-US" sz="1600" b="1" dirty="0" smtClean="0"/>
              <a:t>ACI 546R-14 </a:t>
            </a:r>
            <a:r>
              <a:rPr lang="en-US" sz="1600" i="1" dirty="0" smtClean="0"/>
              <a:t>Guide to Concrete Repair</a:t>
            </a:r>
            <a:r>
              <a:rPr lang="en-US" sz="1600" dirty="0" smtClean="0"/>
              <a:t> for more examples of types of data that may be valuable to refer to when assessing the damaged area.</a:t>
            </a:r>
            <a:endParaRPr lang="en-US" sz="1600" dirty="0"/>
          </a:p>
        </p:txBody>
      </p:sp>
      <p:pic>
        <p:nvPicPr>
          <p:cNvPr id="20" name="Picture 2" descr="C:\Users\ccoughlin\AppData\Local\Microsoft\Windows\Temporary Internet Files\Content.IE5\YD5T8R8I\large-Magnifying-Glass-33.3-13475[1].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8598" y="6167397"/>
            <a:ext cx="433679" cy="4183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3638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9220"/>
                                        </p:tgtEl>
                                        <p:attrNameLst>
                                          <p:attrName>style.visibility</p:attrName>
                                        </p:attrNameLst>
                                      </p:cBhvr>
                                      <p:to>
                                        <p:strVal val="visible"/>
                                      </p:to>
                                    </p:set>
                                    <p:animEffect transition="in" filter="fade">
                                      <p:cBhvr>
                                        <p:cTn id="21" dur="1000"/>
                                        <p:tgtEl>
                                          <p:spTgt spid="9220"/>
                                        </p:tgtEl>
                                      </p:cBhvr>
                                    </p:animEffect>
                                  </p:childTnLst>
                                </p:cTn>
                              </p:par>
                              <p:par>
                                <p:cTn id="22" presetID="10" presetClass="entr" presetSubtype="0" fill="hold" nodeType="withEffect">
                                  <p:stCondLst>
                                    <p:cond delay="0"/>
                                  </p:stCondLst>
                                  <p:childTnLst>
                                    <p:set>
                                      <p:cBhvr>
                                        <p:cTn id="23" dur="1" fill="hold">
                                          <p:stCondLst>
                                            <p:cond delay="0"/>
                                          </p:stCondLst>
                                        </p:cTn>
                                        <p:tgtEl>
                                          <p:spTgt spid="9222"/>
                                        </p:tgtEl>
                                        <p:attrNameLst>
                                          <p:attrName>style.visibility</p:attrName>
                                        </p:attrNameLst>
                                      </p:cBhvr>
                                      <p:to>
                                        <p:strVal val="visible"/>
                                      </p:to>
                                    </p:set>
                                    <p:animEffect transition="in" filter="fade">
                                      <p:cBhvr>
                                        <p:cTn id="24" dur="1000"/>
                                        <p:tgtEl>
                                          <p:spTgt spid="9222"/>
                                        </p:tgtEl>
                                      </p:cBhvr>
                                    </p:animEffect>
                                  </p:childTnLst>
                                </p:cTn>
                              </p:par>
                              <p:par>
                                <p:cTn id="25" presetID="10" presetClass="entr" presetSubtype="0" fill="hold" nodeType="withEffect">
                                  <p:stCondLst>
                                    <p:cond delay="0"/>
                                  </p:stCondLst>
                                  <p:childTnLst>
                                    <p:set>
                                      <p:cBhvr>
                                        <p:cTn id="26" dur="1" fill="hold">
                                          <p:stCondLst>
                                            <p:cond delay="0"/>
                                          </p:stCondLst>
                                        </p:cTn>
                                        <p:tgtEl>
                                          <p:spTgt spid="9221"/>
                                        </p:tgtEl>
                                        <p:attrNameLst>
                                          <p:attrName>style.visibility</p:attrName>
                                        </p:attrNameLst>
                                      </p:cBhvr>
                                      <p:to>
                                        <p:strVal val="visible"/>
                                      </p:to>
                                    </p:set>
                                    <p:animEffect transition="in" filter="fade">
                                      <p:cBhvr>
                                        <p:cTn id="27" dur="1000"/>
                                        <p:tgtEl>
                                          <p:spTgt spid="9221"/>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1000"/>
                                        <p:tgtEl>
                                          <p:spTgt spid="16">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xEl>
                                              <p:pRg st="1" end="1"/>
                                            </p:txEl>
                                          </p:spTgt>
                                        </p:tgtEl>
                                        <p:attrNameLst>
                                          <p:attrName>style.visibility</p:attrName>
                                        </p:attrNameLst>
                                      </p:cBhvr>
                                      <p:to>
                                        <p:strVal val="visible"/>
                                      </p:to>
                                    </p:set>
                                    <p:animEffect transition="in" filter="fade">
                                      <p:cBhvr>
                                        <p:cTn id="36" dur="1000"/>
                                        <p:tgtEl>
                                          <p:spTgt spid="16">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fade">
                                      <p:cBhvr>
                                        <p:cTn id="39" dur="1000"/>
                                        <p:tgtEl>
                                          <p:spTgt spid="16">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xEl>
                                              <p:pRg st="3" end="3"/>
                                            </p:txEl>
                                          </p:spTgt>
                                        </p:tgtEl>
                                        <p:attrNameLst>
                                          <p:attrName>style.visibility</p:attrName>
                                        </p:attrNameLst>
                                      </p:cBhvr>
                                      <p:to>
                                        <p:strVal val="visible"/>
                                      </p:to>
                                    </p:set>
                                    <p:animEffect transition="in" filter="fade">
                                      <p:cBhvr>
                                        <p:cTn id="42" dur="1000"/>
                                        <p:tgtEl>
                                          <p:spTgt spid="16">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xEl>
                                              <p:pRg st="4" end="4"/>
                                            </p:txEl>
                                          </p:spTgt>
                                        </p:tgtEl>
                                        <p:attrNameLst>
                                          <p:attrName>style.visibility</p:attrName>
                                        </p:attrNameLst>
                                      </p:cBhvr>
                                      <p:to>
                                        <p:strVal val="visible"/>
                                      </p:to>
                                    </p:set>
                                    <p:animEffect transition="in" filter="fade">
                                      <p:cBhvr>
                                        <p:cTn id="45" dur="1000"/>
                                        <p:tgtEl>
                                          <p:spTgt spid="16">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Assessment: Visual Inspection</a:t>
            </a:r>
            <a:endParaRPr lang="en-US" dirty="0"/>
          </a:p>
        </p:txBody>
      </p:sp>
      <p:pic>
        <p:nvPicPr>
          <p:cNvPr id="2050" name="Picture 2" descr="K:\Training\Projects\Customer\AIA\Online Courses\Concrete Repair Applications\Images\Concrete Condition Survery Screenshot.bmp"/>
          <p:cNvPicPr>
            <a:picLocks noChangeAspect="1" noChangeArrowheads="1"/>
          </p:cNvPicPr>
          <p:nvPr/>
        </p:nvPicPr>
        <p:blipFill rotWithShape="1">
          <a:blip r:embed="rId4">
            <a:extLst>
              <a:ext uri="{28A0092B-C50C-407E-A947-70E740481C1C}">
                <a14:useLocalDpi xmlns:a14="http://schemas.microsoft.com/office/drawing/2010/main" val="0"/>
              </a:ext>
            </a:extLst>
          </a:blip>
          <a:srcRect t="5767"/>
          <a:stretch/>
        </p:blipFill>
        <p:spPr bwMode="auto">
          <a:xfrm>
            <a:off x="1965007" y="2225126"/>
            <a:ext cx="2438399" cy="3032674"/>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4511407" y="2286000"/>
            <a:ext cx="3505200" cy="2862322"/>
          </a:xfrm>
          <a:prstGeom prst="rect">
            <a:avLst/>
          </a:prstGeom>
        </p:spPr>
        <p:txBody>
          <a:bodyPr wrap="square">
            <a:spAutoFit/>
          </a:bodyPr>
          <a:lstStyle/>
          <a:p>
            <a:pPr marL="742950" lvl="1" indent="-285750">
              <a:buFont typeface="Arial" panose="020B0604020202020204" pitchFamily="34" charset="0"/>
              <a:buChar char="•"/>
            </a:pPr>
            <a:r>
              <a:rPr lang="en-US" dirty="0" smtClean="0"/>
              <a:t>Year built?</a:t>
            </a:r>
          </a:p>
          <a:p>
            <a:pPr marL="742950" lvl="1" indent="-285750">
              <a:buFont typeface="Arial" panose="020B0604020202020204" pitchFamily="34" charset="0"/>
              <a:buChar char="•"/>
            </a:pPr>
            <a:r>
              <a:rPr lang="en-US" dirty="0" smtClean="0"/>
              <a:t>Areas of distress?</a:t>
            </a:r>
          </a:p>
          <a:p>
            <a:pPr marL="742950" lvl="1" indent="-285750">
              <a:buFont typeface="Arial" panose="020B0604020202020204" pitchFamily="34" charset="0"/>
              <a:buChar char="•"/>
            </a:pPr>
            <a:r>
              <a:rPr lang="en-US" dirty="0" smtClean="0"/>
              <a:t>Cracks?</a:t>
            </a:r>
          </a:p>
          <a:p>
            <a:pPr marL="742950" lvl="1" indent="-285750">
              <a:buFont typeface="Arial" panose="020B0604020202020204" pitchFamily="34" charset="0"/>
              <a:buChar char="•"/>
            </a:pPr>
            <a:r>
              <a:rPr lang="en-US" dirty="0" smtClean="0"/>
              <a:t>Scaling?</a:t>
            </a:r>
          </a:p>
          <a:p>
            <a:pPr marL="742950" lvl="1" indent="-285750">
              <a:buFont typeface="Arial" panose="020B0604020202020204" pitchFamily="34" charset="0"/>
              <a:buChar char="•"/>
            </a:pPr>
            <a:r>
              <a:rPr lang="en-US" dirty="0" smtClean="0"/>
              <a:t>Exposed rebar?</a:t>
            </a:r>
          </a:p>
          <a:p>
            <a:pPr marL="742950" lvl="1" indent="-285750">
              <a:buFont typeface="Arial" panose="020B0604020202020204" pitchFamily="34" charset="0"/>
              <a:buChar char="•"/>
            </a:pPr>
            <a:r>
              <a:rPr lang="en-US" dirty="0" smtClean="0"/>
              <a:t>Environment?</a:t>
            </a:r>
          </a:p>
          <a:p>
            <a:pPr marL="742950" lvl="1" indent="-285750">
              <a:buFont typeface="Arial" panose="020B0604020202020204" pitchFamily="34" charset="0"/>
              <a:buChar char="•"/>
            </a:pPr>
            <a:r>
              <a:rPr lang="en-US" dirty="0" smtClean="0"/>
              <a:t>Loading conditions?</a:t>
            </a:r>
          </a:p>
          <a:p>
            <a:pPr marL="742950" lvl="1" indent="-285750">
              <a:buFont typeface="Arial" panose="020B0604020202020204" pitchFamily="34" charset="0"/>
              <a:buChar char="•"/>
            </a:pPr>
            <a:r>
              <a:rPr lang="en-US" dirty="0" smtClean="0"/>
              <a:t>Foundation conditions?</a:t>
            </a:r>
          </a:p>
          <a:p>
            <a:pPr marL="742950" lvl="1" indent="-285750">
              <a:buFont typeface="Arial" panose="020B0604020202020204" pitchFamily="34" charset="0"/>
              <a:buChar char="•"/>
            </a:pPr>
            <a:r>
              <a:rPr lang="en-US" dirty="0" smtClean="0"/>
              <a:t>Type of aggregate?</a:t>
            </a:r>
          </a:p>
          <a:p>
            <a:pPr marL="742950" lvl="1" indent="-285750">
              <a:buFont typeface="Arial" panose="020B0604020202020204" pitchFamily="34" charset="0"/>
              <a:buChar char="•"/>
            </a:pPr>
            <a:r>
              <a:rPr lang="en-US" dirty="0" smtClean="0"/>
              <a:t>Mixture proportions? </a:t>
            </a:r>
            <a:endParaRPr lang="en-US" dirty="0"/>
          </a:p>
        </p:txBody>
      </p:sp>
      <p:pic>
        <p:nvPicPr>
          <p:cNvPr id="8" name="Picture 3" descr="C:\Users\ccoughlin\AppData\Local\Microsoft\Windows\Temporary Internet Files\Content.IE5\SBGFOCP7\468491_paperclip[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4051808">
            <a:off x="1608732" y="2047594"/>
            <a:ext cx="712550" cy="58429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75058" y="990600"/>
            <a:ext cx="1536870" cy="888546"/>
            <a:chOff x="75058" y="990600"/>
            <a:chExt cx="1536870" cy="888546"/>
          </a:xfrm>
        </p:grpSpPr>
        <p:sp>
          <p:nvSpPr>
            <p:cNvPr id="11" name="Rounded Rectangle 10"/>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12" name="TextBox 11"/>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4" name="Right Arrow 13"/>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807492" y="1181286"/>
            <a:ext cx="6260308" cy="646331"/>
          </a:xfrm>
          <a:prstGeom prst="rect">
            <a:avLst/>
          </a:prstGeom>
        </p:spPr>
        <p:txBody>
          <a:bodyPr wrap="square">
            <a:spAutoFit/>
          </a:bodyPr>
          <a:lstStyle/>
          <a:p>
            <a:r>
              <a:rPr lang="en-US" dirty="0" smtClean="0"/>
              <a:t>A Concrete </a:t>
            </a:r>
            <a:r>
              <a:rPr lang="en-US" dirty="0"/>
              <a:t>Condition </a:t>
            </a:r>
            <a:r>
              <a:rPr lang="en-US" dirty="0" smtClean="0"/>
              <a:t>Checklist is a useful tool when performing an assessment. </a:t>
            </a:r>
            <a:endParaRPr lang="en-US" dirty="0"/>
          </a:p>
        </p:txBody>
      </p:sp>
      <p:sp>
        <p:nvSpPr>
          <p:cNvPr id="3" name="TextBox 2"/>
          <p:cNvSpPr txBox="1"/>
          <p:nvPr/>
        </p:nvSpPr>
        <p:spPr>
          <a:xfrm>
            <a:off x="533400" y="5652410"/>
            <a:ext cx="8305800" cy="584775"/>
          </a:xfrm>
          <a:prstGeom prst="rect">
            <a:avLst/>
          </a:prstGeom>
          <a:noFill/>
        </p:spPr>
        <p:txBody>
          <a:bodyPr wrap="square" rtlCol="0">
            <a:spAutoFit/>
          </a:bodyPr>
          <a:lstStyle/>
          <a:p>
            <a:pPr algn="ctr"/>
            <a:r>
              <a:rPr lang="en-US" sz="1600" dirty="0" smtClean="0"/>
              <a:t>For a more detailed concrete condition survey, refer to</a:t>
            </a:r>
          </a:p>
          <a:p>
            <a:pPr algn="ctr"/>
            <a:r>
              <a:rPr lang="en-US" sz="1600" dirty="0" smtClean="0"/>
              <a:t> </a:t>
            </a:r>
            <a:r>
              <a:rPr lang="en-US" sz="1600" b="1" dirty="0" smtClean="0"/>
              <a:t>ACI 201.1R-08 </a:t>
            </a:r>
            <a:r>
              <a:rPr lang="en-US" sz="1600" i="1" dirty="0" smtClean="0"/>
              <a:t>Guide for Conducting a Visual Inspection of Concrete in Service</a:t>
            </a:r>
            <a:r>
              <a:rPr lang="en-US" sz="1600" dirty="0" smtClean="0"/>
              <a:t>.</a:t>
            </a:r>
            <a:endParaRPr lang="en-US" sz="1600" dirty="0"/>
          </a:p>
        </p:txBody>
      </p:sp>
      <p:pic>
        <p:nvPicPr>
          <p:cNvPr id="16" name="Picture 2" descr="C:\Users\ccoughlin\AppData\Local\Microsoft\Windows\Temporary Internet Files\Content.IE5\YD5T8R8I\large-Magnifying-Glass-33.3-13475[1].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2795" y="5735599"/>
            <a:ext cx="433679" cy="4183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1742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9"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Assessment: Testing and Examination</a:t>
            </a:r>
            <a:endParaRPr lang="en-US" dirty="0"/>
          </a:p>
        </p:txBody>
      </p:sp>
      <p:grpSp>
        <p:nvGrpSpPr>
          <p:cNvPr id="7" name="Group 6"/>
          <p:cNvGrpSpPr/>
          <p:nvPr/>
        </p:nvGrpSpPr>
        <p:grpSpPr>
          <a:xfrm>
            <a:off x="75058" y="990600"/>
            <a:ext cx="1536870" cy="888546"/>
            <a:chOff x="75058" y="990600"/>
            <a:chExt cx="1536870" cy="888546"/>
          </a:xfrm>
        </p:grpSpPr>
        <p:sp>
          <p:nvSpPr>
            <p:cNvPr id="8" name="Rounded Rectangle 7"/>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9" name="TextBox 8"/>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0" name="Rectangle 9"/>
          <p:cNvSpPr/>
          <p:nvPr/>
        </p:nvSpPr>
        <p:spPr>
          <a:xfrm>
            <a:off x="2958029" y="1169273"/>
            <a:ext cx="5867400" cy="646331"/>
          </a:xfrm>
          <a:prstGeom prst="rect">
            <a:avLst/>
          </a:prstGeom>
        </p:spPr>
        <p:txBody>
          <a:bodyPr wrap="square">
            <a:spAutoFit/>
          </a:bodyPr>
          <a:lstStyle/>
          <a:p>
            <a:r>
              <a:rPr lang="en-US" dirty="0" smtClean="0"/>
              <a:t>First, conduct a non-destructive evaluation (NDE) to check for delamination.</a:t>
            </a:r>
            <a:endParaRPr lang="en-US" dirty="0"/>
          </a:p>
        </p:txBody>
      </p:sp>
      <p:sp>
        <p:nvSpPr>
          <p:cNvPr id="11" name="Right Arrow 10"/>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90320" y="5203857"/>
            <a:ext cx="8305800" cy="369332"/>
          </a:xfrm>
          <a:prstGeom prst="rect">
            <a:avLst/>
          </a:prstGeom>
        </p:spPr>
        <p:txBody>
          <a:bodyPr wrap="square">
            <a:spAutoFit/>
          </a:bodyPr>
          <a:lstStyle/>
          <a:p>
            <a:pPr algn="ctr"/>
            <a:r>
              <a:rPr lang="en-US" dirty="0" smtClean="0"/>
              <a:t>If you hear a “pinging” sound, this means the concrete is delaminated.  </a:t>
            </a:r>
            <a:endParaRPr lang="en-US" dirty="0"/>
          </a:p>
        </p:txBody>
      </p:sp>
      <p:pic>
        <p:nvPicPr>
          <p:cNvPr id="20" name="Picture 6" descr="K:\Training\Projects\Customer\AIA\Online Courses\Concrete Repair Applications\Images\Chain dragging to find delaminated concrete.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177" y="2717740"/>
            <a:ext cx="2935499" cy="246366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K:\Training\Projects\Customer\AIA\Online Courses\Concrete Repair Applications\Images\Sounding of Delaminated Concrete.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2913" y="2739528"/>
            <a:ext cx="1761861" cy="2441878"/>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473495" y="2318620"/>
            <a:ext cx="2155857" cy="523220"/>
          </a:xfrm>
          <a:prstGeom prst="rect">
            <a:avLst/>
          </a:prstGeom>
          <a:noFill/>
        </p:spPr>
        <p:txBody>
          <a:bodyPr wrap="square" rtlCol="0">
            <a:spAutoFit/>
          </a:bodyPr>
          <a:lstStyle/>
          <a:p>
            <a:pPr algn="ctr"/>
            <a:r>
              <a:rPr lang="en-US" sz="1600" dirty="0" smtClean="0"/>
              <a:t>Hammer Sounding</a:t>
            </a:r>
          </a:p>
          <a:p>
            <a:pPr algn="ctr"/>
            <a:r>
              <a:rPr lang="en-US" sz="1200" dirty="0" smtClean="0"/>
              <a:t>Image from </a:t>
            </a:r>
            <a:r>
              <a:rPr lang="en-US" sz="1200" b="1" dirty="0" smtClean="0"/>
              <a:t>ACI RAP-4</a:t>
            </a:r>
            <a:endParaRPr lang="en-US" sz="1200" dirty="0"/>
          </a:p>
        </p:txBody>
      </p:sp>
      <p:sp>
        <p:nvSpPr>
          <p:cNvPr id="23" name="TextBox 22"/>
          <p:cNvSpPr txBox="1"/>
          <p:nvPr/>
        </p:nvSpPr>
        <p:spPr>
          <a:xfrm>
            <a:off x="5575863" y="2315927"/>
            <a:ext cx="1644788" cy="523220"/>
          </a:xfrm>
          <a:prstGeom prst="rect">
            <a:avLst/>
          </a:prstGeom>
          <a:noFill/>
        </p:spPr>
        <p:txBody>
          <a:bodyPr wrap="square" rtlCol="0">
            <a:spAutoFit/>
          </a:bodyPr>
          <a:lstStyle/>
          <a:p>
            <a:pPr algn="ctr"/>
            <a:r>
              <a:rPr lang="en-US" sz="1600" dirty="0" smtClean="0"/>
              <a:t>Chain Dragging</a:t>
            </a:r>
          </a:p>
          <a:p>
            <a:pPr algn="ctr"/>
            <a:r>
              <a:rPr lang="en-US" sz="1200" dirty="0" smtClean="0"/>
              <a:t>Image from </a:t>
            </a:r>
            <a:r>
              <a:rPr lang="en-US" sz="1200" b="1" dirty="0" smtClean="0"/>
              <a:t>ACI RAP-7</a:t>
            </a:r>
            <a:endParaRPr lang="en-US" sz="1200" dirty="0"/>
          </a:p>
        </p:txBody>
      </p:sp>
      <p:cxnSp>
        <p:nvCxnSpPr>
          <p:cNvPr id="5" name="Straight Connector 4"/>
          <p:cNvCxnSpPr/>
          <p:nvPr/>
        </p:nvCxnSpPr>
        <p:spPr bwMode="auto">
          <a:xfrm>
            <a:off x="685800" y="2035037"/>
            <a:ext cx="7696200" cy="0"/>
          </a:xfrm>
          <a:prstGeom prst="line">
            <a:avLst/>
          </a:prstGeom>
          <a:ln>
            <a:solidFill>
              <a:schemeClr val="bg2">
                <a:lumMod val="40000"/>
                <a:lumOff val="60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5" name="Picture 2" descr="C:\Users\ccoughlin\AppData\Local\Microsoft\Windows\Temporary Internet Files\Content.IE5\YD5T8R8I\large-Magnifying-Glass-33.3-13475[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1348" y="6095502"/>
            <a:ext cx="433679" cy="41839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55027" y="5889200"/>
            <a:ext cx="8915400" cy="830997"/>
          </a:xfrm>
          <a:prstGeom prst="rect">
            <a:avLst/>
          </a:prstGeom>
          <a:noFill/>
        </p:spPr>
        <p:txBody>
          <a:bodyPr wrap="square" rtlCol="0">
            <a:spAutoFit/>
          </a:bodyPr>
          <a:lstStyle/>
          <a:p>
            <a:r>
              <a:rPr lang="en-US" sz="1600" dirty="0" smtClean="0"/>
              <a:t>For more information on other methods, refer to</a:t>
            </a:r>
          </a:p>
          <a:p>
            <a:pPr marL="285750" indent="-285750">
              <a:buFont typeface="Arial" panose="020B0604020202020204" pitchFamily="34" charset="0"/>
              <a:buChar char="•"/>
            </a:pPr>
            <a:r>
              <a:rPr lang="en-US" sz="1600" b="1" dirty="0"/>
              <a:t>ACI </a:t>
            </a:r>
            <a:r>
              <a:rPr lang="en-US" sz="1600" b="1" dirty="0" smtClean="0"/>
              <a:t>228.2R-13 </a:t>
            </a:r>
            <a:r>
              <a:rPr lang="en-US" sz="1600" i="1" dirty="0" smtClean="0"/>
              <a:t>Report on Nondestructive Test Methods for Evaluation of Concrete in Structures</a:t>
            </a:r>
          </a:p>
          <a:p>
            <a:pPr marL="285750" indent="-285750">
              <a:buFont typeface="Arial" panose="020B0604020202020204" pitchFamily="34" charset="0"/>
              <a:buChar char="•"/>
            </a:pPr>
            <a:r>
              <a:rPr lang="en-US" sz="1600" b="1" dirty="0" smtClean="0"/>
              <a:t>ICRI 210.4 </a:t>
            </a:r>
            <a:r>
              <a:rPr lang="en-US" sz="1600" i="1" dirty="0" smtClean="0"/>
              <a:t>Guide for Nondestructive Evaluation (NDE)</a:t>
            </a:r>
            <a:endParaRPr lang="en-US" sz="1600" b="1" dirty="0" smtClean="0"/>
          </a:p>
        </p:txBody>
      </p:sp>
    </p:spTree>
    <p:custDataLst>
      <p:tags r:id="rId1"/>
    </p:custDataLst>
    <p:extLst>
      <p:ext uri="{BB962C8B-B14F-4D97-AF65-F5344CB8AC3E}">
        <p14:creationId xmlns:p14="http://schemas.microsoft.com/office/powerpoint/2010/main" val="235385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9" grpId="0"/>
      <p:bldP spid="22" grpId="0"/>
      <p:bldP spid="23"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Assessment: Testing and Examination</a:t>
            </a:r>
            <a:endParaRPr lang="en-US" dirty="0"/>
          </a:p>
        </p:txBody>
      </p:sp>
      <p:grpSp>
        <p:nvGrpSpPr>
          <p:cNvPr id="7" name="Group 6"/>
          <p:cNvGrpSpPr/>
          <p:nvPr/>
        </p:nvGrpSpPr>
        <p:grpSpPr>
          <a:xfrm>
            <a:off x="75058" y="990600"/>
            <a:ext cx="1536870" cy="888546"/>
            <a:chOff x="75058" y="990600"/>
            <a:chExt cx="1536870" cy="888546"/>
          </a:xfrm>
        </p:grpSpPr>
        <p:sp>
          <p:nvSpPr>
            <p:cNvPr id="8" name="Rounded Rectangle 7"/>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9" name="TextBox 8"/>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0" name="Rectangle 9"/>
          <p:cNvSpPr/>
          <p:nvPr/>
        </p:nvSpPr>
        <p:spPr>
          <a:xfrm>
            <a:off x="2971800" y="1181286"/>
            <a:ext cx="5867400" cy="646331"/>
          </a:xfrm>
          <a:prstGeom prst="rect">
            <a:avLst/>
          </a:prstGeom>
        </p:spPr>
        <p:txBody>
          <a:bodyPr wrap="square">
            <a:spAutoFit/>
          </a:bodyPr>
          <a:lstStyle/>
          <a:p>
            <a:r>
              <a:rPr lang="en-US" dirty="0" smtClean="0"/>
              <a:t>Depending on the outcome of the sounding, the planning of the repair will differ.</a:t>
            </a:r>
            <a:endParaRPr lang="en-US" dirty="0"/>
          </a:p>
        </p:txBody>
      </p:sp>
      <p:sp>
        <p:nvSpPr>
          <p:cNvPr id="11" name="Right Arrow 10"/>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bwMode="auto">
          <a:xfrm>
            <a:off x="685800" y="2035037"/>
            <a:ext cx="7696200" cy="0"/>
          </a:xfrm>
          <a:prstGeom prst="line">
            <a:avLst/>
          </a:prstGeom>
          <a:ln>
            <a:solidFill>
              <a:schemeClr val="bg2">
                <a:lumMod val="40000"/>
                <a:lumOff val="60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02489" y="2106976"/>
            <a:ext cx="8001000" cy="369332"/>
          </a:xfrm>
          <a:prstGeom prst="rect">
            <a:avLst/>
          </a:prstGeom>
          <a:noFill/>
        </p:spPr>
        <p:txBody>
          <a:bodyPr wrap="square" rtlCol="0">
            <a:spAutoFit/>
          </a:bodyPr>
          <a:lstStyle/>
          <a:p>
            <a:pPr algn="ctr"/>
            <a:r>
              <a:rPr lang="en-US" dirty="0" smtClean="0"/>
              <a:t>After sounding the area, was delamination found?</a:t>
            </a:r>
            <a:endParaRPr lang="en-US" dirty="0"/>
          </a:p>
        </p:txBody>
      </p:sp>
      <p:cxnSp>
        <p:nvCxnSpPr>
          <p:cNvPr id="16" name="Straight Arrow Connector 15"/>
          <p:cNvCxnSpPr/>
          <p:nvPr/>
        </p:nvCxnSpPr>
        <p:spPr bwMode="auto">
          <a:xfrm flipH="1">
            <a:off x="3247999" y="2671666"/>
            <a:ext cx="1274884" cy="924633"/>
          </a:xfrm>
          <a:prstGeom prst="straightConnector1">
            <a:avLst/>
          </a:prstGeom>
          <a:noFill/>
          <a:ln w="28575" cap="flat" cmpd="sng" algn="ctr">
            <a:solidFill>
              <a:schemeClr val="accent1">
                <a:lumMod val="50000"/>
              </a:schemeClr>
            </a:solidFill>
            <a:prstDash val="solid"/>
            <a:round/>
            <a:headEnd type="none" w="med" len="med"/>
            <a:tailEnd type="arrow"/>
          </a:ln>
          <a:effectLst/>
        </p:spPr>
      </p:cxnSp>
      <p:cxnSp>
        <p:nvCxnSpPr>
          <p:cNvPr id="17" name="Straight Arrow Connector 16"/>
          <p:cNvCxnSpPr/>
          <p:nvPr/>
        </p:nvCxnSpPr>
        <p:spPr bwMode="auto">
          <a:xfrm>
            <a:off x="4522883" y="2671665"/>
            <a:ext cx="1274885" cy="924633"/>
          </a:xfrm>
          <a:prstGeom prst="straightConnector1">
            <a:avLst/>
          </a:prstGeom>
          <a:noFill/>
          <a:ln w="28575" cap="flat" cmpd="sng" algn="ctr">
            <a:solidFill>
              <a:schemeClr val="accent1">
                <a:lumMod val="50000"/>
              </a:schemeClr>
            </a:solidFill>
            <a:prstDash val="solid"/>
            <a:round/>
            <a:headEnd type="none" w="med" len="med"/>
            <a:tailEnd type="arrow"/>
          </a:ln>
          <a:effectLst/>
        </p:spPr>
      </p:cxnSp>
      <p:sp>
        <p:nvSpPr>
          <p:cNvPr id="18" name="TextBox 17"/>
          <p:cNvSpPr txBox="1"/>
          <p:nvPr/>
        </p:nvSpPr>
        <p:spPr>
          <a:xfrm>
            <a:off x="4771681" y="2743200"/>
            <a:ext cx="1143000" cy="369332"/>
          </a:xfrm>
          <a:prstGeom prst="rect">
            <a:avLst/>
          </a:prstGeom>
          <a:noFill/>
        </p:spPr>
        <p:txBody>
          <a:bodyPr wrap="square" rtlCol="0">
            <a:spAutoFit/>
          </a:bodyPr>
          <a:lstStyle/>
          <a:p>
            <a:pPr algn="ctr"/>
            <a:r>
              <a:rPr lang="en-US" dirty="0" smtClean="0"/>
              <a:t>Yes</a:t>
            </a:r>
            <a:endParaRPr lang="en-US" dirty="0"/>
          </a:p>
        </p:txBody>
      </p:sp>
      <p:sp>
        <p:nvSpPr>
          <p:cNvPr id="24" name="TextBox 23"/>
          <p:cNvSpPr txBox="1"/>
          <p:nvPr/>
        </p:nvSpPr>
        <p:spPr>
          <a:xfrm>
            <a:off x="3200400" y="2727252"/>
            <a:ext cx="1143000" cy="369332"/>
          </a:xfrm>
          <a:prstGeom prst="rect">
            <a:avLst/>
          </a:prstGeom>
          <a:noFill/>
        </p:spPr>
        <p:txBody>
          <a:bodyPr wrap="square" rtlCol="0">
            <a:spAutoFit/>
          </a:bodyPr>
          <a:lstStyle/>
          <a:p>
            <a:pPr algn="ctr"/>
            <a:r>
              <a:rPr lang="en-US" dirty="0" smtClean="0"/>
              <a:t>No</a:t>
            </a:r>
            <a:endParaRPr lang="en-US" dirty="0"/>
          </a:p>
        </p:txBody>
      </p:sp>
      <p:sp>
        <p:nvSpPr>
          <p:cNvPr id="25" name="Rounded Rectangle 24"/>
          <p:cNvSpPr/>
          <p:nvPr/>
        </p:nvSpPr>
        <p:spPr>
          <a:xfrm>
            <a:off x="4953000" y="3710212"/>
            <a:ext cx="3230192" cy="194603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Delaminated concrete needs to be removed and replaced.</a:t>
            </a:r>
            <a:endParaRPr lang="en-US" sz="2800" dirty="0">
              <a:solidFill>
                <a:schemeClr val="tx1"/>
              </a:solidFill>
            </a:endParaRPr>
          </a:p>
        </p:txBody>
      </p:sp>
      <p:sp>
        <p:nvSpPr>
          <p:cNvPr id="26" name="Rounded Rectangle 25"/>
          <p:cNvSpPr/>
          <p:nvPr/>
        </p:nvSpPr>
        <p:spPr>
          <a:xfrm>
            <a:off x="1070476" y="3675041"/>
            <a:ext cx="3223115" cy="199984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Concrete </a:t>
            </a:r>
            <a:r>
              <a:rPr lang="en-US" sz="2800" b="1" dirty="0" smtClean="0">
                <a:solidFill>
                  <a:srgbClr val="FF0000"/>
                </a:solidFill>
              </a:rPr>
              <a:t>does not </a:t>
            </a:r>
            <a:r>
              <a:rPr lang="en-US" sz="2800" dirty="0" smtClean="0">
                <a:solidFill>
                  <a:schemeClr val="tx1"/>
                </a:solidFill>
              </a:rPr>
              <a:t>need to be removed and replaced. </a:t>
            </a:r>
          </a:p>
        </p:txBody>
      </p:sp>
      <p:sp>
        <p:nvSpPr>
          <p:cNvPr id="19" name="TextBox 18"/>
          <p:cNvSpPr txBox="1"/>
          <p:nvPr/>
        </p:nvSpPr>
        <p:spPr>
          <a:xfrm>
            <a:off x="765907" y="5801643"/>
            <a:ext cx="7535985" cy="707886"/>
          </a:xfrm>
          <a:prstGeom prst="rect">
            <a:avLst/>
          </a:prstGeom>
          <a:noFill/>
        </p:spPr>
        <p:txBody>
          <a:bodyPr wrap="square" rtlCol="0">
            <a:spAutoFit/>
          </a:bodyPr>
          <a:lstStyle/>
          <a:p>
            <a:pPr algn="ctr"/>
            <a:r>
              <a:rPr lang="en-US" sz="2000" dirty="0" smtClean="0"/>
              <a:t>Cracks caused by abrasion, overloading, shrinkage, or other non-corrosive means may not be accompanied by delaminated concrete. </a:t>
            </a:r>
            <a:endParaRPr lang="en-US" sz="2000" dirty="0"/>
          </a:p>
        </p:txBody>
      </p:sp>
    </p:spTree>
    <p:custDataLst>
      <p:tags r:id="rId1"/>
    </p:custDataLst>
    <p:extLst>
      <p:ext uri="{BB962C8B-B14F-4D97-AF65-F5344CB8AC3E}">
        <p14:creationId xmlns:p14="http://schemas.microsoft.com/office/powerpoint/2010/main" val="311641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p:bldP spid="18" grpId="0"/>
      <p:bldP spid="24" grpId="0"/>
      <p:bldP spid="25" grpId="0" animBg="1"/>
      <p:bldP spid="26" grpId="0" animBg="1"/>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Point Continued</a:t>
            </a:r>
            <a:endParaRPr lang="en-US" dirty="0"/>
          </a:p>
        </p:txBody>
      </p:sp>
      <p:sp>
        <p:nvSpPr>
          <p:cNvPr id="5" name="Rounded Rectangular Callout 4"/>
          <p:cNvSpPr/>
          <p:nvPr/>
        </p:nvSpPr>
        <p:spPr>
          <a:xfrm>
            <a:off x="1790700" y="1524000"/>
            <a:ext cx="5562600" cy="723900"/>
          </a:xfrm>
          <a:prstGeom prst="wedgeRoundRectCallout">
            <a:avLst>
              <a:gd name="adj1" fmla="val -79893"/>
              <a:gd name="adj2" fmla="val -66649"/>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“But if no delaminated concrete is found, why do we need to fix the crack?”</a:t>
            </a:r>
            <a:endParaRPr lang="en-US" dirty="0">
              <a:solidFill>
                <a:schemeClr val="tx1"/>
              </a:solidFill>
            </a:endParaRPr>
          </a:p>
        </p:txBody>
      </p:sp>
      <p:sp>
        <p:nvSpPr>
          <p:cNvPr id="7" name="Rectangle 6"/>
          <p:cNvSpPr/>
          <p:nvPr/>
        </p:nvSpPr>
        <p:spPr>
          <a:xfrm>
            <a:off x="1057045" y="2895600"/>
            <a:ext cx="7029909" cy="954107"/>
          </a:xfrm>
          <a:prstGeom prst="rect">
            <a:avLst/>
          </a:prstGeom>
        </p:spPr>
        <p:txBody>
          <a:bodyPr wrap="square">
            <a:spAutoFit/>
          </a:bodyPr>
          <a:lstStyle/>
          <a:p>
            <a:pPr marL="0" lvl="1" algn="ctr"/>
            <a:r>
              <a:rPr lang="en-US" sz="2800" dirty="0" smtClean="0"/>
              <a:t>Cracks make it easier for deteriorating agents to access the concrete or reinforcing bar. </a:t>
            </a:r>
            <a:endParaRPr lang="en-US" sz="2800" dirty="0"/>
          </a:p>
        </p:txBody>
      </p:sp>
      <p:grpSp>
        <p:nvGrpSpPr>
          <p:cNvPr id="8" name="Group 7"/>
          <p:cNvGrpSpPr/>
          <p:nvPr/>
        </p:nvGrpSpPr>
        <p:grpSpPr>
          <a:xfrm>
            <a:off x="4495110" y="4407373"/>
            <a:ext cx="3372999" cy="1006605"/>
            <a:chOff x="2346589" y="3986267"/>
            <a:chExt cx="13374351" cy="1688264"/>
          </a:xfrm>
        </p:grpSpPr>
        <p:sp>
          <p:nvSpPr>
            <p:cNvPr id="9" name="Rounded Rectangle 8"/>
            <p:cNvSpPr/>
            <p:nvPr/>
          </p:nvSpPr>
          <p:spPr>
            <a:xfrm>
              <a:off x="2346589" y="3986267"/>
              <a:ext cx="13347904" cy="168826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TextBox 9"/>
            <p:cNvSpPr txBox="1"/>
            <p:nvPr/>
          </p:nvSpPr>
          <p:spPr>
            <a:xfrm>
              <a:off x="2477390" y="4036821"/>
              <a:ext cx="13243550" cy="1548596"/>
            </a:xfrm>
            <a:prstGeom prst="rect">
              <a:avLst/>
            </a:prstGeom>
            <a:noFill/>
          </p:spPr>
          <p:txBody>
            <a:bodyPr wrap="square" rtlCol="0">
              <a:spAutoFit/>
            </a:bodyPr>
            <a:lstStyle/>
            <a:p>
              <a:pPr algn="ctr"/>
              <a:r>
                <a:rPr lang="en-US" dirty="0" smtClean="0">
                  <a:solidFill>
                    <a:srgbClr val="C00000"/>
                  </a:solidFill>
                </a:rPr>
                <a:t>ALWAYS</a:t>
              </a:r>
              <a:r>
                <a:rPr lang="en-US" dirty="0" smtClean="0"/>
                <a:t> address the issue as soon as possible. This will save time, money, and labor in the long run.</a:t>
              </a:r>
              <a:endParaRPr lang="en-US" dirty="0"/>
            </a:p>
          </p:txBody>
        </p:sp>
      </p:grpSp>
      <p:sp>
        <p:nvSpPr>
          <p:cNvPr id="11" name="TextBox 10"/>
          <p:cNvSpPr txBox="1"/>
          <p:nvPr/>
        </p:nvSpPr>
        <p:spPr>
          <a:xfrm>
            <a:off x="1275891" y="4437515"/>
            <a:ext cx="3124200" cy="769441"/>
          </a:xfrm>
          <a:prstGeom prst="rect">
            <a:avLst/>
          </a:prstGeom>
          <a:noFill/>
        </p:spPr>
        <p:txBody>
          <a:bodyPr wrap="square" rtlCol="0">
            <a:spAutoFit/>
          </a:bodyPr>
          <a:lstStyle/>
          <a:p>
            <a:r>
              <a:rPr lang="en-US" sz="4400" dirty="0" smtClean="0">
                <a:solidFill>
                  <a:schemeClr val="accent1">
                    <a:lumMod val="50000"/>
                  </a:schemeClr>
                </a:solidFill>
              </a:rPr>
              <a:t>REMEMBER:</a:t>
            </a:r>
            <a:endParaRPr lang="en-US" sz="4400" dirty="0">
              <a:solidFill>
                <a:schemeClr val="accent1">
                  <a:lumMod val="50000"/>
                </a:schemeClr>
              </a:solidFill>
            </a:endParaRPr>
          </a:p>
        </p:txBody>
      </p:sp>
    </p:spTree>
    <p:custDataLst>
      <p:tags r:id="rId1"/>
    </p:custDataLst>
    <p:extLst>
      <p:ext uri="{BB962C8B-B14F-4D97-AF65-F5344CB8AC3E}">
        <p14:creationId xmlns:p14="http://schemas.microsoft.com/office/powerpoint/2010/main" val="271322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5343524"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IACET Accreditation Information</a:t>
            </a:r>
          </a:p>
          <a:p>
            <a:pPr>
              <a:lnSpc>
                <a:spcPct val="120000"/>
              </a:lnSpc>
              <a:spcBef>
                <a:spcPts val="0"/>
              </a:spcBef>
              <a:spcAft>
                <a:spcPts val="450"/>
              </a:spcAft>
              <a:defRPr/>
            </a:pPr>
            <a:r>
              <a:rPr lang="en-US" sz="1350" b="0" dirty="0">
                <a:solidFill>
                  <a:schemeClr val="tx2"/>
                </a:solidFill>
                <a:latin typeface="Arial"/>
                <a:cs typeface="Calibri" pitchFamily="34" charset="0"/>
              </a:rPr>
              <a:t>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is authorized to offer IACET CEUs for its programs that qualify under the ANSI/IACET Standard.</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(2 hours </a:t>
            </a:r>
            <a:r>
              <a:rPr lang="en-US" sz="1350" spc="8" dirty="0">
                <a:solidFill>
                  <a:schemeClr val="tx2"/>
                </a:solidFill>
                <a:latin typeface="Arial"/>
                <a:cs typeface="Calibri" pitchFamily="34" charset="0"/>
              </a:rPr>
              <a:t>of credit).</a:t>
            </a:r>
          </a:p>
          <a:p>
            <a:pPr defTabSz="685800">
              <a:lnSpc>
                <a:spcPct val="120000"/>
              </a:lnSpc>
              <a:spcBef>
                <a:spcPts val="0"/>
              </a:spcBef>
              <a:spcAft>
                <a:spcPts val="450"/>
              </a:spcAft>
              <a:defRPr/>
            </a:pPr>
            <a:endParaRPr lang="en-US" sz="135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398" y="2118067"/>
            <a:ext cx="2144557" cy="1345223"/>
          </a:xfrm>
          <a:prstGeom prst="rect">
            <a:avLst/>
          </a:prstGeom>
        </p:spPr>
      </p:pic>
    </p:spTree>
    <p:custDataLst>
      <p:tags r:id="rId1"/>
    </p:custDataLst>
    <p:extLst>
      <p:ext uri="{BB962C8B-B14F-4D97-AF65-F5344CB8AC3E}">
        <p14:creationId xmlns:p14="http://schemas.microsoft.com/office/powerpoint/2010/main" val="699431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Assessment: Testing and Examination</a:t>
            </a:r>
            <a:endParaRPr lang="en-US" dirty="0"/>
          </a:p>
        </p:txBody>
      </p:sp>
      <p:grpSp>
        <p:nvGrpSpPr>
          <p:cNvPr id="7" name="Group 6"/>
          <p:cNvGrpSpPr/>
          <p:nvPr/>
        </p:nvGrpSpPr>
        <p:grpSpPr>
          <a:xfrm>
            <a:off x="75058" y="990600"/>
            <a:ext cx="1536870" cy="888546"/>
            <a:chOff x="75058" y="990600"/>
            <a:chExt cx="1536870" cy="888546"/>
          </a:xfrm>
        </p:grpSpPr>
        <p:sp>
          <p:nvSpPr>
            <p:cNvPr id="8" name="Rounded Rectangle 7"/>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9" name="TextBox 8"/>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0" name="Rectangle 9"/>
          <p:cNvSpPr/>
          <p:nvPr/>
        </p:nvSpPr>
        <p:spPr>
          <a:xfrm>
            <a:off x="2971800" y="1111707"/>
            <a:ext cx="6172200" cy="923330"/>
          </a:xfrm>
          <a:prstGeom prst="rect">
            <a:avLst/>
          </a:prstGeom>
        </p:spPr>
        <p:txBody>
          <a:bodyPr wrap="square">
            <a:spAutoFit/>
          </a:bodyPr>
          <a:lstStyle/>
          <a:p>
            <a:r>
              <a:rPr lang="en-US" dirty="0" smtClean="0"/>
              <a:t>Based on the outcome of the sounding and the other evidence collected so far, there should be enough information to determine what types of tests (if any) are needed.</a:t>
            </a:r>
            <a:endParaRPr lang="en-US" dirty="0"/>
          </a:p>
        </p:txBody>
      </p:sp>
      <p:sp>
        <p:nvSpPr>
          <p:cNvPr id="11" name="Right Arrow 10"/>
          <p:cNvSpPr/>
          <p:nvPr/>
        </p:nvSpPr>
        <p:spPr>
          <a:xfrm>
            <a:off x="1893093" y="1224312"/>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K:\Training\Projects\Customer\AIA\Online Courses\Concrete Repair Applications\Images\Tensile pull-off test.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196554"/>
            <a:ext cx="5162550" cy="347870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888220" y="2221954"/>
            <a:ext cx="2414587" cy="938705"/>
            <a:chOff x="5507735" y="772756"/>
            <a:chExt cx="2414587" cy="938705"/>
          </a:xfrm>
        </p:grpSpPr>
        <p:sp>
          <p:nvSpPr>
            <p:cNvPr id="17" name="Rectangle 16"/>
            <p:cNvSpPr/>
            <p:nvPr/>
          </p:nvSpPr>
          <p:spPr>
            <a:xfrm>
              <a:off x="5507735" y="772756"/>
              <a:ext cx="2414587" cy="938705"/>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Rectangle 17"/>
            <p:cNvSpPr/>
            <p:nvPr/>
          </p:nvSpPr>
          <p:spPr>
            <a:xfrm>
              <a:off x="5507735" y="772756"/>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Testing and Examination</a:t>
              </a:r>
              <a:endParaRPr lang="en-US" sz="2600" kern="1200" dirty="0">
                <a:solidFill>
                  <a:schemeClr val="tx1">
                    <a:lumMod val="85000"/>
                    <a:lumOff val="15000"/>
                  </a:schemeClr>
                </a:solidFill>
              </a:endParaRPr>
            </a:p>
          </p:txBody>
        </p:sp>
      </p:grpSp>
      <p:sp>
        <p:nvSpPr>
          <p:cNvPr id="15" name="Rectangle 14"/>
          <p:cNvSpPr/>
          <p:nvPr/>
        </p:nvSpPr>
        <p:spPr>
          <a:xfrm>
            <a:off x="888220" y="3157690"/>
            <a:ext cx="2414587" cy="2718894"/>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Rectangle 15"/>
          <p:cNvSpPr/>
          <p:nvPr/>
        </p:nvSpPr>
        <p:spPr>
          <a:xfrm>
            <a:off x="888219" y="3171388"/>
            <a:ext cx="2414587" cy="27188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ts val="600"/>
              </a:spcBef>
              <a:spcAft>
                <a:spcPts val="600"/>
              </a:spcAft>
              <a:buChar char="••"/>
            </a:pPr>
            <a:r>
              <a:rPr lang="en-US" sz="1800" kern="1200" dirty="0" smtClean="0"/>
              <a:t>Chloride and sulfate content test</a:t>
            </a:r>
            <a:endParaRPr lang="en-US" sz="1800" kern="1200" dirty="0"/>
          </a:p>
          <a:p>
            <a:pPr marL="171450" lvl="1" indent="-171450" algn="l" defTabSz="800100">
              <a:lnSpc>
                <a:spcPct val="90000"/>
              </a:lnSpc>
              <a:spcBef>
                <a:spcPts val="600"/>
              </a:spcBef>
              <a:spcAft>
                <a:spcPts val="600"/>
              </a:spcAft>
              <a:buChar char="••"/>
            </a:pPr>
            <a:r>
              <a:rPr lang="en-US" sz="1800" kern="1200" dirty="0" smtClean="0"/>
              <a:t>Alkalinity test</a:t>
            </a:r>
            <a:endParaRPr lang="en-US" sz="1800" kern="1200" dirty="0"/>
          </a:p>
          <a:p>
            <a:pPr marL="171450" lvl="1" indent="-171450" algn="l" defTabSz="800100">
              <a:lnSpc>
                <a:spcPct val="90000"/>
              </a:lnSpc>
              <a:spcBef>
                <a:spcPts val="600"/>
              </a:spcBef>
              <a:spcAft>
                <a:spcPts val="600"/>
              </a:spcAft>
              <a:buChar char="••"/>
            </a:pPr>
            <a:r>
              <a:rPr lang="en-US" sz="1800" kern="1200" dirty="0" smtClean="0"/>
              <a:t>Depth of carbonation test</a:t>
            </a:r>
            <a:endParaRPr lang="en-US" sz="1800" kern="1200" dirty="0"/>
          </a:p>
          <a:p>
            <a:pPr marL="171450" lvl="1" indent="-171450" algn="l" defTabSz="800100">
              <a:lnSpc>
                <a:spcPct val="90000"/>
              </a:lnSpc>
              <a:spcBef>
                <a:spcPts val="600"/>
              </a:spcBef>
              <a:spcAft>
                <a:spcPts val="600"/>
              </a:spcAft>
              <a:buChar char="••"/>
            </a:pPr>
            <a:r>
              <a:rPr lang="en-US" sz="1800" kern="1200" dirty="0" smtClean="0"/>
              <a:t>Crack movement test</a:t>
            </a:r>
            <a:endParaRPr lang="en-US" sz="1800" kern="1200" dirty="0"/>
          </a:p>
        </p:txBody>
      </p:sp>
      <p:sp>
        <p:nvSpPr>
          <p:cNvPr id="3" name="TextBox 2"/>
          <p:cNvSpPr txBox="1"/>
          <p:nvPr/>
        </p:nvSpPr>
        <p:spPr>
          <a:xfrm>
            <a:off x="3268837" y="5675262"/>
            <a:ext cx="5543550" cy="830997"/>
          </a:xfrm>
          <a:prstGeom prst="rect">
            <a:avLst/>
          </a:prstGeom>
          <a:noFill/>
        </p:spPr>
        <p:txBody>
          <a:bodyPr wrap="square" rtlCol="0">
            <a:spAutoFit/>
          </a:bodyPr>
          <a:lstStyle/>
          <a:p>
            <a:pPr algn="ctr"/>
            <a:r>
              <a:rPr lang="en-US" sz="1600" dirty="0" smtClean="0"/>
              <a:t>Seen here is the “Tensile Pull-Off Tests to Evaluate Bond of Concrete Surface Materials” outlined in </a:t>
            </a:r>
            <a:r>
              <a:rPr lang="en-US" sz="1600" b="1" dirty="0" smtClean="0"/>
              <a:t>ICRI No. 210.3</a:t>
            </a:r>
            <a:r>
              <a:rPr lang="en-US" sz="1600" dirty="0" smtClean="0"/>
              <a:t>. Refer to this guidelines for more information on how to conduct this test.</a:t>
            </a:r>
            <a:endParaRPr lang="en-US" sz="1600" dirty="0"/>
          </a:p>
        </p:txBody>
      </p:sp>
      <p:pic>
        <p:nvPicPr>
          <p:cNvPr id="19" name="Picture 2" descr="C:\Users\ccoughlin\AppData\Local\Microsoft\Windows\Temporary Internet Files\Content.IE5\YD5T8R8I\large-Magnifying-Glass-33.3-13475[1].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1535" y="5925169"/>
            <a:ext cx="433679" cy="4183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663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0242"/>
                                        </p:tgtEl>
                                        <p:attrNameLst>
                                          <p:attrName>style.visibility</p:attrName>
                                        </p:attrNameLst>
                                      </p:cBhvr>
                                      <p:to>
                                        <p:strVal val="visible"/>
                                      </p:to>
                                    </p:set>
                                    <p:animEffect transition="in" filter="fade">
                                      <p:cBhvr>
                                        <p:cTn id="21" dur="1000"/>
                                        <p:tgtEl>
                                          <p:spTgt spid="102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1000"/>
                                        <p:tgtEl>
                                          <p:spTgt spid="16">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xEl>
                                              <p:pRg st="1" end="1"/>
                                            </p:txEl>
                                          </p:spTgt>
                                        </p:tgtEl>
                                        <p:attrNameLst>
                                          <p:attrName>style.visibility</p:attrName>
                                        </p:attrNameLst>
                                      </p:cBhvr>
                                      <p:to>
                                        <p:strVal val="visible"/>
                                      </p:to>
                                    </p:set>
                                    <p:animEffect transition="in" filter="fade">
                                      <p:cBhvr>
                                        <p:cTn id="33" dur="1000"/>
                                        <p:tgtEl>
                                          <p:spTgt spid="16">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xEl>
                                              <p:pRg st="2" end="2"/>
                                            </p:txEl>
                                          </p:spTgt>
                                        </p:tgtEl>
                                        <p:attrNameLst>
                                          <p:attrName>style.visibility</p:attrName>
                                        </p:attrNameLst>
                                      </p:cBhvr>
                                      <p:to>
                                        <p:strVal val="visible"/>
                                      </p:to>
                                    </p:set>
                                    <p:animEffect transition="in" filter="fade">
                                      <p:cBhvr>
                                        <p:cTn id="36" dur="1000"/>
                                        <p:tgtEl>
                                          <p:spTgt spid="16">
                                            <p:txEl>
                                              <p:pRg st="2" end="2"/>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xEl>
                                              <p:pRg st="3" end="3"/>
                                            </p:txEl>
                                          </p:spTgt>
                                        </p:tgtEl>
                                        <p:attrNameLst>
                                          <p:attrName>style.visibility</p:attrName>
                                        </p:attrNameLst>
                                      </p:cBhvr>
                                      <p:to>
                                        <p:strVal val="visible"/>
                                      </p:to>
                                    </p:set>
                                    <p:animEffect transition="in" filter="fade">
                                      <p:cBhvr>
                                        <p:cTn id="39" dur="1000"/>
                                        <p:tgtEl>
                                          <p:spTgt spid="16">
                                            <p:txEl>
                                              <p:pRg st="3" end="3"/>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the Cause</a:t>
            </a:r>
            <a:endParaRPr lang="en-US" dirty="0"/>
          </a:p>
        </p:txBody>
      </p:sp>
      <p:sp>
        <p:nvSpPr>
          <p:cNvPr id="4" name="TextBox 3"/>
          <p:cNvSpPr txBox="1"/>
          <p:nvPr/>
        </p:nvSpPr>
        <p:spPr>
          <a:xfrm>
            <a:off x="1524000" y="1066800"/>
            <a:ext cx="6172200" cy="584775"/>
          </a:xfrm>
          <a:prstGeom prst="rect">
            <a:avLst/>
          </a:prstGeom>
          <a:noFill/>
        </p:spPr>
        <p:txBody>
          <a:bodyPr wrap="square" rtlCol="0">
            <a:spAutoFit/>
          </a:bodyPr>
          <a:lstStyle/>
          <a:p>
            <a:pPr algn="ctr"/>
            <a:r>
              <a:rPr lang="en-US" sz="3200" dirty="0" smtClean="0">
                <a:solidFill>
                  <a:schemeClr val="accent1">
                    <a:lumMod val="50000"/>
                  </a:schemeClr>
                </a:solidFill>
              </a:rPr>
              <a:t>What caused the deterioration?</a:t>
            </a:r>
            <a:endParaRPr lang="en-US" sz="3200" dirty="0">
              <a:solidFill>
                <a:schemeClr val="accent1">
                  <a:lumMod val="50000"/>
                </a:schemeClr>
              </a:solidFill>
            </a:endParaRPr>
          </a:p>
        </p:txBody>
      </p:sp>
      <p:grpSp>
        <p:nvGrpSpPr>
          <p:cNvPr id="43" name="Group 42"/>
          <p:cNvGrpSpPr/>
          <p:nvPr/>
        </p:nvGrpSpPr>
        <p:grpSpPr>
          <a:xfrm>
            <a:off x="458810" y="1992408"/>
            <a:ext cx="2247900" cy="647696"/>
            <a:chOff x="636722" y="2209801"/>
            <a:chExt cx="2057400" cy="472286"/>
          </a:xfrm>
        </p:grpSpPr>
        <p:sp>
          <p:nvSpPr>
            <p:cNvPr id="21" name="Oval 20"/>
            <p:cNvSpPr/>
            <p:nvPr/>
          </p:nvSpPr>
          <p:spPr>
            <a:xfrm>
              <a:off x="914400" y="2209801"/>
              <a:ext cx="1502044" cy="445531"/>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36722" y="2312755"/>
              <a:ext cx="2057400" cy="369332"/>
            </a:xfrm>
            <a:prstGeom prst="rect">
              <a:avLst/>
            </a:prstGeom>
            <a:noFill/>
          </p:spPr>
          <p:txBody>
            <a:bodyPr wrap="square" rtlCol="0">
              <a:spAutoFit/>
            </a:bodyPr>
            <a:lstStyle/>
            <a:p>
              <a:pPr algn="ctr"/>
              <a:r>
                <a:rPr lang="en-US" dirty="0" smtClean="0"/>
                <a:t>Carbonation</a:t>
              </a:r>
              <a:endParaRPr lang="en-US" dirty="0"/>
            </a:p>
          </p:txBody>
        </p:sp>
      </p:grpSp>
      <p:grpSp>
        <p:nvGrpSpPr>
          <p:cNvPr id="44" name="Group 43"/>
          <p:cNvGrpSpPr/>
          <p:nvPr/>
        </p:nvGrpSpPr>
        <p:grpSpPr>
          <a:xfrm>
            <a:off x="685800" y="4182258"/>
            <a:ext cx="2057400" cy="521732"/>
            <a:chOff x="685800" y="3124200"/>
            <a:chExt cx="2057400" cy="521732"/>
          </a:xfrm>
        </p:grpSpPr>
        <p:sp>
          <p:nvSpPr>
            <p:cNvPr id="24" name="Oval 23"/>
            <p:cNvSpPr/>
            <p:nvPr/>
          </p:nvSpPr>
          <p:spPr>
            <a:xfrm>
              <a:off x="1066800" y="3124200"/>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3200400"/>
              <a:ext cx="2057400" cy="369332"/>
            </a:xfrm>
            <a:prstGeom prst="rect">
              <a:avLst/>
            </a:prstGeom>
            <a:noFill/>
          </p:spPr>
          <p:txBody>
            <a:bodyPr wrap="square" rtlCol="0">
              <a:spAutoFit/>
            </a:bodyPr>
            <a:lstStyle/>
            <a:p>
              <a:pPr algn="ctr"/>
              <a:r>
                <a:rPr lang="en-US" dirty="0" smtClean="0"/>
                <a:t>Fire</a:t>
              </a:r>
              <a:endParaRPr lang="en-US" dirty="0"/>
            </a:p>
          </p:txBody>
        </p:sp>
      </p:grpSp>
      <p:grpSp>
        <p:nvGrpSpPr>
          <p:cNvPr id="42" name="Group 41"/>
          <p:cNvGrpSpPr/>
          <p:nvPr/>
        </p:nvGrpSpPr>
        <p:grpSpPr>
          <a:xfrm>
            <a:off x="2622550" y="1686528"/>
            <a:ext cx="2057400" cy="729735"/>
            <a:chOff x="2819400" y="2073532"/>
            <a:chExt cx="2057400" cy="729735"/>
          </a:xfrm>
        </p:grpSpPr>
        <p:sp>
          <p:nvSpPr>
            <p:cNvPr id="36" name="Oval 35"/>
            <p:cNvSpPr/>
            <p:nvPr/>
          </p:nvSpPr>
          <p:spPr>
            <a:xfrm>
              <a:off x="2971800" y="2073532"/>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819400" y="2253734"/>
              <a:ext cx="2057400" cy="369332"/>
            </a:xfrm>
            <a:prstGeom prst="rect">
              <a:avLst/>
            </a:prstGeom>
            <a:noFill/>
          </p:spPr>
          <p:txBody>
            <a:bodyPr wrap="square" rtlCol="0">
              <a:spAutoFit/>
            </a:bodyPr>
            <a:lstStyle/>
            <a:p>
              <a:pPr algn="ctr"/>
              <a:r>
                <a:rPr lang="en-US" dirty="0" smtClean="0"/>
                <a:t>Overloading</a:t>
              </a:r>
              <a:endParaRPr lang="en-US" dirty="0"/>
            </a:p>
          </p:txBody>
        </p:sp>
      </p:grpSp>
      <p:grpSp>
        <p:nvGrpSpPr>
          <p:cNvPr id="40" name="Group 39"/>
          <p:cNvGrpSpPr/>
          <p:nvPr/>
        </p:nvGrpSpPr>
        <p:grpSpPr>
          <a:xfrm>
            <a:off x="2203945" y="3315988"/>
            <a:ext cx="2095500" cy="914400"/>
            <a:chOff x="3314700" y="3679754"/>
            <a:chExt cx="2095500" cy="914400"/>
          </a:xfrm>
        </p:grpSpPr>
        <p:sp>
          <p:nvSpPr>
            <p:cNvPr id="28" name="Oval 27"/>
            <p:cNvSpPr/>
            <p:nvPr/>
          </p:nvSpPr>
          <p:spPr>
            <a:xfrm>
              <a:off x="3314700" y="3679754"/>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3859093"/>
              <a:ext cx="2057400" cy="646331"/>
            </a:xfrm>
            <a:prstGeom prst="rect">
              <a:avLst/>
            </a:prstGeom>
            <a:noFill/>
          </p:spPr>
          <p:txBody>
            <a:bodyPr wrap="square" rtlCol="0">
              <a:spAutoFit/>
            </a:bodyPr>
            <a:lstStyle/>
            <a:p>
              <a:pPr algn="ctr"/>
              <a:r>
                <a:rPr lang="en-US" dirty="0" smtClean="0"/>
                <a:t>Environmental pollution</a:t>
              </a:r>
              <a:endParaRPr lang="en-US" dirty="0"/>
            </a:p>
          </p:txBody>
        </p:sp>
      </p:grpSp>
      <p:grpSp>
        <p:nvGrpSpPr>
          <p:cNvPr id="47" name="Group 46"/>
          <p:cNvGrpSpPr/>
          <p:nvPr/>
        </p:nvGrpSpPr>
        <p:grpSpPr>
          <a:xfrm>
            <a:off x="266700" y="3214130"/>
            <a:ext cx="2057400" cy="729735"/>
            <a:chOff x="704850" y="4509552"/>
            <a:chExt cx="2057400" cy="729735"/>
          </a:xfrm>
        </p:grpSpPr>
        <p:sp>
          <p:nvSpPr>
            <p:cNvPr id="34" name="Oval 33"/>
            <p:cNvSpPr/>
            <p:nvPr/>
          </p:nvSpPr>
          <p:spPr>
            <a:xfrm>
              <a:off x="863600" y="4509552"/>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4850" y="4689753"/>
              <a:ext cx="2057400" cy="369332"/>
            </a:xfrm>
            <a:prstGeom prst="rect">
              <a:avLst/>
            </a:prstGeom>
            <a:noFill/>
          </p:spPr>
          <p:txBody>
            <a:bodyPr wrap="square" rtlCol="0">
              <a:spAutoFit/>
            </a:bodyPr>
            <a:lstStyle/>
            <a:p>
              <a:pPr algn="ctr"/>
              <a:r>
                <a:rPr lang="en-US" dirty="0" smtClean="0"/>
                <a:t>Earthquake </a:t>
              </a:r>
              <a:endParaRPr lang="en-US" dirty="0"/>
            </a:p>
          </p:txBody>
        </p:sp>
      </p:grpSp>
      <p:grpSp>
        <p:nvGrpSpPr>
          <p:cNvPr id="53" name="Group 52"/>
          <p:cNvGrpSpPr/>
          <p:nvPr/>
        </p:nvGrpSpPr>
        <p:grpSpPr>
          <a:xfrm>
            <a:off x="7048500" y="2462409"/>
            <a:ext cx="2057400" cy="521732"/>
            <a:chOff x="6667500" y="2546866"/>
            <a:chExt cx="2057400" cy="521732"/>
          </a:xfrm>
        </p:grpSpPr>
        <p:sp>
          <p:nvSpPr>
            <p:cNvPr id="25" name="Oval 24"/>
            <p:cNvSpPr/>
            <p:nvPr/>
          </p:nvSpPr>
          <p:spPr>
            <a:xfrm>
              <a:off x="7048500" y="2546866"/>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67500" y="2623066"/>
              <a:ext cx="2057400" cy="369332"/>
            </a:xfrm>
            <a:prstGeom prst="rect">
              <a:avLst/>
            </a:prstGeom>
            <a:noFill/>
          </p:spPr>
          <p:txBody>
            <a:bodyPr wrap="square" rtlCol="0">
              <a:spAutoFit/>
            </a:bodyPr>
            <a:lstStyle/>
            <a:p>
              <a:pPr algn="ctr"/>
              <a:r>
                <a:rPr lang="en-US" dirty="0" smtClean="0"/>
                <a:t>Frost </a:t>
              </a:r>
            </a:p>
          </p:txBody>
        </p:sp>
      </p:grpSp>
      <p:grpSp>
        <p:nvGrpSpPr>
          <p:cNvPr id="39" name="Group 38"/>
          <p:cNvGrpSpPr/>
          <p:nvPr/>
        </p:nvGrpSpPr>
        <p:grpSpPr>
          <a:xfrm>
            <a:off x="6250957" y="3125231"/>
            <a:ext cx="2108200" cy="1057027"/>
            <a:chOff x="6731000" y="3352462"/>
            <a:chExt cx="2108200" cy="1057027"/>
          </a:xfrm>
        </p:grpSpPr>
        <p:sp>
          <p:nvSpPr>
            <p:cNvPr id="38" name="Oval 37"/>
            <p:cNvSpPr/>
            <p:nvPr/>
          </p:nvSpPr>
          <p:spPr>
            <a:xfrm>
              <a:off x="6731000" y="3352462"/>
              <a:ext cx="2108200" cy="1057027"/>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781800" y="3391932"/>
              <a:ext cx="2057400" cy="923330"/>
            </a:xfrm>
            <a:prstGeom prst="rect">
              <a:avLst/>
            </a:prstGeom>
            <a:noFill/>
          </p:spPr>
          <p:txBody>
            <a:bodyPr wrap="square" rtlCol="0">
              <a:spAutoFit/>
            </a:bodyPr>
            <a:lstStyle/>
            <a:p>
              <a:pPr algn="ctr"/>
              <a:r>
                <a:rPr lang="en-US" dirty="0" smtClean="0"/>
                <a:t>Inadequate coverage of reinforcement</a:t>
              </a:r>
            </a:p>
          </p:txBody>
        </p:sp>
      </p:grpSp>
      <p:grpSp>
        <p:nvGrpSpPr>
          <p:cNvPr id="46" name="Group 45"/>
          <p:cNvGrpSpPr/>
          <p:nvPr/>
        </p:nvGrpSpPr>
        <p:grpSpPr>
          <a:xfrm>
            <a:off x="4256397" y="3698015"/>
            <a:ext cx="2057400" cy="914400"/>
            <a:chOff x="5105400" y="5010497"/>
            <a:chExt cx="2057400" cy="914400"/>
          </a:xfrm>
        </p:grpSpPr>
        <p:sp>
          <p:nvSpPr>
            <p:cNvPr id="31" name="Oval 30"/>
            <p:cNvSpPr/>
            <p:nvPr/>
          </p:nvSpPr>
          <p:spPr>
            <a:xfrm>
              <a:off x="5105400" y="5010497"/>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105400" y="5181600"/>
              <a:ext cx="2057400" cy="646331"/>
            </a:xfrm>
            <a:prstGeom prst="rect">
              <a:avLst/>
            </a:prstGeom>
            <a:noFill/>
          </p:spPr>
          <p:txBody>
            <a:bodyPr wrap="square" rtlCol="0">
              <a:spAutoFit/>
            </a:bodyPr>
            <a:lstStyle/>
            <a:p>
              <a:pPr algn="ctr"/>
              <a:r>
                <a:rPr lang="en-US" dirty="0" smtClean="0"/>
                <a:t>Corrosion of reinforcement</a:t>
              </a:r>
            </a:p>
          </p:txBody>
        </p:sp>
      </p:grpSp>
      <p:grpSp>
        <p:nvGrpSpPr>
          <p:cNvPr id="41" name="Group 40"/>
          <p:cNvGrpSpPr/>
          <p:nvPr/>
        </p:nvGrpSpPr>
        <p:grpSpPr>
          <a:xfrm>
            <a:off x="5285097" y="1847960"/>
            <a:ext cx="2072089" cy="914400"/>
            <a:chOff x="4470400" y="2669064"/>
            <a:chExt cx="2072089" cy="914400"/>
          </a:xfrm>
        </p:grpSpPr>
        <p:sp>
          <p:nvSpPr>
            <p:cNvPr id="30" name="Oval 29"/>
            <p:cNvSpPr/>
            <p:nvPr/>
          </p:nvSpPr>
          <p:spPr>
            <a:xfrm>
              <a:off x="4470400" y="2669064"/>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485089" y="2958943"/>
              <a:ext cx="2057400" cy="369332"/>
            </a:xfrm>
            <a:prstGeom prst="rect">
              <a:avLst/>
            </a:prstGeom>
            <a:noFill/>
          </p:spPr>
          <p:txBody>
            <a:bodyPr wrap="square" rtlCol="0">
              <a:spAutoFit/>
            </a:bodyPr>
            <a:lstStyle/>
            <a:p>
              <a:pPr algn="ctr"/>
              <a:r>
                <a:rPr lang="en-US" dirty="0" smtClean="0"/>
                <a:t>High water content</a:t>
              </a:r>
            </a:p>
          </p:txBody>
        </p:sp>
      </p:grpSp>
      <p:grpSp>
        <p:nvGrpSpPr>
          <p:cNvPr id="49" name="Group 48"/>
          <p:cNvGrpSpPr/>
          <p:nvPr/>
        </p:nvGrpSpPr>
        <p:grpSpPr>
          <a:xfrm>
            <a:off x="1984082" y="4434218"/>
            <a:ext cx="2057400" cy="521732"/>
            <a:chOff x="2857500" y="5105399"/>
            <a:chExt cx="2057400" cy="521732"/>
          </a:xfrm>
        </p:grpSpPr>
        <p:sp>
          <p:nvSpPr>
            <p:cNvPr id="23" name="Oval 22"/>
            <p:cNvSpPr/>
            <p:nvPr/>
          </p:nvSpPr>
          <p:spPr>
            <a:xfrm>
              <a:off x="3213100" y="5105399"/>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857500" y="5181599"/>
              <a:ext cx="2057400" cy="369332"/>
            </a:xfrm>
            <a:prstGeom prst="rect">
              <a:avLst/>
            </a:prstGeom>
            <a:noFill/>
          </p:spPr>
          <p:txBody>
            <a:bodyPr wrap="square" rtlCol="0">
              <a:spAutoFit/>
            </a:bodyPr>
            <a:lstStyle/>
            <a:p>
              <a:pPr algn="ctr"/>
              <a:r>
                <a:rPr lang="en-US" dirty="0" smtClean="0"/>
                <a:t>Aging</a:t>
              </a:r>
            </a:p>
          </p:txBody>
        </p:sp>
      </p:grpSp>
      <p:grpSp>
        <p:nvGrpSpPr>
          <p:cNvPr id="51" name="Group 50"/>
          <p:cNvGrpSpPr/>
          <p:nvPr/>
        </p:nvGrpSpPr>
        <p:grpSpPr>
          <a:xfrm>
            <a:off x="3714820" y="2652574"/>
            <a:ext cx="2222500" cy="840329"/>
            <a:chOff x="5310705" y="1893331"/>
            <a:chExt cx="2057400" cy="729735"/>
          </a:xfrm>
        </p:grpSpPr>
        <p:sp>
          <p:nvSpPr>
            <p:cNvPr id="37" name="Oval 36"/>
            <p:cNvSpPr/>
            <p:nvPr/>
          </p:nvSpPr>
          <p:spPr>
            <a:xfrm>
              <a:off x="5397500" y="1893331"/>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310705" y="1948589"/>
              <a:ext cx="2057400" cy="646331"/>
            </a:xfrm>
            <a:prstGeom prst="rect">
              <a:avLst/>
            </a:prstGeom>
            <a:noFill/>
          </p:spPr>
          <p:txBody>
            <a:bodyPr wrap="square" rtlCol="0">
              <a:spAutoFit/>
            </a:bodyPr>
            <a:lstStyle/>
            <a:p>
              <a:pPr algn="ctr"/>
              <a:r>
                <a:rPr lang="en-US" dirty="0" smtClean="0"/>
                <a:t>Plants or microorganisms</a:t>
              </a:r>
            </a:p>
          </p:txBody>
        </p:sp>
      </p:grpSp>
      <p:grpSp>
        <p:nvGrpSpPr>
          <p:cNvPr id="52" name="Group 51"/>
          <p:cNvGrpSpPr/>
          <p:nvPr/>
        </p:nvGrpSpPr>
        <p:grpSpPr>
          <a:xfrm>
            <a:off x="1822450" y="2507171"/>
            <a:ext cx="2057400" cy="521732"/>
            <a:chOff x="2590800" y="2830730"/>
            <a:chExt cx="2057400" cy="521732"/>
          </a:xfrm>
        </p:grpSpPr>
        <p:sp>
          <p:nvSpPr>
            <p:cNvPr id="22" name="Oval 21"/>
            <p:cNvSpPr/>
            <p:nvPr/>
          </p:nvSpPr>
          <p:spPr>
            <a:xfrm>
              <a:off x="2971800" y="2830730"/>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590800" y="2923401"/>
              <a:ext cx="2057400" cy="369332"/>
            </a:xfrm>
            <a:prstGeom prst="rect">
              <a:avLst/>
            </a:prstGeom>
            <a:noFill/>
          </p:spPr>
          <p:txBody>
            <a:bodyPr wrap="square" rtlCol="0">
              <a:spAutoFit/>
            </a:bodyPr>
            <a:lstStyle/>
            <a:p>
              <a:pPr algn="ctr"/>
              <a:r>
                <a:rPr lang="en-US" dirty="0" smtClean="0"/>
                <a:t>Oils</a:t>
              </a:r>
            </a:p>
          </p:txBody>
        </p:sp>
      </p:grpSp>
      <p:grpSp>
        <p:nvGrpSpPr>
          <p:cNvPr id="27" name="Group 26"/>
          <p:cNvGrpSpPr/>
          <p:nvPr/>
        </p:nvGrpSpPr>
        <p:grpSpPr>
          <a:xfrm>
            <a:off x="7069777" y="4618089"/>
            <a:ext cx="2057400" cy="521732"/>
            <a:chOff x="2286000" y="3763664"/>
            <a:chExt cx="2057400" cy="521732"/>
          </a:xfrm>
        </p:grpSpPr>
        <p:sp>
          <p:nvSpPr>
            <p:cNvPr id="26" name="Oval 25"/>
            <p:cNvSpPr/>
            <p:nvPr/>
          </p:nvSpPr>
          <p:spPr>
            <a:xfrm>
              <a:off x="2667000" y="3763664"/>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286000" y="3839864"/>
              <a:ext cx="2057400" cy="369332"/>
            </a:xfrm>
            <a:prstGeom prst="rect">
              <a:avLst/>
            </a:prstGeom>
            <a:noFill/>
          </p:spPr>
          <p:txBody>
            <a:bodyPr wrap="square" rtlCol="0">
              <a:spAutoFit/>
            </a:bodyPr>
            <a:lstStyle/>
            <a:p>
              <a:pPr algn="ctr"/>
              <a:r>
                <a:rPr lang="en-US" dirty="0" smtClean="0"/>
                <a:t>Acids</a:t>
              </a:r>
            </a:p>
          </p:txBody>
        </p:sp>
      </p:grpSp>
      <p:grpSp>
        <p:nvGrpSpPr>
          <p:cNvPr id="48" name="Group 47"/>
          <p:cNvGrpSpPr/>
          <p:nvPr/>
        </p:nvGrpSpPr>
        <p:grpSpPr>
          <a:xfrm>
            <a:off x="228600" y="5098197"/>
            <a:ext cx="2057400" cy="914400"/>
            <a:chOff x="990600" y="5366265"/>
            <a:chExt cx="2057400" cy="914400"/>
          </a:xfrm>
        </p:grpSpPr>
        <p:sp>
          <p:nvSpPr>
            <p:cNvPr id="29" name="Oval 28"/>
            <p:cNvSpPr/>
            <p:nvPr/>
          </p:nvSpPr>
          <p:spPr>
            <a:xfrm>
              <a:off x="990600" y="5366265"/>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90600" y="5643265"/>
              <a:ext cx="2057400" cy="369332"/>
            </a:xfrm>
            <a:prstGeom prst="rect">
              <a:avLst/>
            </a:prstGeom>
            <a:noFill/>
          </p:spPr>
          <p:txBody>
            <a:bodyPr wrap="square" rtlCol="0">
              <a:spAutoFit/>
            </a:bodyPr>
            <a:lstStyle/>
            <a:p>
              <a:pPr algn="ctr"/>
              <a:r>
                <a:rPr lang="en-US" dirty="0" smtClean="0"/>
                <a:t>Poor workmanship</a:t>
              </a:r>
            </a:p>
          </p:txBody>
        </p:sp>
      </p:grpSp>
      <p:grpSp>
        <p:nvGrpSpPr>
          <p:cNvPr id="50" name="Group 49"/>
          <p:cNvGrpSpPr/>
          <p:nvPr/>
        </p:nvGrpSpPr>
        <p:grpSpPr>
          <a:xfrm>
            <a:off x="3555213" y="4719999"/>
            <a:ext cx="2057400" cy="729735"/>
            <a:chOff x="3581400" y="5823465"/>
            <a:chExt cx="2057400" cy="729735"/>
          </a:xfrm>
        </p:grpSpPr>
        <p:sp>
          <p:nvSpPr>
            <p:cNvPr id="33" name="Oval 32"/>
            <p:cNvSpPr/>
            <p:nvPr/>
          </p:nvSpPr>
          <p:spPr>
            <a:xfrm>
              <a:off x="3746500" y="5823465"/>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581400" y="6003666"/>
              <a:ext cx="2057400" cy="369332"/>
            </a:xfrm>
            <a:prstGeom prst="rect">
              <a:avLst/>
            </a:prstGeom>
            <a:noFill/>
          </p:spPr>
          <p:txBody>
            <a:bodyPr wrap="square" rtlCol="0">
              <a:spAutoFit/>
            </a:bodyPr>
            <a:lstStyle/>
            <a:p>
              <a:pPr algn="ctr"/>
              <a:r>
                <a:rPr lang="en-US" dirty="0" smtClean="0"/>
                <a:t>Deicing salts</a:t>
              </a:r>
            </a:p>
          </p:txBody>
        </p:sp>
      </p:grpSp>
      <p:grpSp>
        <p:nvGrpSpPr>
          <p:cNvPr id="45" name="Group 44"/>
          <p:cNvGrpSpPr/>
          <p:nvPr/>
        </p:nvGrpSpPr>
        <p:grpSpPr>
          <a:xfrm>
            <a:off x="5435473" y="4645462"/>
            <a:ext cx="2057400" cy="729735"/>
            <a:chOff x="495300" y="3679754"/>
            <a:chExt cx="2057400" cy="729735"/>
          </a:xfrm>
        </p:grpSpPr>
        <p:sp>
          <p:nvSpPr>
            <p:cNvPr id="35" name="Oval 34"/>
            <p:cNvSpPr/>
            <p:nvPr/>
          </p:nvSpPr>
          <p:spPr>
            <a:xfrm>
              <a:off x="660400" y="3679754"/>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95300" y="3839864"/>
              <a:ext cx="2057400" cy="369332"/>
            </a:xfrm>
            <a:prstGeom prst="rect">
              <a:avLst/>
            </a:prstGeom>
            <a:noFill/>
          </p:spPr>
          <p:txBody>
            <a:bodyPr wrap="square" rtlCol="0">
              <a:spAutoFit/>
            </a:bodyPr>
            <a:lstStyle/>
            <a:p>
              <a:pPr algn="ctr"/>
              <a:r>
                <a:rPr lang="en-US" dirty="0" smtClean="0"/>
                <a:t>Faulty design</a:t>
              </a:r>
            </a:p>
          </p:txBody>
        </p:sp>
      </p:grpSp>
      <p:grpSp>
        <p:nvGrpSpPr>
          <p:cNvPr id="54" name="Group 53"/>
          <p:cNvGrpSpPr/>
          <p:nvPr/>
        </p:nvGrpSpPr>
        <p:grpSpPr>
          <a:xfrm>
            <a:off x="2126460" y="5189567"/>
            <a:ext cx="2057400" cy="521732"/>
            <a:chOff x="2286000" y="3763664"/>
            <a:chExt cx="2057400" cy="521732"/>
          </a:xfrm>
        </p:grpSpPr>
        <p:sp>
          <p:nvSpPr>
            <p:cNvPr id="55" name="Oval 54"/>
            <p:cNvSpPr/>
            <p:nvPr/>
          </p:nvSpPr>
          <p:spPr>
            <a:xfrm>
              <a:off x="2667000" y="3763664"/>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286000" y="3839864"/>
              <a:ext cx="2057400" cy="369332"/>
            </a:xfrm>
            <a:prstGeom prst="rect">
              <a:avLst/>
            </a:prstGeom>
            <a:noFill/>
          </p:spPr>
          <p:txBody>
            <a:bodyPr wrap="square" rtlCol="0">
              <a:spAutoFit/>
            </a:bodyPr>
            <a:lstStyle/>
            <a:p>
              <a:pPr algn="ctr"/>
              <a:r>
                <a:rPr lang="en-US" dirty="0" smtClean="0"/>
                <a:t>Acids</a:t>
              </a:r>
            </a:p>
          </p:txBody>
        </p:sp>
      </p:grpSp>
      <p:sp>
        <p:nvSpPr>
          <p:cNvPr id="3" name="TextBox 2"/>
          <p:cNvSpPr txBox="1"/>
          <p:nvPr/>
        </p:nvSpPr>
        <p:spPr>
          <a:xfrm>
            <a:off x="1586998" y="5711299"/>
            <a:ext cx="7425575" cy="830997"/>
          </a:xfrm>
          <a:prstGeom prst="rect">
            <a:avLst/>
          </a:prstGeom>
          <a:noFill/>
        </p:spPr>
        <p:txBody>
          <a:bodyPr wrap="square" rtlCol="0">
            <a:spAutoFit/>
          </a:bodyPr>
          <a:lstStyle/>
          <a:p>
            <a:pPr algn="r"/>
            <a:r>
              <a:rPr lang="en-US" sz="2400" dirty="0" smtClean="0"/>
              <a:t>Often it is not just one thing, but rather a </a:t>
            </a:r>
          </a:p>
          <a:p>
            <a:pPr algn="r"/>
            <a:r>
              <a:rPr lang="en-US" sz="2400" dirty="0" smtClean="0"/>
              <a:t>combination of these factors that causes deterioration.</a:t>
            </a:r>
            <a:endParaRPr lang="en-US" sz="2400" dirty="0"/>
          </a:p>
        </p:txBody>
      </p:sp>
    </p:spTree>
    <p:custDataLst>
      <p:tags r:id="rId1"/>
    </p:custDataLst>
    <p:extLst>
      <p:ext uri="{BB962C8B-B14F-4D97-AF65-F5344CB8AC3E}">
        <p14:creationId xmlns:p14="http://schemas.microsoft.com/office/powerpoint/2010/main" val="138346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childTnLst>
                                </p:cTn>
                              </p:par>
                              <p:par>
                                <p:cTn id="20" presetID="10"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childTnLst>
                                </p:cTn>
                              </p:par>
                              <p:par>
                                <p:cTn id="23" presetID="10"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1000"/>
                                        <p:tgtEl>
                                          <p:spTgt spid="51"/>
                                        </p:tgtEl>
                                      </p:cBhvr>
                                    </p:animEffect>
                                  </p:child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childTnLst>
                                </p:cTn>
                              </p:par>
                              <p:par>
                                <p:cTn id="38" presetID="10" presetClass="entr" presetSubtype="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10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childTnLst>
                                </p:cTn>
                              </p:par>
                              <p:par>
                                <p:cTn id="44" presetID="10" presetClass="entr" presetSubtype="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childTnLst>
                                </p:cTn>
                              </p:par>
                              <p:par>
                                <p:cTn id="47" presetID="10"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childTnLst>
                                </p:cTn>
                              </p:par>
                              <p:par>
                                <p:cTn id="50" presetID="10" presetClass="entr" presetSubtype="0"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childTnLst>
                                </p:cTn>
                              </p:par>
                              <p:par>
                                <p:cTn id="53" presetID="10"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childTnLst>
                                </p:cTn>
                              </p:par>
                              <p:par>
                                <p:cTn id="56" presetID="10"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638300" y="1143000"/>
            <a:ext cx="5867400" cy="1107996"/>
          </a:xfrm>
          <a:prstGeom prst="rect">
            <a:avLst/>
          </a:prstGeom>
          <a:noFill/>
        </p:spPr>
        <p:txBody>
          <a:bodyPr wrap="square" rtlCol="0">
            <a:spAutoFit/>
          </a:bodyPr>
          <a:lstStyle/>
          <a:p>
            <a:pPr algn="ctr"/>
            <a:r>
              <a:rPr lang="en-US" sz="6600" dirty="0" smtClean="0">
                <a:solidFill>
                  <a:schemeClr val="accent5">
                    <a:lumMod val="50000"/>
                    <a:alpha val="45000"/>
                  </a:schemeClr>
                </a:solidFill>
              </a:rPr>
              <a:t>Course Scenario</a:t>
            </a:r>
            <a:endParaRPr lang="en-US" sz="6600" dirty="0">
              <a:solidFill>
                <a:schemeClr val="accent5">
                  <a:lumMod val="50000"/>
                  <a:alpha val="45000"/>
                </a:schemeClr>
              </a:solidFill>
            </a:endParaRPr>
          </a:p>
        </p:txBody>
      </p:sp>
      <p:sp>
        <p:nvSpPr>
          <p:cNvPr id="6" name="TextBox 5"/>
          <p:cNvSpPr txBox="1"/>
          <p:nvPr/>
        </p:nvSpPr>
        <p:spPr>
          <a:xfrm>
            <a:off x="228600" y="2521059"/>
            <a:ext cx="8458200" cy="1815882"/>
          </a:xfrm>
          <a:prstGeom prst="rect">
            <a:avLst/>
          </a:prstGeom>
          <a:noFill/>
        </p:spPr>
        <p:txBody>
          <a:bodyPr wrap="square" rtlCol="0">
            <a:spAutoFit/>
          </a:bodyPr>
          <a:lstStyle/>
          <a:p>
            <a:pPr algn="ctr"/>
            <a:r>
              <a:rPr lang="en-US" sz="2800" dirty="0" smtClean="0"/>
              <a:t>Throughout this course, we will apply what we’ve learned to a concrete repair scenario. </a:t>
            </a:r>
          </a:p>
          <a:p>
            <a:pPr algn="ctr"/>
            <a:endParaRPr lang="en-US" sz="2800" dirty="0" smtClean="0"/>
          </a:p>
          <a:p>
            <a:pPr algn="ctr"/>
            <a:r>
              <a:rPr lang="en-US" sz="2800" dirty="0" smtClean="0"/>
              <a:t>We will build upon the information after each lesson. </a:t>
            </a:r>
            <a:endParaRPr lang="en-US" sz="2800" dirty="0"/>
          </a:p>
        </p:txBody>
      </p:sp>
      <p:sp>
        <p:nvSpPr>
          <p:cNvPr id="7" name="TextBox 6"/>
          <p:cNvSpPr txBox="1"/>
          <p:nvPr/>
        </p:nvSpPr>
        <p:spPr>
          <a:xfrm>
            <a:off x="800100" y="4724400"/>
            <a:ext cx="7315200" cy="646331"/>
          </a:xfrm>
          <a:prstGeom prst="rect">
            <a:avLst/>
          </a:prstGeom>
          <a:noFill/>
        </p:spPr>
        <p:txBody>
          <a:bodyPr wrap="square" rtlCol="0">
            <a:spAutoFit/>
          </a:bodyPr>
          <a:lstStyle/>
          <a:p>
            <a:pPr algn="ctr"/>
            <a:r>
              <a:rPr lang="en-US" sz="3600" dirty="0" smtClean="0">
                <a:solidFill>
                  <a:srgbClr val="C00000">
                    <a:alpha val="75000"/>
                  </a:srgbClr>
                </a:solidFill>
              </a:rPr>
              <a:t>Let’s get started!</a:t>
            </a:r>
            <a:endParaRPr lang="en-US" sz="3600" dirty="0">
              <a:solidFill>
                <a:srgbClr val="C00000">
                  <a:alpha val="75000"/>
                </a:srgbClr>
              </a:solidFill>
            </a:endParaRPr>
          </a:p>
        </p:txBody>
      </p:sp>
      <p:sp>
        <p:nvSpPr>
          <p:cNvPr id="8" name="Rectangle 7"/>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8844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42414" y="928654"/>
            <a:ext cx="10725734" cy="5931377"/>
            <a:chOff x="42414" y="928654"/>
            <a:chExt cx="10725734" cy="5931377"/>
          </a:xfrm>
        </p:grpSpPr>
        <p:sp>
          <p:nvSpPr>
            <p:cNvPr id="6" name="Trapezoid 5"/>
            <p:cNvSpPr/>
            <p:nvPr/>
          </p:nvSpPr>
          <p:spPr>
            <a:xfrm rot="16200000">
              <a:off x="-1259101" y="3846299"/>
              <a:ext cx="4686090" cy="1337311"/>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apezoid 7"/>
            <p:cNvSpPr/>
            <p:nvPr/>
          </p:nvSpPr>
          <p:spPr>
            <a:xfrm>
              <a:off x="1752600" y="2171910"/>
              <a:ext cx="7391400" cy="2171489"/>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ccoughlin\AppData\Local\Microsoft\Windows\Temporary Internet Files\Content.IE5\4QLENBFY\PngMedium-Signs-Hazard-Warning-17-5742[1].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1426" y="3144281"/>
              <a:ext cx="322323" cy="2847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ccoughlin\AppData\Local\Microsoft\Windows\Temporary Internet Files\Content.IE5\H7O39T1H\Door-12722-larg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14808" y="2673986"/>
              <a:ext cx="1229016" cy="16694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ccoughlin\AppData\Local\Microsoft\Windows\Temporary Internet Files\Content.IE5\A0R1K8AW\211359913[1].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7692" b="88462" l="0" r="98667">
                          <a14:foregroundMark x1="20667" y1="36538" x2="20667" y2="36538"/>
                          <a14:foregroundMark x1="9333" y1="40385" x2="9333" y2="40385"/>
                          <a14:foregroundMark x1="64000" y1="32692" x2="64000" y2="32692"/>
                          <a14:foregroundMark x1="78000" y1="34615" x2="78000" y2="34615"/>
                          <a14:foregroundMark x1="91333" y1="37500" x2="91333" y2="37500"/>
                        </a14:backgroundRemoval>
                      </a14:imgEffect>
                    </a14:imgLayer>
                  </a14:imgProps>
                </a:ext>
                <a:ext uri="{28A0092B-C50C-407E-A947-70E740481C1C}">
                  <a14:useLocalDpi xmlns:a14="http://schemas.microsoft.com/office/drawing/2010/main" val="0"/>
                </a:ext>
              </a:extLst>
            </a:blip>
            <a:srcRect/>
            <a:stretch>
              <a:fillRect/>
            </a:stretch>
          </p:blipFill>
          <p:spPr bwMode="auto">
            <a:xfrm>
              <a:off x="2074662" y="2371000"/>
              <a:ext cx="439938" cy="30502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17" name="Freeform 16"/>
            <p:cNvSpPr/>
            <p:nvPr/>
          </p:nvSpPr>
          <p:spPr>
            <a:xfrm>
              <a:off x="5134594" y="5809065"/>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8" name="Freeform 17"/>
            <p:cNvSpPr/>
            <p:nvPr/>
          </p:nvSpPr>
          <p:spPr>
            <a:xfrm rot="10800000">
              <a:off x="4381501" y="6060477"/>
              <a:ext cx="3966025"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9" name="Freeform 18"/>
            <p:cNvSpPr/>
            <p:nvPr/>
          </p:nvSpPr>
          <p:spPr>
            <a:xfrm>
              <a:off x="4771407" y="6527522"/>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0" name="Isosceles Triangle 19"/>
            <p:cNvSpPr/>
            <p:nvPr/>
          </p:nvSpPr>
          <p:spPr>
            <a:xfrm rot="10800000">
              <a:off x="381000" y="2133599"/>
              <a:ext cx="1371599" cy="2209800"/>
            </a:xfrm>
            <a:prstGeom prst="triangle">
              <a:avLst>
                <a:gd name="adj" fmla="val 10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bwMode="auto">
            <a:xfrm flipV="1">
              <a:off x="406032" y="2171910"/>
              <a:ext cx="1346568" cy="2133174"/>
            </a:xfrm>
            <a:prstGeom prst="line">
              <a:avLst/>
            </a:prstGeom>
            <a:noFill/>
            <a:ln w="9525" cap="flat" cmpd="sng" algn="ctr">
              <a:solidFill>
                <a:schemeClr val="bg2"/>
              </a:solidFill>
              <a:prstDash val="solid"/>
              <a:round/>
              <a:headEnd type="none" w="med" len="med"/>
              <a:tailEnd type="none" w="med" len="med"/>
            </a:ln>
            <a:effectLst/>
          </p:spPr>
        </p:cxnSp>
        <p:sp>
          <p:nvSpPr>
            <p:cNvPr id="22" name="Freeform 21"/>
            <p:cNvSpPr/>
            <p:nvPr/>
          </p:nvSpPr>
          <p:spPr>
            <a:xfrm>
              <a:off x="5791200" y="5867400"/>
              <a:ext cx="783771" cy="83127"/>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3" name="Freeform 22"/>
            <p:cNvSpPr/>
            <p:nvPr/>
          </p:nvSpPr>
          <p:spPr>
            <a:xfrm rot="11051061">
              <a:off x="7873795" y="6337212"/>
              <a:ext cx="389799" cy="74238"/>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4" name="Freeform 23"/>
            <p:cNvSpPr/>
            <p:nvPr/>
          </p:nvSpPr>
          <p:spPr>
            <a:xfrm rot="11051061">
              <a:off x="4962448" y="6519885"/>
              <a:ext cx="971706" cy="145244"/>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pic>
          <p:nvPicPr>
            <p:cNvPr id="25" name="Picture 7" descr="K:\Training\Projects\Customer\AIA\Online Courses\Concrete Repair Applications\Images\su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414" y="949196"/>
              <a:ext cx="745748" cy="7457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C:\Users\ccoughlin\AppData\Local\Microsoft\Windows\Temporary Internet Files\Content.IE5\W7XYMR41\dark-cloud-snowing-13626-medium[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196194">
              <a:off x="332521" y="928654"/>
              <a:ext cx="1263771" cy="10489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544207" y="2126756"/>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895520" y="1846804"/>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1305951" y="1174847"/>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738703" y="2375508"/>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1442129" y="2014953"/>
              <a:ext cx="296613" cy="231754"/>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Oval 32">
            <a:hlinkClick r:id="rId10" action="ppaction://hlinksldjump"/>
          </p:cNvPr>
          <p:cNvSpPr/>
          <p:nvPr/>
        </p:nvSpPr>
        <p:spPr>
          <a:xfrm>
            <a:off x="1614808" y="2064038"/>
            <a:ext cx="2652391" cy="2279361"/>
          </a:xfrm>
          <a:prstGeom prst="ellipse">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hlinkClick r:id="rId11" action="ppaction://hlinksldjump"/>
          </p:cNvPr>
          <p:cNvSpPr/>
          <p:nvPr/>
        </p:nvSpPr>
        <p:spPr>
          <a:xfrm>
            <a:off x="-12026" y="720857"/>
            <a:ext cx="1862586" cy="2011814"/>
          </a:xfrm>
          <a:prstGeom prst="ellipse">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hlinkClick r:id="rId12" action="ppaction://hlinksldjump"/>
          </p:cNvPr>
          <p:cNvSpPr/>
          <p:nvPr/>
        </p:nvSpPr>
        <p:spPr>
          <a:xfrm>
            <a:off x="3928614" y="5526035"/>
            <a:ext cx="5215386" cy="1372459"/>
          </a:xfrm>
          <a:prstGeom prst="ellipse">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95897" y="379309"/>
            <a:ext cx="8305800" cy="369332"/>
          </a:xfrm>
          <a:prstGeom prst="rect">
            <a:avLst/>
          </a:prstGeom>
        </p:spPr>
        <p:txBody>
          <a:bodyPr wrap="square">
            <a:spAutoFit/>
          </a:bodyPr>
          <a:lstStyle/>
          <a:p>
            <a:pPr algn="ctr"/>
            <a:r>
              <a:rPr lang="en-US" i="1" dirty="0"/>
              <a:t>It's November in Maryland. The job at hand is on the top level of a parking garage. </a:t>
            </a:r>
          </a:p>
        </p:txBody>
      </p:sp>
      <p:sp>
        <p:nvSpPr>
          <p:cNvPr id="38" name="TextBox 37"/>
          <p:cNvSpPr txBox="1"/>
          <p:nvPr/>
        </p:nvSpPr>
        <p:spPr>
          <a:xfrm>
            <a:off x="1474841" y="770452"/>
            <a:ext cx="6347913" cy="707886"/>
          </a:xfrm>
          <a:prstGeom prst="rect">
            <a:avLst/>
          </a:prstGeom>
          <a:noFill/>
        </p:spPr>
        <p:txBody>
          <a:bodyPr wrap="square" rtlCol="0">
            <a:spAutoFit/>
          </a:bodyPr>
          <a:lstStyle/>
          <a:p>
            <a:pPr algn="ctr"/>
            <a:r>
              <a:rPr lang="en-US" sz="2000" dirty="0" smtClean="0"/>
              <a:t>Let’s say the Project </a:t>
            </a:r>
            <a:r>
              <a:rPr lang="en-US" sz="2000" dirty="0"/>
              <a:t>E</a:t>
            </a:r>
            <a:r>
              <a:rPr lang="en-US" sz="2000" dirty="0" smtClean="0"/>
              <a:t>ngineer is conducting a visual repair. What are some things he/she should note?</a:t>
            </a:r>
            <a:endParaRPr lang="en-US" sz="2000" dirty="0"/>
          </a:p>
        </p:txBody>
      </p:sp>
      <p:sp>
        <p:nvSpPr>
          <p:cNvPr id="36" name="Oval 35"/>
          <p:cNvSpPr/>
          <p:nvPr/>
        </p:nvSpPr>
        <p:spPr>
          <a:xfrm>
            <a:off x="0" y="566817"/>
            <a:ext cx="1905000" cy="2174743"/>
          </a:xfrm>
          <a:prstGeom prst="ellipse">
            <a:avLst/>
          </a:prstGeom>
          <a:noFill/>
          <a:ln w="571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rot="416209">
            <a:off x="4365267" y="5743883"/>
            <a:ext cx="5026231" cy="479794"/>
          </a:xfrm>
          <a:prstGeom prst="ellipse">
            <a:avLst/>
          </a:prstGeom>
          <a:noFill/>
          <a:ln w="571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Line Callout 1 39"/>
          <p:cNvSpPr/>
          <p:nvPr/>
        </p:nvSpPr>
        <p:spPr>
          <a:xfrm>
            <a:off x="4572000" y="4152898"/>
            <a:ext cx="4648200" cy="990600"/>
          </a:xfrm>
          <a:prstGeom prst="borderCallout1">
            <a:avLst>
              <a:gd name="adj1" fmla="val 99599"/>
              <a:gd name="adj2" fmla="val 27191"/>
              <a:gd name="adj3" fmla="val 143016"/>
              <a:gd name="adj4" fmla="val 19784"/>
            </a:avLst>
          </a:prstGeom>
          <a:solidFill>
            <a:schemeClr val="bg1"/>
          </a:solidFill>
          <a:ln w="381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Moderate, </a:t>
            </a:r>
            <a:r>
              <a:rPr lang="en-US" sz="1600" u="sng" dirty="0" smtClean="0">
                <a:solidFill>
                  <a:schemeClr val="tx1"/>
                </a:solidFill>
              </a:rPr>
              <a:t>patterned</a:t>
            </a:r>
            <a:r>
              <a:rPr lang="en-US" sz="1600" dirty="0" smtClean="0">
                <a:solidFill>
                  <a:schemeClr val="tx1"/>
                </a:solidFill>
              </a:rPr>
              <a:t> cracking with some spalling. </a:t>
            </a:r>
          </a:p>
          <a:p>
            <a:pPr algn="ctr"/>
            <a:r>
              <a:rPr lang="en-US" sz="1600" dirty="0" smtClean="0">
                <a:solidFill>
                  <a:schemeClr val="tx1"/>
                </a:solidFill>
              </a:rPr>
              <a:t>After sounding, delaminated concrete is found.</a:t>
            </a:r>
          </a:p>
          <a:p>
            <a:pPr algn="ctr"/>
            <a:r>
              <a:rPr lang="en-US" sz="1600" dirty="0" smtClean="0">
                <a:solidFill>
                  <a:schemeClr val="tx1"/>
                </a:solidFill>
              </a:rPr>
              <a:t>(possibly corrosion of embedded metal reinforcement?)</a:t>
            </a:r>
            <a:endParaRPr lang="en-US" sz="1600" dirty="0">
              <a:solidFill>
                <a:schemeClr val="tx1"/>
              </a:solidFill>
            </a:endParaRPr>
          </a:p>
        </p:txBody>
      </p:sp>
      <p:sp>
        <p:nvSpPr>
          <p:cNvPr id="41" name="Line Callout 1 40"/>
          <p:cNvSpPr/>
          <p:nvPr/>
        </p:nvSpPr>
        <p:spPr>
          <a:xfrm>
            <a:off x="2380932" y="1301906"/>
            <a:ext cx="2194036" cy="819365"/>
          </a:xfrm>
          <a:prstGeom prst="borderCallout1">
            <a:avLst>
              <a:gd name="adj1" fmla="val 53337"/>
              <a:gd name="adj2" fmla="val -655"/>
              <a:gd name="adj3" fmla="val 48970"/>
              <a:gd name="adj4" fmla="val -20620"/>
            </a:avLst>
          </a:prstGeom>
          <a:solidFill>
            <a:schemeClr val="bg1"/>
          </a:solidFill>
          <a:ln w="381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Currently snowy climate, but some sun </a:t>
            </a:r>
          </a:p>
          <a:p>
            <a:pPr algn="ctr"/>
            <a:r>
              <a:rPr lang="en-US" sz="1600" dirty="0" smtClean="0">
                <a:solidFill>
                  <a:schemeClr val="tx1"/>
                </a:solidFill>
              </a:rPr>
              <a:t>(possibly freeze/thaw?)</a:t>
            </a:r>
            <a:endParaRPr lang="en-US" sz="1600" dirty="0">
              <a:solidFill>
                <a:schemeClr val="tx1"/>
              </a:solidFill>
            </a:endParaRPr>
          </a:p>
        </p:txBody>
      </p:sp>
      <p:sp>
        <p:nvSpPr>
          <p:cNvPr id="42" name="Oval 41"/>
          <p:cNvSpPr/>
          <p:nvPr/>
        </p:nvSpPr>
        <p:spPr>
          <a:xfrm>
            <a:off x="2842640" y="3054094"/>
            <a:ext cx="459893" cy="465092"/>
          </a:xfrm>
          <a:prstGeom prst="ellipse">
            <a:avLst/>
          </a:prstGeom>
          <a:noFill/>
          <a:ln w="571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Line Callout 1 42"/>
          <p:cNvSpPr/>
          <p:nvPr/>
        </p:nvSpPr>
        <p:spPr>
          <a:xfrm>
            <a:off x="3588327" y="2758646"/>
            <a:ext cx="2220023" cy="527994"/>
          </a:xfrm>
          <a:prstGeom prst="borderCallout1">
            <a:avLst>
              <a:gd name="adj1" fmla="val 60584"/>
              <a:gd name="adj2" fmla="val 816"/>
              <a:gd name="adj3" fmla="val 79580"/>
              <a:gd name="adj4" fmla="val -12306"/>
            </a:avLst>
          </a:prstGeom>
          <a:solidFill>
            <a:schemeClr val="bg1"/>
          </a:solidFill>
          <a:ln w="381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Slipping caution (possibly de-icing salts?)</a:t>
            </a:r>
            <a:endParaRPr lang="en-US" sz="1600" dirty="0">
              <a:solidFill>
                <a:schemeClr val="tx1"/>
              </a:solidFill>
            </a:endParaRPr>
          </a:p>
        </p:txBody>
      </p:sp>
    </p:spTree>
    <p:custDataLst>
      <p:tags r:id="rId1"/>
    </p:custDataLst>
    <p:extLst>
      <p:ext uri="{BB962C8B-B14F-4D97-AF65-F5344CB8AC3E}">
        <p14:creationId xmlns:p14="http://schemas.microsoft.com/office/powerpoint/2010/main" val="112792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0" grpId="0" animBg="1"/>
      <p:bldP spid="41" grpId="0" animBg="1"/>
      <p:bldP spid="42" grpId="0" animBg="1"/>
      <p:bldP spid="4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le 3"/>
          <p:cNvPicPr>
            <a:picLocks noGrp="1" noChangeAspect="1"/>
          </p:cNvPicPr>
          <p:nvPr>
            <p:ph idx="1"/>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flipH="1">
            <a:off x="553408" y="1981200"/>
            <a:ext cx="4172909" cy="4125916"/>
          </a:xfrm>
          <a:effectLst>
            <a:outerShdw blurRad="50800" dist="38100" dir="2700000" algn="tl" rotWithShape="0">
              <a:prstClr val="black">
                <a:alpha val="40000"/>
              </a:prstClr>
            </a:outerShdw>
          </a:effectLst>
        </p:spPr>
      </p:pic>
      <p:sp>
        <p:nvSpPr>
          <p:cNvPr id="6" name="TextBox 5"/>
          <p:cNvSpPr txBox="1"/>
          <p:nvPr/>
        </p:nvSpPr>
        <p:spPr>
          <a:xfrm>
            <a:off x="3505200" y="1295400"/>
            <a:ext cx="5181600" cy="1015663"/>
          </a:xfrm>
          <a:prstGeom prst="rect">
            <a:avLst/>
          </a:prstGeom>
          <a:noFill/>
          <a:ln>
            <a:noFill/>
          </a:ln>
        </p:spPr>
        <p:txBody>
          <a:bodyPr wrap="square" rtlCol="0">
            <a:spAutoFit/>
          </a:bodyPr>
          <a:lstStyle/>
          <a:p>
            <a:pPr algn="ctr"/>
            <a:r>
              <a:rPr lang="en-US" sz="2000" dirty="0" smtClean="0"/>
              <a:t>When going through the construction documents and data, the Project </a:t>
            </a:r>
            <a:r>
              <a:rPr lang="en-US" sz="2000" dirty="0"/>
              <a:t>E</a:t>
            </a:r>
            <a:r>
              <a:rPr lang="en-US" sz="2000" dirty="0" smtClean="0"/>
              <a:t>ngineer finds a few things he is curious about. </a:t>
            </a:r>
          </a:p>
        </p:txBody>
      </p:sp>
      <p:grpSp>
        <p:nvGrpSpPr>
          <p:cNvPr id="3" name="Group 2"/>
          <p:cNvGrpSpPr/>
          <p:nvPr/>
        </p:nvGrpSpPr>
        <p:grpSpPr>
          <a:xfrm>
            <a:off x="184596" y="297287"/>
            <a:ext cx="3777803" cy="1505944"/>
            <a:chOff x="184597" y="297287"/>
            <a:chExt cx="3657600" cy="1278024"/>
          </a:xfrm>
        </p:grpSpPr>
        <p:sp>
          <p:nvSpPr>
            <p:cNvPr id="7" name="Cloud Callout 6"/>
            <p:cNvSpPr/>
            <p:nvPr/>
          </p:nvSpPr>
          <p:spPr>
            <a:xfrm>
              <a:off x="184597" y="297287"/>
              <a:ext cx="3657600" cy="1278024"/>
            </a:xfrm>
            <a:prstGeom prst="cloudCallout">
              <a:avLst>
                <a:gd name="adj1" fmla="val 6055"/>
                <a:gd name="adj2" fmla="val 85471"/>
              </a:avLst>
            </a:prstGeom>
            <a:solidFill>
              <a:schemeClr val="bg1">
                <a:lumMod val="9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extBox 1"/>
            <p:cNvSpPr txBox="1"/>
            <p:nvPr/>
          </p:nvSpPr>
          <p:spPr>
            <a:xfrm>
              <a:off x="778702" y="562332"/>
              <a:ext cx="2476500" cy="923330"/>
            </a:xfrm>
            <a:prstGeom prst="rect">
              <a:avLst/>
            </a:prstGeom>
            <a:noFill/>
          </p:spPr>
          <p:txBody>
            <a:bodyPr wrap="square" rtlCol="0">
              <a:spAutoFit/>
            </a:bodyPr>
            <a:lstStyle/>
            <a:p>
              <a:pPr algn="ctr"/>
              <a:r>
                <a:rPr lang="en-US" dirty="0"/>
                <a:t>It seems a repair was done on this </a:t>
              </a:r>
              <a:r>
                <a:rPr lang="en-US" dirty="0" smtClean="0"/>
                <a:t>structure only </a:t>
              </a:r>
              <a:r>
                <a:rPr lang="en-US" dirty="0"/>
                <a:t>a few years </a:t>
              </a:r>
              <a:r>
                <a:rPr lang="en-US" dirty="0" smtClean="0"/>
                <a:t>ago...</a:t>
              </a:r>
            </a:p>
          </p:txBody>
        </p:sp>
      </p:grpSp>
      <p:sp>
        <p:nvSpPr>
          <p:cNvPr id="9" name="Rectangle 8"/>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5377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798009" y="5232858"/>
            <a:ext cx="1868794" cy="369332"/>
          </a:xfrm>
          <a:prstGeom prst="rect">
            <a:avLst/>
          </a:prstGeom>
          <a:noFill/>
        </p:spPr>
        <p:txBody>
          <a:bodyPr wrap="square" rtlCol="0">
            <a:spAutoFit/>
          </a:bodyPr>
          <a:lstStyle/>
          <a:p>
            <a:pPr algn="ctr"/>
            <a:r>
              <a:rPr lang="en-US" i="1" dirty="0" smtClean="0"/>
              <a:t>The Stakeholder</a:t>
            </a:r>
            <a:endParaRPr lang="en-US" i="1" dirty="0"/>
          </a:p>
        </p:txBody>
      </p:sp>
      <p:sp>
        <p:nvSpPr>
          <p:cNvPr id="17" name="Rounded Rectangular Callout 16"/>
          <p:cNvSpPr/>
          <p:nvPr/>
        </p:nvSpPr>
        <p:spPr>
          <a:xfrm>
            <a:off x="2667000" y="2667000"/>
            <a:ext cx="3810000" cy="685800"/>
          </a:xfrm>
          <a:prstGeom prst="wedgeRoundRectCallout">
            <a:avLst>
              <a:gd name="adj1" fmla="val -70333"/>
              <a:gd name="adj2" fmla="val 7955"/>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“Do you use de-icing salts to prevent skidding?”</a:t>
            </a:r>
            <a:endParaRPr lang="en-US" sz="1600" dirty="0">
              <a:solidFill>
                <a:schemeClr val="tx1"/>
              </a:solidFill>
            </a:endParaRPr>
          </a:p>
        </p:txBody>
      </p:sp>
      <p:sp>
        <p:nvSpPr>
          <p:cNvPr id="18" name="Rounded Rectangular Callout 17"/>
          <p:cNvSpPr/>
          <p:nvPr/>
        </p:nvSpPr>
        <p:spPr>
          <a:xfrm>
            <a:off x="2667000" y="3505200"/>
            <a:ext cx="3810000" cy="838200"/>
          </a:xfrm>
          <a:prstGeom prst="wedgeRoundRectCallout">
            <a:avLst>
              <a:gd name="adj1" fmla="val 62267"/>
              <a:gd name="adj2" fmla="val -38408"/>
              <a:gd name="adj3" fmla="val 16667"/>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“We use them a lot, otherwise cars skid all over the place.”</a:t>
            </a:r>
            <a:endParaRPr lang="en-US" sz="1600" dirty="0">
              <a:solidFill>
                <a:schemeClr val="tx1"/>
              </a:solidFill>
            </a:endParaRPr>
          </a:p>
        </p:txBody>
      </p:sp>
      <p:sp>
        <p:nvSpPr>
          <p:cNvPr id="19" name="Rounded Rectangular Callout 18"/>
          <p:cNvSpPr/>
          <p:nvPr/>
        </p:nvSpPr>
        <p:spPr>
          <a:xfrm>
            <a:off x="2686050" y="4495800"/>
            <a:ext cx="3810000" cy="501134"/>
          </a:xfrm>
          <a:prstGeom prst="wedgeRoundRectCallout">
            <a:avLst>
              <a:gd name="adj1" fmla="val -58633"/>
              <a:gd name="adj2" fmla="val -47045"/>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“When was the concrete last serviced?”</a:t>
            </a:r>
            <a:endParaRPr lang="en-US" sz="1600" dirty="0">
              <a:solidFill>
                <a:schemeClr val="tx1"/>
              </a:solidFill>
            </a:endParaRPr>
          </a:p>
        </p:txBody>
      </p:sp>
      <p:sp>
        <p:nvSpPr>
          <p:cNvPr id="20" name="Rounded Rectangular Callout 19"/>
          <p:cNvSpPr/>
          <p:nvPr/>
        </p:nvSpPr>
        <p:spPr>
          <a:xfrm>
            <a:off x="2709868" y="5181600"/>
            <a:ext cx="3810000" cy="838200"/>
          </a:xfrm>
          <a:prstGeom prst="wedgeRoundRectCallout">
            <a:avLst>
              <a:gd name="adj1" fmla="val 58967"/>
              <a:gd name="adj2" fmla="val -49318"/>
              <a:gd name="adj3" fmla="val 16667"/>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“I’m not sure. Let me check and get back to you.”</a:t>
            </a:r>
            <a:endParaRPr lang="en-US" sz="1600" dirty="0">
              <a:solidFill>
                <a:schemeClr val="tx1"/>
              </a:solidFill>
            </a:endParaRPr>
          </a:p>
        </p:txBody>
      </p:sp>
      <p:sp>
        <p:nvSpPr>
          <p:cNvPr id="15" name="Rectangle 14"/>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ular Callout 20"/>
          <p:cNvSpPr/>
          <p:nvPr/>
        </p:nvSpPr>
        <p:spPr>
          <a:xfrm>
            <a:off x="2667000" y="1143000"/>
            <a:ext cx="3810000" cy="419100"/>
          </a:xfrm>
          <a:prstGeom prst="wedgeRoundRectCallout">
            <a:avLst>
              <a:gd name="adj1" fmla="val -69205"/>
              <a:gd name="adj2" fmla="val 246879"/>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“Is this area subject to heavy loading?”</a:t>
            </a:r>
            <a:endParaRPr lang="en-US" sz="1600" dirty="0">
              <a:solidFill>
                <a:schemeClr val="tx1"/>
              </a:solidFill>
            </a:endParaRPr>
          </a:p>
        </p:txBody>
      </p:sp>
      <p:sp>
        <p:nvSpPr>
          <p:cNvPr id="16" name="Rounded Rectangular Callout 15"/>
          <p:cNvSpPr/>
          <p:nvPr/>
        </p:nvSpPr>
        <p:spPr>
          <a:xfrm>
            <a:off x="2725108" y="1676400"/>
            <a:ext cx="3810000" cy="838200"/>
          </a:xfrm>
          <a:prstGeom prst="wedgeRoundRectCallout">
            <a:avLst>
              <a:gd name="adj1" fmla="val 64667"/>
              <a:gd name="adj2" fmla="val 57046"/>
              <a:gd name="adj3" fmla="val 16667"/>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“Not really, since it’s the top level of the garage</a:t>
            </a:r>
            <a:r>
              <a:rPr lang="en-US" sz="1600" dirty="0" smtClean="0">
                <a:solidFill>
                  <a:schemeClr val="tx1"/>
                </a:solidFill>
              </a:rPr>
              <a:t>, </a:t>
            </a:r>
            <a:r>
              <a:rPr lang="en-US" sz="1600" dirty="0">
                <a:solidFill>
                  <a:schemeClr val="tx1"/>
                </a:solidFill>
              </a:rPr>
              <a:t>it doesn’t get much use until we’re overloaded with holiday shoppers.”</a:t>
            </a:r>
          </a:p>
        </p:txBody>
      </p:sp>
      <p:pic>
        <p:nvPicPr>
          <p:cNvPr id="30" name="Male 3"/>
          <p:cNvPicPr>
            <a:picLocks noChangeAspect="1"/>
          </p:cNvPicPr>
          <p:nvPr>
            <p:custDataLst>
              <p:tags r:id="rId2"/>
            </p:custDataLst>
          </p:nvPr>
        </p:nvPicPr>
        <p:blipFill rotWithShape="1">
          <a:blip r:embed="rId6" cstate="print">
            <a:extLst>
              <a:ext uri="{28A0092B-C50C-407E-A947-70E740481C1C}">
                <a14:useLocalDpi xmlns:a14="http://schemas.microsoft.com/office/drawing/2010/main" val="0"/>
              </a:ext>
            </a:extLst>
          </a:blip>
          <a:srcRect b="50000"/>
          <a:stretch/>
        </p:blipFill>
        <p:spPr>
          <a:xfrm flipH="1">
            <a:off x="360045" y="2348657"/>
            <a:ext cx="2023109" cy="2861374"/>
          </a:xfrm>
          <a:prstGeom prst="rect">
            <a:avLst/>
          </a:prstGeom>
          <a:effectLst>
            <a:outerShdw blurRad="50800" dist="38100" dir="2700000" algn="tl" rotWithShape="0">
              <a:prstClr val="black">
                <a:alpha val="40000"/>
              </a:prstClr>
            </a:outerShdw>
          </a:effectLst>
        </p:spPr>
      </p:pic>
      <p:pic>
        <p:nvPicPr>
          <p:cNvPr id="31" name="Male 4"/>
          <p:cNvPicPr>
            <a:picLocks noChangeAspect="1"/>
          </p:cNvPicPr>
          <p:nvPr>
            <p:custDataLst>
              <p:tags r:id="rId3"/>
            </p:custDataLst>
          </p:nvPr>
        </p:nvPicPr>
        <p:blipFill rotWithShape="1">
          <a:blip r:embed="rId7" cstate="print">
            <a:extLst>
              <a:ext uri="{28A0092B-C50C-407E-A947-70E740481C1C}">
                <a14:useLocalDpi xmlns:a14="http://schemas.microsoft.com/office/drawing/2010/main" val="0"/>
              </a:ext>
            </a:extLst>
          </a:blip>
          <a:srcRect b="50000"/>
          <a:stretch/>
        </p:blipFill>
        <p:spPr>
          <a:xfrm>
            <a:off x="6798009" y="2396519"/>
            <a:ext cx="1868794" cy="2836339"/>
          </a:xfrm>
          <a:prstGeom prst="rect">
            <a:avLst/>
          </a:prstGeom>
          <a:effectLst>
            <a:outerShdw blurRad="50800" dist="38100" dir="2700000" algn="tl" rotWithShape="0">
              <a:prstClr val="black">
                <a:alpha val="40000"/>
              </a:prstClr>
            </a:outerShdw>
          </a:effectLst>
        </p:spPr>
      </p:pic>
      <p:sp>
        <p:nvSpPr>
          <p:cNvPr id="24" name="TextBox 23"/>
          <p:cNvSpPr txBox="1"/>
          <p:nvPr/>
        </p:nvSpPr>
        <p:spPr>
          <a:xfrm>
            <a:off x="1260877" y="370671"/>
            <a:ext cx="6622245" cy="646331"/>
          </a:xfrm>
          <a:prstGeom prst="rect">
            <a:avLst/>
          </a:prstGeom>
          <a:noFill/>
          <a:ln>
            <a:noFill/>
          </a:ln>
        </p:spPr>
        <p:txBody>
          <a:bodyPr wrap="square" rtlCol="0">
            <a:spAutoFit/>
          </a:bodyPr>
          <a:lstStyle/>
          <a:p>
            <a:pPr algn="ctr"/>
            <a:r>
              <a:rPr lang="en-US" dirty="0" smtClean="0"/>
              <a:t>Let’s have the Project Engineer ask the Owner/Stakeholder a few questions based on what he’s seen.</a:t>
            </a:r>
          </a:p>
        </p:txBody>
      </p:sp>
      <p:sp>
        <p:nvSpPr>
          <p:cNvPr id="26" name="TextBox 25"/>
          <p:cNvSpPr txBox="1"/>
          <p:nvPr/>
        </p:nvSpPr>
        <p:spPr>
          <a:xfrm>
            <a:off x="304799" y="5232858"/>
            <a:ext cx="2133600" cy="369332"/>
          </a:xfrm>
          <a:prstGeom prst="rect">
            <a:avLst/>
          </a:prstGeom>
          <a:noFill/>
        </p:spPr>
        <p:txBody>
          <a:bodyPr wrap="square" rtlCol="0">
            <a:spAutoFit/>
          </a:bodyPr>
          <a:lstStyle/>
          <a:p>
            <a:pPr algn="ctr"/>
            <a:r>
              <a:rPr lang="en-US" i="1" dirty="0" smtClean="0"/>
              <a:t>The Project Engineer</a:t>
            </a:r>
            <a:endParaRPr lang="en-US" i="1" dirty="0"/>
          </a:p>
        </p:txBody>
      </p:sp>
    </p:spTree>
    <p:custDataLst>
      <p:tags r:id="rId1"/>
    </p:custDataLst>
    <p:extLst>
      <p:ext uri="{BB962C8B-B14F-4D97-AF65-F5344CB8AC3E}">
        <p14:creationId xmlns:p14="http://schemas.microsoft.com/office/powerpoint/2010/main" val="362302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Male 3"/>
          <p:cNvPicPr>
            <a:picLocks noGrp="1" noChangeAspect="1"/>
          </p:cNvPicPr>
          <p:nvPr>
            <p:ph idx="1"/>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4267200" y="2667000"/>
            <a:ext cx="3985648" cy="3940764"/>
          </a:xfrm>
          <a:effectLst>
            <a:outerShdw blurRad="50800" dist="38100" dir="2700000" algn="tl" rotWithShape="0">
              <a:prstClr val="black">
                <a:alpha val="40000"/>
              </a:prstClr>
            </a:outerShdw>
          </a:effectLst>
        </p:spPr>
      </p:pic>
      <p:sp>
        <p:nvSpPr>
          <p:cNvPr id="5" name="TextBox 4"/>
          <p:cNvSpPr txBox="1"/>
          <p:nvPr/>
        </p:nvSpPr>
        <p:spPr>
          <a:xfrm>
            <a:off x="838200" y="457200"/>
            <a:ext cx="7467600" cy="2123658"/>
          </a:xfrm>
          <a:prstGeom prst="rect">
            <a:avLst/>
          </a:prstGeom>
          <a:noFill/>
        </p:spPr>
        <p:txBody>
          <a:bodyPr wrap="square" rtlCol="0">
            <a:spAutoFit/>
          </a:bodyPr>
          <a:lstStyle/>
          <a:p>
            <a:pPr algn="ctr"/>
            <a:r>
              <a:rPr lang="en-US" sz="2400" b="1" dirty="0" smtClean="0"/>
              <a:t>He suspects that de-icing salts may be the cause. </a:t>
            </a:r>
          </a:p>
          <a:p>
            <a:pPr algn="ctr"/>
            <a:r>
              <a:rPr lang="en-US" dirty="0" smtClean="0"/>
              <a:t>A review of past records show that none of the previous repairs did anything to protect the reinforcing bar.</a:t>
            </a:r>
            <a:endParaRPr lang="en-US" dirty="0"/>
          </a:p>
          <a:p>
            <a:pPr algn="ctr"/>
            <a:endParaRPr lang="en-US" i="1" dirty="0" smtClean="0"/>
          </a:p>
          <a:p>
            <a:pPr algn="ctr"/>
            <a:r>
              <a:rPr lang="en-US" dirty="0" smtClean="0"/>
              <a:t>De-icing salts (chlorides) accelerate the rate of corrosion by breaking down the initial protective layer of iron oxide that forms on the reinforcing steel when concrete is first placed. </a:t>
            </a:r>
            <a:endParaRPr lang="en-US" dirty="0"/>
          </a:p>
        </p:txBody>
      </p:sp>
      <p:sp>
        <p:nvSpPr>
          <p:cNvPr id="7" name="Rounded Rectangular Callout 6"/>
          <p:cNvSpPr/>
          <p:nvPr/>
        </p:nvSpPr>
        <p:spPr>
          <a:xfrm>
            <a:off x="838200" y="2971800"/>
            <a:ext cx="3268980" cy="1905000"/>
          </a:xfrm>
          <a:prstGeom prst="wedgeRoundRectCallout">
            <a:avLst>
              <a:gd name="adj1" fmla="val 105921"/>
              <a:gd name="adj2" fmla="val -29750"/>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“We need to conduct a pH test and a chloride test on the concrete using ASTM D4262 and ASTM C1152, respectively, as reference standards.”</a:t>
            </a:r>
            <a:endParaRPr lang="en-US" sz="2000" dirty="0">
              <a:solidFill>
                <a:schemeClr val="tx1"/>
              </a:solidFill>
            </a:endParaRPr>
          </a:p>
        </p:txBody>
      </p:sp>
      <p:sp>
        <p:nvSpPr>
          <p:cNvPr id="8" name="Rectangle 7"/>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7490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5727"/>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descr="embedded_metal_corrosion.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23925" y="3578180"/>
            <a:ext cx="7296150" cy="19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256183" y="1371771"/>
            <a:ext cx="4154886" cy="1477328"/>
          </a:xfrm>
          <a:prstGeom prst="rect">
            <a:avLst/>
          </a:prstGeom>
          <a:noFill/>
        </p:spPr>
        <p:txBody>
          <a:bodyPr wrap="square" rtlCol="0">
            <a:spAutoFit/>
          </a:bodyPr>
          <a:lstStyle/>
          <a:p>
            <a:pPr algn="ctr"/>
            <a:r>
              <a:rPr lang="en-US" dirty="0" smtClean="0"/>
              <a:t>Based on these test results and general observations, the Project Engineer concludes that de-icing salts caused corrosion of the embedded metal rebar which led to patterned cracking. </a:t>
            </a:r>
            <a:endParaRPr lang="en-US" dirty="0"/>
          </a:p>
        </p:txBody>
      </p:sp>
      <p:sp>
        <p:nvSpPr>
          <p:cNvPr id="12" name="Rectangle 11"/>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26374" y="1063831"/>
            <a:ext cx="3276600" cy="2093208"/>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rPr>
              <a:t>Result </a:t>
            </a:r>
            <a:r>
              <a:rPr lang="en-US" sz="2000" b="1" dirty="0">
                <a:solidFill>
                  <a:schemeClr val="tx1"/>
                </a:solidFill>
              </a:rPr>
              <a:t>of the pH </a:t>
            </a:r>
            <a:r>
              <a:rPr lang="en-US" sz="2000" b="1" dirty="0" smtClean="0">
                <a:solidFill>
                  <a:schemeClr val="tx1"/>
                </a:solidFill>
              </a:rPr>
              <a:t>test:</a:t>
            </a:r>
            <a:endParaRPr lang="en-US" sz="2000" b="1" dirty="0">
              <a:solidFill>
                <a:schemeClr val="tx1"/>
              </a:solidFill>
            </a:endParaRPr>
          </a:p>
          <a:p>
            <a:pPr marL="285750" indent="-285750">
              <a:buFont typeface="Arial" panose="020B0604020202020204" pitchFamily="34" charset="0"/>
              <a:buChar char="•"/>
            </a:pPr>
            <a:r>
              <a:rPr lang="en-US" sz="2000" dirty="0">
                <a:solidFill>
                  <a:schemeClr val="tx1"/>
                </a:solidFill>
              </a:rPr>
              <a:t>Low </a:t>
            </a:r>
            <a:r>
              <a:rPr lang="en-US" sz="2000" dirty="0" smtClean="0">
                <a:solidFill>
                  <a:schemeClr val="tx1"/>
                </a:solidFill>
              </a:rPr>
              <a:t>pH</a:t>
            </a:r>
          </a:p>
          <a:p>
            <a:endParaRPr lang="en-US" sz="2000" dirty="0">
              <a:solidFill>
                <a:schemeClr val="tx1"/>
              </a:solidFill>
            </a:endParaRPr>
          </a:p>
          <a:p>
            <a:r>
              <a:rPr lang="en-US" sz="2000" b="1" dirty="0" smtClean="0">
                <a:solidFill>
                  <a:schemeClr val="tx1"/>
                </a:solidFill>
              </a:rPr>
              <a:t>Result of the chloride test</a:t>
            </a:r>
            <a:endParaRPr lang="en-US" sz="2000" b="1" dirty="0">
              <a:solidFill>
                <a:schemeClr val="tx1"/>
              </a:solidFill>
            </a:endParaRPr>
          </a:p>
          <a:p>
            <a:pPr marL="285750" indent="-285750">
              <a:buFont typeface="Arial" panose="020B0604020202020204" pitchFamily="34" charset="0"/>
              <a:buChar char="•"/>
            </a:pPr>
            <a:r>
              <a:rPr lang="en-US" sz="2000" dirty="0">
                <a:solidFill>
                  <a:schemeClr val="tx1"/>
                </a:solidFill>
              </a:rPr>
              <a:t>High amounts of chlorides </a:t>
            </a:r>
            <a:r>
              <a:rPr lang="en-US" sz="2000" dirty="0" smtClean="0">
                <a:solidFill>
                  <a:schemeClr val="tx1"/>
                </a:solidFill>
              </a:rPr>
              <a:t>detected</a:t>
            </a:r>
            <a:endParaRPr lang="en-US" sz="2000" dirty="0">
              <a:solidFill>
                <a:schemeClr val="tx1"/>
              </a:solidFill>
            </a:endParaRPr>
          </a:p>
        </p:txBody>
      </p:sp>
    </p:spTree>
    <p:custDataLst>
      <p:tags r:id="rId1"/>
    </p:custDataLst>
    <p:extLst>
      <p:ext uri="{BB962C8B-B14F-4D97-AF65-F5344CB8AC3E}">
        <p14:creationId xmlns:p14="http://schemas.microsoft.com/office/powerpoint/2010/main" val="63992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2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en-US" dirty="0"/>
          </a:p>
        </p:txBody>
      </p:sp>
      <p:sp>
        <p:nvSpPr>
          <p:cNvPr id="12" name="Rectangle 11"/>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646788" y="4364014"/>
            <a:ext cx="10374630" cy="2516631"/>
            <a:chOff x="393518" y="4343400"/>
            <a:chExt cx="10374630" cy="2516631"/>
          </a:xfrm>
        </p:grpSpPr>
        <p:sp>
          <p:nvSpPr>
            <p:cNvPr id="16" name="Trapezoid 15"/>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pezoid 20"/>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apezoid 21"/>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25" name="Straight Connector 24"/>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26" name="Freeform 25"/>
            <p:cNvSpPr/>
            <p:nvPr/>
          </p:nvSpPr>
          <p:spPr>
            <a:xfrm>
              <a:off x="5134594" y="5809065"/>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7" name="Freeform 26"/>
            <p:cNvSpPr/>
            <p:nvPr/>
          </p:nvSpPr>
          <p:spPr>
            <a:xfrm rot="10800000">
              <a:off x="4381501" y="6060477"/>
              <a:ext cx="3966025"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8" name="Freeform 27"/>
            <p:cNvSpPr/>
            <p:nvPr/>
          </p:nvSpPr>
          <p:spPr>
            <a:xfrm>
              <a:off x="4771407" y="6527522"/>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1" name="Freeform 30"/>
            <p:cNvSpPr/>
            <p:nvPr/>
          </p:nvSpPr>
          <p:spPr>
            <a:xfrm>
              <a:off x="5791200" y="5867400"/>
              <a:ext cx="783771" cy="83127"/>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2" name="Freeform 31"/>
            <p:cNvSpPr/>
            <p:nvPr/>
          </p:nvSpPr>
          <p:spPr>
            <a:xfrm rot="11051061">
              <a:off x="7873795" y="6337212"/>
              <a:ext cx="389799" cy="74238"/>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3" name="Freeform 32"/>
            <p:cNvSpPr/>
            <p:nvPr/>
          </p:nvSpPr>
          <p:spPr>
            <a:xfrm rot="11051061">
              <a:off x="4962448" y="6519885"/>
              <a:ext cx="971706" cy="145244"/>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grpSp>
      <p:sp>
        <p:nvSpPr>
          <p:cNvPr id="19" name="Rectangle 18"/>
          <p:cNvSpPr/>
          <p:nvPr/>
        </p:nvSpPr>
        <p:spPr>
          <a:xfrm>
            <a:off x="1225827" y="762000"/>
            <a:ext cx="6629400" cy="2062103"/>
          </a:xfrm>
          <a:prstGeom prst="rect">
            <a:avLst/>
          </a:prstGeom>
        </p:spPr>
        <p:txBody>
          <a:bodyPr wrap="square">
            <a:spAutoFit/>
          </a:bodyPr>
          <a:lstStyle/>
          <a:p>
            <a:pPr algn="ctr"/>
            <a:r>
              <a:rPr lang="en-US" sz="3600" dirty="0" smtClean="0"/>
              <a:t>Discussion Question:</a:t>
            </a:r>
          </a:p>
          <a:p>
            <a:pPr algn="ctr"/>
            <a:endParaRPr lang="en-US" sz="3600" i="1" dirty="0" smtClean="0">
              <a:solidFill>
                <a:schemeClr val="accent1">
                  <a:lumMod val="50000"/>
                </a:schemeClr>
              </a:solidFill>
            </a:endParaRPr>
          </a:p>
          <a:p>
            <a:pPr algn="ctr"/>
            <a:r>
              <a:rPr lang="en-US" sz="2800" dirty="0" smtClean="0">
                <a:solidFill>
                  <a:schemeClr val="accent1">
                    <a:lumMod val="50000"/>
                  </a:schemeClr>
                </a:solidFill>
              </a:rPr>
              <a:t>Were </a:t>
            </a:r>
            <a:r>
              <a:rPr lang="en-US" sz="2800" dirty="0">
                <a:solidFill>
                  <a:schemeClr val="accent1">
                    <a:lumMod val="50000"/>
                  </a:schemeClr>
                </a:solidFill>
              </a:rPr>
              <a:t>there other things that could have </a:t>
            </a:r>
            <a:r>
              <a:rPr lang="en-US" sz="2800" dirty="0" smtClean="0">
                <a:solidFill>
                  <a:schemeClr val="accent1">
                    <a:lumMod val="50000"/>
                  </a:schemeClr>
                </a:solidFill>
              </a:rPr>
              <a:t>accelerated the deterioration?</a:t>
            </a:r>
          </a:p>
        </p:txBody>
      </p:sp>
    </p:spTree>
    <p:custDataLst>
      <p:tags r:id="rId1"/>
    </p:custDataLst>
    <p:extLst>
      <p:ext uri="{BB962C8B-B14F-4D97-AF65-F5344CB8AC3E}">
        <p14:creationId xmlns:p14="http://schemas.microsoft.com/office/powerpoint/2010/main" val="172744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2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452437" y="386090"/>
            <a:ext cx="8254365" cy="584775"/>
          </a:xfrm>
          <a:prstGeom prst="rect">
            <a:avLst/>
          </a:prstGeom>
          <a:noFill/>
        </p:spPr>
        <p:txBody>
          <a:bodyPr wrap="square" rtlCol="0">
            <a:spAutoFit/>
          </a:bodyPr>
          <a:lstStyle/>
          <a:p>
            <a:pPr algn="ctr"/>
            <a:r>
              <a:rPr lang="en-US" sz="3200" b="1" dirty="0" smtClean="0">
                <a:solidFill>
                  <a:schemeClr val="accent1">
                    <a:lumMod val="50000"/>
                  </a:schemeClr>
                </a:solidFill>
              </a:rPr>
              <a:t>Can we fix the issue?</a:t>
            </a:r>
            <a:endParaRPr lang="en-US" sz="3200" b="1" dirty="0">
              <a:solidFill>
                <a:schemeClr val="accent1">
                  <a:lumMod val="50000"/>
                </a:schemeClr>
              </a:solidFill>
            </a:endParaRPr>
          </a:p>
        </p:txBody>
      </p:sp>
      <p:sp>
        <p:nvSpPr>
          <p:cNvPr id="7" name="TextBox 6"/>
          <p:cNvSpPr txBox="1"/>
          <p:nvPr/>
        </p:nvSpPr>
        <p:spPr>
          <a:xfrm>
            <a:off x="159745" y="4596449"/>
            <a:ext cx="2667000" cy="369332"/>
          </a:xfrm>
          <a:prstGeom prst="rect">
            <a:avLst/>
          </a:prstGeom>
          <a:noFill/>
        </p:spPr>
        <p:txBody>
          <a:bodyPr wrap="square" rtlCol="0">
            <a:spAutoFit/>
          </a:bodyPr>
          <a:lstStyle/>
          <a:p>
            <a:pPr algn="ctr"/>
            <a:r>
              <a:rPr lang="en-US" i="1" dirty="0" smtClean="0"/>
              <a:t>The Project Engineer</a:t>
            </a:r>
            <a:endParaRPr lang="en-US" i="1" dirty="0"/>
          </a:p>
        </p:txBody>
      </p:sp>
      <p:sp>
        <p:nvSpPr>
          <p:cNvPr id="12" name="TextBox 11"/>
          <p:cNvSpPr txBox="1"/>
          <p:nvPr/>
        </p:nvSpPr>
        <p:spPr>
          <a:xfrm>
            <a:off x="6798009" y="4613910"/>
            <a:ext cx="1868794" cy="369332"/>
          </a:xfrm>
          <a:prstGeom prst="rect">
            <a:avLst/>
          </a:prstGeom>
          <a:noFill/>
        </p:spPr>
        <p:txBody>
          <a:bodyPr wrap="square" rtlCol="0">
            <a:spAutoFit/>
          </a:bodyPr>
          <a:lstStyle/>
          <a:p>
            <a:pPr algn="ctr"/>
            <a:r>
              <a:rPr lang="en-US" i="1" dirty="0" smtClean="0"/>
              <a:t>The Stakeholder</a:t>
            </a:r>
            <a:endParaRPr lang="en-US" i="1" dirty="0"/>
          </a:p>
        </p:txBody>
      </p:sp>
      <p:sp>
        <p:nvSpPr>
          <p:cNvPr id="14" name="Rounded Rectangular Callout 13"/>
          <p:cNvSpPr/>
          <p:nvPr/>
        </p:nvSpPr>
        <p:spPr>
          <a:xfrm>
            <a:off x="2663189" y="1371600"/>
            <a:ext cx="3810000" cy="1196340"/>
          </a:xfrm>
          <a:prstGeom prst="wedgeRoundRectCallout">
            <a:avLst>
              <a:gd name="adj1" fmla="val -70463"/>
              <a:gd name="adj2" fmla="val 50251"/>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“Have you considered not using de-icing salts all together and rely simply on snow removal?”</a:t>
            </a:r>
          </a:p>
        </p:txBody>
      </p:sp>
      <p:sp>
        <p:nvSpPr>
          <p:cNvPr id="16" name="Rounded Rectangular Callout 15"/>
          <p:cNvSpPr/>
          <p:nvPr/>
        </p:nvSpPr>
        <p:spPr>
          <a:xfrm>
            <a:off x="2674619" y="3145092"/>
            <a:ext cx="3810000" cy="1468817"/>
          </a:xfrm>
          <a:prstGeom prst="wedgeRoundRectCallout">
            <a:avLst>
              <a:gd name="adj1" fmla="val 65867"/>
              <a:gd name="adj2" fmla="val -87013"/>
              <a:gd name="adj3" fmla="val 16667"/>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“Snow removal alone won’t guarantee that cars won’t skid in my parking garage. Cars skidding and people slipping is a huge liability. I can’t change.”</a:t>
            </a:r>
          </a:p>
        </p:txBody>
      </p:sp>
      <p:sp>
        <p:nvSpPr>
          <p:cNvPr id="2" name="TextBox 1"/>
          <p:cNvSpPr txBox="1"/>
          <p:nvPr/>
        </p:nvSpPr>
        <p:spPr>
          <a:xfrm>
            <a:off x="233838" y="5105400"/>
            <a:ext cx="8691562" cy="1384995"/>
          </a:xfrm>
          <a:prstGeom prst="rect">
            <a:avLst/>
          </a:prstGeom>
          <a:noFill/>
        </p:spPr>
        <p:txBody>
          <a:bodyPr wrap="square" rtlCol="0">
            <a:spAutoFit/>
          </a:bodyPr>
          <a:lstStyle/>
          <a:p>
            <a:pPr algn="ctr"/>
            <a:r>
              <a:rPr lang="en-US" sz="2800" dirty="0" smtClean="0"/>
              <a:t>The Project Engineer determines that he needs to design a repair that adequately protects the reinforcing bar so that this issue does not continue to happen.</a:t>
            </a:r>
            <a:endParaRPr lang="en-US" sz="2800" dirty="0"/>
          </a:p>
        </p:txBody>
      </p:sp>
      <p:sp>
        <p:nvSpPr>
          <p:cNvPr id="21" name="Rectangle 20"/>
          <p:cNvSpPr/>
          <p:nvPr/>
        </p:nvSpPr>
        <p:spPr>
          <a:xfrm>
            <a:off x="152400" y="152400"/>
            <a:ext cx="8839200" cy="6477000"/>
          </a:xfrm>
          <a:prstGeom prst="rect">
            <a:avLst/>
          </a:prstGeom>
          <a:noFill/>
          <a:ln w="7620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Male 3"/>
          <p:cNvPicPr>
            <a:picLocks noChangeAspect="1"/>
          </p:cNvPicPr>
          <p:nvPr>
            <p:custDataLst>
              <p:tags r:id="rId2"/>
            </p:custDataLst>
          </p:nvPr>
        </p:nvPicPr>
        <p:blipFill rotWithShape="1">
          <a:blip r:embed="rId6" cstate="print">
            <a:extLst>
              <a:ext uri="{28A0092B-C50C-407E-A947-70E740481C1C}">
                <a14:useLocalDpi xmlns:a14="http://schemas.microsoft.com/office/drawing/2010/main" val="0"/>
              </a:ext>
            </a:extLst>
          </a:blip>
          <a:srcRect b="50000"/>
          <a:stretch/>
        </p:blipFill>
        <p:spPr>
          <a:xfrm flipH="1">
            <a:off x="360045" y="1714405"/>
            <a:ext cx="2023109" cy="2861374"/>
          </a:xfrm>
          <a:prstGeom prst="rect">
            <a:avLst/>
          </a:prstGeom>
          <a:effectLst>
            <a:outerShdw blurRad="50800" dist="38100" dir="2700000" algn="tl" rotWithShape="0">
              <a:prstClr val="black">
                <a:alpha val="40000"/>
              </a:prstClr>
            </a:outerShdw>
          </a:effectLst>
        </p:spPr>
      </p:pic>
      <p:pic>
        <p:nvPicPr>
          <p:cNvPr id="22" name="Male 4"/>
          <p:cNvPicPr>
            <a:picLocks noChangeAspect="1"/>
          </p:cNvPicPr>
          <p:nvPr>
            <p:custDataLst>
              <p:tags r:id="rId3"/>
            </p:custDataLst>
          </p:nvPr>
        </p:nvPicPr>
        <p:blipFill rotWithShape="1">
          <a:blip r:embed="rId7" cstate="print">
            <a:extLst>
              <a:ext uri="{28A0092B-C50C-407E-A947-70E740481C1C}">
                <a14:useLocalDpi xmlns:a14="http://schemas.microsoft.com/office/drawing/2010/main" val="0"/>
              </a:ext>
            </a:extLst>
          </a:blip>
          <a:srcRect b="50000"/>
          <a:stretch/>
        </p:blipFill>
        <p:spPr>
          <a:xfrm>
            <a:off x="6798009" y="1762267"/>
            <a:ext cx="1868794" cy="2836339"/>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50198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defTabSz="685800">
              <a:lnSpc>
                <a:spcPct val="120000"/>
              </a:lnSpc>
              <a:spcBef>
                <a:spcPts val="0"/>
              </a:spcBef>
              <a:spcAft>
                <a:spcPts val="450"/>
              </a:spcAft>
              <a:defRPr/>
            </a:pPr>
            <a:r>
              <a:rPr lang="en-US" sz="1350" dirty="0">
                <a:solidFill>
                  <a:schemeClr val="tx2"/>
                </a:solidFill>
                <a:latin typeface="Arial"/>
                <a:cs typeface="Calibri" pitchFamily="34" charset="0"/>
              </a:rPr>
              <a:t>AIA Member Information</a:t>
            </a:r>
          </a:p>
          <a:p>
            <a:pPr defTabSz="685800">
              <a:lnSpc>
                <a:spcPct val="120000"/>
              </a:lnSpc>
              <a:spcBef>
                <a:spcPts val="0"/>
              </a:spcBef>
              <a:spcAft>
                <a:spcPts val="450"/>
              </a:spcAft>
              <a:defRPr/>
            </a:pPr>
            <a:r>
              <a:rPr lang="en-US" sz="1350" b="0" dirty="0">
                <a:solidFill>
                  <a:schemeClr val="tx2"/>
                </a:solidFill>
                <a:latin typeface="Arial"/>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lang="en-US" sz="1350" b="0" dirty="0">
                <a:solidFill>
                  <a:schemeClr val="tx2"/>
                </a:solidFill>
                <a:latin typeface="Arial"/>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defTabSz="685800">
              <a:lnSpc>
                <a:spcPct val="120000"/>
              </a:lnSpc>
              <a:spcBef>
                <a:spcPts val="0"/>
              </a:spcBef>
              <a:spcAft>
                <a:spcPts val="450"/>
              </a:spcAft>
              <a:defRPr/>
            </a:pPr>
            <a:r>
              <a:rPr lang="en-US" sz="1350" dirty="0">
                <a:solidFill>
                  <a:schemeClr val="tx2"/>
                </a:solidFill>
                <a:latin typeface="Arial"/>
              </a:rPr>
              <a:t>This course offers </a:t>
            </a:r>
            <a:r>
              <a:rPr lang="en-US" sz="1350" dirty="0" smtClean="0">
                <a:solidFill>
                  <a:schemeClr val="tx2"/>
                </a:solidFill>
                <a:latin typeface="Arial"/>
              </a:rPr>
              <a:t>2 </a:t>
            </a:r>
            <a:r>
              <a:rPr lang="en-US" sz="1350" dirty="0">
                <a:solidFill>
                  <a:schemeClr val="tx2"/>
                </a:solidFill>
                <a:latin typeface="Arial"/>
              </a:rPr>
              <a:t>LU/HSW </a:t>
            </a:r>
            <a:r>
              <a:rPr lang="en-US" sz="1350" dirty="0" smtClean="0">
                <a:solidFill>
                  <a:schemeClr val="tx2"/>
                </a:solidFill>
                <a:latin typeface="Arial"/>
              </a:rPr>
              <a:t>credits.</a:t>
            </a:r>
            <a:endParaRPr lang="en-US" sz="1350" dirty="0">
              <a:solidFill>
                <a:schemeClr val="tx2"/>
              </a:solidFill>
              <a:latin typeface="Arial"/>
            </a:endParaRPr>
          </a:p>
          <a:p>
            <a:pPr defTabSz="685800">
              <a:lnSpc>
                <a:spcPct val="120000"/>
              </a:lnSpc>
              <a:spcBef>
                <a:spcPts val="0"/>
              </a:spcBef>
              <a:spcAft>
                <a:spcPts val="450"/>
              </a:spcAft>
              <a:defRPr/>
            </a:pPr>
            <a:r>
              <a:rPr lang="en-US" sz="1350" dirty="0">
                <a:solidFill>
                  <a:schemeClr val="tx2"/>
                </a:solidFill>
                <a:latin typeface="Arial"/>
              </a:rPr>
              <a:t>AIA Course Number: AIA- RPSD0215</a:t>
            </a:r>
            <a:endParaRPr lang="en-US" sz="135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434138" y="2121695"/>
            <a:ext cx="1143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213379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609600" y="1284383"/>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Owner Requirements</a:t>
            </a:r>
            <a:endParaRPr lang="en-US" u="sng" dirty="0">
              <a:solidFill>
                <a:schemeClr val="tx1">
                  <a:lumMod val="75000"/>
                  <a:lumOff val="25000"/>
                </a:schemeClr>
              </a:solidFill>
            </a:endParaRPr>
          </a:p>
        </p:txBody>
      </p:sp>
      <p:sp>
        <p:nvSpPr>
          <p:cNvPr id="9" name="Rounded Rectangle 8"/>
          <p:cNvSpPr/>
          <p:nvPr/>
        </p:nvSpPr>
        <p:spPr>
          <a:xfrm>
            <a:off x="3352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Service Conditions</a:t>
            </a:r>
            <a:endParaRPr lang="en-US" u="sng" dirty="0">
              <a:solidFill>
                <a:schemeClr val="tx1">
                  <a:lumMod val="75000"/>
                  <a:lumOff val="25000"/>
                </a:schemeClr>
              </a:solidFill>
            </a:endParaRPr>
          </a:p>
        </p:txBody>
      </p:sp>
      <p:sp>
        <p:nvSpPr>
          <p:cNvPr id="10" name="Rounded Rectangle 9"/>
          <p:cNvSpPr/>
          <p:nvPr/>
        </p:nvSpPr>
        <p:spPr>
          <a:xfrm>
            <a:off x="6019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Application Conditions</a:t>
            </a:r>
            <a:endParaRPr lang="en-US" u="sng" dirty="0">
              <a:solidFill>
                <a:schemeClr val="tx1">
                  <a:lumMod val="75000"/>
                  <a:lumOff val="25000"/>
                </a:schemeClr>
              </a:solidFill>
            </a:endParaRPr>
          </a:p>
        </p:txBody>
      </p:sp>
      <p:sp>
        <p:nvSpPr>
          <p:cNvPr id="4" name="Title 3"/>
          <p:cNvSpPr>
            <a:spLocks noGrp="1"/>
          </p:cNvSpPr>
          <p:nvPr>
            <p:ph type="title"/>
          </p:nvPr>
        </p:nvSpPr>
        <p:spPr/>
        <p:txBody>
          <a:bodyPr/>
          <a:lstStyle/>
          <a:p>
            <a:r>
              <a:rPr lang="en-US" dirty="0" smtClean="0"/>
              <a:t>Determining the Scope of the Repair</a:t>
            </a:r>
            <a:endParaRPr lang="en-US" dirty="0"/>
          </a:p>
        </p:txBody>
      </p:sp>
      <p:sp>
        <p:nvSpPr>
          <p:cNvPr id="7" name="Rounded Rectangle 6"/>
          <p:cNvSpPr/>
          <p:nvPr/>
        </p:nvSpPr>
        <p:spPr>
          <a:xfrm>
            <a:off x="304800" y="1676400"/>
            <a:ext cx="8610600" cy="4800600"/>
          </a:xfrm>
          <a:prstGeom prst="roundRect">
            <a:avLst>
              <a:gd name="adj" fmla="val 5652"/>
            </a:avLst>
          </a:prstGeom>
          <a:solidFill>
            <a:srgbClr val="FFFFCC"/>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60404" y="1981200"/>
            <a:ext cx="6172200" cy="4876800"/>
          </a:xfrm>
          <a:prstGeom prst="rect">
            <a:avLst/>
          </a:prstGeom>
          <a:solidFill>
            <a:schemeClr val="bg1"/>
          </a:solidFill>
          <a:ln w="1270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66970" y="2362200"/>
            <a:ext cx="5653030" cy="3416320"/>
          </a:xfrm>
          <a:prstGeom prst="rect">
            <a:avLst/>
          </a:prstGeom>
          <a:noFill/>
        </p:spPr>
        <p:txBody>
          <a:bodyPr wrap="square" rtlCol="0">
            <a:spAutoFit/>
          </a:bodyPr>
          <a:lstStyle/>
          <a:p>
            <a:r>
              <a:rPr lang="en-US" b="1" dirty="0" smtClean="0"/>
              <a:t>Establishing Repair Requirements:</a:t>
            </a:r>
          </a:p>
          <a:p>
            <a:endParaRPr lang="en-US" dirty="0" smtClean="0"/>
          </a:p>
          <a:p>
            <a:r>
              <a:rPr lang="en-US" dirty="0" smtClean="0"/>
              <a:t>Certain requirements will also affect how the repair is planned.</a:t>
            </a:r>
          </a:p>
          <a:p>
            <a:pPr lvl="1"/>
            <a:endParaRPr lang="en-US" dirty="0"/>
          </a:p>
          <a:p>
            <a:r>
              <a:rPr lang="en-US" dirty="0" smtClean="0"/>
              <a:t>These requirements include:</a:t>
            </a:r>
          </a:p>
          <a:p>
            <a:pPr marL="800100" lvl="1" indent="-342900">
              <a:buFont typeface="+mj-lt"/>
              <a:buAutoNum type="arabicPeriod"/>
            </a:pPr>
            <a:r>
              <a:rPr lang="en-US" dirty="0" smtClean="0"/>
              <a:t>Owner Requirements</a:t>
            </a:r>
          </a:p>
          <a:p>
            <a:pPr marL="800100" lvl="1" indent="-342900">
              <a:buFont typeface="+mj-lt"/>
              <a:buAutoNum type="arabicPeriod"/>
            </a:pPr>
            <a:r>
              <a:rPr lang="en-US" dirty="0" smtClean="0"/>
              <a:t>Application Conditions</a:t>
            </a:r>
          </a:p>
          <a:p>
            <a:pPr marL="800100" lvl="1" indent="-342900">
              <a:buFont typeface="+mj-lt"/>
              <a:buAutoNum type="arabicPeriod"/>
            </a:pPr>
            <a:r>
              <a:rPr lang="en-US" dirty="0" smtClean="0"/>
              <a:t>Service Conditions</a:t>
            </a:r>
            <a:endParaRPr lang="en-US" dirty="0"/>
          </a:p>
          <a:p>
            <a:endParaRPr lang="en-US" dirty="0" smtClean="0"/>
          </a:p>
          <a:p>
            <a:endParaRPr lang="en-US" dirty="0"/>
          </a:p>
          <a:p>
            <a:endParaRPr lang="en-US" dirty="0"/>
          </a:p>
        </p:txBody>
      </p:sp>
    </p:spTree>
    <p:custDataLst>
      <p:tags r:id="rId1"/>
    </p:custDataLst>
    <p:extLst>
      <p:ext uri="{BB962C8B-B14F-4D97-AF65-F5344CB8AC3E}">
        <p14:creationId xmlns:p14="http://schemas.microsoft.com/office/powerpoint/2010/main" val="22601647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609600" y="1284383"/>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solidFill>
                  <a:srgbClr val="C00000"/>
                </a:solidFill>
              </a:rPr>
              <a:t>Owner Requirements</a:t>
            </a:r>
            <a:endParaRPr lang="en-US" b="1" u="sng" dirty="0">
              <a:solidFill>
                <a:srgbClr val="C00000"/>
              </a:solidFill>
            </a:endParaRPr>
          </a:p>
        </p:txBody>
      </p:sp>
      <p:sp>
        <p:nvSpPr>
          <p:cNvPr id="9" name="Rounded Rectangle 8"/>
          <p:cNvSpPr/>
          <p:nvPr/>
        </p:nvSpPr>
        <p:spPr>
          <a:xfrm>
            <a:off x="3352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Service Conditions</a:t>
            </a:r>
            <a:endParaRPr lang="en-US" u="sng" dirty="0">
              <a:solidFill>
                <a:schemeClr val="tx1">
                  <a:lumMod val="75000"/>
                  <a:lumOff val="25000"/>
                </a:schemeClr>
              </a:solidFill>
            </a:endParaRPr>
          </a:p>
        </p:txBody>
      </p:sp>
      <p:sp>
        <p:nvSpPr>
          <p:cNvPr id="10" name="Rounded Rectangle 9"/>
          <p:cNvSpPr/>
          <p:nvPr/>
        </p:nvSpPr>
        <p:spPr>
          <a:xfrm>
            <a:off x="6019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Application Conditions</a:t>
            </a:r>
            <a:endParaRPr lang="en-US" u="sng" dirty="0">
              <a:solidFill>
                <a:schemeClr val="tx1">
                  <a:lumMod val="75000"/>
                  <a:lumOff val="25000"/>
                </a:schemeClr>
              </a:solidFill>
            </a:endParaRPr>
          </a:p>
        </p:txBody>
      </p:sp>
      <p:sp>
        <p:nvSpPr>
          <p:cNvPr id="4" name="Title 3"/>
          <p:cNvSpPr>
            <a:spLocks noGrp="1"/>
          </p:cNvSpPr>
          <p:nvPr>
            <p:ph type="title"/>
          </p:nvPr>
        </p:nvSpPr>
        <p:spPr/>
        <p:txBody>
          <a:bodyPr/>
          <a:lstStyle/>
          <a:p>
            <a:r>
              <a:rPr lang="en-US" dirty="0" smtClean="0"/>
              <a:t>Determining the Scope of the Repair</a:t>
            </a:r>
            <a:endParaRPr lang="en-US" dirty="0"/>
          </a:p>
        </p:txBody>
      </p:sp>
      <p:sp>
        <p:nvSpPr>
          <p:cNvPr id="7" name="Rounded Rectangle 6"/>
          <p:cNvSpPr/>
          <p:nvPr/>
        </p:nvSpPr>
        <p:spPr>
          <a:xfrm>
            <a:off x="304800" y="1676400"/>
            <a:ext cx="8610600" cy="4800600"/>
          </a:xfrm>
          <a:prstGeom prst="roundRect">
            <a:avLst>
              <a:gd name="adj" fmla="val 5652"/>
            </a:avLst>
          </a:prstGeom>
          <a:solidFill>
            <a:srgbClr val="FFFFCC"/>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60404" y="1981200"/>
            <a:ext cx="6172200" cy="4876800"/>
          </a:xfrm>
          <a:prstGeom prst="rect">
            <a:avLst/>
          </a:prstGeom>
          <a:solidFill>
            <a:schemeClr val="bg1"/>
          </a:solidFill>
          <a:ln w="1270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66970" y="2362200"/>
            <a:ext cx="5653030" cy="2585323"/>
          </a:xfrm>
          <a:prstGeom prst="rect">
            <a:avLst/>
          </a:prstGeom>
          <a:noFill/>
        </p:spPr>
        <p:txBody>
          <a:bodyPr wrap="square" rtlCol="0">
            <a:spAutoFit/>
          </a:bodyPr>
          <a:lstStyle/>
          <a:p>
            <a:r>
              <a:rPr lang="en-US" b="1" dirty="0" smtClean="0"/>
              <a:t>Owner Requirements:</a:t>
            </a:r>
          </a:p>
          <a:p>
            <a:endParaRPr lang="en-US" dirty="0" smtClean="0"/>
          </a:p>
          <a:p>
            <a:pPr marL="285750" indent="-285750">
              <a:buFont typeface="Arial" panose="020B0604020202020204" pitchFamily="34" charset="0"/>
              <a:buChar char="•"/>
            </a:pPr>
            <a:r>
              <a:rPr lang="en-US" dirty="0" smtClean="0"/>
              <a:t>Do they want an aesthetically pleasing finish?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Are they concerned about a quick turn-around time?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What is their budget?</a:t>
            </a:r>
          </a:p>
          <a:p>
            <a:endParaRPr lang="en-US" dirty="0"/>
          </a:p>
          <a:p>
            <a:endParaRPr lang="en-US" dirty="0"/>
          </a:p>
        </p:txBody>
      </p:sp>
    </p:spTree>
    <p:custDataLst>
      <p:tags r:id="rId1"/>
    </p:custDataLst>
    <p:extLst>
      <p:ext uri="{BB962C8B-B14F-4D97-AF65-F5344CB8AC3E}">
        <p14:creationId xmlns:p14="http://schemas.microsoft.com/office/powerpoint/2010/main" val="25549198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609600" y="1284383"/>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Owner Requirements</a:t>
            </a:r>
            <a:endParaRPr lang="en-US" u="sng" dirty="0">
              <a:solidFill>
                <a:schemeClr val="tx1">
                  <a:lumMod val="75000"/>
                  <a:lumOff val="25000"/>
                </a:schemeClr>
              </a:solidFill>
            </a:endParaRPr>
          </a:p>
        </p:txBody>
      </p:sp>
      <p:sp>
        <p:nvSpPr>
          <p:cNvPr id="9" name="Rounded Rectangle 8"/>
          <p:cNvSpPr/>
          <p:nvPr/>
        </p:nvSpPr>
        <p:spPr>
          <a:xfrm>
            <a:off x="3352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solidFill>
                  <a:srgbClr val="C00000"/>
                </a:solidFill>
              </a:rPr>
              <a:t>Service Conditions</a:t>
            </a:r>
            <a:endParaRPr lang="en-US" b="1" u="sng" dirty="0">
              <a:solidFill>
                <a:srgbClr val="C00000"/>
              </a:solidFill>
            </a:endParaRPr>
          </a:p>
        </p:txBody>
      </p:sp>
      <p:sp>
        <p:nvSpPr>
          <p:cNvPr id="10" name="Rounded Rectangle 9"/>
          <p:cNvSpPr/>
          <p:nvPr/>
        </p:nvSpPr>
        <p:spPr>
          <a:xfrm>
            <a:off x="6019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Application Conditions</a:t>
            </a:r>
            <a:endParaRPr lang="en-US" u="sng" dirty="0">
              <a:solidFill>
                <a:schemeClr val="tx1">
                  <a:lumMod val="75000"/>
                  <a:lumOff val="25000"/>
                </a:schemeClr>
              </a:solidFill>
            </a:endParaRPr>
          </a:p>
        </p:txBody>
      </p:sp>
      <p:sp>
        <p:nvSpPr>
          <p:cNvPr id="4" name="Title 3"/>
          <p:cNvSpPr>
            <a:spLocks noGrp="1"/>
          </p:cNvSpPr>
          <p:nvPr>
            <p:ph type="title"/>
          </p:nvPr>
        </p:nvSpPr>
        <p:spPr/>
        <p:txBody>
          <a:bodyPr/>
          <a:lstStyle/>
          <a:p>
            <a:r>
              <a:rPr lang="en-US" dirty="0" smtClean="0"/>
              <a:t>Determining the Scope of the Repair</a:t>
            </a:r>
            <a:endParaRPr lang="en-US" dirty="0"/>
          </a:p>
        </p:txBody>
      </p:sp>
      <p:sp>
        <p:nvSpPr>
          <p:cNvPr id="7" name="Rounded Rectangle 6"/>
          <p:cNvSpPr/>
          <p:nvPr/>
        </p:nvSpPr>
        <p:spPr>
          <a:xfrm>
            <a:off x="304800" y="1676400"/>
            <a:ext cx="8610600" cy="4800600"/>
          </a:xfrm>
          <a:prstGeom prst="roundRect">
            <a:avLst>
              <a:gd name="adj" fmla="val 5652"/>
            </a:avLst>
          </a:prstGeom>
          <a:solidFill>
            <a:srgbClr val="FFFFCC"/>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60404" y="1981200"/>
            <a:ext cx="6172200" cy="4876800"/>
          </a:xfrm>
          <a:prstGeom prst="rect">
            <a:avLst/>
          </a:prstGeom>
          <a:solidFill>
            <a:schemeClr val="bg1"/>
          </a:solidFill>
          <a:ln w="1270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66970" y="2362200"/>
            <a:ext cx="5653030" cy="2862322"/>
          </a:xfrm>
          <a:prstGeom prst="rect">
            <a:avLst/>
          </a:prstGeom>
          <a:noFill/>
        </p:spPr>
        <p:txBody>
          <a:bodyPr wrap="square" rtlCol="0">
            <a:spAutoFit/>
          </a:bodyPr>
          <a:lstStyle/>
          <a:p>
            <a:r>
              <a:rPr lang="en-US" b="1" dirty="0" smtClean="0"/>
              <a:t>Service Conditions:</a:t>
            </a:r>
          </a:p>
          <a:p>
            <a:endParaRPr lang="en-US" dirty="0" smtClean="0"/>
          </a:p>
          <a:p>
            <a:pPr marL="285750" indent="-285750">
              <a:buFont typeface="Arial" panose="020B0604020202020204" pitchFamily="34" charset="0"/>
              <a:buChar char="•"/>
            </a:pPr>
            <a:r>
              <a:rPr lang="en-US" dirty="0" smtClean="0"/>
              <a:t>What are the load carrying requirements?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Is the area exposed to atmospheric gases/chemicals?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What are the moisture and temperature conditions?</a:t>
            </a:r>
            <a:endParaRPr lang="en-US" dirty="0"/>
          </a:p>
          <a:p>
            <a:endParaRPr lang="en-US" dirty="0" smtClean="0"/>
          </a:p>
          <a:p>
            <a:endParaRPr lang="en-US" dirty="0"/>
          </a:p>
          <a:p>
            <a:endParaRPr lang="en-US" dirty="0"/>
          </a:p>
        </p:txBody>
      </p:sp>
    </p:spTree>
    <p:custDataLst>
      <p:tags r:id="rId1"/>
    </p:custDataLst>
    <p:extLst>
      <p:ext uri="{BB962C8B-B14F-4D97-AF65-F5344CB8AC3E}">
        <p14:creationId xmlns:p14="http://schemas.microsoft.com/office/powerpoint/2010/main" val="9875808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609600" y="1284383"/>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Owner Requirements</a:t>
            </a:r>
            <a:endParaRPr lang="en-US" u="sng" dirty="0">
              <a:solidFill>
                <a:schemeClr val="tx1">
                  <a:lumMod val="75000"/>
                  <a:lumOff val="25000"/>
                </a:schemeClr>
              </a:solidFill>
            </a:endParaRPr>
          </a:p>
        </p:txBody>
      </p:sp>
      <p:sp>
        <p:nvSpPr>
          <p:cNvPr id="9" name="Rounded Rectangle 8"/>
          <p:cNvSpPr/>
          <p:nvPr/>
        </p:nvSpPr>
        <p:spPr>
          <a:xfrm>
            <a:off x="3352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tx1">
                    <a:lumMod val="75000"/>
                    <a:lumOff val="25000"/>
                  </a:schemeClr>
                </a:solidFill>
              </a:rPr>
              <a:t>Service Conditions</a:t>
            </a:r>
            <a:endParaRPr lang="en-US" u="sng" dirty="0">
              <a:solidFill>
                <a:schemeClr val="tx1">
                  <a:lumMod val="75000"/>
                  <a:lumOff val="25000"/>
                </a:schemeClr>
              </a:solidFill>
            </a:endParaRPr>
          </a:p>
        </p:txBody>
      </p:sp>
      <p:sp>
        <p:nvSpPr>
          <p:cNvPr id="10" name="Rounded Rectangle 9"/>
          <p:cNvSpPr/>
          <p:nvPr/>
        </p:nvSpPr>
        <p:spPr>
          <a:xfrm>
            <a:off x="6019800" y="1295400"/>
            <a:ext cx="2514600" cy="457200"/>
          </a:xfrm>
          <a:prstGeom prst="roundRect">
            <a:avLst>
              <a:gd name="adj" fmla="val 32158"/>
            </a:avLst>
          </a:prstGeom>
          <a:solidFill>
            <a:srgbClr val="FFFFCC"/>
          </a:solidFill>
          <a:ln w="127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solidFill>
                  <a:srgbClr val="C00000"/>
                </a:solidFill>
              </a:rPr>
              <a:t>Application Conditions</a:t>
            </a:r>
            <a:endParaRPr lang="en-US" b="1" u="sng" dirty="0">
              <a:solidFill>
                <a:srgbClr val="C00000"/>
              </a:solidFill>
            </a:endParaRPr>
          </a:p>
        </p:txBody>
      </p:sp>
      <p:sp>
        <p:nvSpPr>
          <p:cNvPr id="4" name="Title 3"/>
          <p:cNvSpPr>
            <a:spLocks noGrp="1"/>
          </p:cNvSpPr>
          <p:nvPr>
            <p:ph type="title"/>
          </p:nvPr>
        </p:nvSpPr>
        <p:spPr/>
        <p:txBody>
          <a:bodyPr/>
          <a:lstStyle/>
          <a:p>
            <a:r>
              <a:rPr lang="en-US" dirty="0" smtClean="0"/>
              <a:t>Determining the Scope of the Repair</a:t>
            </a:r>
            <a:endParaRPr lang="en-US" dirty="0"/>
          </a:p>
        </p:txBody>
      </p:sp>
      <p:sp>
        <p:nvSpPr>
          <p:cNvPr id="7" name="Rounded Rectangle 6"/>
          <p:cNvSpPr/>
          <p:nvPr/>
        </p:nvSpPr>
        <p:spPr>
          <a:xfrm>
            <a:off x="304800" y="1676400"/>
            <a:ext cx="8610600" cy="4800600"/>
          </a:xfrm>
          <a:prstGeom prst="roundRect">
            <a:avLst>
              <a:gd name="adj" fmla="val 5652"/>
            </a:avLst>
          </a:prstGeom>
          <a:solidFill>
            <a:srgbClr val="FFFFCC"/>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60404" y="1981200"/>
            <a:ext cx="6172200" cy="4876800"/>
          </a:xfrm>
          <a:prstGeom prst="rect">
            <a:avLst/>
          </a:prstGeom>
          <a:solidFill>
            <a:schemeClr val="bg1"/>
          </a:solidFill>
          <a:ln w="1270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66970" y="2362200"/>
            <a:ext cx="5653030" cy="3416320"/>
          </a:xfrm>
          <a:prstGeom prst="rect">
            <a:avLst/>
          </a:prstGeom>
          <a:noFill/>
        </p:spPr>
        <p:txBody>
          <a:bodyPr wrap="square" rtlCol="0">
            <a:spAutoFit/>
          </a:bodyPr>
          <a:lstStyle/>
          <a:p>
            <a:r>
              <a:rPr lang="en-US" b="1" dirty="0" smtClean="0"/>
              <a:t>Establishing Repair Requirements:</a:t>
            </a:r>
          </a:p>
          <a:p>
            <a:endParaRPr lang="en-US" dirty="0" smtClean="0"/>
          </a:p>
          <a:p>
            <a:pPr marL="285750" indent="-285750">
              <a:buFont typeface="Arial" panose="020B0604020202020204" pitchFamily="34" charset="0"/>
              <a:buChar char="•"/>
            </a:pPr>
            <a:r>
              <a:rPr lang="en-US" dirty="0" smtClean="0"/>
              <a:t>What is the temperature?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What will the wind velocity be at the time of the repair?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What is the geometric configuration of the damage?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What is the size and spacing of the reinforcing bar?</a:t>
            </a:r>
          </a:p>
          <a:p>
            <a:endParaRPr lang="en-US" dirty="0"/>
          </a:p>
          <a:p>
            <a:endParaRPr lang="en-US" dirty="0"/>
          </a:p>
        </p:txBody>
      </p:sp>
    </p:spTree>
    <p:custDataLst>
      <p:tags r:id="rId1"/>
    </p:custDataLst>
    <p:extLst>
      <p:ext uri="{BB962C8B-B14F-4D97-AF65-F5344CB8AC3E}">
        <p14:creationId xmlns:p14="http://schemas.microsoft.com/office/powerpoint/2010/main" val="40034210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387129" y="1690490"/>
            <a:ext cx="3292056" cy="523220"/>
          </a:xfrm>
          <a:prstGeom prst="rect">
            <a:avLst/>
          </a:prstGeom>
          <a:noFill/>
        </p:spPr>
        <p:txBody>
          <a:bodyPr wrap="square" rtlCol="0">
            <a:spAutoFit/>
          </a:bodyPr>
          <a:lstStyle/>
          <a:p>
            <a:pPr algn="ctr"/>
            <a:r>
              <a:rPr lang="en-US" sz="2800" i="1" dirty="0" smtClean="0"/>
              <a:t>The Stakeholder</a:t>
            </a:r>
            <a:endParaRPr lang="en-US" sz="2800" i="1" dirty="0"/>
          </a:p>
        </p:txBody>
      </p:sp>
      <p:sp>
        <p:nvSpPr>
          <p:cNvPr id="16" name="Rounded Rectangular Callout 15"/>
          <p:cNvSpPr/>
          <p:nvPr/>
        </p:nvSpPr>
        <p:spPr>
          <a:xfrm>
            <a:off x="745311" y="2213710"/>
            <a:ext cx="4576692" cy="3261494"/>
          </a:xfrm>
          <a:prstGeom prst="wedgeRoundRectCallout">
            <a:avLst>
              <a:gd name="adj1" fmla="val -67254"/>
              <a:gd name="adj2" fmla="val -45146"/>
              <a:gd name="adj3" fmla="val 16667"/>
            </a:avLst>
          </a:prstGeom>
          <a:solidFill>
            <a:schemeClr val="accent5"/>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 want a clean finish so that my customers don’t have to drive over bumps but it doesn’t have to match perfectly. </a:t>
            </a:r>
          </a:p>
          <a:p>
            <a:pPr algn="ctr"/>
            <a:endParaRPr lang="en-US" dirty="0" smtClean="0">
              <a:solidFill>
                <a:schemeClr val="tx1"/>
              </a:solidFill>
            </a:endParaRPr>
          </a:p>
          <a:p>
            <a:pPr algn="ctr"/>
            <a:r>
              <a:rPr lang="en-US" dirty="0" smtClean="0">
                <a:solidFill>
                  <a:schemeClr val="tx1"/>
                </a:solidFill>
              </a:rPr>
              <a:t>Since it’s the holidays this parking lot often fills all the way up, I want it done as soon as possible. </a:t>
            </a:r>
          </a:p>
          <a:p>
            <a:pPr algn="ctr"/>
            <a:endParaRPr lang="en-US" dirty="0" smtClean="0">
              <a:solidFill>
                <a:schemeClr val="tx1"/>
              </a:solidFill>
            </a:endParaRPr>
          </a:p>
          <a:p>
            <a:pPr algn="ctr"/>
            <a:r>
              <a:rPr lang="en-US" dirty="0" smtClean="0">
                <a:solidFill>
                  <a:schemeClr val="tx1"/>
                </a:solidFill>
              </a:rPr>
              <a:t>I’m tired of doing this so often. I want a repair that will last at least another ten years but won’t cost that much.”</a:t>
            </a:r>
            <a:endParaRPr lang="en-US" dirty="0">
              <a:solidFill>
                <a:schemeClr val="tx1"/>
              </a:solidFill>
            </a:endParaRPr>
          </a:p>
        </p:txBody>
      </p:sp>
      <p:sp>
        <p:nvSpPr>
          <p:cNvPr id="15" name="TextBox 14"/>
          <p:cNvSpPr txBox="1"/>
          <p:nvPr/>
        </p:nvSpPr>
        <p:spPr>
          <a:xfrm>
            <a:off x="925044" y="380999"/>
            <a:ext cx="7508282" cy="707886"/>
          </a:xfrm>
          <a:prstGeom prst="rect">
            <a:avLst/>
          </a:prstGeom>
          <a:noFill/>
        </p:spPr>
        <p:txBody>
          <a:bodyPr wrap="square" rtlCol="0">
            <a:spAutoFit/>
          </a:bodyPr>
          <a:lstStyle/>
          <a:p>
            <a:pPr algn="ctr"/>
            <a:r>
              <a:rPr lang="en-US" sz="2000" dirty="0" smtClean="0"/>
              <a:t>What </a:t>
            </a:r>
            <a:r>
              <a:rPr lang="en-US" sz="2000" b="1" dirty="0" smtClean="0"/>
              <a:t>Owner Requirements </a:t>
            </a:r>
            <a:r>
              <a:rPr lang="en-US" sz="2000" dirty="0"/>
              <a:t>in our scenario would affect the repair material selected?</a:t>
            </a:r>
          </a:p>
        </p:txBody>
      </p:sp>
      <p:sp>
        <p:nvSpPr>
          <p:cNvPr id="18" name="Trapezoid 17"/>
          <p:cNvSpPr/>
          <p:nvPr/>
        </p:nvSpPr>
        <p:spPr>
          <a:xfrm rot="10800000">
            <a:off x="6892888" y="1903360"/>
            <a:ext cx="1098854" cy="224471"/>
          </a:xfrm>
          <a:prstGeom prst="trapezoid">
            <a:avLst>
              <a:gd name="adj" fmla="val 75625"/>
            </a:avLst>
          </a:prstGeom>
          <a:gradFill>
            <a:gsLst>
              <a:gs pos="0">
                <a:schemeClr val="bg1"/>
              </a:gs>
              <a:gs pos="50000">
                <a:schemeClr val="bg2">
                  <a:lumMod val="60000"/>
                  <a:lumOff val="40000"/>
                </a:schemeClr>
              </a:gs>
              <a:gs pos="100000">
                <a:schemeClr val="bg1"/>
              </a:gs>
            </a:gsLst>
            <a:lin ang="5400000" scaled="0"/>
          </a:gradFill>
          <a:ln w="12700">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5939980" y="2260269"/>
            <a:ext cx="3051620" cy="3209936"/>
          </a:xfrm>
          <a:prstGeom prst="roundRect">
            <a:avLst/>
          </a:prstGeom>
          <a:solidFill>
            <a:srgbClr val="FFC000"/>
          </a:solidFill>
          <a:ln w="3810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273718" y="2462294"/>
            <a:ext cx="2432450" cy="2578836"/>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738095" y="2031308"/>
            <a:ext cx="1503697" cy="520773"/>
          </a:xfrm>
          <a:prstGeom prst="rect">
            <a:avLst/>
          </a:prstGeom>
          <a:gradFill>
            <a:gsLst>
              <a:gs pos="0">
                <a:schemeClr val="bg1"/>
              </a:gs>
              <a:gs pos="50000">
                <a:schemeClr val="bg2">
                  <a:lumMod val="60000"/>
                  <a:lumOff val="40000"/>
                </a:schemeClr>
              </a:gs>
              <a:gs pos="100000">
                <a:schemeClr val="bg1"/>
              </a:gs>
            </a:gsLst>
            <a:lin ang="5400000" scaled="0"/>
          </a:gra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Arrow Connector 2"/>
          <p:cNvCxnSpPr/>
          <p:nvPr/>
        </p:nvCxnSpPr>
        <p:spPr bwMode="auto">
          <a:xfrm flipH="1" flipV="1">
            <a:off x="5054519" y="2552081"/>
            <a:ext cx="1219199" cy="197001"/>
          </a:xfrm>
          <a:prstGeom prst="straightConnector1">
            <a:avLst/>
          </a:prstGeom>
          <a:noFill/>
          <a:ln w="9525" cap="flat" cmpd="sng" algn="ctr">
            <a:solidFill>
              <a:schemeClr val="tx1"/>
            </a:solidFill>
            <a:prstDash val="solid"/>
            <a:round/>
            <a:headEnd type="none" w="med" len="med"/>
            <a:tailEnd type="arrow"/>
          </a:ln>
          <a:effectLst/>
        </p:spPr>
      </p:cxnSp>
      <p:cxnSp>
        <p:nvCxnSpPr>
          <p:cNvPr id="33" name="Straight Arrow Connector 32"/>
          <p:cNvCxnSpPr/>
          <p:nvPr/>
        </p:nvCxnSpPr>
        <p:spPr bwMode="auto">
          <a:xfrm flipH="1">
            <a:off x="4572000" y="3096328"/>
            <a:ext cx="1711104" cy="0"/>
          </a:xfrm>
          <a:prstGeom prst="straightConnector1">
            <a:avLst/>
          </a:prstGeom>
          <a:noFill/>
          <a:ln w="9525" cap="flat" cmpd="sng" algn="ctr">
            <a:solidFill>
              <a:schemeClr val="tx1"/>
            </a:solidFill>
            <a:prstDash val="solid"/>
            <a:round/>
            <a:headEnd type="none" w="med" len="med"/>
            <a:tailEnd type="arrow"/>
          </a:ln>
          <a:effectLst/>
        </p:spPr>
      </p:cxnSp>
      <p:cxnSp>
        <p:nvCxnSpPr>
          <p:cNvPr id="34" name="Straight Arrow Connector 33"/>
          <p:cNvCxnSpPr/>
          <p:nvPr/>
        </p:nvCxnSpPr>
        <p:spPr bwMode="auto">
          <a:xfrm flipH="1">
            <a:off x="5054519" y="3424792"/>
            <a:ext cx="1219199" cy="158282"/>
          </a:xfrm>
          <a:prstGeom prst="straightConnector1">
            <a:avLst/>
          </a:prstGeom>
          <a:noFill/>
          <a:ln w="9525" cap="flat" cmpd="sng" algn="ctr">
            <a:solidFill>
              <a:schemeClr val="tx1"/>
            </a:solidFill>
            <a:prstDash val="solid"/>
            <a:round/>
            <a:headEnd type="none" w="med" len="med"/>
            <a:tailEnd type="arrow"/>
          </a:ln>
          <a:effectLst/>
        </p:spPr>
      </p:cxnSp>
      <p:cxnSp>
        <p:nvCxnSpPr>
          <p:cNvPr id="36" name="Straight Arrow Connector 35"/>
          <p:cNvCxnSpPr>
            <a:stCxn id="35" idx="1"/>
          </p:cNvCxnSpPr>
          <p:nvPr/>
        </p:nvCxnSpPr>
        <p:spPr bwMode="auto">
          <a:xfrm flipH="1">
            <a:off x="4038600" y="3745048"/>
            <a:ext cx="2235118" cy="826952"/>
          </a:xfrm>
          <a:prstGeom prst="straightConnector1">
            <a:avLst/>
          </a:prstGeom>
          <a:noFill/>
          <a:ln w="9525" cap="flat" cmpd="sng" algn="ctr">
            <a:solidFill>
              <a:schemeClr val="tx1"/>
            </a:solidFill>
            <a:prstDash val="solid"/>
            <a:round/>
            <a:headEnd type="none" w="med" len="med"/>
            <a:tailEnd type="arrow"/>
          </a:ln>
          <a:effectLst/>
        </p:spPr>
      </p:cxnSp>
      <p:graphicFrame>
        <p:nvGraphicFramePr>
          <p:cNvPr id="35" name="Table 34"/>
          <p:cNvGraphicFramePr>
            <a:graphicFrameLocks noGrp="1"/>
          </p:cNvGraphicFramePr>
          <p:nvPr>
            <p:extLst>
              <p:ext uri="{D42A27DB-BD31-4B8C-83A1-F6EECF244321}">
                <p14:modId xmlns:p14="http://schemas.microsoft.com/office/powerpoint/2010/main" val="1641370514"/>
              </p:ext>
            </p:extLst>
          </p:nvPr>
        </p:nvGraphicFramePr>
        <p:xfrm>
          <a:off x="6273718" y="2534638"/>
          <a:ext cx="2455641" cy="2420820"/>
        </p:xfrm>
        <a:graphic>
          <a:graphicData uri="http://schemas.openxmlformats.org/drawingml/2006/table">
            <a:tbl>
              <a:tblPr firstRow="1" bandRow="1">
                <a:tableStyleId>{5940675A-B579-460E-94D1-54222C63F5DA}</a:tableStyleId>
              </a:tblPr>
              <a:tblGrid>
                <a:gridCol w="2455641">
                  <a:extLst>
                    <a:ext uri="{9D8B030D-6E8A-4147-A177-3AD203B41FA5}">
                      <a16:colId xmlns:a16="http://schemas.microsoft.com/office/drawing/2014/main" val="20000"/>
                    </a:ext>
                  </a:extLst>
                </a:gridCol>
              </a:tblGrid>
              <a:tr h="135893">
                <a:tc>
                  <a:txBody>
                    <a:bodyPr/>
                    <a:lstStyle/>
                    <a:p>
                      <a:r>
                        <a:rPr lang="en-US" sz="1600" dirty="0" smtClean="0"/>
                        <a:t>Clean finish</a:t>
                      </a:r>
                      <a:endParaRPr lang="en-US" sz="1600" dirty="0"/>
                    </a:p>
                  </a:txBody>
                  <a:tcPr/>
                </a:tc>
                <a:extLst>
                  <a:ext uri="{0D108BD9-81ED-4DB2-BD59-A6C34878D82A}">
                    <a16:rowId xmlns:a16="http://schemas.microsoft.com/office/drawing/2014/main" val="10000"/>
                  </a:ext>
                </a:extLst>
              </a:tr>
              <a:tr h="338505">
                <a:tc>
                  <a:txBody>
                    <a:bodyPr/>
                    <a:lstStyle/>
                    <a:p>
                      <a:r>
                        <a:rPr lang="en-US" sz="1600" dirty="0" smtClean="0"/>
                        <a:t>Matching</a:t>
                      </a:r>
                      <a:r>
                        <a:rPr lang="en-US" sz="1600" baseline="0" dirty="0" smtClean="0"/>
                        <a:t> not needed</a:t>
                      </a:r>
                      <a:endParaRPr lang="en-US" sz="1600" dirty="0"/>
                    </a:p>
                  </a:txBody>
                  <a:tcPr/>
                </a:tc>
                <a:extLst>
                  <a:ext uri="{0D108BD9-81ED-4DB2-BD59-A6C34878D82A}">
                    <a16:rowId xmlns:a16="http://schemas.microsoft.com/office/drawing/2014/main" val="10001"/>
                  </a:ext>
                </a:extLst>
              </a:tr>
              <a:tr h="338505">
                <a:tc>
                  <a:txBody>
                    <a:bodyPr/>
                    <a:lstStyle/>
                    <a:p>
                      <a:r>
                        <a:rPr lang="en-US" sz="1600" dirty="0" smtClean="0"/>
                        <a:t>Quick turn-around</a:t>
                      </a:r>
                      <a:endParaRPr lang="en-US" sz="1600" dirty="0"/>
                    </a:p>
                  </a:txBody>
                  <a:tcPr/>
                </a:tc>
                <a:extLst>
                  <a:ext uri="{0D108BD9-81ED-4DB2-BD59-A6C34878D82A}">
                    <a16:rowId xmlns:a16="http://schemas.microsoft.com/office/drawing/2014/main" val="10002"/>
                  </a:ext>
                </a:extLst>
              </a:tr>
              <a:tr h="338505">
                <a:tc>
                  <a:txBody>
                    <a:bodyPr/>
                    <a:lstStyle/>
                    <a:p>
                      <a:r>
                        <a:rPr lang="en-US" sz="1600" dirty="0" smtClean="0"/>
                        <a:t>Lasting repair</a:t>
                      </a:r>
                    </a:p>
                  </a:txBody>
                  <a:tcPr/>
                </a:tc>
                <a:extLst>
                  <a:ext uri="{0D108BD9-81ED-4DB2-BD59-A6C34878D82A}">
                    <a16:rowId xmlns:a16="http://schemas.microsoft.com/office/drawing/2014/main" val="10003"/>
                  </a:ext>
                </a:extLst>
              </a:tr>
              <a:tr h="338505">
                <a:tc>
                  <a:txBody>
                    <a:bodyPr/>
                    <a:lstStyle/>
                    <a:p>
                      <a:r>
                        <a:rPr lang="en-US" sz="1600" dirty="0" smtClean="0"/>
                        <a:t>Low</a:t>
                      </a:r>
                      <a:r>
                        <a:rPr lang="en-US" sz="1600" baseline="0" dirty="0" smtClean="0"/>
                        <a:t> cost</a:t>
                      </a:r>
                      <a:endParaRPr lang="en-US" sz="1600" dirty="0"/>
                    </a:p>
                  </a:txBody>
                  <a:tcPr/>
                </a:tc>
                <a:extLst>
                  <a:ext uri="{0D108BD9-81ED-4DB2-BD59-A6C34878D82A}">
                    <a16:rowId xmlns:a16="http://schemas.microsoft.com/office/drawing/2014/main" val="10004"/>
                  </a:ext>
                </a:extLst>
              </a:tr>
              <a:tr h="338505">
                <a:tc>
                  <a:txBody>
                    <a:bodyPr/>
                    <a:lstStyle/>
                    <a:p>
                      <a:endParaRPr lang="en-US" dirty="0"/>
                    </a:p>
                  </a:txBody>
                  <a:tcPr/>
                </a:tc>
                <a:extLst>
                  <a:ext uri="{0D108BD9-81ED-4DB2-BD59-A6C34878D82A}">
                    <a16:rowId xmlns:a16="http://schemas.microsoft.com/office/drawing/2014/main" val="10005"/>
                  </a:ext>
                </a:extLst>
              </a:tr>
              <a:tr h="338505">
                <a:tc>
                  <a:txBody>
                    <a:bodyPr/>
                    <a:lstStyle/>
                    <a:p>
                      <a:endParaRPr lang="en-US" dirty="0"/>
                    </a:p>
                  </a:txBody>
                  <a:tcPr/>
                </a:tc>
                <a:extLst>
                  <a:ext uri="{0D108BD9-81ED-4DB2-BD59-A6C34878D82A}">
                    <a16:rowId xmlns:a16="http://schemas.microsoft.com/office/drawing/2014/main" val="10006"/>
                  </a:ext>
                </a:extLst>
              </a:tr>
            </a:tbl>
          </a:graphicData>
        </a:graphic>
      </p:graphicFrame>
      <p:cxnSp>
        <p:nvCxnSpPr>
          <p:cNvPr id="24" name="Straight Arrow Connector 23"/>
          <p:cNvCxnSpPr/>
          <p:nvPr/>
        </p:nvCxnSpPr>
        <p:spPr bwMode="auto">
          <a:xfrm flipH="1">
            <a:off x="4679185" y="4038600"/>
            <a:ext cx="1603919" cy="1219200"/>
          </a:xfrm>
          <a:prstGeom prst="straightConnector1">
            <a:avLst/>
          </a:prstGeom>
          <a:noFill/>
          <a:ln w="9525" cap="flat" cmpd="sng" algn="ctr">
            <a:solidFill>
              <a:schemeClr val="tx1"/>
            </a:solidFill>
            <a:prstDash val="solid"/>
            <a:round/>
            <a:headEnd type="none" w="med" len="med"/>
            <a:tailEnd type="arrow"/>
          </a:ln>
          <a:effectLst/>
        </p:spPr>
      </p:cxnSp>
    </p:spTree>
    <p:custDataLst>
      <p:tags r:id="rId1"/>
    </p:custDataLst>
    <p:extLst>
      <p:ext uri="{BB962C8B-B14F-4D97-AF65-F5344CB8AC3E}">
        <p14:creationId xmlns:p14="http://schemas.microsoft.com/office/powerpoint/2010/main" val="93698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42414" y="928654"/>
            <a:ext cx="10725734" cy="5931377"/>
            <a:chOff x="42414" y="928654"/>
            <a:chExt cx="10725734" cy="5931377"/>
          </a:xfrm>
        </p:grpSpPr>
        <p:sp>
          <p:nvSpPr>
            <p:cNvPr id="6" name="Trapezoid 5"/>
            <p:cNvSpPr/>
            <p:nvPr/>
          </p:nvSpPr>
          <p:spPr>
            <a:xfrm rot="16200000">
              <a:off x="-1259101" y="3846299"/>
              <a:ext cx="4686090" cy="1337311"/>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apezoid 7"/>
            <p:cNvSpPr/>
            <p:nvPr/>
          </p:nvSpPr>
          <p:spPr>
            <a:xfrm>
              <a:off x="1752600" y="2171910"/>
              <a:ext cx="7391400" cy="2171489"/>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ccoughlin\AppData\Local\Microsoft\Windows\Temporary Internet Files\Content.IE5\4QLENBFY\PngMedium-Signs-Hazard-Warning-17-5742[1].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1426" y="3144281"/>
              <a:ext cx="322323" cy="2847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ccoughlin\AppData\Local\Microsoft\Windows\Temporary Internet Files\Content.IE5\H7O39T1H\Door-12722-larg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14808" y="2673986"/>
              <a:ext cx="1229016" cy="16694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ccoughlin\AppData\Local\Microsoft\Windows\Temporary Internet Files\Content.IE5\A0R1K8AW\211359913[1].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7692" b="88462" l="0" r="98667">
                          <a14:foregroundMark x1="20667" y1="36538" x2="20667" y2="36538"/>
                          <a14:foregroundMark x1="9333" y1="40385" x2="9333" y2="40385"/>
                          <a14:foregroundMark x1="64000" y1="32692" x2="64000" y2="32692"/>
                          <a14:foregroundMark x1="78000" y1="34615" x2="78000" y2="34615"/>
                          <a14:foregroundMark x1="91333" y1="37500" x2="91333" y2="37500"/>
                        </a14:backgroundRemoval>
                      </a14:imgEffect>
                    </a14:imgLayer>
                  </a14:imgProps>
                </a:ext>
                <a:ext uri="{28A0092B-C50C-407E-A947-70E740481C1C}">
                  <a14:useLocalDpi xmlns:a14="http://schemas.microsoft.com/office/drawing/2010/main" val="0"/>
                </a:ext>
              </a:extLst>
            </a:blip>
            <a:srcRect/>
            <a:stretch>
              <a:fillRect/>
            </a:stretch>
          </p:blipFill>
          <p:spPr bwMode="auto">
            <a:xfrm>
              <a:off x="2074662" y="2371000"/>
              <a:ext cx="439938" cy="30502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17" name="Freeform 16"/>
            <p:cNvSpPr/>
            <p:nvPr/>
          </p:nvSpPr>
          <p:spPr>
            <a:xfrm>
              <a:off x="5134594" y="5809065"/>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8" name="Freeform 17"/>
            <p:cNvSpPr/>
            <p:nvPr/>
          </p:nvSpPr>
          <p:spPr>
            <a:xfrm rot="10800000">
              <a:off x="4381501" y="6060477"/>
              <a:ext cx="3966025"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9" name="Freeform 18"/>
            <p:cNvSpPr/>
            <p:nvPr/>
          </p:nvSpPr>
          <p:spPr>
            <a:xfrm>
              <a:off x="4771407" y="6527522"/>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0" name="Isosceles Triangle 19"/>
            <p:cNvSpPr/>
            <p:nvPr/>
          </p:nvSpPr>
          <p:spPr>
            <a:xfrm rot="10800000">
              <a:off x="380999" y="2130828"/>
              <a:ext cx="1391563" cy="2212567"/>
            </a:xfrm>
            <a:prstGeom prst="triangle">
              <a:avLst>
                <a:gd name="adj" fmla="val 10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bwMode="auto">
            <a:xfrm flipV="1">
              <a:off x="406032" y="2171910"/>
              <a:ext cx="1346568" cy="2133174"/>
            </a:xfrm>
            <a:prstGeom prst="line">
              <a:avLst/>
            </a:prstGeom>
            <a:noFill/>
            <a:ln w="9525" cap="flat" cmpd="sng" algn="ctr">
              <a:solidFill>
                <a:schemeClr val="bg2"/>
              </a:solidFill>
              <a:prstDash val="solid"/>
              <a:round/>
              <a:headEnd type="none" w="med" len="med"/>
              <a:tailEnd type="none" w="med" len="med"/>
            </a:ln>
            <a:effectLst/>
          </p:spPr>
        </p:cxnSp>
        <p:sp>
          <p:nvSpPr>
            <p:cNvPr id="22" name="Freeform 21"/>
            <p:cNvSpPr/>
            <p:nvPr/>
          </p:nvSpPr>
          <p:spPr>
            <a:xfrm>
              <a:off x="5791200" y="5867400"/>
              <a:ext cx="783771" cy="83127"/>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3" name="Freeform 22"/>
            <p:cNvSpPr/>
            <p:nvPr/>
          </p:nvSpPr>
          <p:spPr>
            <a:xfrm rot="11051061">
              <a:off x="7873795" y="6337212"/>
              <a:ext cx="389799" cy="74238"/>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4" name="Freeform 23"/>
            <p:cNvSpPr/>
            <p:nvPr/>
          </p:nvSpPr>
          <p:spPr>
            <a:xfrm rot="11051061">
              <a:off x="4962448" y="6519885"/>
              <a:ext cx="971706" cy="145244"/>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pic>
          <p:nvPicPr>
            <p:cNvPr id="25" name="Picture 7" descr="K:\Training\Projects\Customer\AIA\Online Courses\Concrete Repair Applications\Images\su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414" y="949196"/>
              <a:ext cx="745748" cy="7457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C:\Users\ccoughlin\AppData\Local\Microsoft\Windows\Temporary Internet Files\Content.IE5\W7XYMR41\dark-cloud-snowing-13626-medium[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196194">
              <a:off x="332521" y="928654"/>
              <a:ext cx="1263771" cy="10489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544207" y="2126756"/>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895520" y="1846804"/>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1305951" y="1174847"/>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738703" y="2375508"/>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C:\Users\ccoughlin\AppData\Local\Microsoft\Windows\Temporary Internet Files\Content.IE5\W7XYMR41\dark-cloud-snowing-13626-medium[1].png"/>
            <p:cNvPicPr>
              <a:picLocks noChangeAspect="1" noChangeArrowheads="1"/>
            </p:cNvPicPr>
            <p:nvPr/>
          </p:nvPicPr>
          <p:blipFill rotWithShape="1">
            <a:blip r:embed="rId9">
              <a:extLst>
                <a:ext uri="{28A0092B-C50C-407E-A947-70E740481C1C}">
                  <a14:useLocalDpi xmlns:a14="http://schemas.microsoft.com/office/drawing/2010/main" val="0"/>
                </a:ext>
              </a:extLst>
            </a:blip>
            <a:srcRect l="52412" t="79193" r="25485"/>
            <a:stretch/>
          </p:blipFill>
          <p:spPr bwMode="auto">
            <a:xfrm rot="20196194">
              <a:off x="1442129" y="2014953"/>
              <a:ext cx="296613" cy="231754"/>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1"/>
          <p:cNvSpPr txBox="1"/>
          <p:nvPr/>
        </p:nvSpPr>
        <p:spPr>
          <a:xfrm>
            <a:off x="1263133" y="319760"/>
            <a:ext cx="7423818" cy="707886"/>
          </a:xfrm>
          <a:prstGeom prst="rect">
            <a:avLst/>
          </a:prstGeom>
          <a:noFill/>
        </p:spPr>
        <p:txBody>
          <a:bodyPr wrap="square" rtlCol="0">
            <a:spAutoFit/>
          </a:bodyPr>
          <a:lstStyle/>
          <a:p>
            <a:pPr algn="ctr"/>
            <a:r>
              <a:rPr lang="en-US" sz="2000" dirty="0" smtClean="0"/>
              <a:t>What </a:t>
            </a:r>
            <a:r>
              <a:rPr lang="en-US" sz="2000" b="1" dirty="0" smtClean="0"/>
              <a:t>Service Conditions </a:t>
            </a:r>
            <a:r>
              <a:rPr lang="en-US" sz="2000" dirty="0" smtClean="0"/>
              <a:t>in our scenario would affect the repair material selected?</a:t>
            </a:r>
          </a:p>
        </p:txBody>
      </p:sp>
      <p:grpSp>
        <p:nvGrpSpPr>
          <p:cNvPr id="35" name="Group 34"/>
          <p:cNvGrpSpPr/>
          <p:nvPr/>
        </p:nvGrpSpPr>
        <p:grpSpPr>
          <a:xfrm>
            <a:off x="5870620" y="1112129"/>
            <a:ext cx="2983893" cy="3806391"/>
            <a:chOff x="2438400" y="651510"/>
            <a:chExt cx="4953000" cy="6054090"/>
          </a:xfrm>
        </p:grpSpPr>
        <p:sp>
          <p:nvSpPr>
            <p:cNvPr id="36" name="Trapezoid 35"/>
            <p:cNvSpPr/>
            <p:nvPr/>
          </p:nvSpPr>
          <p:spPr>
            <a:xfrm rot="10800000">
              <a:off x="3985039" y="651510"/>
              <a:ext cx="1783520" cy="381000"/>
            </a:xfrm>
            <a:prstGeom prst="trapezoid">
              <a:avLst>
                <a:gd name="adj" fmla="val 75625"/>
              </a:avLst>
            </a:prstGeom>
            <a:gradFill>
              <a:gsLst>
                <a:gs pos="0">
                  <a:schemeClr val="bg1"/>
                </a:gs>
                <a:gs pos="50000">
                  <a:schemeClr val="bg2">
                    <a:lumMod val="60000"/>
                    <a:lumOff val="40000"/>
                  </a:schemeClr>
                </a:gs>
                <a:gs pos="100000">
                  <a:schemeClr val="bg1"/>
                </a:gs>
              </a:gsLst>
              <a:lin ang="5400000" scaled="0"/>
            </a:gradFill>
            <a:ln w="12700">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2438400" y="1257300"/>
              <a:ext cx="4953000" cy="5448300"/>
            </a:xfrm>
            <a:prstGeom prst="roundRect">
              <a:avLst/>
            </a:prstGeom>
            <a:solidFill>
              <a:srgbClr val="FFC000"/>
            </a:solidFill>
            <a:ln w="3810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817438" y="1600198"/>
              <a:ext cx="4295824" cy="4675453"/>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3733799" y="868680"/>
              <a:ext cx="2440609" cy="883920"/>
            </a:xfrm>
            <a:prstGeom prst="rect">
              <a:avLst/>
            </a:prstGeom>
            <a:gradFill>
              <a:gsLst>
                <a:gs pos="0">
                  <a:schemeClr val="bg1"/>
                </a:gs>
                <a:gs pos="50000">
                  <a:schemeClr val="bg2">
                    <a:lumMod val="60000"/>
                    <a:lumOff val="40000"/>
                  </a:schemeClr>
                </a:gs>
                <a:gs pos="100000">
                  <a:schemeClr val="bg1"/>
                </a:gs>
              </a:gsLst>
              <a:lin ang="5400000" scaled="0"/>
            </a:gra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p:cNvCxnSpPr/>
            <p:nvPr/>
          </p:nvCxnSpPr>
          <p:spPr bwMode="auto">
            <a:xfrm>
              <a:off x="3284882" y="2293620"/>
              <a:ext cx="3200400" cy="0"/>
            </a:xfrm>
            <a:prstGeom prst="line">
              <a:avLst/>
            </a:prstGeom>
            <a:noFill/>
            <a:ln w="9525" cap="flat" cmpd="sng" algn="ctr">
              <a:solidFill>
                <a:schemeClr val="tx1"/>
              </a:solidFill>
              <a:prstDash val="solid"/>
              <a:round/>
              <a:headEnd type="none" w="med" len="med"/>
              <a:tailEnd type="none" w="med" len="med"/>
            </a:ln>
            <a:effectLst/>
          </p:spPr>
        </p:cxnSp>
        <p:cxnSp>
          <p:nvCxnSpPr>
            <p:cNvPr id="41" name="Straight Connector 40"/>
            <p:cNvCxnSpPr/>
            <p:nvPr/>
          </p:nvCxnSpPr>
          <p:spPr bwMode="auto">
            <a:xfrm>
              <a:off x="3284882" y="2903220"/>
              <a:ext cx="3200400" cy="0"/>
            </a:xfrm>
            <a:prstGeom prst="line">
              <a:avLst/>
            </a:prstGeom>
            <a:noFill/>
            <a:ln w="9525" cap="flat" cmpd="sng" algn="ctr">
              <a:solidFill>
                <a:schemeClr val="tx1"/>
              </a:solidFill>
              <a:prstDash val="solid"/>
              <a:round/>
              <a:headEnd type="none" w="med" len="med"/>
              <a:tailEnd type="none" w="med" len="med"/>
            </a:ln>
            <a:effectLst/>
          </p:spPr>
        </p:cxnSp>
        <p:cxnSp>
          <p:nvCxnSpPr>
            <p:cNvPr id="42" name="Straight Connector 41"/>
            <p:cNvCxnSpPr/>
            <p:nvPr/>
          </p:nvCxnSpPr>
          <p:spPr bwMode="auto">
            <a:xfrm>
              <a:off x="3284881" y="3512820"/>
              <a:ext cx="3200400" cy="0"/>
            </a:xfrm>
            <a:prstGeom prst="line">
              <a:avLst/>
            </a:prstGeom>
            <a:noFill/>
            <a:ln w="9525" cap="flat" cmpd="sng" algn="ctr">
              <a:solidFill>
                <a:schemeClr val="tx1"/>
              </a:solidFill>
              <a:prstDash val="solid"/>
              <a:round/>
              <a:headEnd type="none" w="med" len="med"/>
              <a:tailEnd type="none" w="med" len="med"/>
            </a:ln>
            <a:effectLst/>
          </p:spPr>
        </p:cxnSp>
        <p:cxnSp>
          <p:nvCxnSpPr>
            <p:cNvPr id="43" name="Straight Connector 42"/>
            <p:cNvCxnSpPr/>
            <p:nvPr/>
          </p:nvCxnSpPr>
          <p:spPr bwMode="auto">
            <a:xfrm>
              <a:off x="3284881" y="4122420"/>
              <a:ext cx="3200400" cy="0"/>
            </a:xfrm>
            <a:prstGeom prst="line">
              <a:avLst/>
            </a:prstGeom>
            <a:noFill/>
            <a:ln w="9525"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a:off x="3284883" y="4682490"/>
              <a:ext cx="3200400" cy="0"/>
            </a:xfrm>
            <a:prstGeom prst="line">
              <a:avLst/>
            </a:prstGeom>
            <a:no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a:off x="3284883" y="5215890"/>
              <a:ext cx="3200400" cy="0"/>
            </a:xfrm>
            <a:prstGeom prst="line">
              <a:avLst/>
            </a:prstGeom>
            <a:noFill/>
            <a:ln w="9525" cap="flat" cmpd="sng" algn="ctr">
              <a:solidFill>
                <a:schemeClr val="tx1"/>
              </a:solidFill>
              <a:prstDash val="solid"/>
              <a:round/>
              <a:headEnd type="none" w="med" len="med"/>
              <a:tailEnd type="none" w="med" len="med"/>
            </a:ln>
            <a:effectLst/>
          </p:spPr>
        </p:cxnSp>
      </p:grpSp>
      <p:sp>
        <p:nvSpPr>
          <p:cNvPr id="46" name="TextBox 45"/>
          <p:cNvSpPr txBox="1"/>
          <p:nvPr/>
        </p:nvSpPr>
        <p:spPr>
          <a:xfrm>
            <a:off x="6196951" y="2959131"/>
            <a:ext cx="2490000" cy="338554"/>
          </a:xfrm>
          <a:prstGeom prst="rect">
            <a:avLst/>
          </a:prstGeom>
          <a:noFill/>
        </p:spPr>
        <p:txBody>
          <a:bodyPr wrap="square" rtlCol="0">
            <a:spAutoFit/>
          </a:bodyPr>
          <a:lstStyle/>
          <a:p>
            <a:r>
              <a:rPr lang="en-US" sz="1600" dirty="0" smtClean="0"/>
              <a:t>Exposure to de-icing salts</a:t>
            </a:r>
            <a:endParaRPr lang="en-US" sz="1600" dirty="0"/>
          </a:p>
        </p:txBody>
      </p:sp>
      <p:sp>
        <p:nvSpPr>
          <p:cNvPr id="47" name="TextBox 46"/>
          <p:cNvSpPr txBox="1"/>
          <p:nvPr/>
        </p:nvSpPr>
        <p:spPr>
          <a:xfrm>
            <a:off x="6196951" y="1871246"/>
            <a:ext cx="2490000" cy="338554"/>
          </a:xfrm>
          <a:prstGeom prst="rect">
            <a:avLst/>
          </a:prstGeom>
          <a:noFill/>
        </p:spPr>
        <p:txBody>
          <a:bodyPr wrap="square" rtlCol="0">
            <a:spAutoFit/>
          </a:bodyPr>
          <a:lstStyle/>
          <a:p>
            <a:r>
              <a:rPr lang="en-US" sz="1600" dirty="0" smtClean="0"/>
              <a:t>Exposure to UV rays</a:t>
            </a:r>
            <a:endParaRPr lang="en-US" sz="1600" dirty="0"/>
          </a:p>
        </p:txBody>
      </p:sp>
      <p:sp>
        <p:nvSpPr>
          <p:cNvPr id="48" name="TextBox 47"/>
          <p:cNvSpPr txBox="1"/>
          <p:nvPr/>
        </p:nvSpPr>
        <p:spPr>
          <a:xfrm>
            <a:off x="6196951" y="2252246"/>
            <a:ext cx="2490000" cy="338554"/>
          </a:xfrm>
          <a:prstGeom prst="rect">
            <a:avLst/>
          </a:prstGeom>
          <a:noFill/>
        </p:spPr>
        <p:txBody>
          <a:bodyPr wrap="square" rtlCol="0">
            <a:spAutoFit/>
          </a:bodyPr>
          <a:lstStyle/>
          <a:p>
            <a:r>
              <a:rPr lang="en-US" sz="1600" dirty="0" smtClean="0"/>
              <a:t>Exposure to moisture</a:t>
            </a:r>
            <a:endParaRPr lang="en-US" sz="1600" dirty="0"/>
          </a:p>
        </p:txBody>
      </p:sp>
      <p:sp>
        <p:nvSpPr>
          <p:cNvPr id="49" name="TextBox 48"/>
          <p:cNvSpPr txBox="1"/>
          <p:nvPr/>
        </p:nvSpPr>
        <p:spPr>
          <a:xfrm>
            <a:off x="6196951" y="2620577"/>
            <a:ext cx="2490000" cy="338554"/>
          </a:xfrm>
          <a:prstGeom prst="rect">
            <a:avLst/>
          </a:prstGeom>
          <a:noFill/>
        </p:spPr>
        <p:txBody>
          <a:bodyPr wrap="square" rtlCol="0">
            <a:spAutoFit/>
          </a:bodyPr>
          <a:lstStyle/>
          <a:p>
            <a:r>
              <a:rPr lang="en-US" sz="1600" dirty="0" smtClean="0"/>
              <a:t>Exposure to freezing temps</a:t>
            </a:r>
            <a:endParaRPr lang="en-US" sz="1600" dirty="0"/>
          </a:p>
        </p:txBody>
      </p:sp>
    </p:spTree>
    <p:custDataLst>
      <p:tags r:id="rId1"/>
    </p:custDataLst>
    <p:extLst>
      <p:ext uri="{BB962C8B-B14F-4D97-AF65-F5344CB8AC3E}">
        <p14:creationId xmlns:p14="http://schemas.microsoft.com/office/powerpoint/2010/main" val="207454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42414" y="928654"/>
            <a:ext cx="10725734" cy="5931377"/>
            <a:chOff x="42414" y="928654"/>
            <a:chExt cx="10725734" cy="5931377"/>
          </a:xfrm>
        </p:grpSpPr>
        <p:sp>
          <p:nvSpPr>
            <p:cNvPr id="6" name="Trapezoid 5"/>
            <p:cNvSpPr/>
            <p:nvPr/>
          </p:nvSpPr>
          <p:spPr>
            <a:xfrm rot="16200000">
              <a:off x="-1259101" y="3846299"/>
              <a:ext cx="4686090" cy="1337311"/>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apezoid 7"/>
            <p:cNvSpPr/>
            <p:nvPr/>
          </p:nvSpPr>
          <p:spPr>
            <a:xfrm>
              <a:off x="1752600" y="2171910"/>
              <a:ext cx="7391400" cy="2171489"/>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ccoughlin\AppData\Local\Microsoft\Windows\Temporary Internet Files\Content.IE5\4QLENBFY\PngMedium-Signs-Hazard-Warning-17-5742[1].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1426" y="3144281"/>
              <a:ext cx="322323" cy="2847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ccoughlin\AppData\Local\Microsoft\Windows\Temporary Internet Files\Content.IE5\H7O39T1H\Door-12722-large[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1614808" y="2673986"/>
              <a:ext cx="1229016" cy="16694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ccoughlin\AppData\Local\Microsoft\Windows\Temporary Internet Files\Content.IE5\A0R1K8AW\211359913[1].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7692" b="88462" l="0" r="98667">
                          <a14:foregroundMark x1="20667" y1="36538" x2="20667" y2="36538"/>
                          <a14:foregroundMark x1="9333" y1="40385" x2="9333" y2="40385"/>
                          <a14:foregroundMark x1="64000" y1="32692" x2="64000" y2="32692"/>
                          <a14:foregroundMark x1="78000" y1="34615" x2="78000" y2="34615"/>
                          <a14:foregroundMark x1="91333" y1="37500" x2="91333" y2="37500"/>
                        </a14:backgroundRemoval>
                      </a14:imgEffect>
                    </a14:imgLayer>
                  </a14:imgProps>
                </a:ext>
                <a:ext uri="{28A0092B-C50C-407E-A947-70E740481C1C}">
                  <a14:useLocalDpi xmlns:a14="http://schemas.microsoft.com/office/drawing/2010/main" val="0"/>
                </a:ext>
              </a:extLst>
            </a:blip>
            <a:srcRect/>
            <a:stretch>
              <a:fillRect/>
            </a:stretch>
          </p:blipFill>
          <p:spPr bwMode="auto">
            <a:xfrm>
              <a:off x="2074662" y="2371000"/>
              <a:ext cx="439938" cy="30502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17" name="Freeform 16"/>
            <p:cNvSpPr/>
            <p:nvPr/>
          </p:nvSpPr>
          <p:spPr>
            <a:xfrm>
              <a:off x="5134594" y="5809065"/>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8" name="Freeform 17"/>
            <p:cNvSpPr/>
            <p:nvPr/>
          </p:nvSpPr>
          <p:spPr>
            <a:xfrm rot="10800000">
              <a:off x="4381501" y="6060477"/>
              <a:ext cx="3966025"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9" name="Freeform 18"/>
            <p:cNvSpPr/>
            <p:nvPr/>
          </p:nvSpPr>
          <p:spPr>
            <a:xfrm>
              <a:off x="4771407" y="6527522"/>
              <a:ext cx="3218212" cy="332509"/>
            </a:xfrm>
            <a:custGeom>
              <a:avLst/>
              <a:gdLst>
                <a:gd name="connsiteX0" fmla="*/ 0 w 3218212"/>
                <a:gd name="connsiteY0" fmla="*/ 0 h 332509"/>
                <a:gd name="connsiteX1" fmla="*/ 59376 w 3218212"/>
                <a:gd name="connsiteY1" fmla="*/ 47501 h 332509"/>
                <a:gd name="connsiteX2" fmla="*/ 237506 w 3218212"/>
                <a:gd name="connsiteY2" fmla="*/ 35626 h 332509"/>
                <a:gd name="connsiteX3" fmla="*/ 273132 w 3218212"/>
                <a:gd name="connsiteY3" fmla="*/ 23751 h 332509"/>
                <a:gd name="connsiteX4" fmla="*/ 320633 w 3218212"/>
                <a:gd name="connsiteY4" fmla="*/ 11875 h 332509"/>
                <a:gd name="connsiteX5" fmla="*/ 427511 w 3218212"/>
                <a:gd name="connsiteY5" fmla="*/ 23751 h 332509"/>
                <a:gd name="connsiteX6" fmla="*/ 463137 w 3218212"/>
                <a:gd name="connsiteY6" fmla="*/ 47501 h 332509"/>
                <a:gd name="connsiteX7" fmla="*/ 641267 w 3218212"/>
                <a:gd name="connsiteY7" fmla="*/ 59376 h 332509"/>
                <a:gd name="connsiteX8" fmla="*/ 700644 w 3218212"/>
                <a:gd name="connsiteY8" fmla="*/ 71252 h 332509"/>
                <a:gd name="connsiteX9" fmla="*/ 771896 w 3218212"/>
                <a:gd name="connsiteY9" fmla="*/ 95002 h 332509"/>
                <a:gd name="connsiteX10" fmla="*/ 1092529 w 3218212"/>
                <a:gd name="connsiteY10" fmla="*/ 95002 h 332509"/>
                <a:gd name="connsiteX11" fmla="*/ 1163781 w 3218212"/>
                <a:gd name="connsiteY11" fmla="*/ 118753 h 332509"/>
                <a:gd name="connsiteX12" fmla="*/ 1211283 w 3218212"/>
                <a:gd name="connsiteY12" fmla="*/ 130628 h 332509"/>
                <a:gd name="connsiteX13" fmla="*/ 1258784 w 3218212"/>
                <a:gd name="connsiteY13" fmla="*/ 118753 h 332509"/>
                <a:gd name="connsiteX14" fmla="*/ 1330036 w 3218212"/>
                <a:gd name="connsiteY14" fmla="*/ 95002 h 332509"/>
                <a:gd name="connsiteX15" fmla="*/ 1401288 w 3218212"/>
                <a:gd name="connsiteY15" fmla="*/ 71252 h 332509"/>
                <a:gd name="connsiteX16" fmla="*/ 1496290 w 3218212"/>
                <a:gd name="connsiteY16" fmla="*/ 59376 h 332509"/>
                <a:gd name="connsiteX17" fmla="*/ 1567542 w 3218212"/>
                <a:gd name="connsiteY17" fmla="*/ 71252 h 332509"/>
                <a:gd name="connsiteX18" fmla="*/ 1638794 w 3218212"/>
                <a:gd name="connsiteY18" fmla="*/ 95002 h 332509"/>
                <a:gd name="connsiteX19" fmla="*/ 1710046 w 3218212"/>
                <a:gd name="connsiteY19" fmla="*/ 130628 h 332509"/>
                <a:gd name="connsiteX20" fmla="*/ 1793174 w 3218212"/>
                <a:gd name="connsiteY20" fmla="*/ 106878 h 332509"/>
                <a:gd name="connsiteX21" fmla="*/ 1888176 w 3218212"/>
                <a:gd name="connsiteY21" fmla="*/ 130628 h 332509"/>
                <a:gd name="connsiteX22" fmla="*/ 1983179 w 3218212"/>
                <a:gd name="connsiteY22" fmla="*/ 166254 h 332509"/>
                <a:gd name="connsiteX23" fmla="*/ 2220685 w 3218212"/>
                <a:gd name="connsiteY23" fmla="*/ 178130 h 332509"/>
                <a:gd name="connsiteX24" fmla="*/ 2339438 w 3218212"/>
                <a:gd name="connsiteY24" fmla="*/ 190005 h 332509"/>
                <a:gd name="connsiteX25" fmla="*/ 2375064 w 3218212"/>
                <a:gd name="connsiteY25" fmla="*/ 201880 h 332509"/>
                <a:gd name="connsiteX26" fmla="*/ 2446316 w 3218212"/>
                <a:gd name="connsiteY26" fmla="*/ 178130 h 332509"/>
                <a:gd name="connsiteX27" fmla="*/ 2553194 w 3218212"/>
                <a:gd name="connsiteY27" fmla="*/ 201880 h 332509"/>
                <a:gd name="connsiteX28" fmla="*/ 2648197 w 3218212"/>
                <a:gd name="connsiteY28" fmla="*/ 237506 h 332509"/>
                <a:gd name="connsiteX29" fmla="*/ 2731324 w 3218212"/>
                <a:gd name="connsiteY29" fmla="*/ 213756 h 332509"/>
                <a:gd name="connsiteX30" fmla="*/ 2861953 w 3218212"/>
                <a:gd name="connsiteY30" fmla="*/ 249382 h 332509"/>
                <a:gd name="connsiteX31" fmla="*/ 2980706 w 3218212"/>
                <a:gd name="connsiteY31" fmla="*/ 273132 h 332509"/>
                <a:gd name="connsiteX32" fmla="*/ 3170711 w 3218212"/>
                <a:gd name="connsiteY32" fmla="*/ 273132 h 332509"/>
                <a:gd name="connsiteX33" fmla="*/ 3194462 w 3218212"/>
                <a:gd name="connsiteY33" fmla="*/ 308758 h 332509"/>
                <a:gd name="connsiteX34" fmla="*/ 3218212 w 3218212"/>
                <a:gd name="connsiteY34" fmla="*/ 332509 h 3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8212" h="332509">
                  <a:moveTo>
                    <a:pt x="0" y="0"/>
                  </a:moveTo>
                  <a:cubicBezTo>
                    <a:pt x="19792" y="15834"/>
                    <a:pt x="34310" y="43741"/>
                    <a:pt x="59376" y="47501"/>
                  </a:cubicBezTo>
                  <a:cubicBezTo>
                    <a:pt x="118226" y="56329"/>
                    <a:pt x="178361" y="42197"/>
                    <a:pt x="237506" y="35626"/>
                  </a:cubicBezTo>
                  <a:cubicBezTo>
                    <a:pt x="249947" y="34244"/>
                    <a:pt x="261096" y="27190"/>
                    <a:pt x="273132" y="23751"/>
                  </a:cubicBezTo>
                  <a:cubicBezTo>
                    <a:pt x="288825" y="19267"/>
                    <a:pt x="304799" y="15834"/>
                    <a:pt x="320633" y="11875"/>
                  </a:cubicBezTo>
                  <a:cubicBezTo>
                    <a:pt x="356259" y="15834"/>
                    <a:pt x="392736" y="15057"/>
                    <a:pt x="427511" y="23751"/>
                  </a:cubicBezTo>
                  <a:cubicBezTo>
                    <a:pt x="441357" y="27213"/>
                    <a:pt x="449059" y="45155"/>
                    <a:pt x="463137" y="47501"/>
                  </a:cubicBezTo>
                  <a:cubicBezTo>
                    <a:pt x="521836" y="57284"/>
                    <a:pt x="581890" y="55418"/>
                    <a:pt x="641267" y="59376"/>
                  </a:cubicBezTo>
                  <a:cubicBezTo>
                    <a:pt x="661059" y="63335"/>
                    <a:pt x="681171" y="65941"/>
                    <a:pt x="700644" y="71252"/>
                  </a:cubicBezTo>
                  <a:cubicBezTo>
                    <a:pt x="724797" y="77839"/>
                    <a:pt x="771896" y="95002"/>
                    <a:pt x="771896" y="95002"/>
                  </a:cubicBezTo>
                  <a:cubicBezTo>
                    <a:pt x="913403" y="82138"/>
                    <a:pt x="934823" y="73497"/>
                    <a:pt x="1092529" y="95002"/>
                  </a:cubicBezTo>
                  <a:cubicBezTo>
                    <a:pt x="1117335" y="98385"/>
                    <a:pt x="1139493" y="112681"/>
                    <a:pt x="1163781" y="118753"/>
                  </a:cubicBezTo>
                  <a:lnTo>
                    <a:pt x="1211283" y="130628"/>
                  </a:lnTo>
                  <a:cubicBezTo>
                    <a:pt x="1227117" y="126670"/>
                    <a:pt x="1243151" y="123443"/>
                    <a:pt x="1258784" y="118753"/>
                  </a:cubicBezTo>
                  <a:cubicBezTo>
                    <a:pt x="1282764" y="111559"/>
                    <a:pt x="1306285" y="102919"/>
                    <a:pt x="1330036" y="95002"/>
                  </a:cubicBezTo>
                  <a:lnTo>
                    <a:pt x="1401288" y="71252"/>
                  </a:lnTo>
                  <a:cubicBezTo>
                    <a:pt x="1431564" y="61160"/>
                    <a:pt x="1464623" y="63335"/>
                    <a:pt x="1496290" y="59376"/>
                  </a:cubicBezTo>
                  <a:cubicBezTo>
                    <a:pt x="1520041" y="63335"/>
                    <a:pt x="1544183" y="65412"/>
                    <a:pt x="1567542" y="71252"/>
                  </a:cubicBezTo>
                  <a:cubicBezTo>
                    <a:pt x="1591830" y="77324"/>
                    <a:pt x="1638794" y="95002"/>
                    <a:pt x="1638794" y="95002"/>
                  </a:cubicBezTo>
                  <a:cubicBezTo>
                    <a:pt x="1656807" y="107011"/>
                    <a:pt x="1685462" y="130628"/>
                    <a:pt x="1710046" y="130628"/>
                  </a:cubicBezTo>
                  <a:cubicBezTo>
                    <a:pt x="1724958" y="130628"/>
                    <a:pt x="1776373" y="112478"/>
                    <a:pt x="1793174" y="106878"/>
                  </a:cubicBezTo>
                  <a:cubicBezTo>
                    <a:pt x="1824841" y="114795"/>
                    <a:pt x="1857869" y="118505"/>
                    <a:pt x="1888176" y="130628"/>
                  </a:cubicBezTo>
                  <a:cubicBezTo>
                    <a:pt x="1959175" y="159028"/>
                    <a:pt x="1927330" y="147638"/>
                    <a:pt x="1983179" y="166254"/>
                  </a:cubicBezTo>
                  <a:cubicBezTo>
                    <a:pt x="2078930" y="230089"/>
                    <a:pt x="1985488" y="178130"/>
                    <a:pt x="2220685" y="178130"/>
                  </a:cubicBezTo>
                  <a:cubicBezTo>
                    <a:pt x="2260467" y="178130"/>
                    <a:pt x="2299854" y="186047"/>
                    <a:pt x="2339438" y="190005"/>
                  </a:cubicBezTo>
                  <a:cubicBezTo>
                    <a:pt x="2351313" y="193963"/>
                    <a:pt x="2362623" y="203262"/>
                    <a:pt x="2375064" y="201880"/>
                  </a:cubicBezTo>
                  <a:cubicBezTo>
                    <a:pt x="2399946" y="199115"/>
                    <a:pt x="2446316" y="178130"/>
                    <a:pt x="2446316" y="178130"/>
                  </a:cubicBezTo>
                  <a:cubicBezTo>
                    <a:pt x="2456883" y="180243"/>
                    <a:pt x="2538520" y="195591"/>
                    <a:pt x="2553194" y="201880"/>
                  </a:cubicBezTo>
                  <a:cubicBezTo>
                    <a:pt x="2660218" y="247748"/>
                    <a:pt x="2497603" y="207388"/>
                    <a:pt x="2648197" y="237506"/>
                  </a:cubicBezTo>
                  <a:cubicBezTo>
                    <a:pt x="2664997" y="231906"/>
                    <a:pt x="2716413" y="213756"/>
                    <a:pt x="2731324" y="213756"/>
                  </a:cubicBezTo>
                  <a:cubicBezTo>
                    <a:pt x="2764897" y="213756"/>
                    <a:pt x="2834008" y="240067"/>
                    <a:pt x="2861953" y="249382"/>
                  </a:cubicBezTo>
                  <a:cubicBezTo>
                    <a:pt x="2897381" y="261191"/>
                    <a:pt x="2945628" y="267286"/>
                    <a:pt x="2980706" y="273132"/>
                  </a:cubicBezTo>
                  <a:cubicBezTo>
                    <a:pt x="3032943" y="267328"/>
                    <a:pt x="3116489" y="249034"/>
                    <a:pt x="3170711" y="273132"/>
                  </a:cubicBezTo>
                  <a:cubicBezTo>
                    <a:pt x="3183753" y="278929"/>
                    <a:pt x="3185546" y="297613"/>
                    <a:pt x="3194462" y="308758"/>
                  </a:cubicBezTo>
                  <a:cubicBezTo>
                    <a:pt x="3201456" y="317501"/>
                    <a:pt x="3210295" y="324592"/>
                    <a:pt x="3218212" y="332509"/>
                  </a:cubicBezTo>
                </a:path>
              </a:pathLst>
            </a:custGeom>
            <a:no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0" name="Isosceles Triangle 19"/>
            <p:cNvSpPr/>
            <p:nvPr/>
          </p:nvSpPr>
          <p:spPr>
            <a:xfrm rot="10800000">
              <a:off x="380999" y="2130828"/>
              <a:ext cx="1391563" cy="2212567"/>
            </a:xfrm>
            <a:prstGeom prst="triangle">
              <a:avLst>
                <a:gd name="adj" fmla="val 10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bwMode="auto">
            <a:xfrm flipV="1">
              <a:off x="406032" y="2171910"/>
              <a:ext cx="1346568" cy="2133174"/>
            </a:xfrm>
            <a:prstGeom prst="line">
              <a:avLst/>
            </a:prstGeom>
            <a:noFill/>
            <a:ln w="9525" cap="flat" cmpd="sng" algn="ctr">
              <a:solidFill>
                <a:schemeClr val="bg2"/>
              </a:solidFill>
              <a:prstDash val="solid"/>
              <a:round/>
              <a:headEnd type="none" w="med" len="med"/>
              <a:tailEnd type="none" w="med" len="med"/>
            </a:ln>
            <a:effectLst/>
          </p:spPr>
        </p:cxnSp>
        <p:sp>
          <p:nvSpPr>
            <p:cNvPr id="22" name="Freeform 21"/>
            <p:cNvSpPr/>
            <p:nvPr/>
          </p:nvSpPr>
          <p:spPr>
            <a:xfrm>
              <a:off x="5791200" y="5867400"/>
              <a:ext cx="783771" cy="83127"/>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3" name="Freeform 22"/>
            <p:cNvSpPr/>
            <p:nvPr/>
          </p:nvSpPr>
          <p:spPr>
            <a:xfrm rot="11051061">
              <a:off x="7873795" y="6337212"/>
              <a:ext cx="389799" cy="74238"/>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24" name="Freeform 23"/>
            <p:cNvSpPr/>
            <p:nvPr/>
          </p:nvSpPr>
          <p:spPr>
            <a:xfrm rot="11051061">
              <a:off x="4962448" y="6519885"/>
              <a:ext cx="971706" cy="145244"/>
            </a:xfrm>
            <a:custGeom>
              <a:avLst/>
              <a:gdLst>
                <a:gd name="connsiteX0" fmla="*/ 71252 w 783771"/>
                <a:gd name="connsiteY0" fmla="*/ 71252 h 166254"/>
                <a:gd name="connsiteX1" fmla="*/ 130628 w 783771"/>
                <a:gd name="connsiteY1" fmla="*/ 106878 h 166254"/>
                <a:gd name="connsiteX2" fmla="*/ 166254 w 783771"/>
                <a:gd name="connsiteY2" fmla="*/ 142504 h 166254"/>
                <a:gd name="connsiteX3" fmla="*/ 237506 w 783771"/>
                <a:gd name="connsiteY3" fmla="*/ 166254 h 166254"/>
                <a:gd name="connsiteX4" fmla="*/ 700644 w 783771"/>
                <a:gd name="connsiteY4" fmla="*/ 154379 h 166254"/>
                <a:gd name="connsiteX5" fmla="*/ 748145 w 783771"/>
                <a:gd name="connsiteY5" fmla="*/ 95002 h 166254"/>
                <a:gd name="connsiteX6" fmla="*/ 783771 w 783771"/>
                <a:gd name="connsiteY6" fmla="*/ 83127 h 166254"/>
                <a:gd name="connsiteX7" fmla="*/ 736270 w 783771"/>
                <a:gd name="connsiteY7" fmla="*/ 35626 h 166254"/>
                <a:gd name="connsiteX8" fmla="*/ 700644 w 783771"/>
                <a:gd name="connsiteY8" fmla="*/ 11875 h 166254"/>
                <a:gd name="connsiteX9" fmla="*/ 178130 w 783771"/>
                <a:gd name="connsiteY9" fmla="*/ 0 h 166254"/>
                <a:gd name="connsiteX10" fmla="*/ 35626 w 783771"/>
                <a:gd name="connsiteY10" fmla="*/ 11875 h 166254"/>
                <a:gd name="connsiteX11" fmla="*/ 0 w 783771"/>
                <a:gd name="connsiteY11" fmla="*/ 35626 h 166254"/>
                <a:gd name="connsiteX12" fmla="*/ 35626 w 783771"/>
                <a:gd name="connsiteY12" fmla="*/ 59376 h 166254"/>
                <a:gd name="connsiteX13" fmla="*/ 106878 w 783771"/>
                <a:gd name="connsiteY13" fmla="*/ 83127 h 166254"/>
                <a:gd name="connsiteX14" fmla="*/ 130628 w 783771"/>
                <a:gd name="connsiteY14" fmla="*/ 118753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3771" h="166254">
                  <a:moveTo>
                    <a:pt x="71252" y="71252"/>
                  </a:moveTo>
                  <a:cubicBezTo>
                    <a:pt x="91044" y="83127"/>
                    <a:pt x="112163" y="93029"/>
                    <a:pt x="130628" y="106878"/>
                  </a:cubicBezTo>
                  <a:cubicBezTo>
                    <a:pt x="144063" y="116955"/>
                    <a:pt x="151573" y="134348"/>
                    <a:pt x="166254" y="142504"/>
                  </a:cubicBezTo>
                  <a:cubicBezTo>
                    <a:pt x="188139" y="154662"/>
                    <a:pt x="237506" y="166254"/>
                    <a:pt x="237506" y="166254"/>
                  </a:cubicBezTo>
                  <a:cubicBezTo>
                    <a:pt x="391885" y="162296"/>
                    <a:pt x="546606" y="165382"/>
                    <a:pt x="700644" y="154379"/>
                  </a:cubicBezTo>
                  <a:cubicBezTo>
                    <a:pt x="757419" y="150324"/>
                    <a:pt x="722343" y="120804"/>
                    <a:pt x="748145" y="95002"/>
                  </a:cubicBezTo>
                  <a:cubicBezTo>
                    <a:pt x="756996" y="86151"/>
                    <a:pt x="771896" y="87085"/>
                    <a:pt x="783771" y="83127"/>
                  </a:cubicBezTo>
                  <a:cubicBezTo>
                    <a:pt x="764771" y="26125"/>
                    <a:pt x="786938" y="60960"/>
                    <a:pt x="736270" y="35626"/>
                  </a:cubicBezTo>
                  <a:cubicBezTo>
                    <a:pt x="723504" y="29243"/>
                    <a:pt x="714887" y="12784"/>
                    <a:pt x="700644" y="11875"/>
                  </a:cubicBezTo>
                  <a:cubicBezTo>
                    <a:pt x="526782" y="777"/>
                    <a:pt x="352301" y="3958"/>
                    <a:pt x="178130" y="0"/>
                  </a:cubicBezTo>
                  <a:cubicBezTo>
                    <a:pt x="130629" y="3958"/>
                    <a:pt x="82366" y="2527"/>
                    <a:pt x="35626" y="11875"/>
                  </a:cubicBezTo>
                  <a:cubicBezTo>
                    <a:pt x="21631" y="14674"/>
                    <a:pt x="0" y="21354"/>
                    <a:pt x="0" y="35626"/>
                  </a:cubicBezTo>
                  <a:cubicBezTo>
                    <a:pt x="0" y="49898"/>
                    <a:pt x="22584" y="53580"/>
                    <a:pt x="35626" y="59376"/>
                  </a:cubicBezTo>
                  <a:cubicBezTo>
                    <a:pt x="58504" y="69544"/>
                    <a:pt x="106878" y="83127"/>
                    <a:pt x="106878" y="83127"/>
                  </a:cubicBezTo>
                  <a:lnTo>
                    <a:pt x="130628" y="118753"/>
                  </a:lnTo>
                </a:path>
              </a:pathLst>
            </a:custGeom>
            <a:solidFill>
              <a:schemeClr val="bg2">
                <a:lumMod val="60000"/>
                <a:lumOff val="40000"/>
              </a:schemeClr>
            </a:solidFill>
            <a:ln w="12700">
              <a:solidFill>
                <a:schemeClr val="bg2">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pic>
          <p:nvPicPr>
            <p:cNvPr id="25" name="Picture 7" descr="K:\Training\Projects\Customer\AIA\Online Courses\Concrete Repair Applications\Images\sun.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414" y="949196"/>
              <a:ext cx="745748" cy="7457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C:\Users\ccoughlin\AppData\Local\Microsoft\Windows\Temporary Internet Files\Content.IE5\W7XYMR41\dark-cloud-snowing-13626-medium[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0196194">
              <a:off x="332521" y="928654"/>
              <a:ext cx="1263771" cy="10489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C:\Users\ccoughlin\AppData\Local\Microsoft\Windows\Temporary Internet Files\Content.IE5\W7XYMR41\dark-cloud-snowing-13626-medium[1].png"/>
            <p:cNvPicPr>
              <a:picLocks noChangeAspect="1" noChangeArrowheads="1"/>
            </p:cNvPicPr>
            <p:nvPr/>
          </p:nvPicPr>
          <p:blipFill rotWithShape="1">
            <a:blip r:embed="rId10">
              <a:extLst>
                <a:ext uri="{28A0092B-C50C-407E-A947-70E740481C1C}">
                  <a14:useLocalDpi xmlns:a14="http://schemas.microsoft.com/office/drawing/2010/main" val="0"/>
                </a:ext>
              </a:extLst>
            </a:blip>
            <a:srcRect l="52412" t="79193" r="25485"/>
            <a:stretch/>
          </p:blipFill>
          <p:spPr bwMode="auto">
            <a:xfrm rot="20196194">
              <a:off x="544207" y="2126756"/>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C:\Users\ccoughlin\AppData\Local\Microsoft\Windows\Temporary Internet Files\Content.IE5\W7XYMR41\dark-cloud-snowing-13626-medium[1].png"/>
            <p:cNvPicPr>
              <a:picLocks noChangeAspect="1" noChangeArrowheads="1"/>
            </p:cNvPicPr>
            <p:nvPr/>
          </p:nvPicPr>
          <p:blipFill rotWithShape="1">
            <a:blip r:embed="rId10">
              <a:extLst>
                <a:ext uri="{28A0092B-C50C-407E-A947-70E740481C1C}">
                  <a14:useLocalDpi xmlns:a14="http://schemas.microsoft.com/office/drawing/2010/main" val="0"/>
                </a:ext>
              </a:extLst>
            </a:blip>
            <a:srcRect l="52412" t="79193" r="25485"/>
            <a:stretch/>
          </p:blipFill>
          <p:spPr bwMode="auto">
            <a:xfrm rot="20196194">
              <a:off x="895520" y="1846804"/>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C:\Users\ccoughlin\AppData\Local\Microsoft\Windows\Temporary Internet Files\Content.IE5\W7XYMR41\dark-cloud-snowing-13626-medium[1].png"/>
            <p:cNvPicPr>
              <a:picLocks noChangeAspect="1" noChangeArrowheads="1"/>
            </p:cNvPicPr>
            <p:nvPr/>
          </p:nvPicPr>
          <p:blipFill rotWithShape="1">
            <a:blip r:embed="rId10">
              <a:extLst>
                <a:ext uri="{28A0092B-C50C-407E-A947-70E740481C1C}">
                  <a14:useLocalDpi xmlns:a14="http://schemas.microsoft.com/office/drawing/2010/main" val="0"/>
                </a:ext>
              </a:extLst>
            </a:blip>
            <a:srcRect l="52412" t="79193" r="25485"/>
            <a:stretch/>
          </p:blipFill>
          <p:spPr bwMode="auto">
            <a:xfrm rot="20196194">
              <a:off x="1305951" y="1174847"/>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C:\Users\ccoughlin\AppData\Local\Microsoft\Windows\Temporary Internet Files\Content.IE5\W7XYMR41\dark-cloud-snowing-13626-medium[1].png"/>
            <p:cNvPicPr>
              <a:picLocks noChangeAspect="1" noChangeArrowheads="1"/>
            </p:cNvPicPr>
            <p:nvPr/>
          </p:nvPicPr>
          <p:blipFill rotWithShape="1">
            <a:blip r:embed="rId10">
              <a:extLst>
                <a:ext uri="{28A0092B-C50C-407E-A947-70E740481C1C}">
                  <a14:useLocalDpi xmlns:a14="http://schemas.microsoft.com/office/drawing/2010/main" val="0"/>
                </a:ext>
              </a:extLst>
            </a:blip>
            <a:srcRect l="52412" t="79193" r="25485"/>
            <a:stretch/>
          </p:blipFill>
          <p:spPr bwMode="auto">
            <a:xfrm rot="20196194">
              <a:off x="738703" y="2375508"/>
              <a:ext cx="376849" cy="29444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C:\Users\ccoughlin\AppData\Local\Microsoft\Windows\Temporary Internet Files\Content.IE5\W7XYMR41\dark-cloud-snowing-13626-medium[1].png"/>
            <p:cNvPicPr>
              <a:picLocks noChangeAspect="1" noChangeArrowheads="1"/>
            </p:cNvPicPr>
            <p:nvPr/>
          </p:nvPicPr>
          <p:blipFill rotWithShape="1">
            <a:blip r:embed="rId10">
              <a:extLst>
                <a:ext uri="{28A0092B-C50C-407E-A947-70E740481C1C}">
                  <a14:useLocalDpi xmlns:a14="http://schemas.microsoft.com/office/drawing/2010/main" val="0"/>
                </a:ext>
              </a:extLst>
            </a:blip>
            <a:srcRect l="52412" t="79193" r="25485"/>
            <a:stretch/>
          </p:blipFill>
          <p:spPr bwMode="auto">
            <a:xfrm rot="20196194">
              <a:off x="1442129" y="2014953"/>
              <a:ext cx="296613" cy="231754"/>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1"/>
          <p:cNvSpPr txBox="1"/>
          <p:nvPr/>
        </p:nvSpPr>
        <p:spPr>
          <a:xfrm>
            <a:off x="1263133" y="319760"/>
            <a:ext cx="7423818" cy="707886"/>
          </a:xfrm>
          <a:prstGeom prst="rect">
            <a:avLst/>
          </a:prstGeom>
          <a:noFill/>
        </p:spPr>
        <p:txBody>
          <a:bodyPr wrap="square" rtlCol="0">
            <a:spAutoFit/>
          </a:bodyPr>
          <a:lstStyle/>
          <a:p>
            <a:pPr algn="ctr"/>
            <a:r>
              <a:rPr lang="en-US" sz="2000" dirty="0" smtClean="0"/>
              <a:t>What </a:t>
            </a:r>
            <a:r>
              <a:rPr lang="en-US" sz="2000" b="1" dirty="0" smtClean="0"/>
              <a:t>Application</a:t>
            </a:r>
            <a:r>
              <a:rPr lang="en-US" sz="2000" dirty="0" smtClean="0"/>
              <a:t> </a:t>
            </a:r>
            <a:r>
              <a:rPr lang="en-US" sz="2000" b="1" dirty="0" smtClean="0"/>
              <a:t>Conditions </a:t>
            </a:r>
            <a:r>
              <a:rPr lang="en-US" sz="2000" dirty="0" smtClean="0"/>
              <a:t>in our scenario would affect the repair material selected?</a:t>
            </a:r>
          </a:p>
        </p:txBody>
      </p:sp>
      <p:sp>
        <p:nvSpPr>
          <p:cNvPr id="36" name="Trapezoid 35"/>
          <p:cNvSpPr/>
          <p:nvPr/>
        </p:nvSpPr>
        <p:spPr>
          <a:xfrm rot="10800000">
            <a:off x="6802380" y="1112129"/>
            <a:ext cx="1074467" cy="239546"/>
          </a:xfrm>
          <a:prstGeom prst="trapezoid">
            <a:avLst>
              <a:gd name="adj" fmla="val 75625"/>
            </a:avLst>
          </a:prstGeom>
          <a:gradFill>
            <a:gsLst>
              <a:gs pos="0">
                <a:schemeClr val="bg1"/>
              </a:gs>
              <a:gs pos="50000">
                <a:schemeClr val="bg2">
                  <a:lumMod val="60000"/>
                  <a:lumOff val="40000"/>
                </a:schemeClr>
              </a:gs>
              <a:gs pos="100000">
                <a:schemeClr val="bg1"/>
              </a:gs>
            </a:gsLst>
            <a:lin ang="5400000" scaled="0"/>
          </a:gradFill>
          <a:ln w="12700">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5894237" y="1527488"/>
            <a:ext cx="2983893" cy="3425512"/>
          </a:xfrm>
          <a:prstGeom prst="roundRect">
            <a:avLst/>
          </a:prstGeom>
          <a:solidFill>
            <a:srgbClr val="FFC000"/>
          </a:solidFill>
          <a:ln w="3810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98968" y="1708599"/>
            <a:ext cx="2587831" cy="293960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Male 19"/>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flipH="1">
            <a:off x="885348" y="3753557"/>
            <a:ext cx="887215" cy="2410829"/>
          </a:xfrm>
          <a:prstGeom prst="rect">
            <a:avLst/>
          </a:prstGeom>
          <a:effectLst>
            <a:outerShdw blurRad="50800" dist="38100" dir="2700000" algn="tl" rotWithShape="0">
              <a:prstClr val="black">
                <a:alpha val="40000"/>
              </a:prstClr>
            </a:outerShdw>
          </a:effectLst>
        </p:spPr>
      </p:pic>
      <p:graphicFrame>
        <p:nvGraphicFramePr>
          <p:cNvPr id="57" name="Table 56"/>
          <p:cNvGraphicFramePr>
            <a:graphicFrameLocks noGrp="1"/>
          </p:cNvGraphicFramePr>
          <p:nvPr>
            <p:extLst>
              <p:ext uri="{D42A27DB-BD31-4B8C-83A1-F6EECF244321}">
                <p14:modId xmlns:p14="http://schemas.microsoft.com/office/powerpoint/2010/main" val="2945549801"/>
              </p:ext>
            </p:extLst>
          </p:nvPr>
        </p:nvGraphicFramePr>
        <p:xfrm>
          <a:off x="6098816" y="1722120"/>
          <a:ext cx="2587983" cy="2926080"/>
        </p:xfrm>
        <a:graphic>
          <a:graphicData uri="http://schemas.openxmlformats.org/drawingml/2006/table">
            <a:tbl>
              <a:tblPr firstRow="1" bandRow="1">
                <a:tableStyleId>{5940675A-B579-460E-94D1-54222C63F5DA}</a:tableStyleId>
              </a:tblPr>
              <a:tblGrid>
                <a:gridCol w="2587983">
                  <a:extLst>
                    <a:ext uri="{9D8B030D-6E8A-4147-A177-3AD203B41FA5}">
                      <a16:colId xmlns:a16="http://schemas.microsoft.com/office/drawing/2014/main" val="20000"/>
                    </a:ext>
                  </a:extLst>
                </a:gridCol>
              </a:tblGrid>
              <a:tr h="330857">
                <a:tc>
                  <a:txBody>
                    <a:bodyPr/>
                    <a:lstStyle/>
                    <a:p>
                      <a:endParaRPr lang="en-US" dirty="0"/>
                    </a:p>
                  </a:txBody>
                  <a:tcPr/>
                </a:tc>
                <a:extLst>
                  <a:ext uri="{0D108BD9-81ED-4DB2-BD59-A6C34878D82A}">
                    <a16:rowId xmlns:a16="http://schemas.microsoft.com/office/drawing/2014/main" val="10000"/>
                  </a:ext>
                </a:extLst>
              </a:tr>
              <a:tr h="338505">
                <a:tc>
                  <a:txBody>
                    <a:bodyPr/>
                    <a:lstStyle/>
                    <a:p>
                      <a:endParaRPr lang="en-US" dirty="0"/>
                    </a:p>
                  </a:txBody>
                  <a:tcPr/>
                </a:tc>
                <a:extLst>
                  <a:ext uri="{0D108BD9-81ED-4DB2-BD59-A6C34878D82A}">
                    <a16:rowId xmlns:a16="http://schemas.microsoft.com/office/drawing/2014/main" val="10001"/>
                  </a:ext>
                </a:extLst>
              </a:tr>
              <a:tr h="338505">
                <a:tc>
                  <a:txBody>
                    <a:bodyPr/>
                    <a:lstStyle/>
                    <a:p>
                      <a:endParaRPr lang="en-US"/>
                    </a:p>
                  </a:txBody>
                  <a:tcPr/>
                </a:tc>
                <a:extLst>
                  <a:ext uri="{0D108BD9-81ED-4DB2-BD59-A6C34878D82A}">
                    <a16:rowId xmlns:a16="http://schemas.microsoft.com/office/drawing/2014/main" val="10002"/>
                  </a:ext>
                </a:extLst>
              </a:tr>
              <a:tr h="338505">
                <a:tc>
                  <a:txBody>
                    <a:bodyPr/>
                    <a:lstStyle/>
                    <a:p>
                      <a:endParaRPr lang="en-US" dirty="0"/>
                    </a:p>
                  </a:txBody>
                  <a:tcPr/>
                </a:tc>
                <a:extLst>
                  <a:ext uri="{0D108BD9-81ED-4DB2-BD59-A6C34878D82A}">
                    <a16:rowId xmlns:a16="http://schemas.microsoft.com/office/drawing/2014/main" val="10003"/>
                  </a:ext>
                </a:extLst>
              </a:tr>
              <a:tr h="338505">
                <a:tc>
                  <a:txBody>
                    <a:bodyPr/>
                    <a:lstStyle/>
                    <a:p>
                      <a:endParaRPr lang="en-US" dirty="0"/>
                    </a:p>
                  </a:txBody>
                  <a:tcPr/>
                </a:tc>
                <a:extLst>
                  <a:ext uri="{0D108BD9-81ED-4DB2-BD59-A6C34878D82A}">
                    <a16:rowId xmlns:a16="http://schemas.microsoft.com/office/drawing/2014/main" val="10004"/>
                  </a:ext>
                </a:extLst>
              </a:tr>
              <a:tr h="338505">
                <a:tc>
                  <a:txBody>
                    <a:bodyPr/>
                    <a:lstStyle/>
                    <a:p>
                      <a:endParaRPr lang="en-US" dirty="0"/>
                    </a:p>
                  </a:txBody>
                  <a:tcPr/>
                </a:tc>
                <a:extLst>
                  <a:ext uri="{0D108BD9-81ED-4DB2-BD59-A6C34878D82A}">
                    <a16:rowId xmlns:a16="http://schemas.microsoft.com/office/drawing/2014/main" val="10005"/>
                  </a:ext>
                </a:extLst>
              </a:tr>
              <a:tr h="338505">
                <a:tc>
                  <a:txBody>
                    <a:bodyPr/>
                    <a:lstStyle/>
                    <a:p>
                      <a:endParaRPr lang="en-US" dirty="0"/>
                    </a:p>
                  </a:txBody>
                  <a:tcPr/>
                </a:tc>
                <a:extLst>
                  <a:ext uri="{0D108BD9-81ED-4DB2-BD59-A6C34878D82A}">
                    <a16:rowId xmlns:a16="http://schemas.microsoft.com/office/drawing/2014/main" val="10006"/>
                  </a:ext>
                </a:extLst>
              </a:tr>
              <a:tr h="338505">
                <a:tc>
                  <a:txBody>
                    <a:bodyPr/>
                    <a:lstStyle/>
                    <a:p>
                      <a:endParaRPr lang="en-US" dirty="0"/>
                    </a:p>
                  </a:txBody>
                  <a:tcPr/>
                </a:tc>
                <a:extLst>
                  <a:ext uri="{0D108BD9-81ED-4DB2-BD59-A6C34878D82A}">
                    <a16:rowId xmlns:a16="http://schemas.microsoft.com/office/drawing/2014/main" val="10007"/>
                  </a:ext>
                </a:extLst>
              </a:tr>
            </a:tbl>
          </a:graphicData>
        </a:graphic>
      </p:graphicFrame>
      <p:sp>
        <p:nvSpPr>
          <p:cNvPr id="46" name="TextBox 45"/>
          <p:cNvSpPr txBox="1"/>
          <p:nvPr/>
        </p:nvSpPr>
        <p:spPr>
          <a:xfrm>
            <a:off x="6141184" y="2425353"/>
            <a:ext cx="2794649" cy="338554"/>
          </a:xfrm>
          <a:prstGeom prst="rect">
            <a:avLst/>
          </a:prstGeom>
          <a:noFill/>
        </p:spPr>
        <p:txBody>
          <a:bodyPr wrap="square" rtlCol="0">
            <a:spAutoFit/>
          </a:bodyPr>
          <a:lstStyle/>
          <a:p>
            <a:r>
              <a:rPr lang="en-US" sz="1600" dirty="0" smtClean="0"/>
              <a:t>Some snow</a:t>
            </a:r>
            <a:endParaRPr lang="en-US" sz="1600" dirty="0"/>
          </a:p>
        </p:txBody>
      </p:sp>
      <p:sp>
        <p:nvSpPr>
          <p:cNvPr id="47" name="TextBox 46"/>
          <p:cNvSpPr txBox="1"/>
          <p:nvPr/>
        </p:nvSpPr>
        <p:spPr>
          <a:xfrm>
            <a:off x="6141184" y="1708599"/>
            <a:ext cx="2490000" cy="338554"/>
          </a:xfrm>
          <a:prstGeom prst="rect">
            <a:avLst/>
          </a:prstGeom>
          <a:noFill/>
        </p:spPr>
        <p:txBody>
          <a:bodyPr wrap="square" rtlCol="0">
            <a:spAutoFit/>
          </a:bodyPr>
          <a:lstStyle/>
          <a:p>
            <a:r>
              <a:rPr lang="en-US" sz="1600" dirty="0" smtClean="0"/>
              <a:t>Horizontal</a:t>
            </a:r>
            <a:endParaRPr lang="en-US" sz="1600" dirty="0"/>
          </a:p>
        </p:txBody>
      </p:sp>
      <p:sp>
        <p:nvSpPr>
          <p:cNvPr id="49" name="TextBox 48"/>
          <p:cNvSpPr txBox="1"/>
          <p:nvPr/>
        </p:nvSpPr>
        <p:spPr>
          <a:xfrm>
            <a:off x="6141184" y="2076930"/>
            <a:ext cx="2490000" cy="338554"/>
          </a:xfrm>
          <a:prstGeom prst="rect">
            <a:avLst/>
          </a:prstGeom>
          <a:noFill/>
        </p:spPr>
        <p:txBody>
          <a:bodyPr wrap="square" rtlCol="0">
            <a:spAutoFit/>
          </a:bodyPr>
          <a:lstStyle/>
          <a:p>
            <a:r>
              <a:rPr lang="en-US" sz="1600" dirty="0" smtClean="0"/>
              <a:t>30 degrees</a:t>
            </a:r>
            <a:endParaRPr lang="en-US" sz="1600" dirty="0"/>
          </a:p>
        </p:txBody>
      </p:sp>
      <p:sp>
        <p:nvSpPr>
          <p:cNvPr id="56" name="TextBox 55"/>
          <p:cNvSpPr txBox="1"/>
          <p:nvPr/>
        </p:nvSpPr>
        <p:spPr>
          <a:xfrm>
            <a:off x="6141184" y="2775399"/>
            <a:ext cx="2490000" cy="338554"/>
          </a:xfrm>
          <a:prstGeom prst="rect">
            <a:avLst/>
          </a:prstGeom>
          <a:noFill/>
        </p:spPr>
        <p:txBody>
          <a:bodyPr wrap="square" rtlCol="0">
            <a:spAutoFit/>
          </a:bodyPr>
          <a:lstStyle/>
          <a:p>
            <a:r>
              <a:rPr lang="en-US" sz="1600" dirty="0" smtClean="0"/>
              <a:t>Novice installer</a:t>
            </a:r>
            <a:endParaRPr lang="en-US" sz="1600" dirty="0"/>
          </a:p>
        </p:txBody>
      </p:sp>
      <p:sp>
        <p:nvSpPr>
          <p:cNvPr id="58" name="TextBox 57"/>
          <p:cNvSpPr txBox="1"/>
          <p:nvPr/>
        </p:nvSpPr>
        <p:spPr>
          <a:xfrm>
            <a:off x="6141184" y="3166646"/>
            <a:ext cx="2490000" cy="338554"/>
          </a:xfrm>
          <a:prstGeom prst="rect">
            <a:avLst/>
          </a:prstGeom>
          <a:noFill/>
        </p:spPr>
        <p:txBody>
          <a:bodyPr wrap="square" rtlCol="0">
            <a:spAutoFit/>
          </a:bodyPr>
          <a:lstStyle/>
          <a:p>
            <a:r>
              <a:rPr lang="en-US" sz="1600" dirty="0" smtClean="0"/>
              <a:t>Rebar 1”, spaced 1’</a:t>
            </a:r>
            <a:endParaRPr lang="en-US" sz="1600" dirty="0"/>
          </a:p>
        </p:txBody>
      </p:sp>
      <p:sp>
        <p:nvSpPr>
          <p:cNvPr id="39" name="Rectangle 38"/>
          <p:cNvSpPr/>
          <p:nvPr/>
        </p:nvSpPr>
        <p:spPr>
          <a:xfrm>
            <a:off x="6651022" y="1248670"/>
            <a:ext cx="1470324" cy="555747"/>
          </a:xfrm>
          <a:prstGeom prst="rect">
            <a:avLst/>
          </a:prstGeom>
          <a:gradFill>
            <a:gsLst>
              <a:gs pos="0">
                <a:schemeClr val="bg1"/>
              </a:gs>
              <a:gs pos="50000">
                <a:schemeClr val="bg2">
                  <a:lumMod val="60000"/>
                  <a:lumOff val="40000"/>
                </a:schemeClr>
              </a:gs>
              <a:gs pos="100000">
                <a:schemeClr val="bg1"/>
              </a:gs>
            </a:gsLst>
            <a:lin ang="5400000" scaled="0"/>
          </a:gra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441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46" grpId="0"/>
      <p:bldP spid="47" grpId="0"/>
      <p:bldP spid="49" grpId="0"/>
      <p:bldP spid="56" grpId="0"/>
      <p:bldP spid="58" grpId="0"/>
      <p:bldP spid="3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an owner requirements for a repair?</a:t>
            </a:r>
            <a:endParaRPr lang="en-US" sz="1800" dirty="0">
              <a:solidFill>
                <a:schemeClr val="tx1"/>
              </a:solidFill>
            </a:endParaRPr>
          </a:p>
          <a:p>
            <a:pPr marL="1200150" lvl="1" indent="-457200">
              <a:lnSpc>
                <a:spcPct val="200000"/>
              </a:lnSpc>
              <a:buFont typeface="+mj-lt"/>
              <a:buAutoNum type="alphaUcPeriod"/>
            </a:pPr>
            <a:r>
              <a:rPr lang="en-US" dirty="0" smtClean="0">
                <a:solidFill>
                  <a:schemeClr val="tx1"/>
                </a:solidFill>
              </a:rPr>
              <a:t>Smooth surface texture desired</a:t>
            </a:r>
          </a:p>
          <a:p>
            <a:pPr marL="1200150" lvl="1" indent="-457200">
              <a:lnSpc>
                <a:spcPct val="200000"/>
              </a:lnSpc>
              <a:buFont typeface="+mj-lt"/>
              <a:buAutoNum type="alphaUcPeriod"/>
            </a:pPr>
            <a:r>
              <a:rPr lang="en-US" dirty="0" smtClean="0">
                <a:solidFill>
                  <a:schemeClr val="tx1"/>
                </a:solidFill>
              </a:rPr>
              <a:t>Minimal UV exposure</a:t>
            </a:r>
          </a:p>
          <a:p>
            <a:pPr marL="1200150" lvl="1" indent="-457200">
              <a:lnSpc>
                <a:spcPct val="200000"/>
              </a:lnSpc>
              <a:buFont typeface="+mj-lt"/>
              <a:buAutoNum type="alphaUcPeriod"/>
            </a:pPr>
            <a:r>
              <a:rPr lang="en-US" dirty="0" smtClean="0">
                <a:solidFill>
                  <a:schemeClr val="tx1"/>
                </a:solidFill>
              </a:rPr>
              <a:t>Temperature average high of 90°F</a:t>
            </a:r>
            <a:endParaRPr lang="en-US" dirty="0">
              <a:solidFill>
                <a:schemeClr val="tx1"/>
              </a:solidFill>
            </a:endParaRPr>
          </a:p>
        </p:txBody>
      </p:sp>
    </p:spTree>
    <p:custDataLst>
      <p:tags r:id="rId1"/>
    </p:custDataLst>
    <p:extLst>
      <p:ext uri="{BB962C8B-B14F-4D97-AF65-F5344CB8AC3E}">
        <p14:creationId xmlns:p14="http://schemas.microsoft.com/office/powerpoint/2010/main" val="19552022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an owner requirements for a repair?</a:t>
            </a:r>
            <a:endParaRPr lang="en-US" sz="1800" dirty="0">
              <a:solidFill>
                <a:schemeClr val="tx1"/>
              </a:solidFill>
            </a:endParaRPr>
          </a:p>
          <a:p>
            <a:pPr marL="1200150" lvl="1" indent="-457200">
              <a:lnSpc>
                <a:spcPct val="200000"/>
              </a:lnSpc>
              <a:buFont typeface="+mj-lt"/>
              <a:buAutoNum type="alphaUcPeriod"/>
            </a:pPr>
            <a:r>
              <a:rPr lang="en-US" b="1" dirty="0" smtClean="0">
                <a:solidFill>
                  <a:srgbClr val="00B050"/>
                </a:solidFill>
              </a:rPr>
              <a:t>Smooth surface texture desired</a:t>
            </a:r>
          </a:p>
          <a:p>
            <a:pPr marL="1200150" lvl="1" indent="-457200">
              <a:lnSpc>
                <a:spcPct val="200000"/>
              </a:lnSpc>
              <a:buFont typeface="+mj-lt"/>
              <a:buAutoNum type="alphaUcPeriod"/>
            </a:pPr>
            <a:r>
              <a:rPr lang="en-US" dirty="0" smtClean="0">
                <a:solidFill>
                  <a:schemeClr val="tx1"/>
                </a:solidFill>
              </a:rPr>
              <a:t>Minimal UV exposure</a:t>
            </a:r>
          </a:p>
          <a:p>
            <a:pPr marL="1200150" lvl="1" indent="-457200">
              <a:lnSpc>
                <a:spcPct val="200000"/>
              </a:lnSpc>
              <a:buFont typeface="+mj-lt"/>
              <a:buAutoNum type="alphaUcPeriod"/>
            </a:pPr>
            <a:r>
              <a:rPr lang="en-US" dirty="0" smtClean="0">
                <a:solidFill>
                  <a:schemeClr val="tx1"/>
                </a:solidFill>
              </a:rPr>
              <a:t>Temperature average high of 90°F</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Owner requirements are limitations of the repair as dictated by the owner/stakeholder. These can include aesthetic elements, time constraints, hours of work, etc.</a:t>
            </a:r>
            <a:endParaRPr lang="en-US" dirty="0">
              <a:solidFill>
                <a:schemeClr val="tx1"/>
              </a:solidFill>
            </a:endParaRPr>
          </a:p>
        </p:txBody>
      </p:sp>
    </p:spTree>
    <p:custDataLst>
      <p:tags r:id="rId1"/>
    </p:custDataLst>
    <p:extLst>
      <p:ext uri="{BB962C8B-B14F-4D97-AF65-F5344CB8AC3E}">
        <p14:creationId xmlns:p14="http://schemas.microsoft.com/office/powerpoint/2010/main" val="36351815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 service condition for a repair?</a:t>
            </a:r>
            <a:endParaRPr lang="en-US" sz="1800" dirty="0">
              <a:solidFill>
                <a:schemeClr val="tx1"/>
              </a:solidFill>
            </a:endParaRPr>
          </a:p>
          <a:p>
            <a:pPr marL="1200150" lvl="1" indent="-457200">
              <a:lnSpc>
                <a:spcPct val="200000"/>
              </a:lnSpc>
              <a:buFont typeface="+mj-lt"/>
              <a:buAutoNum type="alphaUcPeriod"/>
            </a:pPr>
            <a:r>
              <a:rPr lang="en-US" dirty="0" smtClean="0">
                <a:solidFill>
                  <a:schemeClr val="tx1"/>
                </a:solidFill>
              </a:rPr>
              <a:t>Spacing of reinforcing bars 6” apart</a:t>
            </a:r>
          </a:p>
          <a:p>
            <a:pPr marL="1200150" lvl="1" indent="-457200">
              <a:lnSpc>
                <a:spcPct val="200000"/>
              </a:lnSpc>
              <a:buFont typeface="+mj-lt"/>
              <a:buAutoNum type="alphaUcPeriod"/>
            </a:pPr>
            <a:r>
              <a:rPr lang="en-US" dirty="0" smtClean="0">
                <a:solidFill>
                  <a:schemeClr val="tx1"/>
                </a:solidFill>
              </a:rPr>
              <a:t>Minimal live loads</a:t>
            </a:r>
          </a:p>
          <a:p>
            <a:pPr marL="1200150" lvl="1" indent="-457200">
              <a:lnSpc>
                <a:spcPct val="200000"/>
              </a:lnSpc>
              <a:buFont typeface="+mj-lt"/>
              <a:buAutoNum type="alphaUcPeriod"/>
            </a:pPr>
            <a:r>
              <a:rPr lang="en-US" dirty="0" smtClean="0">
                <a:solidFill>
                  <a:schemeClr val="tx1"/>
                </a:solidFill>
              </a:rPr>
              <a:t>Quick turn-around time</a:t>
            </a:r>
            <a:endParaRPr lang="en-US" dirty="0">
              <a:solidFill>
                <a:schemeClr val="tx1"/>
              </a:solidFill>
            </a:endParaRPr>
          </a:p>
        </p:txBody>
      </p:sp>
    </p:spTree>
    <p:custDataLst>
      <p:tags r:id="rId1"/>
    </p:custDataLst>
    <p:extLst>
      <p:ext uri="{BB962C8B-B14F-4D97-AF65-F5344CB8AC3E}">
        <p14:creationId xmlns:p14="http://schemas.microsoft.com/office/powerpoint/2010/main" val="4429516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ICC Member Information</a:t>
            </a:r>
          </a:p>
          <a:p>
            <a:pPr>
              <a:lnSpc>
                <a:spcPct val="120000"/>
              </a:lnSpc>
              <a:spcBef>
                <a:spcPts val="0"/>
              </a:spcBef>
              <a:spcAft>
                <a:spcPts val="450"/>
              </a:spcAft>
              <a:defRPr/>
            </a:pPr>
            <a:r>
              <a:rPr lang="en-US" sz="135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a:lnSpc>
                <a:spcPct val="120000"/>
              </a:lnSpc>
              <a:spcBef>
                <a:spcPts val="0"/>
              </a:spcBef>
              <a:spcAft>
                <a:spcPts val="450"/>
              </a:spcAft>
              <a:defRPr/>
            </a:pPr>
            <a:r>
              <a:rPr lang="en-US" sz="135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(2 hours </a:t>
            </a:r>
            <a:r>
              <a:rPr lang="en-US" sz="1350" spc="8" dirty="0">
                <a:solidFill>
                  <a:schemeClr val="tx2"/>
                </a:solidFill>
                <a:latin typeface="Arial"/>
                <a:cs typeface="Calibri" pitchFamily="34" charset="0"/>
              </a:rPr>
              <a:t>of credit).</a:t>
            </a:r>
          </a:p>
          <a:p>
            <a:pPr>
              <a:lnSpc>
                <a:spcPct val="120000"/>
              </a:lnSpc>
              <a:spcBef>
                <a:spcPts val="0"/>
              </a:spcBef>
              <a:spcAft>
                <a:spcPts val="450"/>
              </a:spcAft>
              <a:defRPr/>
            </a:pPr>
            <a:r>
              <a:rPr lang="en-US" sz="1350" spc="8" dirty="0">
                <a:solidFill>
                  <a:schemeClr val="tx2"/>
                </a:solidFill>
                <a:latin typeface="Arial"/>
                <a:cs typeface="Calibri" pitchFamily="34" charset="0"/>
              </a:rPr>
              <a:t>ICC Course Number: </a:t>
            </a:r>
            <a:r>
              <a:rPr lang="en-US" sz="1350" spc="8" dirty="0" smtClean="0">
                <a:solidFill>
                  <a:schemeClr val="tx2"/>
                </a:solidFill>
                <a:latin typeface="Arial"/>
                <a:cs typeface="Calibri" pitchFamily="34" charset="0"/>
              </a:rPr>
              <a:t>5742</a:t>
            </a:r>
            <a:endParaRPr lang="en-US" sz="135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6356639" y="2144840"/>
            <a:ext cx="1303020" cy="644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84855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 service condition for a repair?</a:t>
            </a:r>
            <a:endParaRPr lang="en-US" sz="1800" dirty="0">
              <a:solidFill>
                <a:schemeClr val="tx1"/>
              </a:solidFill>
            </a:endParaRPr>
          </a:p>
          <a:p>
            <a:pPr marL="1200150" lvl="1" indent="-457200">
              <a:lnSpc>
                <a:spcPct val="200000"/>
              </a:lnSpc>
              <a:buFont typeface="+mj-lt"/>
              <a:buAutoNum type="alphaUcPeriod"/>
            </a:pPr>
            <a:r>
              <a:rPr lang="en-US" dirty="0" smtClean="0">
                <a:solidFill>
                  <a:schemeClr val="tx1"/>
                </a:solidFill>
              </a:rPr>
              <a:t>Spacing of reinforcing bars 6” apart</a:t>
            </a:r>
          </a:p>
          <a:p>
            <a:pPr marL="1200150" lvl="1" indent="-457200">
              <a:lnSpc>
                <a:spcPct val="200000"/>
              </a:lnSpc>
              <a:buFont typeface="+mj-lt"/>
              <a:buAutoNum type="alphaUcPeriod"/>
            </a:pPr>
            <a:r>
              <a:rPr lang="en-US" b="1" dirty="0" smtClean="0">
                <a:solidFill>
                  <a:srgbClr val="00B050"/>
                </a:solidFill>
              </a:rPr>
              <a:t>Minimal live loads</a:t>
            </a:r>
          </a:p>
          <a:p>
            <a:pPr marL="1200150" lvl="1" indent="-457200">
              <a:lnSpc>
                <a:spcPct val="200000"/>
              </a:lnSpc>
              <a:buFont typeface="+mj-lt"/>
              <a:buAutoNum type="alphaUcPeriod"/>
            </a:pPr>
            <a:r>
              <a:rPr lang="en-US" dirty="0" smtClean="0">
                <a:solidFill>
                  <a:schemeClr val="tx1"/>
                </a:solidFill>
              </a:rPr>
              <a:t>Quick turn-around time</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Service conditions refer to the elements the repair will be exposed to upon completion. The live loads the repaired structure will need to carry will dictate which types of materials should be used.</a:t>
            </a:r>
            <a:endParaRPr lang="en-US" dirty="0">
              <a:solidFill>
                <a:schemeClr val="tx1"/>
              </a:solidFill>
            </a:endParaRPr>
          </a:p>
        </p:txBody>
      </p:sp>
    </p:spTree>
    <p:custDataLst>
      <p:tags r:id="rId1"/>
    </p:custDataLst>
    <p:extLst>
      <p:ext uri="{BB962C8B-B14F-4D97-AF65-F5344CB8AC3E}">
        <p14:creationId xmlns:p14="http://schemas.microsoft.com/office/powerpoint/2010/main" val="171494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an application condition for a repair?</a:t>
            </a:r>
            <a:endParaRPr lang="en-US" sz="1800" dirty="0">
              <a:solidFill>
                <a:schemeClr val="tx1"/>
              </a:solidFill>
            </a:endParaRPr>
          </a:p>
          <a:p>
            <a:pPr marL="1200150" lvl="1" indent="-457200">
              <a:lnSpc>
                <a:spcPct val="200000"/>
              </a:lnSpc>
              <a:buFont typeface="+mj-lt"/>
              <a:buAutoNum type="alphaUcPeriod"/>
            </a:pPr>
            <a:r>
              <a:rPr lang="en-US" dirty="0" smtClean="0">
                <a:solidFill>
                  <a:schemeClr val="tx1"/>
                </a:solidFill>
              </a:rPr>
              <a:t>Minimal live loads</a:t>
            </a:r>
          </a:p>
          <a:p>
            <a:pPr marL="1200150" lvl="1" indent="-457200">
              <a:lnSpc>
                <a:spcPct val="200000"/>
              </a:lnSpc>
              <a:buFont typeface="+mj-lt"/>
              <a:buAutoNum type="alphaUcPeriod"/>
            </a:pPr>
            <a:r>
              <a:rPr lang="en-US" dirty="0" smtClean="0">
                <a:solidFill>
                  <a:schemeClr val="tx1"/>
                </a:solidFill>
              </a:rPr>
              <a:t>Repair thickness of 6” deep</a:t>
            </a:r>
          </a:p>
          <a:p>
            <a:pPr marL="1200150" lvl="1" indent="-457200">
              <a:lnSpc>
                <a:spcPct val="200000"/>
              </a:lnSpc>
              <a:buFont typeface="+mj-lt"/>
              <a:buAutoNum type="alphaUcPeriod"/>
            </a:pPr>
            <a:r>
              <a:rPr lang="en-US" dirty="0" smtClean="0">
                <a:solidFill>
                  <a:schemeClr val="tx1"/>
                </a:solidFill>
              </a:rPr>
              <a:t>Low moisture condition</a:t>
            </a:r>
            <a:endParaRPr lang="en-US" dirty="0">
              <a:solidFill>
                <a:schemeClr val="tx1"/>
              </a:solidFill>
            </a:endParaRPr>
          </a:p>
        </p:txBody>
      </p:sp>
    </p:spTree>
    <p:custDataLst>
      <p:tags r:id="rId1"/>
    </p:custDataLst>
    <p:extLst>
      <p:ext uri="{BB962C8B-B14F-4D97-AF65-F5344CB8AC3E}">
        <p14:creationId xmlns:p14="http://schemas.microsoft.com/office/powerpoint/2010/main" val="49311616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smtClean="0">
                <a:solidFill>
                  <a:schemeClr val="tx1"/>
                </a:solidFill>
              </a:rPr>
              <a:t>Which of the following would be considered an application condition for a repair?</a:t>
            </a:r>
            <a:endParaRPr lang="en-US" sz="1800" dirty="0">
              <a:solidFill>
                <a:schemeClr val="tx1"/>
              </a:solidFill>
            </a:endParaRPr>
          </a:p>
          <a:p>
            <a:pPr marL="1200150" lvl="1" indent="-457200">
              <a:lnSpc>
                <a:spcPct val="200000"/>
              </a:lnSpc>
              <a:buFont typeface="+mj-lt"/>
              <a:buAutoNum type="alphaUcPeriod"/>
            </a:pPr>
            <a:r>
              <a:rPr lang="en-US" dirty="0" smtClean="0">
                <a:solidFill>
                  <a:schemeClr val="tx1"/>
                </a:solidFill>
              </a:rPr>
              <a:t>Minimal live loads</a:t>
            </a:r>
          </a:p>
          <a:p>
            <a:pPr marL="1200150" lvl="1" indent="-457200">
              <a:lnSpc>
                <a:spcPct val="200000"/>
              </a:lnSpc>
              <a:buFont typeface="+mj-lt"/>
              <a:buAutoNum type="alphaUcPeriod"/>
            </a:pPr>
            <a:r>
              <a:rPr lang="en-US" b="1" dirty="0" smtClean="0">
                <a:solidFill>
                  <a:srgbClr val="00B050"/>
                </a:solidFill>
              </a:rPr>
              <a:t>Repair thickness of 6” deep</a:t>
            </a:r>
          </a:p>
          <a:p>
            <a:pPr marL="1200150" lvl="1" indent="-457200">
              <a:lnSpc>
                <a:spcPct val="200000"/>
              </a:lnSpc>
              <a:buFont typeface="+mj-lt"/>
              <a:buAutoNum type="alphaUcPeriod"/>
            </a:pPr>
            <a:r>
              <a:rPr lang="en-US" dirty="0" smtClean="0">
                <a:solidFill>
                  <a:schemeClr val="tx1"/>
                </a:solidFill>
              </a:rPr>
              <a:t>Low moisture condition</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Application conditions refer to the physical limitations of the repair. The geometric configuration of the damage and other similar physical restraints will influence which materials and method of placement will be selected for a repair.</a:t>
            </a:r>
            <a:endParaRPr lang="en-US" dirty="0">
              <a:solidFill>
                <a:schemeClr val="tx1"/>
              </a:solidFill>
            </a:endParaRPr>
          </a:p>
        </p:txBody>
      </p:sp>
    </p:spTree>
    <p:custDataLst>
      <p:tags r:id="rId1"/>
    </p:custDataLst>
    <p:extLst>
      <p:ext uri="{BB962C8B-B14F-4D97-AF65-F5344CB8AC3E}">
        <p14:creationId xmlns:p14="http://schemas.microsoft.com/office/powerpoint/2010/main" val="39174596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a:solidFill>
                  <a:schemeClr val="tx1"/>
                </a:solidFill>
              </a:rPr>
              <a:t>If the crack is not associated with delaminated concrete, the surrounding concrete may remain and other repair methods can be considered</a:t>
            </a:r>
            <a:r>
              <a:rPr lang="en-US" sz="1800" dirty="0" smtClean="0">
                <a:solidFill>
                  <a:schemeClr val="tx1"/>
                </a:solidFill>
              </a:rPr>
              <a:t>.</a:t>
            </a:r>
          </a:p>
          <a:p>
            <a:pPr marL="1200150" lvl="1" indent="-457200">
              <a:lnSpc>
                <a:spcPct val="200000"/>
              </a:lnSpc>
              <a:buFont typeface="Arial" panose="020B0604020202020204" pitchFamily="34" charset="0"/>
              <a:buChar char="•"/>
            </a:pPr>
            <a:r>
              <a:rPr lang="en-US" dirty="0" smtClean="0">
                <a:solidFill>
                  <a:schemeClr val="tx1"/>
                </a:solidFill>
              </a:rPr>
              <a:t>True</a:t>
            </a:r>
          </a:p>
          <a:p>
            <a:pPr marL="1200150" lvl="1" indent="-457200">
              <a:lnSpc>
                <a:spcPct val="200000"/>
              </a:lnSpc>
              <a:buFont typeface="Arial" panose="020B0604020202020204" pitchFamily="34" charset="0"/>
              <a:buChar char="•"/>
            </a:pPr>
            <a:r>
              <a:rPr lang="en-US" dirty="0" smtClean="0">
                <a:solidFill>
                  <a:schemeClr val="tx1"/>
                </a:solidFill>
              </a:rPr>
              <a:t>False</a:t>
            </a:r>
            <a:endParaRPr lang="en-US" dirty="0">
              <a:solidFill>
                <a:schemeClr val="tx1"/>
              </a:solidFill>
            </a:endParaRPr>
          </a:p>
        </p:txBody>
      </p:sp>
    </p:spTree>
    <p:custDataLst>
      <p:tags r:id="rId1"/>
    </p:custDataLst>
    <p:extLst>
      <p:ext uri="{BB962C8B-B14F-4D97-AF65-F5344CB8AC3E}">
        <p14:creationId xmlns:p14="http://schemas.microsoft.com/office/powerpoint/2010/main" val="251915868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sz="1800" dirty="0">
                <a:solidFill>
                  <a:schemeClr val="tx1"/>
                </a:solidFill>
              </a:rPr>
              <a:t>If the crack is not associated with delaminated concrete, the surrounding concrete may remain and other repair methods can be considered.</a:t>
            </a:r>
          </a:p>
          <a:p>
            <a:pPr marL="1200150" lvl="1" indent="-457200">
              <a:lnSpc>
                <a:spcPct val="200000"/>
              </a:lnSpc>
              <a:buFont typeface="Arial" panose="020B0604020202020204" pitchFamily="34" charset="0"/>
              <a:buChar char="•"/>
            </a:pPr>
            <a:r>
              <a:rPr lang="en-US" b="1" dirty="0" smtClean="0">
                <a:solidFill>
                  <a:srgbClr val="00B050"/>
                </a:solidFill>
              </a:rPr>
              <a:t>True</a:t>
            </a:r>
          </a:p>
          <a:p>
            <a:pPr marL="1200150" lvl="1" indent="-457200">
              <a:lnSpc>
                <a:spcPct val="200000"/>
              </a:lnSpc>
              <a:buFont typeface="Arial" panose="020B0604020202020204" pitchFamily="34" charset="0"/>
              <a:buChar char="•"/>
            </a:pPr>
            <a:r>
              <a:rPr lang="en-US" dirty="0" smtClean="0">
                <a:solidFill>
                  <a:schemeClr val="tx1"/>
                </a:solidFill>
              </a:rPr>
              <a:t>False</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If a crack is not associated with delaminated, the surrounding crack may remain. </a:t>
            </a:r>
          </a:p>
          <a:p>
            <a:pPr algn="ctr"/>
            <a:r>
              <a:rPr lang="en-US" dirty="0" smtClean="0">
                <a:solidFill>
                  <a:schemeClr val="tx1"/>
                </a:solidFill>
              </a:rPr>
              <a:t>However, it is still important to assess the cause of the crack before planning the repair.</a:t>
            </a:r>
            <a:endParaRPr lang="en-US" dirty="0">
              <a:solidFill>
                <a:schemeClr val="tx1"/>
              </a:solidFill>
            </a:endParaRPr>
          </a:p>
        </p:txBody>
      </p:sp>
    </p:spTree>
    <p:custDataLst>
      <p:tags r:id="rId1"/>
    </p:custDataLst>
    <p:extLst>
      <p:ext uri="{BB962C8B-B14F-4D97-AF65-F5344CB8AC3E}">
        <p14:creationId xmlns:p14="http://schemas.microsoft.com/office/powerpoint/2010/main" val="74810212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and Planning a Repair</a:t>
            </a:r>
            <a:endParaRPr lang="en-US" dirty="0"/>
          </a:p>
        </p:txBody>
      </p:sp>
      <p:grpSp>
        <p:nvGrpSpPr>
          <p:cNvPr id="7" name="Group 6"/>
          <p:cNvGrpSpPr/>
          <p:nvPr/>
        </p:nvGrpSpPr>
        <p:grpSpPr>
          <a:xfrm>
            <a:off x="1295400" y="2036129"/>
            <a:ext cx="6553200" cy="2669394"/>
            <a:chOff x="1295400" y="2209800"/>
            <a:chExt cx="6553200" cy="2669394"/>
          </a:xfrm>
        </p:grpSpPr>
        <p:sp>
          <p:nvSpPr>
            <p:cNvPr id="3" name="Rounded Rectangle 2"/>
            <p:cNvSpPr/>
            <p:nvPr/>
          </p:nvSpPr>
          <p:spPr>
            <a:xfrm>
              <a:off x="1295400" y="2209800"/>
              <a:ext cx="6553200" cy="266939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80709" y="2421113"/>
              <a:ext cx="6182582" cy="2246769"/>
            </a:xfrm>
            <a:prstGeom prst="rect">
              <a:avLst/>
            </a:prstGeom>
          </p:spPr>
          <p:txBody>
            <a:bodyPr wrap="square">
              <a:spAutoFit/>
            </a:bodyPr>
            <a:lstStyle/>
            <a:p>
              <a:pPr algn="ctr">
                <a:spcBef>
                  <a:spcPts val="1200"/>
                </a:spcBef>
                <a:spcAft>
                  <a:spcPts val="1200"/>
                </a:spcAft>
              </a:pPr>
              <a:r>
                <a:rPr lang="en-US" sz="2800" dirty="0" smtClean="0"/>
                <a:t>When conducting a concrete assessment be sure to visually inspect the concrete, review records, interview stakeholders, and conduct necessary testing to determine the cause.</a:t>
              </a:r>
            </a:p>
          </p:txBody>
        </p:sp>
      </p:grpSp>
      <p:sp>
        <p:nvSpPr>
          <p:cNvPr id="6" name="TextBox 5"/>
          <p:cNvSpPr txBox="1"/>
          <p:nvPr/>
        </p:nvSpPr>
        <p:spPr>
          <a:xfrm rot="20837969">
            <a:off x="-843392" y="1245775"/>
            <a:ext cx="4648200" cy="769441"/>
          </a:xfrm>
          <a:prstGeom prst="rect">
            <a:avLst/>
          </a:prstGeom>
          <a:noFill/>
        </p:spPr>
        <p:txBody>
          <a:bodyPr wrap="square" rtlCol="0">
            <a:spAutoFit/>
          </a:bodyPr>
          <a:lstStyle/>
          <a:p>
            <a:pPr algn="ctr">
              <a:spcBef>
                <a:spcPts val="1200"/>
              </a:spcBef>
              <a:spcAft>
                <a:spcPts val="1200"/>
              </a:spcAft>
            </a:pPr>
            <a:r>
              <a:rPr lang="en-US" sz="4400" b="1" dirty="0" smtClean="0">
                <a:solidFill>
                  <a:schemeClr val="accent2">
                    <a:lumMod val="60000"/>
                    <a:lumOff val="40000"/>
                  </a:schemeClr>
                </a:solidFill>
              </a:rPr>
              <a:t>To review:</a:t>
            </a:r>
          </a:p>
        </p:txBody>
      </p:sp>
    </p:spTree>
    <p:custDataLst>
      <p:tags r:id="rId1"/>
    </p:custDataLst>
    <p:extLst>
      <p:ext uri="{BB962C8B-B14F-4D97-AF65-F5344CB8AC3E}">
        <p14:creationId xmlns:p14="http://schemas.microsoft.com/office/powerpoint/2010/main" val="32714552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Repair Material Considerations</a:t>
            </a:r>
            <a:endParaRPr lang="en-US" dirty="0"/>
          </a:p>
        </p:txBody>
      </p:sp>
    </p:spTree>
    <p:custDataLst>
      <p:tags r:id="rId1"/>
    </p:custDataLst>
    <p:extLst>
      <p:ext uri="{BB962C8B-B14F-4D97-AF65-F5344CB8AC3E}">
        <p14:creationId xmlns:p14="http://schemas.microsoft.com/office/powerpoint/2010/main" val="22716282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 Material Considerations</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3508653"/>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How the properties of repair materials will affect the repair.</a:t>
            </a:r>
          </a:p>
          <a:p>
            <a:pPr marL="742950" lvl="1" indent="-285750">
              <a:spcBef>
                <a:spcPts val="1200"/>
              </a:spcBef>
              <a:spcAft>
                <a:spcPts val="1200"/>
              </a:spcAft>
              <a:buFont typeface="Wingdings" panose="05000000000000000000" pitchFamily="2" charset="2"/>
              <a:buChar char="ü"/>
            </a:pPr>
            <a:r>
              <a:rPr lang="en-US" dirty="0" smtClean="0"/>
              <a:t>How admixtures can be added to enhance certain properties.</a:t>
            </a:r>
          </a:p>
          <a:p>
            <a:pPr marL="742950" lvl="1" indent="-285750">
              <a:spcBef>
                <a:spcPts val="1200"/>
              </a:spcBef>
              <a:spcAft>
                <a:spcPts val="1200"/>
              </a:spcAft>
              <a:buFont typeface="Wingdings" panose="05000000000000000000" pitchFamily="2" charset="2"/>
              <a:buChar char="ü"/>
            </a:pPr>
            <a:r>
              <a:rPr lang="en-US" dirty="0" smtClean="0"/>
              <a:t>How to properly prepare a substrate to accept the repair material.</a:t>
            </a:r>
          </a:p>
          <a:p>
            <a:pPr marL="742950" lvl="1" indent="-285750">
              <a:spcBef>
                <a:spcPts val="1200"/>
              </a:spcBef>
              <a:spcAft>
                <a:spcPts val="1200"/>
              </a:spcAft>
              <a:buFont typeface="Wingdings" panose="05000000000000000000" pitchFamily="2" charset="2"/>
              <a:buChar char="ü"/>
            </a:pPr>
            <a:r>
              <a:rPr lang="en-US" dirty="0" smtClean="0"/>
              <a:t>How to select repair materials for different types of cracks.</a:t>
            </a:r>
            <a:endParaRPr lang="en-US" dirty="0"/>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7347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the Repair</a:t>
            </a:r>
            <a:endParaRPr lang="en-US" dirty="0"/>
          </a:p>
        </p:txBody>
      </p:sp>
      <p:pic>
        <p:nvPicPr>
          <p:cNvPr id="3" name="Male 3"/>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3212568" y="2857975"/>
            <a:ext cx="2718863" cy="4000025"/>
          </a:xfrm>
          <a:prstGeom prst="rect">
            <a:avLst/>
          </a:prstGeom>
          <a:effectLst>
            <a:outerShdw blurRad="50800" dist="38100" dir="2700000" algn="tl" rotWithShape="0">
              <a:prstClr val="black">
                <a:alpha val="40000"/>
              </a:prstClr>
            </a:outerShdw>
          </a:effectLst>
        </p:spPr>
      </p:pic>
      <p:sp>
        <p:nvSpPr>
          <p:cNvPr id="8" name="Rounded Rectangular Callout 7"/>
          <p:cNvSpPr/>
          <p:nvPr/>
        </p:nvSpPr>
        <p:spPr>
          <a:xfrm>
            <a:off x="350473" y="3303878"/>
            <a:ext cx="2204015" cy="990600"/>
          </a:xfrm>
          <a:prstGeom prst="wedgeRoundRectCallout">
            <a:avLst>
              <a:gd name="adj1" fmla="val 118523"/>
              <a:gd name="adj2" fmla="val -2625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Is the repair structural or non-structural?</a:t>
            </a:r>
            <a:endParaRPr lang="en-US" dirty="0">
              <a:solidFill>
                <a:schemeClr val="tx1"/>
              </a:solidFill>
            </a:endParaRPr>
          </a:p>
        </p:txBody>
      </p:sp>
      <p:sp>
        <p:nvSpPr>
          <p:cNvPr id="48" name="Rounded Rectangular Callout 47"/>
          <p:cNvSpPr/>
          <p:nvPr/>
        </p:nvSpPr>
        <p:spPr>
          <a:xfrm>
            <a:off x="5270929" y="1867375"/>
            <a:ext cx="2204015" cy="990600"/>
          </a:xfrm>
          <a:prstGeom prst="wedgeRoundRectCallout">
            <a:avLst>
              <a:gd name="adj1" fmla="val -65353"/>
              <a:gd name="adj2" fmla="val 102194"/>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What are the owner requirements?</a:t>
            </a:r>
            <a:endParaRPr lang="en-US" dirty="0">
              <a:solidFill>
                <a:schemeClr val="tx1"/>
              </a:solidFill>
            </a:endParaRPr>
          </a:p>
        </p:txBody>
      </p:sp>
      <p:grpSp>
        <p:nvGrpSpPr>
          <p:cNvPr id="6" name="Group 5"/>
          <p:cNvGrpSpPr/>
          <p:nvPr/>
        </p:nvGrpSpPr>
        <p:grpSpPr>
          <a:xfrm>
            <a:off x="6635184" y="3303878"/>
            <a:ext cx="2204015" cy="990600"/>
            <a:chOff x="6635185" y="2884303"/>
            <a:chExt cx="2204015" cy="990600"/>
          </a:xfrm>
        </p:grpSpPr>
        <p:sp>
          <p:nvSpPr>
            <p:cNvPr id="49" name="Rounded Rectangular Callout 48"/>
            <p:cNvSpPr/>
            <p:nvPr/>
          </p:nvSpPr>
          <p:spPr>
            <a:xfrm>
              <a:off x="6635185" y="2884303"/>
              <a:ext cx="2204015" cy="990600"/>
            </a:xfrm>
            <a:prstGeom prst="wedgeRoundRectCallout">
              <a:avLst>
                <a:gd name="adj1" fmla="val -125086"/>
                <a:gd name="adj2" fmla="val -32176"/>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6149" name="Picture 5" descr="C:\Program Files (x86)\Microsoft Office\MEDIA\CAGCAT10\j0293828.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1679" y="3079266"/>
              <a:ext cx="655921" cy="69053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105336" y="2931346"/>
              <a:ext cx="1725843" cy="923330"/>
            </a:xfrm>
            <a:prstGeom prst="rect">
              <a:avLst/>
            </a:prstGeom>
          </p:spPr>
          <p:txBody>
            <a:bodyPr wrap="square">
              <a:spAutoFit/>
            </a:bodyPr>
            <a:lstStyle/>
            <a:p>
              <a:pPr algn="r"/>
              <a:r>
                <a:rPr lang="en-US" dirty="0"/>
                <a:t>What is the environment like?</a:t>
              </a:r>
            </a:p>
          </p:txBody>
        </p:sp>
      </p:grpSp>
      <p:grpSp>
        <p:nvGrpSpPr>
          <p:cNvPr id="4" name="Group 3"/>
          <p:cNvGrpSpPr/>
          <p:nvPr/>
        </p:nvGrpSpPr>
        <p:grpSpPr>
          <a:xfrm>
            <a:off x="274273" y="4991575"/>
            <a:ext cx="2280215" cy="990600"/>
            <a:chOff x="274274" y="4572000"/>
            <a:chExt cx="2280215" cy="990600"/>
          </a:xfrm>
        </p:grpSpPr>
        <p:sp>
          <p:nvSpPr>
            <p:cNvPr id="50" name="Rounded Rectangular Callout 49"/>
            <p:cNvSpPr/>
            <p:nvPr/>
          </p:nvSpPr>
          <p:spPr>
            <a:xfrm>
              <a:off x="350474" y="4572000"/>
              <a:ext cx="2204015" cy="990600"/>
            </a:xfrm>
            <a:prstGeom prst="wedgeRoundRectCallout">
              <a:avLst>
                <a:gd name="adj1" fmla="val 116395"/>
                <a:gd name="adj2" fmla="val -17773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6148" name="Picture 4" descr="C:\Users\ccoughlin\AppData\Local\Microsoft\Windows\Temporary Internet Files\Content.IE5\4QLENBFY\Jv3Od[1].pn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9583" l="0" r="97917"/>
                      </a14:imgEffect>
                    </a14:imgLayer>
                  </a14:imgProps>
                </a:ext>
                <a:ext uri="{28A0092B-C50C-407E-A947-70E740481C1C}">
                  <a14:useLocalDpi xmlns:a14="http://schemas.microsoft.com/office/drawing/2010/main" val="0"/>
                </a:ext>
              </a:extLst>
            </a:blip>
            <a:srcRect/>
            <a:stretch>
              <a:fillRect/>
            </a:stretch>
          </p:blipFill>
          <p:spPr bwMode="auto">
            <a:xfrm>
              <a:off x="1763744" y="4741799"/>
              <a:ext cx="651001" cy="651001"/>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274274" y="4605635"/>
              <a:ext cx="1725843" cy="923330"/>
            </a:xfrm>
            <a:prstGeom prst="rect">
              <a:avLst/>
            </a:prstGeom>
          </p:spPr>
          <p:txBody>
            <a:bodyPr wrap="square">
              <a:spAutoFit/>
            </a:bodyPr>
            <a:lstStyle/>
            <a:p>
              <a:pPr algn="ctr"/>
              <a:r>
                <a:rPr lang="en-US" dirty="0"/>
                <a:t>What is the desired turn-around time?</a:t>
              </a:r>
            </a:p>
          </p:txBody>
        </p:sp>
      </p:grpSp>
      <p:grpSp>
        <p:nvGrpSpPr>
          <p:cNvPr id="5" name="Group 4"/>
          <p:cNvGrpSpPr/>
          <p:nvPr/>
        </p:nvGrpSpPr>
        <p:grpSpPr>
          <a:xfrm>
            <a:off x="1796270" y="1933843"/>
            <a:ext cx="2269071" cy="990600"/>
            <a:chOff x="1796271" y="1278130"/>
            <a:chExt cx="2269071" cy="990600"/>
          </a:xfrm>
        </p:grpSpPr>
        <p:sp>
          <p:nvSpPr>
            <p:cNvPr id="47" name="Rounded Rectangular Callout 46"/>
            <p:cNvSpPr/>
            <p:nvPr/>
          </p:nvSpPr>
          <p:spPr>
            <a:xfrm>
              <a:off x="1828800" y="1278130"/>
              <a:ext cx="2204015" cy="990600"/>
            </a:xfrm>
            <a:prstGeom prst="wedgeRoundRectCallout">
              <a:avLst>
                <a:gd name="adj1" fmla="val 58905"/>
                <a:gd name="adj2" fmla="val 97389"/>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 name="Rectangle 52"/>
            <p:cNvSpPr/>
            <p:nvPr/>
          </p:nvSpPr>
          <p:spPr>
            <a:xfrm>
              <a:off x="1796271" y="1450943"/>
              <a:ext cx="2269071" cy="646331"/>
            </a:xfrm>
            <a:prstGeom prst="rect">
              <a:avLst/>
            </a:prstGeom>
          </p:spPr>
          <p:txBody>
            <a:bodyPr wrap="square">
              <a:spAutoFit/>
            </a:bodyPr>
            <a:lstStyle/>
            <a:p>
              <a:pPr algn="ctr"/>
              <a:r>
                <a:rPr lang="en-US" dirty="0"/>
                <a:t>Is the </a:t>
              </a:r>
              <a:r>
                <a:rPr lang="en-US" dirty="0" smtClean="0"/>
                <a:t>crack delaminated?</a:t>
              </a:r>
              <a:endParaRPr lang="en-US" dirty="0"/>
            </a:p>
          </p:txBody>
        </p:sp>
      </p:grpSp>
      <p:sp>
        <p:nvSpPr>
          <p:cNvPr id="7" name="TextBox 6"/>
          <p:cNvSpPr txBox="1"/>
          <p:nvPr/>
        </p:nvSpPr>
        <p:spPr>
          <a:xfrm>
            <a:off x="5687290" y="4966512"/>
            <a:ext cx="3124200" cy="1015663"/>
          </a:xfrm>
          <a:prstGeom prst="rect">
            <a:avLst/>
          </a:prstGeom>
          <a:noFill/>
        </p:spPr>
        <p:txBody>
          <a:bodyPr wrap="square" rtlCol="0">
            <a:spAutoFit/>
          </a:bodyPr>
          <a:lstStyle/>
          <a:p>
            <a:pPr algn="ctr"/>
            <a:r>
              <a:rPr lang="en-US" sz="2000" dirty="0" smtClean="0"/>
              <a:t>Inadequate planning can be the major cause of concrete repair failures.</a:t>
            </a:r>
            <a:endParaRPr lang="en-US" sz="2000" dirty="0"/>
          </a:p>
        </p:txBody>
      </p:sp>
      <p:sp>
        <p:nvSpPr>
          <p:cNvPr id="20" name="TextBox 19"/>
          <p:cNvSpPr txBox="1"/>
          <p:nvPr/>
        </p:nvSpPr>
        <p:spPr>
          <a:xfrm>
            <a:off x="1987674" y="1130014"/>
            <a:ext cx="6470526" cy="646331"/>
          </a:xfrm>
          <a:prstGeom prst="rect">
            <a:avLst/>
          </a:prstGeom>
          <a:noFill/>
        </p:spPr>
        <p:txBody>
          <a:bodyPr wrap="square" rtlCol="0">
            <a:spAutoFit/>
          </a:bodyPr>
          <a:lstStyle/>
          <a:p>
            <a:r>
              <a:rPr lang="en-US" dirty="0" smtClean="0"/>
              <a:t>Planning a repair will require the Project Engineer to take many things into account.</a:t>
            </a:r>
            <a:endParaRPr lang="en-US" dirty="0"/>
          </a:p>
        </p:txBody>
      </p:sp>
      <p:grpSp>
        <p:nvGrpSpPr>
          <p:cNvPr id="21" name="Group 20"/>
          <p:cNvGrpSpPr/>
          <p:nvPr/>
        </p:nvGrpSpPr>
        <p:grpSpPr>
          <a:xfrm>
            <a:off x="288940" y="1042543"/>
            <a:ext cx="1536870" cy="888546"/>
            <a:chOff x="75058" y="990600"/>
            <a:chExt cx="1536870" cy="888546"/>
          </a:xfrm>
        </p:grpSpPr>
        <p:sp>
          <p:nvSpPr>
            <p:cNvPr id="22" name="Rounded Rectangle 21"/>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23" name="TextBox 22"/>
            <p:cNvSpPr txBox="1"/>
            <p:nvPr/>
          </p:nvSpPr>
          <p:spPr>
            <a:xfrm>
              <a:off x="287798" y="1181286"/>
              <a:ext cx="1124645" cy="523220"/>
            </a:xfrm>
            <a:prstGeom prst="rect">
              <a:avLst/>
            </a:prstGeom>
            <a:noFill/>
          </p:spPr>
          <p:txBody>
            <a:bodyPr wrap="square" rtlCol="0">
              <a:spAutoFit/>
            </a:bodyPr>
            <a:lstStyle/>
            <a:p>
              <a:pPr algn="ctr"/>
              <a:r>
                <a:rPr lang="en-US" sz="2800" dirty="0" smtClean="0"/>
                <a:t>Plan</a:t>
              </a:r>
              <a:endParaRPr lang="en-US" sz="2800" dirty="0"/>
            </a:p>
          </p:txBody>
        </p:sp>
      </p:grpSp>
    </p:spTree>
    <p:custDataLst>
      <p:tags r:id="rId1"/>
    </p:custDataLst>
    <p:extLst>
      <p:ext uri="{BB962C8B-B14F-4D97-AF65-F5344CB8AC3E}">
        <p14:creationId xmlns:p14="http://schemas.microsoft.com/office/powerpoint/2010/main" val="13661913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Selection</a:t>
            </a:r>
            <a:endParaRPr lang="en-US" dirty="0"/>
          </a:p>
        </p:txBody>
      </p:sp>
      <p:sp>
        <p:nvSpPr>
          <p:cNvPr id="5" name="Right Arrow 4"/>
          <p:cNvSpPr/>
          <p:nvPr/>
        </p:nvSpPr>
        <p:spPr>
          <a:xfrm>
            <a:off x="1036858" y="1295400"/>
            <a:ext cx="7383780" cy="4953000"/>
          </a:xfrm>
          <a:prstGeom prst="rightArrow">
            <a:avLst/>
          </a:prstGeom>
        </p:spPr>
        <p:style>
          <a:lnRef idx="0">
            <a:schemeClr val="dk1">
              <a:hueOff val="0"/>
              <a:satOff val="0"/>
              <a:lumOff val="0"/>
              <a:alphaOff val="0"/>
            </a:schemeClr>
          </a:lnRef>
          <a:fillRef idx="1">
            <a:schemeClr val="dk1">
              <a:tint val="40000"/>
              <a:hueOff val="0"/>
              <a:satOff val="0"/>
              <a:lumOff val="0"/>
              <a:alphaOff val="0"/>
            </a:schemeClr>
          </a:fillRef>
          <a:effectRef idx="0">
            <a:schemeClr val="dk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6" name="Group 5"/>
          <p:cNvGrpSpPr/>
          <p:nvPr/>
        </p:nvGrpSpPr>
        <p:grpSpPr>
          <a:xfrm>
            <a:off x="389696" y="2781300"/>
            <a:ext cx="2091109" cy="1981200"/>
            <a:chOff x="4347" y="1485900"/>
            <a:chExt cx="2091109" cy="1981200"/>
          </a:xfrm>
        </p:grpSpPr>
        <p:sp>
          <p:nvSpPr>
            <p:cNvPr id="16" name="Rounded Rectangle 15"/>
            <p:cNvSpPr/>
            <p:nvPr/>
          </p:nvSpPr>
          <p:spPr>
            <a:xfrm>
              <a:off x="4347"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7" name="Rounded Rectangle 5"/>
            <p:cNvSpPr/>
            <p:nvPr/>
          </p:nvSpPr>
          <p:spPr>
            <a:xfrm>
              <a:off x="101061"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Select repair materials</a:t>
              </a:r>
              <a:endParaRPr lang="en-US" kern="1200" dirty="0"/>
            </a:p>
          </p:txBody>
        </p:sp>
      </p:grpSp>
      <p:grpSp>
        <p:nvGrpSpPr>
          <p:cNvPr id="7" name="Group 6"/>
          <p:cNvGrpSpPr/>
          <p:nvPr/>
        </p:nvGrpSpPr>
        <p:grpSpPr>
          <a:xfrm>
            <a:off x="2585361" y="2781300"/>
            <a:ext cx="2091109" cy="1981200"/>
            <a:chOff x="2200012" y="1485900"/>
            <a:chExt cx="2091109" cy="1981200"/>
          </a:xfrm>
        </p:grpSpPr>
        <p:sp>
          <p:nvSpPr>
            <p:cNvPr id="14" name="Rounded Rectangle 13"/>
            <p:cNvSpPr/>
            <p:nvPr/>
          </p:nvSpPr>
          <p:spPr>
            <a:xfrm>
              <a:off x="2200012"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5" name="Rounded Rectangle 7"/>
            <p:cNvSpPr/>
            <p:nvPr/>
          </p:nvSpPr>
          <p:spPr>
            <a:xfrm>
              <a:off x="2296726"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Select a method of placement</a:t>
              </a:r>
              <a:endParaRPr lang="en-US" kern="1200" dirty="0"/>
            </a:p>
          </p:txBody>
        </p:sp>
      </p:grpSp>
      <p:grpSp>
        <p:nvGrpSpPr>
          <p:cNvPr id="8" name="Group 7"/>
          <p:cNvGrpSpPr/>
          <p:nvPr/>
        </p:nvGrpSpPr>
        <p:grpSpPr>
          <a:xfrm>
            <a:off x="4781026" y="2781300"/>
            <a:ext cx="2091109" cy="1981200"/>
            <a:chOff x="4395677" y="1485900"/>
            <a:chExt cx="2091109" cy="1981200"/>
          </a:xfrm>
        </p:grpSpPr>
        <p:sp>
          <p:nvSpPr>
            <p:cNvPr id="12" name="Rounded Rectangle 11"/>
            <p:cNvSpPr/>
            <p:nvPr/>
          </p:nvSpPr>
          <p:spPr>
            <a:xfrm>
              <a:off x="4395677"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3" name="Rounded Rectangle 9"/>
            <p:cNvSpPr/>
            <p:nvPr/>
          </p:nvSpPr>
          <p:spPr>
            <a:xfrm>
              <a:off x="4395677" y="1582614"/>
              <a:ext cx="2091109"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Review the physical properties and placement requirements for the repair material</a:t>
              </a:r>
              <a:endParaRPr lang="en-US" kern="1200" dirty="0"/>
            </a:p>
          </p:txBody>
        </p:sp>
      </p:grpSp>
      <p:grpSp>
        <p:nvGrpSpPr>
          <p:cNvPr id="9" name="Group 8"/>
          <p:cNvGrpSpPr/>
          <p:nvPr/>
        </p:nvGrpSpPr>
        <p:grpSpPr>
          <a:xfrm>
            <a:off x="6976691" y="2781300"/>
            <a:ext cx="2091109" cy="1981200"/>
            <a:chOff x="6591342" y="1485900"/>
            <a:chExt cx="2091109" cy="1981200"/>
          </a:xfrm>
        </p:grpSpPr>
        <p:sp>
          <p:nvSpPr>
            <p:cNvPr id="10" name="Rounded Rectangle 9"/>
            <p:cNvSpPr/>
            <p:nvPr/>
          </p:nvSpPr>
          <p:spPr>
            <a:xfrm>
              <a:off x="6591342" y="1485900"/>
              <a:ext cx="2091109" cy="198120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a:p>
          </p:txBody>
        </p:sp>
        <p:sp>
          <p:nvSpPr>
            <p:cNvPr id="11" name="Rounded Rectangle 11"/>
            <p:cNvSpPr/>
            <p:nvPr/>
          </p:nvSpPr>
          <p:spPr>
            <a:xfrm>
              <a:off x="6688056" y="1582614"/>
              <a:ext cx="1897681" cy="17877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kern="1200" dirty="0" smtClean="0"/>
                <a:t>Change the material or application method as needed.</a:t>
              </a:r>
              <a:endParaRPr lang="en-US" kern="1200" dirty="0"/>
            </a:p>
          </p:txBody>
        </p:sp>
      </p:grpSp>
      <p:sp>
        <p:nvSpPr>
          <p:cNvPr id="21" name="Oval 20"/>
          <p:cNvSpPr/>
          <p:nvPr/>
        </p:nvSpPr>
        <p:spPr>
          <a:xfrm>
            <a:off x="80548"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accent5">
                    <a:lumMod val="50000"/>
                  </a:schemeClr>
                </a:solidFill>
              </a:rPr>
              <a:t>1</a:t>
            </a:r>
            <a:endParaRPr lang="en-US" sz="4000" dirty="0">
              <a:solidFill>
                <a:schemeClr val="accent5">
                  <a:lumMod val="50000"/>
                </a:schemeClr>
              </a:solidFill>
            </a:endParaRPr>
          </a:p>
        </p:txBody>
      </p:sp>
      <p:sp>
        <p:nvSpPr>
          <p:cNvPr id="22" name="Oval 21"/>
          <p:cNvSpPr/>
          <p:nvPr/>
        </p:nvSpPr>
        <p:spPr>
          <a:xfrm>
            <a:off x="2283029"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2</a:t>
            </a:r>
          </a:p>
        </p:txBody>
      </p:sp>
      <p:sp>
        <p:nvSpPr>
          <p:cNvPr id="23" name="Oval 22"/>
          <p:cNvSpPr/>
          <p:nvPr/>
        </p:nvSpPr>
        <p:spPr>
          <a:xfrm>
            <a:off x="4484202"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3</a:t>
            </a:r>
          </a:p>
        </p:txBody>
      </p:sp>
      <p:sp>
        <p:nvSpPr>
          <p:cNvPr id="24" name="Oval 23"/>
          <p:cNvSpPr/>
          <p:nvPr/>
        </p:nvSpPr>
        <p:spPr>
          <a:xfrm>
            <a:off x="6685086" y="2400300"/>
            <a:ext cx="609600" cy="609600"/>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accent5">
                    <a:lumMod val="50000"/>
                  </a:schemeClr>
                </a:solidFill>
              </a:rPr>
              <a:t>4</a:t>
            </a:r>
          </a:p>
        </p:txBody>
      </p:sp>
      <p:sp>
        <p:nvSpPr>
          <p:cNvPr id="25" name="TextBox 24"/>
          <p:cNvSpPr txBox="1"/>
          <p:nvPr/>
        </p:nvSpPr>
        <p:spPr>
          <a:xfrm>
            <a:off x="762000" y="6172200"/>
            <a:ext cx="8149052" cy="523220"/>
          </a:xfrm>
          <a:prstGeom prst="rect">
            <a:avLst/>
          </a:prstGeom>
          <a:noFill/>
        </p:spPr>
        <p:txBody>
          <a:bodyPr wrap="square" rtlCol="0">
            <a:spAutoFit/>
          </a:bodyPr>
          <a:lstStyle/>
          <a:p>
            <a:r>
              <a:rPr lang="en-US" sz="1400" dirty="0" smtClean="0"/>
              <a:t>This selection process order comes from </a:t>
            </a:r>
            <a:r>
              <a:rPr lang="en-US" sz="1400" b="1" dirty="0" smtClean="0"/>
              <a:t>ICRI 03731 </a:t>
            </a:r>
            <a:r>
              <a:rPr lang="en-US" sz="1400" i="1" dirty="0" smtClean="0"/>
              <a:t>Guide for the Selecting Application Methods for the Repair of Concrete Surfaces.</a:t>
            </a:r>
            <a:endParaRPr lang="en-US" sz="1400" dirty="0"/>
          </a:p>
        </p:txBody>
      </p:sp>
      <p:pic>
        <p:nvPicPr>
          <p:cNvPr id="7170"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818" y="6226616"/>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352614" y="1182477"/>
            <a:ext cx="5438586" cy="923330"/>
          </a:xfrm>
          <a:prstGeom prst="rect">
            <a:avLst/>
          </a:prstGeom>
          <a:noFill/>
        </p:spPr>
        <p:txBody>
          <a:bodyPr wrap="square" rtlCol="0">
            <a:spAutoFit/>
          </a:bodyPr>
          <a:lstStyle/>
          <a:p>
            <a:r>
              <a:rPr lang="en-US" dirty="0" smtClean="0"/>
              <a:t>When selecting a suitable repair material and application method, the Project Engineer should proceed in the following sequence:</a:t>
            </a:r>
            <a:endParaRPr lang="en-US" dirty="0"/>
          </a:p>
        </p:txBody>
      </p:sp>
    </p:spTree>
    <p:custDataLst>
      <p:tags r:id="rId1"/>
    </p:custDataLst>
    <p:extLst>
      <p:ext uri="{BB962C8B-B14F-4D97-AF65-F5344CB8AC3E}">
        <p14:creationId xmlns:p14="http://schemas.microsoft.com/office/powerpoint/2010/main" val="394609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5050631" y="1835943"/>
            <a:ext cx="3836195" cy="3707608"/>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0"/>
              </a:spcBef>
              <a:spcAft>
                <a:spcPts val="450"/>
              </a:spcAft>
              <a:defRPr/>
            </a:pPr>
            <a:r>
              <a:rPr lang="en-US" sz="1800" b="0" dirty="0">
                <a:solidFill>
                  <a:schemeClr val="tx2"/>
                </a:solidFill>
                <a:latin typeface="Arial"/>
                <a:cs typeface="Calibri" pitchFamily="34" charset="0"/>
              </a:rPr>
              <a:t>Visit</a:t>
            </a:r>
          </a:p>
          <a:p>
            <a:pPr algn="ctr">
              <a:lnSpc>
                <a:spcPct val="150000"/>
              </a:lnSpc>
              <a:spcBef>
                <a:spcPts val="0"/>
              </a:spcBef>
              <a:spcAft>
                <a:spcPts val="450"/>
              </a:spcAft>
              <a:defRPr/>
            </a:pPr>
            <a:r>
              <a:rPr lang="en-US" sz="1800" dirty="0">
                <a:solidFill>
                  <a:srgbClr val="666666"/>
                </a:solidFill>
                <a:latin typeface="Arial"/>
                <a:cs typeface="Calibri" pitchFamily="34" charset="0"/>
                <a:hlinkClick r:id="rId4"/>
              </a:rPr>
              <a:t>strongtie.com/workshops</a:t>
            </a:r>
            <a:r>
              <a:rPr lang="en-US" sz="1500" dirty="0">
                <a:solidFill>
                  <a:srgbClr val="666666"/>
                </a:solidFill>
                <a:latin typeface="Arial"/>
                <a:cs typeface="Calibri" pitchFamily="34" charset="0"/>
              </a:rPr>
              <a:t> </a:t>
            </a:r>
          </a:p>
          <a:p>
            <a:pPr algn="ctr">
              <a:lnSpc>
                <a:spcPct val="150000"/>
              </a:lnSpc>
              <a:spcBef>
                <a:spcPts val="0"/>
              </a:spcBef>
              <a:spcAft>
                <a:spcPts val="450"/>
              </a:spcAft>
              <a:defRPr/>
            </a:pPr>
            <a:r>
              <a:rPr lang="en-US" sz="1800" b="0" dirty="0">
                <a:solidFill>
                  <a:schemeClr val="tx2"/>
                </a:solidFill>
                <a:latin typeface="Arial"/>
                <a:cs typeface="Calibri" pitchFamily="34" charset="0"/>
              </a:rPr>
              <a:t>for more information</a:t>
            </a:r>
          </a:p>
        </p:txBody>
      </p:sp>
      <p:graphicFrame>
        <p:nvGraphicFramePr>
          <p:cNvPr id="3" name="Table 2"/>
          <p:cNvGraphicFramePr>
            <a:graphicFrameLocks noGrp="1"/>
          </p:cNvGraphicFramePr>
          <p:nvPr/>
        </p:nvGraphicFramePr>
        <p:xfrm>
          <a:off x="257175" y="1828800"/>
          <a:ext cx="4314825" cy="3589020"/>
        </p:xfrm>
        <a:graphic>
          <a:graphicData uri="http://schemas.openxmlformats.org/drawingml/2006/table">
            <a:tbl>
              <a:tblPr firstRow="1" bandRow="1">
                <a:tableStyleId>{5C22544A-7EE6-4342-B048-85BDC9FD1C3A}</a:tableStyleId>
              </a:tblPr>
              <a:tblGrid>
                <a:gridCol w="2664155">
                  <a:extLst>
                    <a:ext uri="{9D8B030D-6E8A-4147-A177-3AD203B41FA5}">
                      <a16:colId xmlns:a16="http://schemas.microsoft.com/office/drawing/2014/main" val="2259256711"/>
                    </a:ext>
                  </a:extLst>
                </a:gridCol>
                <a:gridCol w="676894">
                  <a:extLst>
                    <a:ext uri="{9D8B030D-6E8A-4147-A177-3AD203B41FA5}">
                      <a16:colId xmlns:a16="http://schemas.microsoft.com/office/drawing/2014/main" val="3725519834"/>
                    </a:ext>
                  </a:extLst>
                </a:gridCol>
                <a:gridCol w="516577">
                  <a:extLst>
                    <a:ext uri="{9D8B030D-6E8A-4147-A177-3AD203B41FA5}">
                      <a16:colId xmlns:a16="http://schemas.microsoft.com/office/drawing/2014/main" val="2916451015"/>
                    </a:ext>
                  </a:extLst>
                </a:gridCol>
                <a:gridCol w="457199">
                  <a:extLst>
                    <a:ext uri="{9D8B030D-6E8A-4147-A177-3AD203B41FA5}">
                      <a16:colId xmlns:a16="http://schemas.microsoft.com/office/drawing/2014/main" val="3505433091"/>
                    </a:ext>
                  </a:extLst>
                </a:gridCol>
              </a:tblGrid>
              <a:tr h="275433">
                <a:tc>
                  <a:txBody>
                    <a:bodyPr/>
                    <a:lstStyle/>
                    <a:p>
                      <a:r>
                        <a:rPr lang="en-US" sz="1400" b="1" dirty="0" smtClean="0">
                          <a:solidFill>
                            <a:schemeClr val="tx2"/>
                          </a:solidFill>
                        </a:rPr>
                        <a:t>Course</a:t>
                      </a:r>
                      <a:r>
                        <a:rPr lang="en-US" sz="1400" b="1" baseline="0" dirty="0" smtClean="0">
                          <a:solidFill>
                            <a:schemeClr val="tx2"/>
                          </a:solidFill>
                        </a:rPr>
                        <a:t> Name</a:t>
                      </a:r>
                      <a:endParaRPr lang="en-US" sz="1400" b="1"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CEUs</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AIA</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ICC</a:t>
                      </a:r>
                      <a:endParaRPr lang="en-US" sz="1400" dirty="0">
                        <a:solidFill>
                          <a:schemeClr val="tx2"/>
                        </a:solidFill>
                      </a:endParaRPr>
                    </a:p>
                  </a:txBody>
                  <a:tcPr marL="68580" marR="68580" marT="34290" marB="34290">
                    <a:solidFill>
                      <a:srgbClr val="FBEBD5"/>
                    </a:solidFill>
                  </a:tcPr>
                </a:tc>
                <a:extLst>
                  <a:ext uri="{0D108BD9-81ED-4DB2-BD59-A6C34878D82A}">
                    <a16:rowId xmlns:a16="http://schemas.microsoft.com/office/drawing/2014/main" val="1586458345"/>
                  </a:ext>
                </a:extLst>
              </a:tr>
              <a:tr h="275433">
                <a:tc>
                  <a:txBody>
                    <a:bodyPr/>
                    <a:lstStyle/>
                    <a:p>
                      <a:r>
                        <a:rPr lang="en-US" sz="1100" dirty="0" smtClean="0">
                          <a:solidFill>
                            <a:schemeClr val="tx2"/>
                          </a:solidFill>
                        </a:rPr>
                        <a:t>Introduction to Deck</a:t>
                      </a:r>
                      <a:r>
                        <a:rPr lang="en-US" sz="1100" baseline="0" dirty="0" smtClean="0">
                          <a:solidFill>
                            <a:schemeClr val="tx2"/>
                          </a:solidFill>
                        </a:rPr>
                        <a:t> Design</a:t>
                      </a:r>
                      <a:endParaRPr lang="en-US" sz="1100" dirty="0">
                        <a:solidFill>
                          <a:schemeClr val="tx2"/>
                        </a:solidFill>
                      </a:endParaRPr>
                    </a:p>
                  </a:txBody>
                  <a:tcPr marL="68580" marR="68580" marT="34290" marB="34290"/>
                </a:tc>
                <a:tc>
                  <a:txBody>
                    <a:bodyPr/>
                    <a:lstStyle/>
                    <a:p>
                      <a:r>
                        <a:rPr lang="en-US" sz="1100" dirty="0" smtClean="0">
                          <a:solidFill>
                            <a:schemeClr val="tx2"/>
                          </a:solidFill>
                        </a:rPr>
                        <a:t>0.1</a:t>
                      </a:r>
                      <a:endParaRPr lang="en-US" sz="1100" dirty="0">
                        <a:solidFill>
                          <a:schemeClr val="tx2"/>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322473799"/>
                  </a:ext>
                </a:extLst>
              </a:tr>
              <a:tr h="388620">
                <a:tc>
                  <a:txBody>
                    <a:bodyPr/>
                    <a:lstStyle/>
                    <a:p>
                      <a:r>
                        <a:rPr lang="en-US" sz="1100" dirty="0" smtClean="0">
                          <a:solidFill>
                            <a:schemeClr val="tx2"/>
                          </a:solidFill>
                        </a:rPr>
                        <a:t>Introduction to Wind</a:t>
                      </a:r>
                      <a:r>
                        <a:rPr lang="en-US" sz="1100" baseline="0" dirty="0" smtClean="0">
                          <a:solidFill>
                            <a:schemeClr val="tx2"/>
                          </a:solidFill>
                        </a:rPr>
                        <a:t> Design and the Wood Frame Construction Manual</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540969009"/>
                  </a:ext>
                </a:extLst>
              </a:tr>
              <a:tr h="388620">
                <a:tc>
                  <a:txBody>
                    <a:bodyPr/>
                    <a:lstStyle/>
                    <a:p>
                      <a:r>
                        <a:rPr lang="en-US" sz="1100" dirty="0" smtClean="0">
                          <a:solidFill>
                            <a:schemeClr val="tx2"/>
                          </a:solidFill>
                        </a:rPr>
                        <a:t>Shear Walls and Lateral Bracing</a:t>
                      </a:r>
                      <a:r>
                        <a:rPr lang="en-US" sz="1100" baseline="0" dirty="0" smtClean="0">
                          <a:solidFill>
                            <a:schemeClr val="tx2"/>
                          </a:solidFill>
                        </a:rPr>
                        <a:t> in Light Frame Construction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250044656"/>
                  </a:ext>
                </a:extLst>
              </a:tr>
              <a:tr h="275433">
                <a:tc>
                  <a:txBody>
                    <a:bodyPr/>
                    <a:lstStyle/>
                    <a:p>
                      <a:r>
                        <a:rPr lang="en-US" sz="1100" dirty="0" smtClean="0">
                          <a:solidFill>
                            <a:schemeClr val="tx2"/>
                          </a:solidFill>
                        </a:rPr>
                        <a:t>Understanding Restraint Rod Systems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58162553"/>
                  </a:ext>
                </a:extLst>
              </a:tr>
              <a:tr h="275433">
                <a:tc>
                  <a:txBody>
                    <a:bodyPr/>
                    <a:lstStyle/>
                    <a:p>
                      <a:r>
                        <a:rPr lang="en-US" sz="1100" dirty="0" smtClean="0">
                          <a:solidFill>
                            <a:schemeClr val="tx2"/>
                          </a:solidFill>
                        </a:rPr>
                        <a:t>Cracking the Concrete</a:t>
                      </a:r>
                      <a:r>
                        <a:rPr lang="en-US" sz="1100" baseline="0" dirty="0" smtClean="0">
                          <a:solidFill>
                            <a:schemeClr val="tx2"/>
                          </a:solidFill>
                        </a:rPr>
                        <a:t> Anchor Codes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1296403420"/>
                  </a:ext>
                </a:extLst>
              </a:tr>
              <a:tr h="275433">
                <a:tc>
                  <a:txBody>
                    <a:bodyPr/>
                    <a:lstStyle/>
                    <a:p>
                      <a:r>
                        <a:rPr lang="en-US" sz="1100" dirty="0" smtClean="0">
                          <a:solidFill>
                            <a:schemeClr val="tx2"/>
                          </a:solidFill>
                        </a:rPr>
                        <a:t>Concrete Deterioration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282687141"/>
                  </a:ext>
                </a:extLst>
              </a:tr>
              <a:tr h="275433">
                <a:tc>
                  <a:txBody>
                    <a:bodyPr/>
                    <a:lstStyle/>
                    <a:p>
                      <a:r>
                        <a:rPr lang="en-US" sz="1100" dirty="0" smtClean="0">
                          <a:solidFill>
                            <a:schemeClr val="tx2"/>
                          </a:solidFill>
                        </a:rPr>
                        <a:t>Moment Frame Design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852815169"/>
                  </a:ext>
                </a:extLst>
              </a:tr>
              <a:tr h="388620">
                <a:tc>
                  <a:txBody>
                    <a:bodyPr/>
                    <a:lstStyle/>
                    <a:p>
                      <a:r>
                        <a:rPr lang="en-US" sz="1100" dirty="0" smtClean="0">
                          <a:solidFill>
                            <a:schemeClr val="tx2"/>
                          </a:solidFill>
                        </a:rPr>
                        <a:t>Introduction to Wind Code Provisions and Meteorological Concepts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513889307"/>
                  </a:ext>
                </a:extLst>
              </a:tr>
              <a:tr h="275433">
                <a:tc>
                  <a:txBody>
                    <a:bodyPr/>
                    <a:lstStyle/>
                    <a:p>
                      <a:r>
                        <a:rPr lang="en-US" sz="1100" dirty="0" smtClean="0">
                          <a:solidFill>
                            <a:schemeClr val="tx2"/>
                          </a:solidFill>
                        </a:rPr>
                        <a:t>Wind Design</a:t>
                      </a:r>
                      <a:r>
                        <a:rPr lang="en-US" sz="1100" baseline="0" dirty="0" smtClean="0">
                          <a:solidFill>
                            <a:schemeClr val="tx2"/>
                          </a:solidFill>
                        </a:rPr>
                        <a:t> in Accordance with ASCE 7-10</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4024530"/>
                  </a:ext>
                </a:extLst>
              </a:tr>
              <a:tr h="388620">
                <a:tc>
                  <a:txBody>
                    <a:bodyPr/>
                    <a:lstStyle/>
                    <a:p>
                      <a:r>
                        <a:rPr lang="en-US" sz="1100" dirty="0" smtClean="0">
                          <a:solidFill>
                            <a:schemeClr val="tx2"/>
                          </a:solidFill>
                        </a:rPr>
                        <a:t>Wood Framed Seismic Design 1: Code Provisions,</a:t>
                      </a:r>
                      <a:r>
                        <a:rPr lang="en-US" sz="1100" baseline="0" dirty="0" smtClean="0">
                          <a:solidFill>
                            <a:schemeClr val="tx2"/>
                          </a:solidFill>
                        </a:rPr>
                        <a:t> Design Parameters </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40731745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 Compatibility</a:t>
            </a:r>
            <a:endParaRPr lang="en-US" dirty="0"/>
          </a:p>
        </p:txBody>
      </p:sp>
      <p:grpSp>
        <p:nvGrpSpPr>
          <p:cNvPr id="3" name="Group 2"/>
          <p:cNvGrpSpPr/>
          <p:nvPr/>
        </p:nvGrpSpPr>
        <p:grpSpPr>
          <a:xfrm>
            <a:off x="2600667" y="2407964"/>
            <a:ext cx="3936461" cy="1917172"/>
            <a:chOff x="2600667" y="2407964"/>
            <a:chExt cx="3936461" cy="1917172"/>
          </a:xfrm>
        </p:grpSpPr>
        <p:grpSp>
          <p:nvGrpSpPr>
            <p:cNvPr id="55" name="Group 54"/>
            <p:cNvGrpSpPr/>
            <p:nvPr/>
          </p:nvGrpSpPr>
          <p:grpSpPr>
            <a:xfrm>
              <a:off x="2600667" y="2407964"/>
              <a:ext cx="3936461" cy="1917172"/>
              <a:chOff x="2600667" y="2407964"/>
              <a:chExt cx="3936461" cy="1917172"/>
            </a:xfrm>
          </p:grpSpPr>
          <p:sp>
            <p:nvSpPr>
              <p:cNvPr id="4" name="Rectangle 2"/>
              <p:cNvSpPr>
                <a:spLocks noChangeArrowheads="1"/>
              </p:cNvSpPr>
              <p:nvPr/>
            </p:nvSpPr>
            <p:spPr bwMode="auto">
              <a:xfrm>
                <a:off x="2604426" y="2430190"/>
                <a:ext cx="3932701" cy="1894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 name="Freeform 3"/>
              <p:cNvSpPr>
                <a:spLocks/>
              </p:cNvSpPr>
              <p:nvPr/>
            </p:nvSpPr>
            <p:spPr bwMode="auto">
              <a:xfrm>
                <a:off x="3442857" y="2407964"/>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rgbClr val="C0C0C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 name="Group 12"/>
              <p:cNvGrpSpPr>
                <a:grpSpLocks/>
              </p:cNvGrpSpPr>
              <p:nvPr/>
            </p:nvGrpSpPr>
            <p:grpSpPr bwMode="auto">
              <a:xfrm>
                <a:off x="2600667" y="2929002"/>
                <a:ext cx="3936461" cy="176934"/>
                <a:chOff x="2232" y="2260"/>
                <a:chExt cx="2832" cy="88"/>
              </a:xfrm>
            </p:grpSpPr>
            <p:sp>
              <p:nvSpPr>
                <p:cNvPr id="7"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9"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1"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2"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3"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30" name="Group 12"/>
              <p:cNvGrpSpPr>
                <a:grpSpLocks/>
              </p:cNvGrpSpPr>
              <p:nvPr/>
            </p:nvGrpSpPr>
            <p:grpSpPr bwMode="auto">
              <a:xfrm>
                <a:off x="2600667" y="3491809"/>
                <a:ext cx="3936461" cy="176934"/>
                <a:chOff x="2232" y="2260"/>
                <a:chExt cx="2832" cy="88"/>
              </a:xfrm>
            </p:grpSpPr>
            <p:sp>
              <p:nvSpPr>
                <p:cNvPr id="31"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1"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sp>
          <p:nvSpPr>
            <p:cNvPr id="28" name="TextBox 27"/>
            <p:cNvSpPr txBox="1"/>
            <p:nvPr/>
          </p:nvSpPr>
          <p:spPr>
            <a:xfrm>
              <a:off x="2875856" y="3742884"/>
              <a:ext cx="3467628" cy="400110"/>
            </a:xfrm>
            <a:prstGeom prst="rect">
              <a:avLst/>
            </a:prstGeom>
            <a:noFill/>
          </p:spPr>
          <p:txBody>
            <a:bodyPr wrap="square" rtlCol="0">
              <a:spAutoFit/>
            </a:bodyPr>
            <a:lstStyle/>
            <a:p>
              <a:pPr algn="ctr"/>
              <a:r>
                <a:rPr lang="en-US" sz="2000" dirty="0" smtClean="0">
                  <a:solidFill>
                    <a:schemeClr val="bg1"/>
                  </a:solidFill>
                </a:rPr>
                <a:t>Existing Substrate</a:t>
              </a:r>
              <a:endParaRPr lang="en-US" sz="2000" dirty="0">
                <a:solidFill>
                  <a:schemeClr val="bg1"/>
                </a:solidFill>
              </a:endParaRPr>
            </a:p>
          </p:txBody>
        </p:sp>
        <p:sp>
          <p:nvSpPr>
            <p:cNvPr id="29" name="TextBox 28"/>
            <p:cNvSpPr txBox="1"/>
            <p:nvPr/>
          </p:nvSpPr>
          <p:spPr>
            <a:xfrm>
              <a:off x="2875856" y="2446877"/>
              <a:ext cx="3467628" cy="400110"/>
            </a:xfrm>
            <a:prstGeom prst="rect">
              <a:avLst/>
            </a:prstGeom>
            <a:noFill/>
          </p:spPr>
          <p:txBody>
            <a:bodyPr wrap="square" rtlCol="0">
              <a:spAutoFit/>
            </a:bodyPr>
            <a:lstStyle/>
            <a:p>
              <a:pPr algn="ctr"/>
              <a:r>
                <a:rPr lang="en-US" sz="2000" dirty="0" smtClean="0"/>
                <a:t>Repair Material</a:t>
              </a:r>
              <a:endParaRPr lang="en-US" sz="2000" dirty="0"/>
            </a:p>
          </p:txBody>
        </p:sp>
      </p:grpSp>
      <p:grpSp>
        <p:nvGrpSpPr>
          <p:cNvPr id="52" name="Group 51"/>
          <p:cNvGrpSpPr/>
          <p:nvPr/>
        </p:nvGrpSpPr>
        <p:grpSpPr>
          <a:xfrm>
            <a:off x="1747800" y="1105027"/>
            <a:ext cx="5764513" cy="1448729"/>
            <a:chOff x="4405638" y="3934300"/>
            <a:chExt cx="11359127" cy="1689440"/>
          </a:xfrm>
        </p:grpSpPr>
        <p:sp>
          <p:nvSpPr>
            <p:cNvPr id="53" name="Rounded Rectangle 52"/>
            <p:cNvSpPr/>
            <p:nvPr/>
          </p:nvSpPr>
          <p:spPr>
            <a:xfrm>
              <a:off x="4405638" y="3934300"/>
              <a:ext cx="11288853" cy="122062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4449463" y="3975315"/>
              <a:ext cx="11315302" cy="1648425"/>
            </a:xfrm>
            <a:prstGeom prst="rect">
              <a:avLst/>
            </a:prstGeom>
            <a:noFill/>
          </p:spPr>
          <p:txBody>
            <a:bodyPr wrap="square" rtlCol="0">
              <a:spAutoFit/>
            </a:bodyPr>
            <a:lstStyle/>
            <a:p>
              <a:pPr algn="ctr"/>
              <a:r>
                <a:rPr lang="en-US" sz="2800" dirty="0" smtClean="0"/>
                <a:t>Repair materials are inherently different than the existing substrate…</a:t>
              </a:r>
              <a:endParaRPr lang="en-US" sz="2800" dirty="0"/>
            </a:p>
          </p:txBody>
        </p:sp>
      </p:grpSp>
      <p:grpSp>
        <p:nvGrpSpPr>
          <p:cNvPr id="63" name="Group 62"/>
          <p:cNvGrpSpPr/>
          <p:nvPr/>
        </p:nvGrpSpPr>
        <p:grpSpPr>
          <a:xfrm>
            <a:off x="1747800" y="4614737"/>
            <a:ext cx="5742273" cy="1384995"/>
            <a:chOff x="4405638" y="3934300"/>
            <a:chExt cx="11315302" cy="1615116"/>
          </a:xfrm>
        </p:grpSpPr>
        <p:sp>
          <p:nvSpPr>
            <p:cNvPr id="64" name="Rounded Rectangle 63"/>
            <p:cNvSpPr/>
            <p:nvPr/>
          </p:nvSpPr>
          <p:spPr>
            <a:xfrm>
              <a:off x="4405638" y="3934300"/>
              <a:ext cx="11288853" cy="122062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4405638" y="3934300"/>
              <a:ext cx="11315302" cy="1615116"/>
            </a:xfrm>
            <a:prstGeom prst="rect">
              <a:avLst/>
            </a:prstGeom>
            <a:noFill/>
          </p:spPr>
          <p:txBody>
            <a:bodyPr wrap="square" rtlCol="0">
              <a:spAutoFit/>
            </a:bodyPr>
            <a:lstStyle/>
            <a:p>
              <a:pPr algn="ctr"/>
              <a:r>
                <a:rPr lang="en-US" sz="2800" dirty="0" smtClean="0"/>
                <a:t>…but </a:t>
              </a:r>
              <a:r>
                <a:rPr lang="en-US" sz="2800" dirty="0"/>
                <a:t>the goal is to match </a:t>
              </a:r>
              <a:r>
                <a:rPr lang="en-US" sz="2800" dirty="0" smtClean="0"/>
                <a:t>them as </a:t>
              </a:r>
              <a:r>
                <a:rPr lang="en-US" sz="2800" dirty="0"/>
                <a:t>closely as possible. </a:t>
              </a:r>
            </a:p>
            <a:p>
              <a:pPr algn="ctr"/>
              <a:endParaRPr lang="en-US" sz="2800" dirty="0"/>
            </a:p>
          </p:txBody>
        </p:sp>
      </p:grpSp>
      <p:sp>
        <p:nvSpPr>
          <p:cNvPr id="66" name="TextBox 65"/>
          <p:cNvSpPr txBox="1"/>
          <p:nvPr/>
        </p:nvSpPr>
        <p:spPr>
          <a:xfrm>
            <a:off x="1045928" y="5999732"/>
            <a:ext cx="7991133" cy="461665"/>
          </a:xfrm>
          <a:prstGeom prst="rect">
            <a:avLst/>
          </a:prstGeom>
          <a:noFill/>
        </p:spPr>
        <p:txBody>
          <a:bodyPr wrap="square" rtlCol="0">
            <a:spAutoFit/>
          </a:bodyPr>
          <a:lstStyle/>
          <a:p>
            <a:pPr algn="ctr"/>
            <a:r>
              <a:rPr lang="en-US" sz="2400" b="1" dirty="0" smtClean="0">
                <a:solidFill>
                  <a:srgbClr val="C00000"/>
                </a:solidFill>
              </a:rPr>
              <a:t>Material incompatibility </a:t>
            </a:r>
            <a:r>
              <a:rPr lang="en-US" sz="2400" dirty="0" smtClean="0">
                <a:solidFill>
                  <a:srgbClr val="C00000"/>
                </a:solidFill>
              </a:rPr>
              <a:t>is </a:t>
            </a:r>
            <a:r>
              <a:rPr lang="en-US" sz="2400" dirty="0">
                <a:solidFill>
                  <a:srgbClr val="C00000"/>
                </a:solidFill>
              </a:rPr>
              <a:t>a</a:t>
            </a:r>
            <a:r>
              <a:rPr lang="en-US" sz="2400" dirty="0" smtClean="0">
                <a:solidFill>
                  <a:srgbClr val="C00000"/>
                </a:solidFill>
              </a:rPr>
              <a:t> major cause of repair failures.</a:t>
            </a:r>
            <a:endParaRPr lang="en-US" sz="2400" dirty="0">
              <a:solidFill>
                <a:srgbClr val="C00000"/>
              </a:solidFill>
            </a:endParaRPr>
          </a:p>
        </p:txBody>
      </p:sp>
      <p:pic>
        <p:nvPicPr>
          <p:cNvPr id="67" name="Picture 2" descr="C:\Users\ccoughlin\AppData\Local\Microsoft\Windows\Temporary Internet Files\Content.IE5\SBGFOCP7\Exclamation_Mark_(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984" y="5798403"/>
            <a:ext cx="849463" cy="70788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5259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childTnLst>
                                </p:cTn>
                              </p:par>
                              <p:par>
                                <p:cTn id="8" presetID="10" presetClass="entr" presetSubtype="0"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1000"/>
                                        <p:tgtEl>
                                          <p:spTgt spid="6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Repair Materials</a:t>
            </a:r>
            <a:endParaRPr lang="en-US" dirty="0"/>
          </a:p>
        </p:txBody>
      </p:sp>
      <p:sp>
        <p:nvSpPr>
          <p:cNvPr id="3" name="Content Placeholder 2"/>
          <p:cNvSpPr>
            <a:spLocks noGrp="1"/>
          </p:cNvSpPr>
          <p:nvPr>
            <p:ph idx="1"/>
          </p:nvPr>
        </p:nvSpPr>
        <p:spPr>
          <a:xfrm>
            <a:off x="533400" y="1752600"/>
            <a:ext cx="8229600" cy="4095750"/>
          </a:xfrm>
        </p:spPr>
        <p:txBody>
          <a:bodyPr/>
          <a:lstStyle/>
          <a:p>
            <a:pPr algn="ctr"/>
            <a:r>
              <a:rPr lang="en-US" sz="2800" dirty="0" smtClean="0">
                <a:solidFill>
                  <a:schemeClr val="tx1"/>
                </a:solidFill>
              </a:rPr>
              <a:t>In the next slides, we’ll look at the different material properties of repair materials. </a:t>
            </a:r>
          </a:p>
          <a:p>
            <a:pPr algn="ctr"/>
            <a:endParaRPr lang="en-US" sz="2800" dirty="0">
              <a:solidFill>
                <a:schemeClr val="tx1"/>
              </a:solidFill>
            </a:endParaRPr>
          </a:p>
          <a:p>
            <a:pPr algn="ctr"/>
            <a:r>
              <a:rPr lang="en-US" sz="2800" dirty="0" smtClean="0">
                <a:solidFill>
                  <a:schemeClr val="tx1"/>
                </a:solidFill>
              </a:rPr>
              <a:t>Certain material properties are essential for certain repairs.  Remember that these properties should align with the repair requirements already determined by the checklists.</a:t>
            </a:r>
            <a:endParaRPr lang="en-US" sz="2800" dirty="0">
              <a:solidFill>
                <a:schemeClr val="tx1"/>
              </a:solidFill>
            </a:endParaRPr>
          </a:p>
        </p:txBody>
      </p:sp>
    </p:spTree>
    <p:custDataLst>
      <p:tags r:id="rId1"/>
    </p:custDataLst>
    <p:extLst>
      <p:ext uri="{BB962C8B-B14F-4D97-AF65-F5344CB8AC3E}">
        <p14:creationId xmlns:p14="http://schemas.microsoft.com/office/powerpoint/2010/main" val="22401405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Direct Tensile Strength</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Direct Shear Strength</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Slant Shear Strength</a:t>
            </a:r>
            <a:endParaRPr lang="en-US" dirty="0"/>
          </a:p>
        </p:txBody>
      </p:sp>
      <p:sp>
        <p:nvSpPr>
          <p:cNvPr id="13" name="TextBox 12"/>
          <p:cNvSpPr txBox="1"/>
          <p:nvPr/>
        </p:nvSpPr>
        <p:spPr>
          <a:xfrm>
            <a:off x="3048000" y="1981200"/>
            <a:ext cx="5410200" cy="1477328"/>
          </a:xfrm>
          <a:prstGeom prst="rect">
            <a:avLst/>
          </a:prstGeom>
          <a:noFill/>
        </p:spPr>
        <p:txBody>
          <a:bodyPr wrap="square" rtlCol="0">
            <a:spAutoFit/>
          </a:bodyPr>
          <a:lstStyle/>
          <a:p>
            <a:r>
              <a:rPr lang="en-US" dirty="0"/>
              <a:t>The bond strength of the repair material refers to how well it  bonds with the existing substrate. </a:t>
            </a:r>
            <a:endParaRPr lang="en-US" dirty="0" smtClean="0"/>
          </a:p>
          <a:p>
            <a:endParaRPr lang="en-US" dirty="0"/>
          </a:p>
          <a:p>
            <a:r>
              <a:rPr lang="en-US" dirty="0" smtClean="0"/>
              <a:t>We’ll look at how bond strength can be evaluated in the next slides. </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62510" y="4773632"/>
            <a:ext cx="5067300" cy="954107"/>
          </a:xfrm>
          <a:prstGeom prst="rect">
            <a:avLst/>
          </a:prstGeom>
        </p:spPr>
        <p:txBody>
          <a:bodyPr wrap="square">
            <a:spAutoFit/>
          </a:bodyPr>
          <a:lstStyle/>
          <a:p>
            <a:r>
              <a:rPr lang="en-US" sz="1400" dirty="0"/>
              <a:t>Please note that the information and images in the following slides are pulled from </a:t>
            </a:r>
            <a:r>
              <a:rPr lang="en-US" sz="1400" b="1" dirty="0"/>
              <a:t>ICRI 320.2R-2009</a:t>
            </a:r>
            <a:r>
              <a:rPr lang="en-US" sz="1400" dirty="0"/>
              <a:t> </a:t>
            </a:r>
            <a:r>
              <a:rPr lang="en-US" sz="1400" i="1" dirty="0"/>
              <a:t>Guide for Selecting and Specifying Materials for Repair of Concrete Surfaces.</a:t>
            </a:r>
            <a:r>
              <a:rPr lang="en-US" sz="1400" dirty="0"/>
              <a:t> </a:t>
            </a:r>
            <a:endParaRPr lang="en-US" sz="1400" dirty="0" smtClean="0"/>
          </a:p>
          <a:p>
            <a:r>
              <a:rPr lang="en-US" sz="1400" dirty="0" smtClean="0"/>
              <a:t>For </a:t>
            </a:r>
            <a:r>
              <a:rPr lang="en-US" sz="1400" dirty="0"/>
              <a:t>more information, please refer to this technical guideline.</a:t>
            </a:r>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Bond Strength</a:t>
            </a:r>
            <a:endParaRPr lang="en-US" sz="2800" b="1" dirty="0"/>
          </a:p>
        </p:txBody>
      </p:sp>
    </p:spTree>
    <p:custDataLst>
      <p:tags r:id="rId1"/>
    </p:custDataLst>
    <p:extLst>
      <p:ext uri="{BB962C8B-B14F-4D97-AF65-F5344CB8AC3E}">
        <p14:creationId xmlns:p14="http://schemas.microsoft.com/office/powerpoint/2010/main" val="320863289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Material Properties – Bond Strength</a:t>
            </a:r>
            <a:endParaRPr lang="en-US" dirty="0"/>
          </a:p>
        </p:txBody>
      </p:sp>
      <p:sp>
        <p:nvSpPr>
          <p:cNvPr id="4" name="Rounded Rectangle 3"/>
          <p:cNvSpPr/>
          <p:nvPr/>
        </p:nvSpPr>
        <p:spPr>
          <a:xfrm>
            <a:off x="304800" y="17526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Direct Tensile Strength</a:t>
            </a:r>
            <a:endParaRPr lang="en-US" b="1" dirty="0">
              <a:solidFill>
                <a:schemeClr val="bg1"/>
              </a:solidFill>
            </a:endParaRPr>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Direct Shear Strength</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Slant Shear Strength</a:t>
            </a:r>
            <a:endParaRPr lang="en-US" dirty="0"/>
          </a:p>
        </p:txBody>
      </p:sp>
      <p:sp>
        <p:nvSpPr>
          <p:cNvPr id="3" name="TextBox 2"/>
          <p:cNvSpPr txBox="1"/>
          <p:nvPr/>
        </p:nvSpPr>
        <p:spPr>
          <a:xfrm>
            <a:off x="3047965" y="2057400"/>
            <a:ext cx="2819400" cy="2585323"/>
          </a:xfrm>
          <a:prstGeom prst="rect">
            <a:avLst/>
          </a:prstGeom>
          <a:noFill/>
        </p:spPr>
        <p:txBody>
          <a:bodyPr wrap="square" rtlCol="0">
            <a:spAutoFit/>
          </a:bodyPr>
          <a:lstStyle/>
          <a:p>
            <a:r>
              <a:rPr lang="en-US" dirty="0" smtClean="0"/>
              <a:t>Direct tensile testing measures the tensile bond of the repair material and the substrate. </a:t>
            </a:r>
          </a:p>
          <a:p>
            <a:endParaRPr lang="en-US" dirty="0"/>
          </a:p>
          <a:p>
            <a:r>
              <a:rPr lang="en-US" dirty="0" smtClean="0"/>
              <a:t>This is measured by dividing the load at failure with the cross sectional area of the core.</a:t>
            </a:r>
          </a:p>
        </p:txBody>
      </p:sp>
      <p:pic>
        <p:nvPicPr>
          <p:cNvPr id="9"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8453" y="573133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337617" y="5638800"/>
            <a:ext cx="1767783" cy="584775"/>
          </a:xfrm>
          <a:prstGeom prst="rect">
            <a:avLst/>
          </a:prstGeom>
        </p:spPr>
        <p:txBody>
          <a:bodyPr wrap="square">
            <a:spAutoFit/>
          </a:bodyPr>
          <a:lstStyle/>
          <a:p>
            <a:r>
              <a:rPr lang="en-US" sz="1600" b="1" dirty="0"/>
              <a:t>ASTM C1583</a:t>
            </a:r>
            <a:r>
              <a:rPr lang="en-US" sz="1600" dirty="0"/>
              <a:t> </a:t>
            </a:r>
            <a:endParaRPr lang="en-US" sz="1600" dirty="0" smtClean="0"/>
          </a:p>
          <a:p>
            <a:r>
              <a:rPr lang="en-US" sz="1600" b="1" dirty="0" smtClean="0"/>
              <a:t>ICRI 210.3R-2013</a:t>
            </a:r>
            <a:endParaRPr lang="en-US" sz="1600" dirty="0"/>
          </a:p>
        </p:txBody>
      </p:sp>
      <p:pic>
        <p:nvPicPr>
          <p:cNvPr id="7170" name="Picture 2" descr="K:\Training\Projects\Customer\AIA\Online Courses\Concrete Repair Applications\Images\Direct tensile bond t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5494" y="1922443"/>
            <a:ext cx="2838450" cy="34480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57700" y="1066800"/>
            <a:ext cx="2590800" cy="523220"/>
          </a:xfrm>
          <a:prstGeom prst="rect">
            <a:avLst/>
          </a:prstGeom>
          <a:noFill/>
        </p:spPr>
        <p:txBody>
          <a:bodyPr wrap="square" rtlCol="0">
            <a:spAutoFit/>
          </a:bodyPr>
          <a:lstStyle/>
          <a:p>
            <a:pPr algn="ctr"/>
            <a:r>
              <a:rPr lang="en-US" sz="2800" b="1" dirty="0" smtClean="0"/>
              <a:t>Bond Strength</a:t>
            </a:r>
            <a:endParaRPr lang="en-US" sz="2800" b="1" dirty="0"/>
          </a:p>
        </p:txBody>
      </p:sp>
    </p:spTree>
    <p:custDataLst>
      <p:tags r:id="rId1"/>
    </p:custDataLst>
    <p:extLst>
      <p:ext uri="{BB962C8B-B14F-4D97-AF65-F5344CB8AC3E}">
        <p14:creationId xmlns:p14="http://schemas.microsoft.com/office/powerpoint/2010/main" val="178091704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Material Properties – Bond Strength</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solidFill>
                  <a:schemeClr val="tx1"/>
                </a:solidFill>
              </a:rPr>
              <a:t>Direct Tensile Strength</a:t>
            </a:r>
            <a:endParaRPr lang="en-US" dirty="0">
              <a:solidFill>
                <a:schemeClr val="tx1"/>
              </a:solidFill>
            </a:endParaRPr>
          </a:p>
        </p:txBody>
      </p:sp>
      <p:sp>
        <p:nvSpPr>
          <p:cNvPr id="5" name="Rounded Rectangle 4"/>
          <p:cNvSpPr/>
          <p:nvPr/>
        </p:nvSpPr>
        <p:spPr>
          <a:xfrm>
            <a:off x="304800" y="3352800"/>
            <a:ext cx="2286000" cy="1371600"/>
          </a:xfrm>
          <a:prstGeom prst="roundRect">
            <a:avLst/>
          </a:prstGeom>
          <a:solidFill>
            <a:schemeClr val="accent1">
              <a:lumMod val="50000"/>
            </a:schemeClr>
          </a:solidFill>
          <a:ln>
            <a:solidFill>
              <a:schemeClr val="accent1">
                <a:lumMod val="50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Direct Shear Strength</a:t>
            </a:r>
            <a:endParaRPr lang="en-US" b="1" dirty="0">
              <a:solidFill>
                <a:schemeClr val="bg1"/>
              </a:solidFill>
            </a:endParaRPr>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Slant Shear Strength</a:t>
            </a:r>
            <a:endParaRPr lang="en-US" dirty="0"/>
          </a:p>
        </p:txBody>
      </p:sp>
      <p:sp>
        <p:nvSpPr>
          <p:cNvPr id="3" name="TextBox 2"/>
          <p:cNvSpPr txBox="1"/>
          <p:nvPr/>
        </p:nvSpPr>
        <p:spPr>
          <a:xfrm>
            <a:off x="2989668" y="2133600"/>
            <a:ext cx="2775826" cy="1754326"/>
          </a:xfrm>
          <a:prstGeom prst="rect">
            <a:avLst/>
          </a:prstGeom>
          <a:noFill/>
        </p:spPr>
        <p:txBody>
          <a:bodyPr wrap="square" rtlCol="0">
            <a:spAutoFit/>
          </a:bodyPr>
          <a:lstStyle/>
          <a:p>
            <a:r>
              <a:rPr lang="en-US" dirty="0" smtClean="0"/>
              <a:t>Pressure is applied in opposite directions and shear bond values are determined by dividing the recorded load at failure by the bond area. </a:t>
            </a:r>
          </a:p>
        </p:txBody>
      </p:sp>
      <p:pic>
        <p:nvPicPr>
          <p:cNvPr id="9"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8453" y="573133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337617" y="5731338"/>
            <a:ext cx="3139383" cy="338554"/>
          </a:xfrm>
          <a:prstGeom prst="rect">
            <a:avLst/>
          </a:prstGeom>
        </p:spPr>
        <p:txBody>
          <a:bodyPr wrap="square">
            <a:spAutoFit/>
          </a:bodyPr>
          <a:lstStyle/>
          <a:p>
            <a:r>
              <a:rPr lang="en-US" sz="1600" b="1" dirty="0" smtClean="0"/>
              <a:t>Michigan DOT Shear Bond Test</a:t>
            </a:r>
            <a:endParaRPr lang="en-US" sz="1600" dirty="0"/>
          </a:p>
        </p:txBody>
      </p:sp>
      <p:pic>
        <p:nvPicPr>
          <p:cNvPr id="8194" name="Picture 2" descr="K:\Training\Projects\Customer\AIA\Online Courses\Concrete Repair Applications\Images\Shear bond t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5494" y="2034449"/>
            <a:ext cx="2797481" cy="324152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57700" y="1066800"/>
            <a:ext cx="2590800" cy="523220"/>
          </a:xfrm>
          <a:prstGeom prst="rect">
            <a:avLst/>
          </a:prstGeom>
          <a:noFill/>
        </p:spPr>
        <p:txBody>
          <a:bodyPr wrap="square" rtlCol="0">
            <a:spAutoFit/>
          </a:bodyPr>
          <a:lstStyle/>
          <a:p>
            <a:pPr algn="ctr"/>
            <a:r>
              <a:rPr lang="en-US" sz="2800" b="1" dirty="0" smtClean="0"/>
              <a:t>Bond Strength</a:t>
            </a:r>
            <a:endParaRPr lang="en-US" sz="2800" b="1" dirty="0"/>
          </a:p>
        </p:txBody>
      </p:sp>
    </p:spTree>
    <p:custDataLst>
      <p:tags r:id="rId1"/>
    </p:custDataLst>
    <p:extLst>
      <p:ext uri="{BB962C8B-B14F-4D97-AF65-F5344CB8AC3E}">
        <p14:creationId xmlns:p14="http://schemas.microsoft.com/office/powerpoint/2010/main" val="354129033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Material Properties – Bond Strength</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solidFill>
                  <a:schemeClr val="tx1"/>
                </a:solidFill>
              </a:rPr>
              <a:t>Direct Tensile Strength</a:t>
            </a:r>
            <a:endParaRPr lang="en-US" dirty="0">
              <a:solidFill>
                <a:schemeClr val="tx1"/>
              </a:solidFill>
            </a:endParaRPr>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solidFill>
                  <a:schemeClr val="tx1"/>
                </a:solidFill>
              </a:rPr>
              <a:t>Direct Shear Strength</a:t>
            </a:r>
            <a:endParaRPr lang="en-US" dirty="0">
              <a:solidFill>
                <a:schemeClr val="tx1"/>
              </a:solidFill>
            </a:endParaRPr>
          </a:p>
        </p:txBody>
      </p:sp>
      <p:sp>
        <p:nvSpPr>
          <p:cNvPr id="6" name="Rounded Rectangle 5"/>
          <p:cNvSpPr/>
          <p:nvPr/>
        </p:nvSpPr>
        <p:spPr>
          <a:xfrm>
            <a:off x="336933" y="49530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Slant Shear Strength</a:t>
            </a:r>
            <a:endParaRPr lang="en-US" b="1" dirty="0">
              <a:solidFill>
                <a:schemeClr val="bg1"/>
              </a:solidFill>
            </a:endParaRPr>
          </a:p>
        </p:txBody>
      </p:sp>
      <p:sp>
        <p:nvSpPr>
          <p:cNvPr id="3" name="TextBox 2"/>
          <p:cNvSpPr txBox="1"/>
          <p:nvPr/>
        </p:nvSpPr>
        <p:spPr>
          <a:xfrm>
            <a:off x="2989668" y="2034449"/>
            <a:ext cx="2819400" cy="2308324"/>
          </a:xfrm>
          <a:prstGeom prst="rect">
            <a:avLst/>
          </a:prstGeom>
          <a:noFill/>
        </p:spPr>
        <p:txBody>
          <a:bodyPr wrap="square" rtlCol="0">
            <a:spAutoFit/>
          </a:bodyPr>
          <a:lstStyle/>
          <a:p>
            <a:r>
              <a:rPr lang="en-US" dirty="0" smtClean="0"/>
              <a:t>Bond values are determined by dividing the load at failure by the elliptical bond area. </a:t>
            </a:r>
          </a:p>
          <a:p>
            <a:endParaRPr lang="en-US" dirty="0"/>
          </a:p>
          <a:p>
            <a:r>
              <a:rPr lang="en-US" dirty="0" smtClean="0"/>
              <a:t>This value is typically reported by material suppliers.</a:t>
            </a:r>
          </a:p>
        </p:txBody>
      </p:sp>
      <p:pic>
        <p:nvPicPr>
          <p:cNvPr id="9"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8453" y="573133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337616" y="5652384"/>
            <a:ext cx="3139383" cy="584775"/>
          </a:xfrm>
          <a:prstGeom prst="rect">
            <a:avLst/>
          </a:prstGeom>
        </p:spPr>
        <p:txBody>
          <a:bodyPr wrap="square">
            <a:spAutoFit/>
          </a:bodyPr>
          <a:lstStyle/>
          <a:p>
            <a:r>
              <a:rPr lang="en-US" sz="1600" b="1" dirty="0"/>
              <a:t>ASTM C882 </a:t>
            </a:r>
            <a:endParaRPr lang="en-US" sz="1600" b="1" dirty="0" smtClean="0"/>
          </a:p>
          <a:p>
            <a:r>
              <a:rPr lang="en-US" sz="1600" b="1" dirty="0" smtClean="0"/>
              <a:t>ASTM C1042</a:t>
            </a:r>
            <a:endParaRPr lang="en-US" sz="1600" dirty="0"/>
          </a:p>
        </p:txBody>
      </p:sp>
      <p:pic>
        <p:nvPicPr>
          <p:cNvPr id="9218" name="Picture 2" descr="K:\Training\Projects\Customer\AIA\Online Courses\Concrete Repair Applications\Images\Slant shear bond t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5494" y="2016088"/>
            <a:ext cx="2886075" cy="34766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57700" y="1066800"/>
            <a:ext cx="2590800" cy="523220"/>
          </a:xfrm>
          <a:prstGeom prst="rect">
            <a:avLst/>
          </a:prstGeom>
          <a:noFill/>
        </p:spPr>
        <p:txBody>
          <a:bodyPr wrap="square" rtlCol="0">
            <a:spAutoFit/>
          </a:bodyPr>
          <a:lstStyle/>
          <a:p>
            <a:pPr algn="ctr"/>
            <a:r>
              <a:rPr lang="en-US" sz="2800" b="1" dirty="0" smtClean="0"/>
              <a:t>Bond Strength</a:t>
            </a:r>
            <a:endParaRPr lang="en-US" sz="2800" b="1" dirty="0"/>
          </a:p>
        </p:txBody>
      </p:sp>
      <p:pic>
        <p:nvPicPr>
          <p:cNvPr id="14" name="Picture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3727621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Drying Shrinkage</a:t>
            </a:r>
            <a:endParaRPr lang="en-US" dirty="0"/>
          </a:p>
        </p:txBody>
      </p:sp>
      <p:sp>
        <p:nvSpPr>
          <p:cNvPr id="5" name="Rounded Rectangle 4"/>
          <p:cNvSpPr/>
          <p:nvPr/>
        </p:nvSpPr>
        <p:spPr>
          <a:xfrm>
            <a:off x="304800" y="27432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Coefficient of Thermal Expansion</a:t>
            </a:r>
            <a:endParaRPr lang="en-US" dirty="0"/>
          </a:p>
        </p:txBody>
      </p:sp>
      <p:sp>
        <p:nvSpPr>
          <p:cNvPr id="6" name="Rounded Rectangle 5"/>
          <p:cNvSpPr/>
          <p:nvPr/>
        </p:nvSpPr>
        <p:spPr>
          <a:xfrm>
            <a:off x="304800" y="36576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Modulus of Elasticity</a:t>
            </a:r>
            <a:endParaRPr lang="en-US" dirty="0"/>
          </a:p>
        </p:txBody>
      </p:sp>
      <p:sp>
        <p:nvSpPr>
          <p:cNvPr id="13" name="TextBox 12"/>
          <p:cNvSpPr txBox="1"/>
          <p:nvPr/>
        </p:nvSpPr>
        <p:spPr>
          <a:xfrm>
            <a:off x="3048000" y="1981200"/>
            <a:ext cx="5410200" cy="1200329"/>
          </a:xfrm>
          <a:prstGeom prst="rect">
            <a:avLst/>
          </a:prstGeom>
          <a:noFill/>
        </p:spPr>
        <p:txBody>
          <a:bodyPr wrap="square" rtlCol="0">
            <a:spAutoFit/>
          </a:bodyPr>
          <a:lstStyle/>
          <a:p>
            <a:r>
              <a:rPr lang="en-US" dirty="0"/>
              <a:t>Dimensional behavior refers to how the repair material will behave over its service life. </a:t>
            </a:r>
            <a:endParaRPr lang="en-US" dirty="0" smtClean="0"/>
          </a:p>
          <a:p>
            <a:endParaRPr lang="en-US" dirty="0"/>
          </a:p>
          <a:p>
            <a:r>
              <a:rPr lang="en-US" dirty="0" smtClean="0"/>
              <a:t>We’ll look at how it can be evaluated in the next slides. </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62510" y="4773632"/>
            <a:ext cx="5067300" cy="954107"/>
          </a:xfrm>
          <a:prstGeom prst="rect">
            <a:avLst/>
          </a:prstGeom>
        </p:spPr>
        <p:txBody>
          <a:bodyPr wrap="square">
            <a:spAutoFit/>
          </a:bodyPr>
          <a:lstStyle/>
          <a:p>
            <a:r>
              <a:rPr lang="en-US" sz="1400" dirty="0"/>
              <a:t>Please note that the information and images in the following slides are pulled from </a:t>
            </a:r>
            <a:r>
              <a:rPr lang="en-US" sz="1400" b="1" dirty="0"/>
              <a:t>ICRI 320.2R-2009</a:t>
            </a:r>
            <a:r>
              <a:rPr lang="en-US" sz="1400" dirty="0"/>
              <a:t> </a:t>
            </a:r>
            <a:r>
              <a:rPr lang="en-US" sz="1400" i="1" dirty="0"/>
              <a:t>Guide for Selecting and Specifying Materials for Repair of Concrete Surfaces.</a:t>
            </a:r>
            <a:r>
              <a:rPr lang="en-US" sz="1400" dirty="0"/>
              <a:t> </a:t>
            </a:r>
            <a:endParaRPr lang="en-US" sz="1400" dirty="0" smtClean="0"/>
          </a:p>
          <a:p>
            <a:r>
              <a:rPr lang="en-US" sz="1400" dirty="0" smtClean="0"/>
              <a:t>For </a:t>
            </a:r>
            <a:r>
              <a:rPr lang="en-US" sz="1400" dirty="0"/>
              <a:t>more information, please refer to this technical guideline.</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Creep</a:t>
            </a:r>
            <a:endParaRPr lang="en-US" dirty="0"/>
          </a:p>
        </p:txBody>
      </p:sp>
      <p:sp>
        <p:nvSpPr>
          <p:cNvPr id="18" name="Rounded Rectangle 17"/>
          <p:cNvSpPr/>
          <p:nvPr/>
        </p:nvSpPr>
        <p:spPr>
          <a:xfrm>
            <a:off x="321325" y="54864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Restrained Shrinkage</a:t>
            </a:r>
            <a:endParaRPr lang="en-US" dirty="0"/>
          </a:p>
        </p:txBody>
      </p:sp>
      <p:pic>
        <p:nvPicPr>
          <p:cNvPr id="19" name="Picture 18"/>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96655775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Drying Shrinkage</a:t>
            </a:r>
            <a:endParaRPr lang="en-US" b="1" dirty="0">
              <a:solidFill>
                <a:schemeClr val="bg1"/>
              </a:solidFill>
            </a:endParaRPr>
          </a:p>
        </p:txBody>
      </p:sp>
      <p:sp>
        <p:nvSpPr>
          <p:cNvPr id="5" name="Rounded Rectangle 4"/>
          <p:cNvSpPr/>
          <p:nvPr/>
        </p:nvSpPr>
        <p:spPr>
          <a:xfrm>
            <a:off x="304800" y="27432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Coefficient of Thermal Expansion</a:t>
            </a:r>
            <a:endParaRPr lang="en-US" dirty="0"/>
          </a:p>
        </p:txBody>
      </p:sp>
      <p:sp>
        <p:nvSpPr>
          <p:cNvPr id="6" name="Rounded Rectangle 5"/>
          <p:cNvSpPr/>
          <p:nvPr/>
        </p:nvSpPr>
        <p:spPr>
          <a:xfrm>
            <a:off x="304800" y="36576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Modulus of Elasticity</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Creep</a:t>
            </a:r>
            <a:endParaRPr lang="en-US" dirty="0"/>
          </a:p>
        </p:txBody>
      </p:sp>
      <p:sp>
        <p:nvSpPr>
          <p:cNvPr id="18" name="Rounded Rectangle 17"/>
          <p:cNvSpPr/>
          <p:nvPr/>
        </p:nvSpPr>
        <p:spPr>
          <a:xfrm>
            <a:off x="321325" y="54864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Restrained Shrinkage</a:t>
            </a:r>
            <a:endParaRPr lang="en-US" dirty="0"/>
          </a:p>
        </p:txBody>
      </p:sp>
      <p:pic>
        <p:nvPicPr>
          <p:cNvPr id="10242" name="Picture 2" descr="K:\Training\Projects\Customer\AIA\Online Courses\Concrete Repair Applications\Images\Shrinkage and crack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8237" y="1846243"/>
            <a:ext cx="5114513" cy="40789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3715" y="5836286"/>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326511" y="5907758"/>
            <a:ext cx="1154098" cy="338554"/>
          </a:xfrm>
          <a:prstGeom prst="rect">
            <a:avLst/>
          </a:prstGeom>
        </p:spPr>
        <p:txBody>
          <a:bodyPr wrap="none">
            <a:spAutoFit/>
          </a:bodyPr>
          <a:lstStyle/>
          <a:p>
            <a:r>
              <a:rPr lang="en-US" sz="1600" b="1" dirty="0"/>
              <a:t>ASTM C157</a:t>
            </a:r>
            <a:endParaRPr lang="en-US" sz="1600" dirty="0"/>
          </a:p>
        </p:txBody>
      </p:sp>
    </p:spTree>
    <p:custDataLst>
      <p:tags r:id="rId1"/>
    </p:custDataLst>
    <p:extLst>
      <p:ext uri="{BB962C8B-B14F-4D97-AF65-F5344CB8AC3E}">
        <p14:creationId xmlns:p14="http://schemas.microsoft.com/office/powerpoint/2010/main" val="215309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Drying Shrinkage</a:t>
            </a:r>
            <a:endParaRPr lang="en-US" dirty="0"/>
          </a:p>
        </p:txBody>
      </p:sp>
      <p:sp>
        <p:nvSpPr>
          <p:cNvPr id="5" name="Rounded Rectangle 4"/>
          <p:cNvSpPr/>
          <p:nvPr/>
        </p:nvSpPr>
        <p:spPr>
          <a:xfrm>
            <a:off x="304800" y="2743200"/>
            <a:ext cx="2286000" cy="7620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Coefficient of Thermal Expansion</a:t>
            </a:r>
            <a:endParaRPr lang="en-US" b="1" dirty="0">
              <a:solidFill>
                <a:schemeClr val="bg1"/>
              </a:solidFill>
            </a:endParaRPr>
          </a:p>
        </p:txBody>
      </p:sp>
      <p:sp>
        <p:nvSpPr>
          <p:cNvPr id="6" name="Rounded Rectangle 5"/>
          <p:cNvSpPr/>
          <p:nvPr/>
        </p:nvSpPr>
        <p:spPr>
          <a:xfrm>
            <a:off x="304800" y="36576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Modulus of Elasticity</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0409" y="574881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Creep</a:t>
            </a:r>
            <a:endParaRPr lang="en-US" dirty="0"/>
          </a:p>
        </p:txBody>
      </p:sp>
      <p:sp>
        <p:nvSpPr>
          <p:cNvPr id="18" name="Rounded Rectangle 17"/>
          <p:cNvSpPr/>
          <p:nvPr/>
        </p:nvSpPr>
        <p:spPr>
          <a:xfrm>
            <a:off x="321325" y="54864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Restrained Shrinkage</a:t>
            </a:r>
            <a:endParaRPr lang="en-US" dirty="0"/>
          </a:p>
        </p:txBody>
      </p:sp>
      <p:pic>
        <p:nvPicPr>
          <p:cNvPr id="11266" name="Picture 2" descr="K:\Training\Projects\Customer\AIA\Online Courses\Concrete Repair Applications\Images\Coefficient of Thermal Expansion.png"/>
          <p:cNvPicPr>
            <a:picLocks noChangeAspect="1" noChangeArrowheads="1"/>
          </p:cNvPicPr>
          <p:nvPr/>
        </p:nvPicPr>
        <p:blipFill rotWithShape="1">
          <a:blip r:embed="rId5">
            <a:extLst>
              <a:ext uri="{28A0092B-C50C-407E-A947-70E740481C1C}">
                <a14:useLocalDpi xmlns:a14="http://schemas.microsoft.com/office/drawing/2010/main" val="0"/>
              </a:ext>
            </a:extLst>
          </a:blip>
          <a:srcRect l="2870" t="8155" r="60537" b="45830"/>
          <a:stretch/>
        </p:blipFill>
        <p:spPr bwMode="auto">
          <a:xfrm>
            <a:off x="5603673" y="2229956"/>
            <a:ext cx="2993409" cy="117765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429000" y="5663625"/>
            <a:ext cx="4572000" cy="584775"/>
          </a:xfrm>
          <a:prstGeom prst="rect">
            <a:avLst/>
          </a:prstGeom>
        </p:spPr>
        <p:txBody>
          <a:bodyPr>
            <a:spAutoFit/>
          </a:bodyPr>
          <a:lstStyle/>
          <a:p>
            <a:r>
              <a:rPr lang="en-US" sz="1600" b="1" dirty="0"/>
              <a:t>ASTM C531</a:t>
            </a:r>
            <a:r>
              <a:rPr lang="en-US" sz="1600" dirty="0"/>
              <a:t> </a:t>
            </a:r>
            <a:endParaRPr lang="en-US" sz="1600" dirty="0" smtClean="0"/>
          </a:p>
          <a:p>
            <a:r>
              <a:rPr lang="en-US" sz="1600" b="1" dirty="0" smtClean="0"/>
              <a:t>ASTM D696-08e1</a:t>
            </a:r>
            <a:endParaRPr lang="en-US" sz="1600" dirty="0"/>
          </a:p>
        </p:txBody>
      </p:sp>
      <p:pic>
        <p:nvPicPr>
          <p:cNvPr id="19" name="Picture 2" descr="K:\Training\Projects\Customer\AIA\Online Courses\Concrete Repair Applications\Images\Coefficient of Thermal Expansion.png"/>
          <p:cNvPicPr>
            <a:picLocks noChangeAspect="1" noChangeArrowheads="1"/>
          </p:cNvPicPr>
          <p:nvPr/>
        </p:nvPicPr>
        <p:blipFill rotWithShape="1">
          <a:blip r:embed="rId5">
            <a:extLst>
              <a:ext uri="{28A0092B-C50C-407E-A947-70E740481C1C}">
                <a14:useLocalDpi xmlns:a14="http://schemas.microsoft.com/office/drawing/2010/main" val="0"/>
              </a:ext>
            </a:extLst>
          </a:blip>
          <a:srcRect l="53157" t="26133" r="11514" b="12650"/>
          <a:stretch/>
        </p:blipFill>
        <p:spPr bwMode="auto">
          <a:xfrm>
            <a:off x="5901664" y="3369284"/>
            <a:ext cx="2772905" cy="150322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901664" y="4904601"/>
            <a:ext cx="3242336" cy="276999"/>
          </a:xfrm>
          <a:prstGeom prst="rect">
            <a:avLst/>
          </a:prstGeom>
          <a:noFill/>
        </p:spPr>
        <p:txBody>
          <a:bodyPr wrap="square" rtlCol="0">
            <a:spAutoFit/>
          </a:bodyPr>
          <a:lstStyle/>
          <a:p>
            <a:r>
              <a:rPr lang="en-US" sz="1200" i="1" dirty="0" smtClean="0"/>
              <a:t>Fig. 3-8 Thermal coefficient of expansion</a:t>
            </a:r>
            <a:endParaRPr lang="en-US" sz="1200" i="1" dirty="0"/>
          </a:p>
        </p:txBody>
      </p:sp>
      <p:sp>
        <p:nvSpPr>
          <p:cNvPr id="13" name="TextBox 12"/>
          <p:cNvSpPr txBox="1"/>
          <p:nvPr/>
        </p:nvSpPr>
        <p:spPr>
          <a:xfrm>
            <a:off x="3014702" y="2209800"/>
            <a:ext cx="2653476" cy="1477328"/>
          </a:xfrm>
          <a:prstGeom prst="rect">
            <a:avLst/>
          </a:prstGeom>
          <a:noFill/>
        </p:spPr>
        <p:txBody>
          <a:bodyPr wrap="square" rtlCol="0">
            <a:spAutoFit/>
          </a:bodyPr>
          <a:lstStyle/>
          <a:p>
            <a:r>
              <a:rPr lang="en-US" dirty="0" smtClean="0"/>
              <a:t>The amount of expansion a particular material undergoes is known as the coefficient of thermal expansion.</a:t>
            </a:r>
            <a:endParaRPr lang="en-US" dirty="0"/>
          </a:p>
        </p:txBody>
      </p:sp>
      <p:cxnSp>
        <p:nvCxnSpPr>
          <p:cNvPr id="9" name="Straight Connector 8"/>
          <p:cNvCxnSpPr/>
          <p:nvPr/>
        </p:nvCxnSpPr>
        <p:spPr bwMode="auto">
          <a:xfrm>
            <a:off x="5693884" y="2207845"/>
            <a:ext cx="21116" cy="3278555"/>
          </a:xfrm>
          <a:prstGeom prst="line">
            <a:avLst/>
          </a:prstGeom>
          <a:noFill/>
          <a:ln w="9525" cap="flat" cmpd="sng" algn="ctr">
            <a:solidFill>
              <a:schemeClr val="bg1">
                <a:lumMod val="75000"/>
              </a:schemeClr>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119589194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Drying Shrinkage</a:t>
            </a:r>
            <a:endParaRPr lang="en-US" dirty="0"/>
          </a:p>
        </p:txBody>
      </p:sp>
      <p:sp>
        <p:nvSpPr>
          <p:cNvPr id="5" name="Rounded Rectangle 4"/>
          <p:cNvSpPr/>
          <p:nvPr/>
        </p:nvSpPr>
        <p:spPr>
          <a:xfrm>
            <a:off x="304800" y="27432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Coefficient of Thermal Expansion</a:t>
            </a:r>
            <a:endParaRPr lang="en-US" dirty="0"/>
          </a:p>
        </p:txBody>
      </p:sp>
      <p:sp>
        <p:nvSpPr>
          <p:cNvPr id="6" name="Rounded Rectangle 5"/>
          <p:cNvSpPr/>
          <p:nvPr/>
        </p:nvSpPr>
        <p:spPr>
          <a:xfrm>
            <a:off x="304800" y="3657600"/>
            <a:ext cx="2286000" cy="7620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Modulus of Elasticity</a:t>
            </a:r>
            <a:endParaRPr lang="en-US" b="1" dirty="0">
              <a:solidFill>
                <a:schemeClr val="bg1"/>
              </a:solidFill>
            </a:endParaRP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Creep</a:t>
            </a:r>
            <a:endParaRPr lang="en-US" dirty="0"/>
          </a:p>
        </p:txBody>
      </p:sp>
      <p:sp>
        <p:nvSpPr>
          <p:cNvPr id="18" name="Rounded Rectangle 17"/>
          <p:cNvSpPr/>
          <p:nvPr/>
        </p:nvSpPr>
        <p:spPr>
          <a:xfrm>
            <a:off x="321325" y="54864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Restrained Shrinkage</a:t>
            </a:r>
            <a:endParaRPr lang="en-US" dirty="0"/>
          </a:p>
        </p:txBody>
      </p:sp>
      <p:pic>
        <p:nvPicPr>
          <p:cNvPr id="12291" name="Picture 3" descr="K:\Training\Projects\Customer\AIA\Online Courses\Concrete Repair Applications\Images\Modulus of Elasticity.png"/>
          <p:cNvPicPr>
            <a:picLocks noChangeAspect="1" noChangeArrowheads="1"/>
          </p:cNvPicPr>
          <p:nvPr/>
        </p:nvPicPr>
        <p:blipFill rotWithShape="1">
          <a:blip r:embed="rId4">
            <a:extLst>
              <a:ext uri="{28A0092B-C50C-407E-A947-70E740481C1C}">
                <a14:useLocalDpi xmlns:a14="http://schemas.microsoft.com/office/drawing/2010/main" val="0"/>
              </a:ext>
            </a:extLst>
          </a:blip>
          <a:srcRect l="74723" t="25959" r="6232" b="16487"/>
          <a:stretch/>
        </p:blipFill>
        <p:spPr bwMode="auto">
          <a:xfrm>
            <a:off x="5943600" y="2067032"/>
            <a:ext cx="2534797" cy="247283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0409" y="574881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3429000" y="5663625"/>
            <a:ext cx="4572000" cy="584775"/>
          </a:xfrm>
          <a:prstGeom prst="rect">
            <a:avLst/>
          </a:prstGeom>
        </p:spPr>
        <p:txBody>
          <a:bodyPr>
            <a:spAutoFit/>
          </a:bodyPr>
          <a:lstStyle/>
          <a:p>
            <a:r>
              <a:rPr lang="en-US" sz="1600" b="1" dirty="0"/>
              <a:t>ASTM </a:t>
            </a:r>
            <a:r>
              <a:rPr lang="en-US" sz="1600" b="1" dirty="0" smtClean="0"/>
              <a:t>C469</a:t>
            </a:r>
            <a:r>
              <a:rPr lang="en-US" sz="1600" dirty="0" smtClean="0"/>
              <a:t> </a:t>
            </a:r>
          </a:p>
          <a:p>
            <a:r>
              <a:rPr lang="en-US" sz="1600" b="1" dirty="0" smtClean="0"/>
              <a:t>ASTM C580</a:t>
            </a:r>
            <a:endParaRPr lang="en-US" sz="1600" dirty="0"/>
          </a:p>
        </p:txBody>
      </p:sp>
      <p:sp>
        <p:nvSpPr>
          <p:cNvPr id="3" name="TextBox 2"/>
          <p:cNvSpPr txBox="1"/>
          <p:nvPr/>
        </p:nvSpPr>
        <p:spPr>
          <a:xfrm>
            <a:off x="3040409" y="2226439"/>
            <a:ext cx="2979391" cy="2862322"/>
          </a:xfrm>
          <a:prstGeom prst="rect">
            <a:avLst/>
          </a:prstGeom>
          <a:noFill/>
        </p:spPr>
        <p:txBody>
          <a:bodyPr wrap="square" rtlCol="0">
            <a:spAutoFit/>
          </a:bodyPr>
          <a:lstStyle/>
          <a:p>
            <a:r>
              <a:rPr lang="en-US" dirty="0" smtClean="0"/>
              <a:t>Modulus of elasticity (MOE) measures stiffness.</a:t>
            </a:r>
          </a:p>
          <a:p>
            <a:endParaRPr lang="en-US" dirty="0"/>
          </a:p>
          <a:p>
            <a:r>
              <a:rPr lang="en-US" dirty="0" smtClean="0"/>
              <a:t>If the new material and the old substrate have the same MOE, no stress will occur. However, is one has more than the other, brittle material may become overstressed.</a:t>
            </a:r>
            <a:endParaRPr lang="en-US" dirty="0"/>
          </a:p>
        </p:txBody>
      </p:sp>
      <p:sp>
        <p:nvSpPr>
          <p:cNvPr id="7" name="TextBox 6"/>
          <p:cNvSpPr txBox="1"/>
          <p:nvPr/>
        </p:nvSpPr>
        <p:spPr>
          <a:xfrm>
            <a:off x="6248400" y="4435336"/>
            <a:ext cx="2306197" cy="276999"/>
          </a:xfrm>
          <a:prstGeom prst="rect">
            <a:avLst/>
          </a:prstGeom>
          <a:noFill/>
        </p:spPr>
        <p:txBody>
          <a:bodyPr wrap="square" rtlCol="0">
            <a:spAutoFit/>
          </a:bodyPr>
          <a:lstStyle/>
          <a:p>
            <a:r>
              <a:rPr lang="en-US" sz="1200" i="1" dirty="0" smtClean="0"/>
              <a:t>Fig. 3-9 Modulus of Elasticity</a:t>
            </a:r>
            <a:endParaRPr lang="en-US" sz="1200" i="1" dirty="0"/>
          </a:p>
        </p:txBody>
      </p:sp>
      <p:cxnSp>
        <p:nvCxnSpPr>
          <p:cNvPr id="21" name="Straight Connector 20"/>
          <p:cNvCxnSpPr/>
          <p:nvPr/>
        </p:nvCxnSpPr>
        <p:spPr bwMode="auto">
          <a:xfrm>
            <a:off x="5897696" y="2207845"/>
            <a:ext cx="0" cy="2745155"/>
          </a:xfrm>
          <a:prstGeom prst="line">
            <a:avLst/>
          </a:prstGeom>
          <a:noFill/>
          <a:ln w="9525" cap="flat" cmpd="sng" algn="ctr">
            <a:solidFill>
              <a:schemeClr val="bg1">
                <a:lumMod val="75000"/>
              </a:schemeClr>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2178268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Course Description</a:t>
            </a:r>
            <a:endParaRPr lang="en-US" dirty="0"/>
          </a:p>
        </p:txBody>
      </p:sp>
      <p:sp>
        <p:nvSpPr>
          <p:cNvPr id="6" name="Content Placeholder 5"/>
          <p:cNvSpPr>
            <a:spLocks noGrp="1"/>
          </p:cNvSpPr>
          <p:nvPr>
            <p:ph idx="1"/>
          </p:nvPr>
        </p:nvSpPr>
        <p:spPr>
          <a:xfrm>
            <a:off x="381000" y="1447800"/>
            <a:ext cx="8229600" cy="4914899"/>
          </a:xfrm>
        </p:spPr>
        <p:txBody>
          <a:bodyPr/>
          <a:lstStyle/>
          <a:p>
            <a:pPr>
              <a:spcBef>
                <a:spcPts val="1200"/>
              </a:spcBef>
              <a:spcAft>
                <a:spcPts val="1200"/>
              </a:spcAft>
            </a:pPr>
            <a:r>
              <a:rPr lang="en-US" sz="2800" dirty="0"/>
              <a:t>This course </a:t>
            </a:r>
            <a:r>
              <a:rPr lang="en-US" sz="2800" dirty="0" smtClean="0"/>
              <a:t>seeks to equip industry professionals with the resources needed to properly assess and plan a successful repair. </a:t>
            </a:r>
          </a:p>
          <a:p>
            <a:pPr>
              <a:spcBef>
                <a:spcPts val="1200"/>
              </a:spcBef>
              <a:spcAft>
                <a:spcPts val="1200"/>
              </a:spcAft>
            </a:pPr>
            <a:r>
              <a:rPr lang="en-US" sz="2800" dirty="0" smtClean="0"/>
              <a:t>We will examine the various methods and materials available for the repair of concrete structures and explore the advantages and disadvantages of each depending on the job at hand. </a:t>
            </a:r>
            <a:endParaRPr lang="en-US" sz="2800" dirty="0"/>
          </a:p>
        </p:txBody>
      </p:sp>
    </p:spTree>
    <p:custDataLst>
      <p:tags r:id="rId1"/>
    </p:custDataLst>
    <p:extLst>
      <p:ext uri="{BB962C8B-B14F-4D97-AF65-F5344CB8AC3E}">
        <p14:creationId xmlns:p14="http://schemas.microsoft.com/office/powerpoint/2010/main" val="20643540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Drying Shrinkage</a:t>
            </a:r>
            <a:endParaRPr lang="en-US" dirty="0"/>
          </a:p>
        </p:txBody>
      </p:sp>
      <p:sp>
        <p:nvSpPr>
          <p:cNvPr id="5" name="Rounded Rectangle 4"/>
          <p:cNvSpPr/>
          <p:nvPr/>
        </p:nvSpPr>
        <p:spPr>
          <a:xfrm>
            <a:off x="304800" y="27432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Coefficient of Thermal Expansion</a:t>
            </a:r>
            <a:endParaRPr lang="en-US" dirty="0"/>
          </a:p>
        </p:txBody>
      </p:sp>
      <p:sp>
        <p:nvSpPr>
          <p:cNvPr id="6" name="Rounded Rectangle 5"/>
          <p:cNvSpPr/>
          <p:nvPr/>
        </p:nvSpPr>
        <p:spPr>
          <a:xfrm>
            <a:off x="304800" y="36576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Modulus of Elasticity</a:t>
            </a:r>
            <a:endParaRPr lang="en-US" dirty="0"/>
          </a:p>
        </p:txBody>
      </p:sp>
      <p:sp>
        <p:nvSpPr>
          <p:cNvPr id="13" name="TextBox 12"/>
          <p:cNvSpPr txBox="1"/>
          <p:nvPr/>
        </p:nvSpPr>
        <p:spPr>
          <a:xfrm>
            <a:off x="3029286" y="2188017"/>
            <a:ext cx="2849696" cy="2862322"/>
          </a:xfrm>
          <a:prstGeom prst="rect">
            <a:avLst/>
          </a:prstGeom>
          <a:noFill/>
        </p:spPr>
        <p:txBody>
          <a:bodyPr wrap="square" rtlCol="0">
            <a:spAutoFit/>
          </a:bodyPr>
          <a:lstStyle/>
          <a:p>
            <a:r>
              <a:rPr lang="en-US" dirty="0" smtClean="0"/>
              <a:t>Basic creep refers to time-dependent deformation due to a sustained load.</a:t>
            </a:r>
          </a:p>
          <a:p>
            <a:endParaRPr lang="en-US" dirty="0"/>
          </a:p>
          <a:p>
            <a:r>
              <a:rPr lang="en-US" dirty="0" smtClean="0"/>
              <a:t>Since the old material has already developed a stable creep volume, stresses may develop according to the amount of creep in the new material.</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Creep</a:t>
            </a:r>
            <a:endParaRPr lang="en-US" b="1" dirty="0">
              <a:solidFill>
                <a:schemeClr val="bg1"/>
              </a:solidFill>
            </a:endParaRPr>
          </a:p>
        </p:txBody>
      </p:sp>
      <p:sp>
        <p:nvSpPr>
          <p:cNvPr id="18" name="Rounded Rectangle 17"/>
          <p:cNvSpPr/>
          <p:nvPr/>
        </p:nvSpPr>
        <p:spPr>
          <a:xfrm>
            <a:off x="321325" y="54864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Restrained Shrinkage</a:t>
            </a:r>
            <a:endParaRPr lang="en-US" dirty="0"/>
          </a:p>
        </p:txBody>
      </p:sp>
      <p:pic>
        <p:nvPicPr>
          <p:cNvPr id="13314" name="Picture 2" descr="K:\Training\Projects\Customer\AIA\Online Courses\Concrete Repair Applications\Images\Creep.png"/>
          <p:cNvPicPr>
            <a:picLocks noChangeAspect="1" noChangeArrowheads="1"/>
          </p:cNvPicPr>
          <p:nvPr/>
        </p:nvPicPr>
        <p:blipFill rotWithShape="1">
          <a:blip r:embed="rId4">
            <a:extLst>
              <a:ext uri="{28A0092B-C50C-407E-A947-70E740481C1C}">
                <a14:useLocalDpi xmlns:a14="http://schemas.microsoft.com/office/drawing/2010/main" val="0"/>
              </a:ext>
            </a:extLst>
          </a:blip>
          <a:srcRect l="73390" t="39527" r="4432" b="15470"/>
          <a:stretch/>
        </p:blipFill>
        <p:spPr bwMode="auto">
          <a:xfrm>
            <a:off x="6096000" y="2101326"/>
            <a:ext cx="2188684" cy="156912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096000" y="3761601"/>
            <a:ext cx="2306197" cy="276999"/>
          </a:xfrm>
          <a:prstGeom prst="rect">
            <a:avLst/>
          </a:prstGeom>
          <a:noFill/>
        </p:spPr>
        <p:txBody>
          <a:bodyPr wrap="square" rtlCol="0">
            <a:spAutoFit/>
          </a:bodyPr>
          <a:lstStyle/>
          <a:p>
            <a:r>
              <a:rPr lang="en-US" sz="1200" i="1" dirty="0" smtClean="0"/>
              <a:t>Fig. 3-10: Tensile creep</a:t>
            </a:r>
            <a:endParaRPr lang="en-US" sz="1200" i="1" dirty="0"/>
          </a:p>
        </p:txBody>
      </p:sp>
      <p:cxnSp>
        <p:nvCxnSpPr>
          <p:cNvPr id="15" name="Straight Connector 14"/>
          <p:cNvCxnSpPr/>
          <p:nvPr/>
        </p:nvCxnSpPr>
        <p:spPr bwMode="auto">
          <a:xfrm>
            <a:off x="5897696" y="2207845"/>
            <a:ext cx="0" cy="2745155"/>
          </a:xfrm>
          <a:prstGeom prst="line">
            <a:avLst/>
          </a:prstGeom>
          <a:noFill/>
          <a:ln w="9525" cap="flat" cmpd="sng" algn="ctr">
            <a:solidFill>
              <a:schemeClr val="bg1">
                <a:lumMod val="75000"/>
              </a:schemeClr>
            </a:solidFill>
            <a:prstDash val="solid"/>
            <a:round/>
            <a:headEnd type="none" w="med" len="med"/>
            <a:tailEnd type="none" w="med" len="med"/>
          </a:ln>
          <a:effectLst/>
        </p:spPr>
      </p:cxnSp>
      <p:pic>
        <p:nvPicPr>
          <p:cNvPr id="19"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0409" y="574881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3429000" y="5663625"/>
            <a:ext cx="4572000" cy="584775"/>
          </a:xfrm>
          <a:prstGeom prst="rect">
            <a:avLst/>
          </a:prstGeom>
        </p:spPr>
        <p:txBody>
          <a:bodyPr>
            <a:spAutoFit/>
          </a:bodyPr>
          <a:lstStyle/>
          <a:p>
            <a:r>
              <a:rPr lang="en-US" sz="1600" b="1" dirty="0"/>
              <a:t>ASTM </a:t>
            </a:r>
            <a:r>
              <a:rPr lang="en-US" sz="1600" b="1" dirty="0" smtClean="0"/>
              <a:t>C512</a:t>
            </a:r>
            <a:r>
              <a:rPr lang="en-US" sz="1600" dirty="0" smtClean="0"/>
              <a:t> </a:t>
            </a:r>
          </a:p>
          <a:p>
            <a:r>
              <a:rPr lang="en-US" sz="1600" b="1" dirty="0" smtClean="0"/>
              <a:t>ASTM C1181</a:t>
            </a:r>
            <a:endParaRPr lang="en-US" sz="1600" dirty="0"/>
          </a:p>
        </p:txBody>
      </p:sp>
    </p:spTree>
    <p:custDataLst>
      <p:tags r:id="rId1"/>
    </p:custDataLst>
    <p:extLst>
      <p:ext uri="{BB962C8B-B14F-4D97-AF65-F5344CB8AC3E}">
        <p14:creationId xmlns:p14="http://schemas.microsoft.com/office/powerpoint/2010/main" val="206369348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Drying Shrinkage</a:t>
            </a:r>
            <a:endParaRPr lang="en-US" dirty="0"/>
          </a:p>
        </p:txBody>
      </p:sp>
      <p:sp>
        <p:nvSpPr>
          <p:cNvPr id="5" name="Rounded Rectangle 4"/>
          <p:cNvSpPr/>
          <p:nvPr/>
        </p:nvSpPr>
        <p:spPr>
          <a:xfrm>
            <a:off x="304800" y="27432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Coefficient of Thermal Expansion</a:t>
            </a:r>
            <a:endParaRPr lang="en-US" dirty="0"/>
          </a:p>
        </p:txBody>
      </p:sp>
      <p:sp>
        <p:nvSpPr>
          <p:cNvPr id="6" name="Rounded Rectangle 5"/>
          <p:cNvSpPr/>
          <p:nvPr/>
        </p:nvSpPr>
        <p:spPr>
          <a:xfrm>
            <a:off x="304800" y="36576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Modulus of Elasticity</a:t>
            </a:r>
            <a:endParaRPr lang="en-US" dirty="0"/>
          </a:p>
        </p:txBody>
      </p:sp>
      <p:sp>
        <p:nvSpPr>
          <p:cNvPr id="13" name="TextBox 12"/>
          <p:cNvSpPr txBox="1"/>
          <p:nvPr/>
        </p:nvSpPr>
        <p:spPr>
          <a:xfrm>
            <a:off x="3048000" y="1981200"/>
            <a:ext cx="5486400" cy="923330"/>
          </a:xfrm>
          <a:prstGeom prst="rect">
            <a:avLst/>
          </a:prstGeom>
          <a:noFill/>
        </p:spPr>
        <p:txBody>
          <a:bodyPr wrap="square" rtlCol="0">
            <a:spAutoFit/>
          </a:bodyPr>
          <a:lstStyle/>
          <a:p>
            <a:r>
              <a:rPr lang="en-US" dirty="0" smtClean="0"/>
              <a:t>Restrained shrinkage occurs when a repair material that is bonded to a substrate begins to shrink and thus results in tension in the bond area.</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Dimensional Behavior</a:t>
            </a:r>
            <a:endParaRPr lang="en-US" sz="2800" b="1" dirty="0"/>
          </a:p>
        </p:txBody>
      </p:sp>
      <p:sp>
        <p:nvSpPr>
          <p:cNvPr id="17" name="Rounded Rectangle 16"/>
          <p:cNvSpPr/>
          <p:nvPr/>
        </p:nvSpPr>
        <p:spPr>
          <a:xfrm>
            <a:off x="321325" y="4572000"/>
            <a:ext cx="2286000" cy="7620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Creep</a:t>
            </a:r>
            <a:endParaRPr lang="en-US" dirty="0"/>
          </a:p>
        </p:txBody>
      </p:sp>
      <p:sp>
        <p:nvSpPr>
          <p:cNvPr id="18" name="Rounded Rectangle 17"/>
          <p:cNvSpPr/>
          <p:nvPr/>
        </p:nvSpPr>
        <p:spPr>
          <a:xfrm>
            <a:off x="321325" y="5486400"/>
            <a:ext cx="2286000" cy="7620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Restrained Shrinkage</a:t>
            </a:r>
            <a:endParaRPr lang="en-US" b="1" dirty="0">
              <a:solidFill>
                <a:schemeClr val="bg1"/>
              </a:solidFill>
            </a:endParaRPr>
          </a:p>
        </p:txBody>
      </p:sp>
      <p:pic>
        <p:nvPicPr>
          <p:cNvPr id="6146" name="Picture 2" descr="K:\Training\Projects\Customer\AIA\Online Courses\Concrete Repair Applications\Images\Restrained Drying Shrinkag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3284" y="2967931"/>
            <a:ext cx="3264419" cy="264357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0409" y="5748818"/>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3440017" y="5786734"/>
            <a:ext cx="4572000" cy="338554"/>
          </a:xfrm>
          <a:prstGeom prst="rect">
            <a:avLst/>
          </a:prstGeom>
        </p:spPr>
        <p:txBody>
          <a:bodyPr>
            <a:spAutoFit/>
          </a:bodyPr>
          <a:lstStyle/>
          <a:p>
            <a:r>
              <a:rPr lang="en-US" sz="1600" b="1" dirty="0" smtClean="0"/>
              <a:t>ASTM C1581 </a:t>
            </a:r>
            <a:r>
              <a:rPr lang="en-US" sz="1600" dirty="0" smtClean="0"/>
              <a:t> </a:t>
            </a:r>
          </a:p>
        </p:txBody>
      </p:sp>
    </p:spTree>
    <p:custDataLst>
      <p:tags r:id="rId1"/>
    </p:custDataLst>
    <p:extLst>
      <p:ext uri="{BB962C8B-B14F-4D97-AF65-F5344CB8AC3E}">
        <p14:creationId xmlns:p14="http://schemas.microsoft.com/office/powerpoint/2010/main" val="14700661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5" name="Rounded Rectangle 4"/>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6" name="Rounded Rectangle 5"/>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13" name="TextBox 12"/>
          <p:cNvSpPr txBox="1"/>
          <p:nvPr/>
        </p:nvSpPr>
        <p:spPr>
          <a:xfrm>
            <a:off x="3048000" y="1981200"/>
            <a:ext cx="5410200" cy="2031325"/>
          </a:xfrm>
          <a:prstGeom prst="rect">
            <a:avLst/>
          </a:prstGeom>
          <a:noFill/>
        </p:spPr>
        <p:txBody>
          <a:bodyPr wrap="square" rtlCol="0">
            <a:spAutoFit/>
          </a:bodyPr>
          <a:lstStyle/>
          <a:p>
            <a:r>
              <a:rPr lang="en-US" dirty="0"/>
              <a:t>Durability of a material refers to its ability to resist damaging service conditions. A durable repair will retain its original form, quality, and serviceability when exposed to its environment. </a:t>
            </a:r>
            <a:endParaRPr lang="en-US" dirty="0" smtClean="0"/>
          </a:p>
          <a:p>
            <a:endParaRPr lang="en-US" dirty="0"/>
          </a:p>
          <a:p>
            <a:r>
              <a:rPr lang="en-US" dirty="0" smtClean="0"/>
              <a:t>We’ll look at how certain properties can affect durability in the next slides.</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62510" y="4773632"/>
            <a:ext cx="5067300" cy="954107"/>
          </a:xfrm>
          <a:prstGeom prst="rect">
            <a:avLst/>
          </a:prstGeom>
        </p:spPr>
        <p:txBody>
          <a:bodyPr wrap="square">
            <a:spAutoFit/>
          </a:bodyPr>
          <a:lstStyle/>
          <a:p>
            <a:r>
              <a:rPr lang="en-US" sz="1400" dirty="0"/>
              <a:t>Please note that the information and images in the following slides are pulled from </a:t>
            </a:r>
            <a:r>
              <a:rPr lang="en-US" sz="1400" b="1" dirty="0"/>
              <a:t>ICRI 320.2R-2009</a:t>
            </a:r>
            <a:r>
              <a:rPr lang="en-US" sz="1400" dirty="0"/>
              <a:t> </a:t>
            </a:r>
            <a:r>
              <a:rPr lang="en-US" sz="1400" i="1" dirty="0"/>
              <a:t>Guide for Selecting and Specifying Materials for Repair of Concrete Surfaces.</a:t>
            </a:r>
            <a:r>
              <a:rPr lang="en-US" sz="1400" dirty="0"/>
              <a:t> </a:t>
            </a:r>
            <a:endParaRPr lang="en-US" sz="1400" dirty="0" smtClean="0"/>
          </a:p>
          <a:p>
            <a:r>
              <a:rPr lang="en-US" sz="1400" dirty="0" smtClean="0"/>
              <a:t>For </a:t>
            </a:r>
            <a:r>
              <a:rPr lang="en-US" sz="1400" dirty="0"/>
              <a:t>more information, please refer to this technical guideline.</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17" name="Rounded Rectangle 16"/>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18" name="Rounded Rectangle 17"/>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19" name="Rounded Rectangle 18"/>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err="1" smtClean="0"/>
              <a:t>Alkai</a:t>
            </a:r>
            <a:r>
              <a:rPr lang="en-US" dirty="0" smtClean="0"/>
              <a:t>-Aggregate Reaction</a:t>
            </a:r>
            <a:endParaRPr lang="en-US" dirty="0"/>
          </a:p>
        </p:txBody>
      </p:sp>
      <p:sp>
        <p:nvSpPr>
          <p:cNvPr id="20" name="Rounded Rectangle 19"/>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spTree>
    <p:custDataLst>
      <p:tags r:id="rId1"/>
    </p:custDataLst>
    <p:extLst>
      <p:ext uri="{BB962C8B-B14F-4D97-AF65-F5344CB8AC3E}">
        <p14:creationId xmlns:p14="http://schemas.microsoft.com/office/powerpoint/2010/main" val="12622226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Permeability</a:t>
            </a:r>
            <a:endParaRPr lang="en-US" b="1" dirty="0">
              <a:solidFill>
                <a:schemeClr val="bg1"/>
              </a:solidFill>
            </a:endParaRPr>
          </a:p>
        </p:txBody>
      </p:sp>
      <p:sp>
        <p:nvSpPr>
          <p:cNvPr id="13" name="TextBox 12"/>
          <p:cNvSpPr txBox="1"/>
          <p:nvPr/>
        </p:nvSpPr>
        <p:spPr>
          <a:xfrm>
            <a:off x="3048000" y="1981200"/>
            <a:ext cx="5410200" cy="1754326"/>
          </a:xfrm>
          <a:prstGeom prst="rect">
            <a:avLst/>
          </a:prstGeom>
          <a:noFill/>
        </p:spPr>
        <p:txBody>
          <a:bodyPr wrap="square" rtlCol="0">
            <a:spAutoFit/>
          </a:bodyPr>
          <a:lstStyle/>
          <a:p>
            <a:r>
              <a:rPr lang="en-US" dirty="0"/>
              <a:t>Permeability refers to the flow rate of a fluid (liquid or gas) into a porous solid such as concrete. </a:t>
            </a:r>
            <a:endParaRPr lang="en-US" dirty="0" smtClean="0"/>
          </a:p>
          <a:p>
            <a:endParaRPr lang="en-US" dirty="0"/>
          </a:p>
          <a:p>
            <a:r>
              <a:rPr lang="en-US" dirty="0" smtClean="0"/>
              <a:t>This property is a useful indicator of determining how much corrosion protection the repair material can provide.</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21" name="Rounded Rectangle 20"/>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2" name="Rounded Rectangle 21"/>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3" name="Rounded Rectangle 22"/>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4" name="Rounded Rectangle 23"/>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5" name="Rounded Rectangle 24"/>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pic>
        <p:nvPicPr>
          <p:cNvPr id="2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5498154"/>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67100" y="5429179"/>
            <a:ext cx="4572000" cy="830997"/>
          </a:xfrm>
          <a:prstGeom prst="rect">
            <a:avLst/>
          </a:prstGeom>
        </p:spPr>
        <p:txBody>
          <a:bodyPr>
            <a:spAutoFit/>
          </a:bodyPr>
          <a:lstStyle/>
          <a:p>
            <a:r>
              <a:rPr lang="en-US" sz="1600" b="1" dirty="0" smtClean="0"/>
              <a:t>ASTM C1202</a:t>
            </a:r>
          </a:p>
          <a:p>
            <a:r>
              <a:rPr lang="en-US" sz="1600" b="1" dirty="0" smtClean="0"/>
              <a:t>AASHTO T259</a:t>
            </a:r>
          </a:p>
          <a:p>
            <a:r>
              <a:rPr lang="en-US" sz="1600" b="1" dirty="0" smtClean="0"/>
              <a:t>AASHTO T277</a:t>
            </a:r>
            <a:endParaRPr lang="en-US" sz="1600" dirty="0" smtClean="0"/>
          </a:p>
        </p:txBody>
      </p:sp>
    </p:spTree>
    <p:custDataLst>
      <p:tags r:id="rId1"/>
    </p:custDataLst>
    <p:extLst>
      <p:ext uri="{BB962C8B-B14F-4D97-AF65-F5344CB8AC3E}">
        <p14:creationId xmlns:p14="http://schemas.microsoft.com/office/powerpoint/2010/main" val="98267622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5" name="Rounded Rectangle 4"/>
          <p:cNvSpPr/>
          <p:nvPr/>
        </p:nvSpPr>
        <p:spPr>
          <a:xfrm>
            <a:off x="304800" y="24384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Water Vapor Transmission</a:t>
            </a:r>
            <a:endParaRPr lang="en-US" b="1" dirty="0">
              <a:solidFill>
                <a:schemeClr val="bg1"/>
              </a:solidFill>
            </a:endParaRP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3" name="Rounded Rectangle 22"/>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4" name="Rounded Rectangle 23"/>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5" name="Rounded Rectangle 24"/>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pic>
        <p:nvPicPr>
          <p:cNvPr id="2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575781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79494" y="5795729"/>
            <a:ext cx="4572000" cy="338554"/>
          </a:xfrm>
          <a:prstGeom prst="rect">
            <a:avLst/>
          </a:prstGeom>
        </p:spPr>
        <p:txBody>
          <a:bodyPr>
            <a:spAutoFit/>
          </a:bodyPr>
          <a:lstStyle/>
          <a:p>
            <a:r>
              <a:rPr lang="en-US" sz="1600" b="1" dirty="0" smtClean="0"/>
              <a:t>ASTM E96</a:t>
            </a:r>
            <a:endParaRPr lang="en-US" sz="1600" dirty="0" smtClean="0"/>
          </a:p>
        </p:txBody>
      </p:sp>
      <p:pic>
        <p:nvPicPr>
          <p:cNvPr id="7170" name="Picture 2" descr="K:\Training\Projects\Customer\AIA\Online Courses\Concrete Repair Applications\Images\water vapor transmiss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0140" y="2761565"/>
            <a:ext cx="4259692" cy="282149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0" y="2019300"/>
            <a:ext cx="5334000" cy="646331"/>
          </a:xfrm>
          <a:prstGeom prst="rect">
            <a:avLst/>
          </a:prstGeom>
          <a:noFill/>
        </p:spPr>
        <p:txBody>
          <a:bodyPr wrap="square" rtlCol="0">
            <a:spAutoFit/>
          </a:bodyPr>
          <a:lstStyle/>
          <a:p>
            <a:r>
              <a:rPr lang="en-US" dirty="0" smtClean="0"/>
              <a:t>Water vapor transmission refers to the flow of water vapor through a material.</a:t>
            </a:r>
            <a:endParaRPr lang="en-US" dirty="0"/>
          </a:p>
        </p:txBody>
      </p:sp>
    </p:spTree>
    <p:custDataLst>
      <p:tags r:id="rId1"/>
    </p:custDataLst>
    <p:extLst>
      <p:ext uri="{BB962C8B-B14F-4D97-AF65-F5344CB8AC3E}">
        <p14:creationId xmlns:p14="http://schemas.microsoft.com/office/powerpoint/2010/main" val="5459326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6" name="Rounded Rectangle 5"/>
          <p:cNvSpPr/>
          <p:nvPr/>
        </p:nvSpPr>
        <p:spPr>
          <a:xfrm>
            <a:off x="304800" y="31242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Resistance to Freezing and Thawing</a:t>
            </a:r>
            <a:endParaRPr lang="en-US" b="1" dirty="0">
              <a:solidFill>
                <a:schemeClr val="bg1"/>
              </a:solidFill>
            </a:endParaRPr>
          </a:p>
        </p:txBody>
      </p:sp>
      <p:sp>
        <p:nvSpPr>
          <p:cNvPr id="13" name="TextBox 12"/>
          <p:cNvSpPr txBox="1"/>
          <p:nvPr/>
        </p:nvSpPr>
        <p:spPr>
          <a:xfrm>
            <a:off x="3048000" y="1981200"/>
            <a:ext cx="5410200" cy="1754326"/>
          </a:xfrm>
          <a:prstGeom prst="rect">
            <a:avLst/>
          </a:prstGeom>
          <a:noFill/>
        </p:spPr>
        <p:txBody>
          <a:bodyPr wrap="square" rtlCol="0">
            <a:spAutoFit/>
          </a:bodyPr>
          <a:lstStyle/>
          <a:p>
            <a:r>
              <a:rPr lang="en-US" dirty="0" smtClean="0"/>
              <a:t>Freezing and thawing deterioration occurs when saturated concrete freezes and expands and thus failure occurs. </a:t>
            </a:r>
          </a:p>
          <a:p>
            <a:endParaRPr lang="en-US" dirty="0"/>
          </a:p>
          <a:p>
            <a:r>
              <a:rPr lang="en-US" dirty="0" smtClean="0"/>
              <a:t>This is particularly damaging when concrete undergoes this cycle several times. </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3" name="Rounded Rectangle 22"/>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4" name="Rounded Rectangle 23"/>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5" name="Rounded Rectangle 24"/>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pic>
        <p:nvPicPr>
          <p:cNvPr id="2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575781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79494" y="5795729"/>
            <a:ext cx="4572000" cy="338554"/>
          </a:xfrm>
          <a:prstGeom prst="rect">
            <a:avLst/>
          </a:prstGeom>
        </p:spPr>
        <p:txBody>
          <a:bodyPr>
            <a:spAutoFit/>
          </a:bodyPr>
          <a:lstStyle/>
          <a:p>
            <a:r>
              <a:rPr lang="en-US" sz="1600" b="1" dirty="0" smtClean="0"/>
              <a:t>ASTM C666</a:t>
            </a:r>
            <a:endParaRPr lang="en-US" sz="1600" dirty="0" smtClean="0"/>
          </a:p>
        </p:txBody>
      </p:sp>
    </p:spTree>
    <p:custDataLst>
      <p:tags r:id="rId1"/>
    </p:custDataLst>
    <p:extLst>
      <p:ext uri="{BB962C8B-B14F-4D97-AF65-F5344CB8AC3E}">
        <p14:creationId xmlns:p14="http://schemas.microsoft.com/office/powerpoint/2010/main" val="302271746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13" name="TextBox 12"/>
          <p:cNvSpPr txBox="1"/>
          <p:nvPr/>
        </p:nvSpPr>
        <p:spPr>
          <a:xfrm>
            <a:off x="2898920" y="2022513"/>
            <a:ext cx="5815988" cy="369332"/>
          </a:xfrm>
          <a:prstGeom prst="rect">
            <a:avLst/>
          </a:prstGeom>
          <a:noFill/>
        </p:spPr>
        <p:txBody>
          <a:bodyPr wrap="square" rtlCol="0">
            <a:spAutoFit/>
          </a:bodyPr>
          <a:lstStyle/>
          <a:p>
            <a:pPr algn="ctr"/>
            <a:r>
              <a:rPr lang="en-US" dirty="0" smtClean="0"/>
              <a:t>Scaling is the flaking or peeling away of hardened concrete.</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17" name="Rounded Rectangle 16"/>
          <p:cNvSpPr/>
          <p:nvPr/>
        </p:nvSpPr>
        <p:spPr>
          <a:xfrm>
            <a:off x="321325" y="38100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Resistance to Scaling</a:t>
            </a:r>
            <a:endParaRPr lang="en-US" b="1" dirty="0">
              <a:solidFill>
                <a:schemeClr val="bg1"/>
              </a:solidFill>
            </a:endParaRPr>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4" name="Rounded Rectangle 23"/>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5" name="Rounded Rectangle 24"/>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pic>
        <p:nvPicPr>
          <p:cNvPr id="8194" name="Picture 2" descr="K:\Training\Projects\Customer\AIA\Online Courses\Concrete Repair Applications\Images\Scaling Resistance Chart.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8087" y="2696378"/>
            <a:ext cx="5463161" cy="240810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8000" y="575781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79494" y="5795729"/>
            <a:ext cx="4572000" cy="338554"/>
          </a:xfrm>
          <a:prstGeom prst="rect">
            <a:avLst/>
          </a:prstGeom>
        </p:spPr>
        <p:txBody>
          <a:bodyPr>
            <a:spAutoFit/>
          </a:bodyPr>
          <a:lstStyle/>
          <a:p>
            <a:r>
              <a:rPr lang="en-US" sz="1600" b="1" dirty="0" smtClean="0"/>
              <a:t>ASTM C672</a:t>
            </a:r>
            <a:endParaRPr lang="en-US" sz="1600" dirty="0" smtClean="0"/>
          </a:p>
        </p:txBody>
      </p:sp>
    </p:spTree>
    <p:custDataLst>
      <p:tags r:id="rId1"/>
    </p:custDataLst>
    <p:extLst>
      <p:ext uri="{BB962C8B-B14F-4D97-AF65-F5344CB8AC3E}">
        <p14:creationId xmlns:p14="http://schemas.microsoft.com/office/powerpoint/2010/main" val="315932489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pPr algn="ctr"/>
            <a:r>
              <a:rPr lang="en-US" dirty="0" smtClean="0"/>
              <a:t>Sulfate attacks causes the chemical decomposition of certain binder compounds in hydrated cement paste.</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18" name="Rounded Rectangle 17"/>
          <p:cNvSpPr/>
          <p:nvPr/>
        </p:nvSpPr>
        <p:spPr>
          <a:xfrm>
            <a:off x="321325" y="4495800"/>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Sulfate Resistance</a:t>
            </a:r>
            <a:endParaRPr lang="en-US" b="1" dirty="0">
              <a:solidFill>
                <a:schemeClr val="bg1"/>
              </a:solidFill>
            </a:endParaRPr>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4" name="Rounded Rectangle 2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5" name="Rounded Rectangle 24"/>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pic>
        <p:nvPicPr>
          <p:cNvPr id="2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5757813"/>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79494" y="5795729"/>
            <a:ext cx="4572000" cy="338554"/>
          </a:xfrm>
          <a:prstGeom prst="rect">
            <a:avLst/>
          </a:prstGeom>
        </p:spPr>
        <p:txBody>
          <a:bodyPr>
            <a:spAutoFit/>
          </a:bodyPr>
          <a:lstStyle/>
          <a:p>
            <a:r>
              <a:rPr lang="en-US" sz="1600" b="1" dirty="0" smtClean="0"/>
              <a:t>ASTM C1012</a:t>
            </a:r>
            <a:endParaRPr lang="en-US" sz="1600" dirty="0" smtClean="0"/>
          </a:p>
        </p:txBody>
      </p:sp>
      <p:pic>
        <p:nvPicPr>
          <p:cNvPr id="9218" name="Picture 2" descr="K:\Training\Projects\Customer\AIA\Online Courses\Concrete Repair Applications\Images\Sulfate attach classificat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4269" y="2627531"/>
            <a:ext cx="4362450" cy="28098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869971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13" name="TextBox 12"/>
          <p:cNvSpPr txBox="1"/>
          <p:nvPr/>
        </p:nvSpPr>
        <p:spPr>
          <a:xfrm>
            <a:off x="3048000" y="1981200"/>
            <a:ext cx="5410200" cy="1200329"/>
          </a:xfrm>
          <a:prstGeom prst="rect">
            <a:avLst/>
          </a:prstGeom>
          <a:noFill/>
        </p:spPr>
        <p:txBody>
          <a:bodyPr wrap="square" rtlCol="0">
            <a:spAutoFit/>
          </a:bodyPr>
          <a:lstStyle/>
          <a:p>
            <a:r>
              <a:rPr lang="en-US" dirty="0"/>
              <a:t>An alkali-aggregate reaction (AAR) is a chemical reaction that occurs in the concrete between </a:t>
            </a:r>
            <a:r>
              <a:rPr lang="en-US" dirty="0" err="1"/>
              <a:t>alkalies</a:t>
            </a:r>
            <a:r>
              <a:rPr lang="en-US" dirty="0"/>
              <a:t> (sodium or potassium) and certain constitutes of the concrete’s aggregate. </a:t>
            </a:r>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19" name="Rounded Rectangle 18"/>
          <p:cNvSpPr/>
          <p:nvPr/>
        </p:nvSpPr>
        <p:spPr>
          <a:xfrm>
            <a:off x="321325" y="5158878"/>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Alkali-Aggregate Reaction</a:t>
            </a:r>
            <a:endParaRPr lang="en-US" b="1" dirty="0">
              <a:solidFill>
                <a:schemeClr val="bg1"/>
              </a:solidFill>
            </a:endParaRPr>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4" name="Rounded Rectangle 2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5" name="Rounded Rectangle 24"/>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6" name="Rounded Rectangle 25"/>
          <p:cNvSpPr/>
          <p:nvPr/>
        </p:nvSpPr>
        <p:spPr>
          <a:xfrm>
            <a:off x="321325" y="58446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Abrasion Resistance</a:t>
            </a:r>
            <a:endParaRPr lang="en-US" dirty="0"/>
          </a:p>
        </p:txBody>
      </p:sp>
      <p:sp>
        <p:nvSpPr>
          <p:cNvPr id="27" name="Rectangle 26"/>
          <p:cNvSpPr/>
          <p:nvPr/>
        </p:nvSpPr>
        <p:spPr>
          <a:xfrm>
            <a:off x="3479494" y="5795729"/>
            <a:ext cx="4572000" cy="338554"/>
          </a:xfrm>
          <a:prstGeom prst="rect">
            <a:avLst/>
          </a:prstGeom>
        </p:spPr>
        <p:txBody>
          <a:bodyPr>
            <a:spAutoFit/>
          </a:bodyPr>
          <a:lstStyle/>
          <a:p>
            <a:r>
              <a:rPr lang="en-US" sz="1600" b="1" dirty="0" smtClean="0"/>
              <a:t>ASTM C227, ASTM C289, ASTM C295</a:t>
            </a:r>
            <a:endParaRPr lang="en-US" sz="1600" dirty="0" smtClean="0"/>
          </a:p>
        </p:txBody>
      </p:sp>
      <p:pic>
        <p:nvPicPr>
          <p:cNvPr id="10242" name="Picture 2" descr="K:\Training\Projects\Customer\AIA\Online Courses\Concrete Repair Applications\Images\AAR.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1634" y="3071870"/>
            <a:ext cx="2903231" cy="24356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8255226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pPr algn="ctr"/>
            <a:r>
              <a:rPr lang="en-US" dirty="0"/>
              <a:t>Abrasion refers to when a surface is worn away by rubbing or friction.</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Durability</a:t>
            </a:r>
            <a:endParaRPr lang="en-US" sz="2800" b="1" dirty="0"/>
          </a:p>
        </p:txBody>
      </p:sp>
      <p:sp>
        <p:nvSpPr>
          <p:cNvPr id="20" name="Rounded Rectangle 19"/>
          <p:cNvSpPr/>
          <p:nvPr/>
        </p:nvSpPr>
        <p:spPr>
          <a:xfrm>
            <a:off x="321325" y="5844678"/>
            <a:ext cx="2286000" cy="5334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Abrasion Resistance</a:t>
            </a:r>
            <a:endParaRPr lang="en-US" b="1" dirty="0">
              <a:solidFill>
                <a:schemeClr val="bg1"/>
              </a:solidFill>
            </a:endParaRPr>
          </a:p>
        </p:txBody>
      </p:sp>
      <p:sp>
        <p:nvSpPr>
          <p:cNvPr id="21" name="Rounded Rectangle 20"/>
          <p:cNvSpPr/>
          <p:nvPr/>
        </p:nvSpPr>
        <p:spPr>
          <a:xfrm>
            <a:off x="304800" y="17526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Permeability</a:t>
            </a:r>
            <a:endParaRPr lang="en-US" dirty="0"/>
          </a:p>
        </p:txBody>
      </p:sp>
      <p:sp>
        <p:nvSpPr>
          <p:cNvPr id="22" name="Rounded Rectangle 21"/>
          <p:cNvSpPr/>
          <p:nvPr/>
        </p:nvSpPr>
        <p:spPr>
          <a:xfrm>
            <a:off x="304800" y="24384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Water Vapor Transmission</a:t>
            </a:r>
            <a:endParaRPr lang="en-US" dirty="0"/>
          </a:p>
        </p:txBody>
      </p:sp>
      <p:sp>
        <p:nvSpPr>
          <p:cNvPr id="23" name="Rounded Rectangle 22"/>
          <p:cNvSpPr/>
          <p:nvPr/>
        </p:nvSpPr>
        <p:spPr>
          <a:xfrm>
            <a:off x="304800" y="31242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Freezing and Thawing</a:t>
            </a:r>
            <a:endParaRPr lang="en-US" dirty="0"/>
          </a:p>
        </p:txBody>
      </p:sp>
      <p:sp>
        <p:nvSpPr>
          <p:cNvPr id="24" name="Rounded Rectangle 23"/>
          <p:cNvSpPr/>
          <p:nvPr/>
        </p:nvSpPr>
        <p:spPr>
          <a:xfrm>
            <a:off x="321325" y="38100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Resistance to Scaling</a:t>
            </a:r>
            <a:endParaRPr lang="en-US" dirty="0"/>
          </a:p>
        </p:txBody>
      </p:sp>
      <p:sp>
        <p:nvSpPr>
          <p:cNvPr id="25" name="Rounded Rectangle 24"/>
          <p:cNvSpPr/>
          <p:nvPr/>
        </p:nvSpPr>
        <p:spPr>
          <a:xfrm>
            <a:off x="321325" y="4495800"/>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Sulfate Resistance</a:t>
            </a:r>
            <a:endParaRPr lang="en-US" dirty="0"/>
          </a:p>
        </p:txBody>
      </p:sp>
      <p:sp>
        <p:nvSpPr>
          <p:cNvPr id="26" name="Rounded Rectangle 25"/>
          <p:cNvSpPr/>
          <p:nvPr/>
        </p:nvSpPr>
        <p:spPr>
          <a:xfrm>
            <a:off x="321325" y="5158878"/>
            <a:ext cx="2286000" cy="5334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Alkali-Aggregate Reaction</a:t>
            </a:r>
            <a:endParaRPr lang="en-US" dirty="0"/>
          </a:p>
        </p:txBody>
      </p:sp>
      <p:pic>
        <p:nvPicPr>
          <p:cNvPr id="2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479494" y="5795729"/>
            <a:ext cx="4572000" cy="338554"/>
          </a:xfrm>
          <a:prstGeom prst="rect">
            <a:avLst/>
          </a:prstGeom>
        </p:spPr>
        <p:txBody>
          <a:bodyPr>
            <a:spAutoFit/>
          </a:bodyPr>
          <a:lstStyle/>
          <a:p>
            <a:r>
              <a:rPr lang="en-US" sz="1600" b="1" dirty="0" smtClean="0"/>
              <a:t>ASTM C418, ASTM C779, ASTM 944, ASTM C1138</a:t>
            </a:r>
            <a:endParaRPr lang="en-US" sz="1600" dirty="0" smtClean="0"/>
          </a:p>
        </p:txBody>
      </p:sp>
      <p:pic>
        <p:nvPicPr>
          <p:cNvPr id="11266" name="Picture 2" descr="K:\Training\Projects\Customer\AIA\Online Courses\Concrete Repair Applications\Images\Abras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1472" y="2627531"/>
            <a:ext cx="5223256" cy="29718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49432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a:t>Learning Objectives</a:t>
            </a:r>
            <a:endParaRPr lang="en-US" dirty="0"/>
          </a:p>
        </p:txBody>
      </p:sp>
      <p:sp>
        <p:nvSpPr>
          <p:cNvPr id="3" name="Content Placeholder 2"/>
          <p:cNvSpPr>
            <a:spLocks noGrp="1"/>
          </p:cNvSpPr>
          <p:nvPr>
            <p:ph idx="1"/>
          </p:nvPr>
        </p:nvSpPr>
        <p:spPr>
          <a:xfrm>
            <a:off x="457200" y="1219200"/>
            <a:ext cx="8229600" cy="5372099"/>
          </a:xfrm>
        </p:spPr>
        <p:txBody>
          <a:bodyPr/>
          <a:lstStyle/>
          <a:p>
            <a:pPr>
              <a:spcAft>
                <a:spcPts val="1800"/>
              </a:spcAft>
              <a:defRPr/>
            </a:pPr>
            <a:r>
              <a:rPr lang="en-US" dirty="0"/>
              <a:t>After completing this course, you will be able to:</a:t>
            </a:r>
          </a:p>
          <a:p>
            <a:pPr marL="400050" indent="-342900">
              <a:spcBef>
                <a:spcPts val="1200"/>
              </a:spcBef>
              <a:spcAft>
                <a:spcPts val="1200"/>
              </a:spcAft>
              <a:buFont typeface="Arial" panose="020B0604020202020204" pitchFamily="34" charset="0"/>
              <a:buChar char="•"/>
            </a:pPr>
            <a:r>
              <a:rPr lang="en-US" sz="1800" dirty="0"/>
              <a:t>Conduct a visual concrete condition survey</a:t>
            </a:r>
          </a:p>
          <a:p>
            <a:pPr marL="400050" indent="-342900">
              <a:spcBef>
                <a:spcPts val="1200"/>
              </a:spcBef>
              <a:spcAft>
                <a:spcPts val="1200"/>
              </a:spcAft>
              <a:buFont typeface="Arial" panose="020B0604020202020204" pitchFamily="34" charset="0"/>
              <a:buChar char="•"/>
            </a:pPr>
            <a:r>
              <a:rPr lang="en-US" sz="1800" dirty="0"/>
              <a:t>Determine the material requirements for a job </a:t>
            </a:r>
          </a:p>
          <a:p>
            <a:pPr marL="400050" indent="-342900">
              <a:spcBef>
                <a:spcPts val="1200"/>
              </a:spcBef>
              <a:spcAft>
                <a:spcPts val="1200"/>
              </a:spcAft>
              <a:buFont typeface="Arial" panose="020B0604020202020204" pitchFamily="34" charset="0"/>
              <a:buChar char="•"/>
            </a:pPr>
            <a:r>
              <a:rPr lang="en-US" sz="1800" dirty="0"/>
              <a:t>Explain the difference between different types of repair </a:t>
            </a:r>
            <a:r>
              <a:rPr lang="en-US" sz="1800" dirty="0" smtClean="0"/>
              <a:t>materials</a:t>
            </a:r>
          </a:p>
          <a:p>
            <a:pPr marL="400050" indent="-342900">
              <a:spcBef>
                <a:spcPts val="1200"/>
              </a:spcBef>
              <a:spcAft>
                <a:spcPts val="1200"/>
              </a:spcAft>
              <a:buFont typeface="Arial" panose="020B0604020202020204" pitchFamily="34" charset="0"/>
              <a:buChar char="•"/>
            </a:pPr>
            <a:r>
              <a:rPr lang="en-US" sz="1800" dirty="0" smtClean="0"/>
              <a:t>Explain which material properties may be ideal for certain repairs</a:t>
            </a:r>
            <a:endParaRPr lang="en-US" sz="1800" dirty="0"/>
          </a:p>
          <a:p>
            <a:pPr marL="400050" indent="-342900">
              <a:spcBef>
                <a:spcPts val="1200"/>
              </a:spcBef>
              <a:spcAft>
                <a:spcPts val="1200"/>
              </a:spcAft>
              <a:buFont typeface="Arial" panose="020B0604020202020204" pitchFamily="34" charset="0"/>
              <a:buChar char="•"/>
            </a:pPr>
            <a:r>
              <a:rPr lang="en-US" sz="1800" dirty="0" smtClean="0"/>
              <a:t>Identify when certain admixtures may be used in proprietary repair mortars for certain applications</a:t>
            </a:r>
          </a:p>
          <a:p>
            <a:pPr marL="400050" indent="-342900">
              <a:spcBef>
                <a:spcPts val="1200"/>
              </a:spcBef>
              <a:spcAft>
                <a:spcPts val="1200"/>
              </a:spcAft>
              <a:buFont typeface="Arial" panose="020B0604020202020204" pitchFamily="34" charset="0"/>
              <a:buChar char="•"/>
            </a:pPr>
            <a:r>
              <a:rPr lang="en-US" sz="1800" dirty="0" smtClean="0"/>
              <a:t>Explain </a:t>
            </a:r>
            <a:r>
              <a:rPr lang="en-US" sz="1800" dirty="0"/>
              <a:t>the advantages and disadvantages of </a:t>
            </a:r>
            <a:r>
              <a:rPr lang="en-US" sz="1800" dirty="0" smtClean="0"/>
              <a:t>various </a:t>
            </a:r>
            <a:r>
              <a:rPr lang="en-US" sz="1800" dirty="0"/>
              <a:t>placement </a:t>
            </a:r>
            <a:r>
              <a:rPr lang="en-US" sz="1800" dirty="0" smtClean="0"/>
              <a:t>methods</a:t>
            </a:r>
            <a:endParaRPr lang="en-US" sz="1800" dirty="0"/>
          </a:p>
        </p:txBody>
      </p:sp>
      <p:pic>
        <p:nvPicPr>
          <p:cNvPr id="4" name="Picture 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95927548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Tensile Strength</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Flexural Strength</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Compressive Strength</a:t>
            </a:r>
            <a:endParaRPr lang="en-US" dirty="0"/>
          </a:p>
        </p:txBody>
      </p:sp>
      <p:sp>
        <p:nvSpPr>
          <p:cNvPr id="13" name="TextBox 12"/>
          <p:cNvSpPr txBox="1"/>
          <p:nvPr/>
        </p:nvSpPr>
        <p:spPr>
          <a:xfrm>
            <a:off x="3048000" y="1981200"/>
            <a:ext cx="5410200" cy="1200329"/>
          </a:xfrm>
          <a:prstGeom prst="rect">
            <a:avLst/>
          </a:prstGeom>
          <a:noFill/>
        </p:spPr>
        <p:txBody>
          <a:bodyPr wrap="square" rtlCol="0">
            <a:spAutoFit/>
          </a:bodyPr>
          <a:lstStyle/>
          <a:p>
            <a:r>
              <a:rPr lang="en-US" dirty="0" smtClean="0"/>
              <a:t>Repair materials should be able to absorb and resist stress in the structure.</a:t>
            </a:r>
          </a:p>
          <a:p>
            <a:endParaRPr lang="en-US" dirty="0"/>
          </a:p>
          <a:p>
            <a:r>
              <a:rPr lang="en-US" dirty="0" smtClean="0"/>
              <a:t>We’ll look at how it can be evaluated in the next slides. </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62510" y="4773632"/>
            <a:ext cx="5067300" cy="954107"/>
          </a:xfrm>
          <a:prstGeom prst="rect">
            <a:avLst/>
          </a:prstGeom>
        </p:spPr>
        <p:txBody>
          <a:bodyPr wrap="square">
            <a:spAutoFit/>
          </a:bodyPr>
          <a:lstStyle/>
          <a:p>
            <a:r>
              <a:rPr lang="en-US" sz="1400" dirty="0"/>
              <a:t>Please note that the information and images in the following slides are pulled from </a:t>
            </a:r>
            <a:r>
              <a:rPr lang="en-US" sz="1400" b="1" dirty="0"/>
              <a:t>ICRI 320.2R-2009</a:t>
            </a:r>
            <a:r>
              <a:rPr lang="en-US" sz="1400" dirty="0"/>
              <a:t> </a:t>
            </a:r>
            <a:r>
              <a:rPr lang="en-US" sz="1400" i="1" dirty="0"/>
              <a:t>Guide for Selecting and Specifying Materials for Repair of Concrete Surfaces.</a:t>
            </a:r>
            <a:r>
              <a:rPr lang="en-US" sz="1400" dirty="0"/>
              <a:t> </a:t>
            </a:r>
            <a:endParaRPr lang="en-US" sz="1400" dirty="0" smtClean="0"/>
          </a:p>
          <a:p>
            <a:r>
              <a:rPr lang="en-US" sz="1400" dirty="0" smtClean="0"/>
              <a:t>For </a:t>
            </a:r>
            <a:r>
              <a:rPr lang="en-US" sz="1400" dirty="0"/>
              <a:t>more information, please refer to this technical guideline.</a:t>
            </a:r>
          </a:p>
        </p:txBody>
      </p:sp>
      <p:sp>
        <p:nvSpPr>
          <p:cNvPr id="16" name="TextBox 15"/>
          <p:cNvSpPr txBox="1"/>
          <p:nvPr/>
        </p:nvSpPr>
        <p:spPr>
          <a:xfrm>
            <a:off x="3336487" y="1066800"/>
            <a:ext cx="4833226" cy="523220"/>
          </a:xfrm>
          <a:prstGeom prst="rect">
            <a:avLst/>
          </a:prstGeom>
          <a:noFill/>
        </p:spPr>
        <p:txBody>
          <a:bodyPr wrap="square" rtlCol="0">
            <a:spAutoFit/>
          </a:bodyPr>
          <a:lstStyle/>
          <a:p>
            <a:pPr algn="ctr"/>
            <a:r>
              <a:rPr lang="en-US" sz="2800" b="1" dirty="0" smtClean="0"/>
              <a:t>Mechanical Properties</a:t>
            </a:r>
            <a:endParaRPr lang="en-US" sz="2800" b="1" dirty="0"/>
          </a:p>
        </p:txBody>
      </p:sp>
    </p:spTree>
    <p:custDataLst>
      <p:tags r:id="rId1"/>
    </p:custDataLst>
    <p:extLst>
      <p:ext uri="{BB962C8B-B14F-4D97-AF65-F5344CB8AC3E}">
        <p14:creationId xmlns:p14="http://schemas.microsoft.com/office/powerpoint/2010/main" val="78728029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Tensile Strength</a:t>
            </a:r>
            <a:endParaRPr lang="en-US" b="1" dirty="0">
              <a:solidFill>
                <a:schemeClr val="bg1"/>
              </a:solidFill>
            </a:endParaRPr>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Flexural Strength</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Compressive Strength</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pPr algn="ctr"/>
            <a:r>
              <a:rPr lang="en-US" dirty="0"/>
              <a:t>A material’s tensile strength is an indication of its ability to withstand tensile stress. </a:t>
            </a:r>
          </a:p>
        </p:txBody>
      </p:sp>
      <p:sp>
        <p:nvSpPr>
          <p:cNvPr id="16" name="TextBox 15"/>
          <p:cNvSpPr txBox="1"/>
          <p:nvPr/>
        </p:nvSpPr>
        <p:spPr>
          <a:xfrm>
            <a:off x="3336487" y="1066800"/>
            <a:ext cx="4833226" cy="523220"/>
          </a:xfrm>
          <a:prstGeom prst="rect">
            <a:avLst/>
          </a:prstGeom>
          <a:noFill/>
        </p:spPr>
        <p:txBody>
          <a:bodyPr wrap="square" rtlCol="0">
            <a:spAutoFit/>
          </a:bodyPr>
          <a:lstStyle/>
          <a:p>
            <a:pPr algn="ctr"/>
            <a:r>
              <a:rPr lang="en-US" sz="2800" b="1" dirty="0" smtClean="0"/>
              <a:t>Mechanical Properties</a:t>
            </a:r>
            <a:endParaRPr lang="en-US" sz="2800" b="1" dirty="0"/>
          </a:p>
        </p:txBody>
      </p:sp>
      <p:pic>
        <p:nvPicPr>
          <p:cNvPr id="1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479494" y="5795729"/>
            <a:ext cx="4572000" cy="338554"/>
          </a:xfrm>
          <a:prstGeom prst="rect">
            <a:avLst/>
          </a:prstGeom>
        </p:spPr>
        <p:txBody>
          <a:bodyPr>
            <a:spAutoFit/>
          </a:bodyPr>
          <a:lstStyle/>
          <a:p>
            <a:r>
              <a:rPr lang="en-US" sz="1600" b="1" dirty="0" smtClean="0"/>
              <a:t>ASTM C190, ASTM C496</a:t>
            </a:r>
            <a:endParaRPr lang="en-US" sz="1600" dirty="0" smtClean="0"/>
          </a:p>
        </p:txBody>
      </p:sp>
      <p:pic>
        <p:nvPicPr>
          <p:cNvPr id="12290" name="Picture 2" descr="K:\Training\Projects\Customer\AIA\Online Courses\Concrete Repair Applications\Images\Tensile strength astm test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6694" y="2627531"/>
            <a:ext cx="3657600" cy="30956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401485818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Tensile Strength</a:t>
            </a:r>
            <a:endParaRPr lang="en-US" dirty="0"/>
          </a:p>
        </p:txBody>
      </p:sp>
      <p:sp>
        <p:nvSpPr>
          <p:cNvPr id="5" name="Rounded Rectangle 4"/>
          <p:cNvSpPr/>
          <p:nvPr/>
        </p:nvSpPr>
        <p:spPr>
          <a:xfrm>
            <a:off x="304800" y="33528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Flexural Strength</a:t>
            </a:r>
            <a:endParaRPr lang="en-US" b="1" dirty="0">
              <a:solidFill>
                <a:schemeClr val="bg1"/>
              </a:solidFill>
            </a:endParaRPr>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Compressive Strength</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pPr algn="ctr"/>
            <a:r>
              <a:rPr lang="en-US" dirty="0"/>
              <a:t>Flexural strength measures a repair material’s ability to resist bending. </a:t>
            </a:r>
          </a:p>
        </p:txBody>
      </p:sp>
      <p:sp>
        <p:nvSpPr>
          <p:cNvPr id="16" name="TextBox 15"/>
          <p:cNvSpPr txBox="1"/>
          <p:nvPr/>
        </p:nvSpPr>
        <p:spPr>
          <a:xfrm>
            <a:off x="3336487" y="1066800"/>
            <a:ext cx="4833226" cy="523220"/>
          </a:xfrm>
          <a:prstGeom prst="rect">
            <a:avLst/>
          </a:prstGeom>
          <a:noFill/>
        </p:spPr>
        <p:txBody>
          <a:bodyPr wrap="square" rtlCol="0">
            <a:spAutoFit/>
          </a:bodyPr>
          <a:lstStyle/>
          <a:p>
            <a:pPr algn="ctr"/>
            <a:r>
              <a:rPr lang="en-US" sz="2800" b="1" dirty="0" smtClean="0"/>
              <a:t>Mechanical Properties</a:t>
            </a:r>
            <a:endParaRPr lang="en-US" sz="2800" b="1" dirty="0"/>
          </a:p>
        </p:txBody>
      </p:sp>
      <p:pic>
        <p:nvPicPr>
          <p:cNvPr id="13314" name="Picture 2" descr="K:\Training\Projects\Customer\AIA\Online Courses\Concrete Repair Applications\Images\Flexural Strength test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1936" y="2608251"/>
            <a:ext cx="3639984" cy="31159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K:\Training\Projects\Customer\AIA\Online Courses\Concrete Repair Applications\Images\magnifying glas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479494" y="5795729"/>
            <a:ext cx="4572000" cy="338554"/>
          </a:xfrm>
          <a:prstGeom prst="rect">
            <a:avLst/>
          </a:prstGeom>
        </p:spPr>
        <p:txBody>
          <a:bodyPr>
            <a:spAutoFit/>
          </a:bodyPr>
          <a:lstStyle/>
          <a:p>
            <a:r>
              <a:rPr lang="en-US" sz="1600" b="1" dirty="0" smtClean="0"/>
              <a:t>ASTM C78, ASTM C348, ASTM C42</a:t>
            </a:r>
            <a:endParaRPr lang="en-US" sz="1600" dirty="0" smtClean="0"/>
          </a:p>
        </p:txBody>
      </p:sp>
    </p:spTree>
    <p:custDataLst>
      <p:tags r:id="rId1"/>
    </p:custDataLst>
    <p:extLst>
      <p:ext uri="{BB962C8B-B14F-4D97-AF65-F5344CB8AC3E}">
        <p14:creationId xmlns:p14="http://schemas.microsoft.com/office/powerpoint/2010/main" val="332475329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Tensile Strength</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Flexural Strength</a:t>
            </a:r>
            <a:endParaRPr lang="en-US" dirty="0"/>
          </a:p>
        </p:txBody>
      </p:sp>
      <p:sp>
        <p:nvSpPr>
          <p:cNvPr id="6" name="Rounded Rectangle 5"/>
          <p:cNvSpPr/>
          <p:nvPr/>
        </p:nvSpPr>
        <p:spPr>
          <a:xfrm>
            <a:off x="336933" y="49530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Compressive Strength</a:t>
            </a:r>
            <a:endParaRPr lang="en-US" b="1" dirty="0">
              <a:solidFill>
                <a:schemeClr val="bg1"/>
              </a:solidFill>
            </a:endParaRPr>
          </a:p>
        </p:txBody>
      </p:sp>
      <p:sp>
        <p:nvSpPr>
          <p:cNvPr id="13" name="TextBox 12"/>
          <p:cNvSpPr txBox="1"/>
          <p:nvPr/>
        </p:nvSpPr>
        <p:spPr>
          <a:xfrm>
            <a:off x="3048000" y="1981200"/>
            <a:ext cx="5410200" cy="1477328"/>
          </a:xfrm>
          <a:prstGeom prst="rect">
            <a:avLst/>
          </a:prstGeom>
          <a:noFill/>
        </p:spPr>
        <p:txBody>
          <a:bodyPr wrap="square" rtlCol="0">
            <a:spAutoFit/>
          </a:bodyPr>
          <a:lstStyle/>
          <a:p>
            <a:r>
              <a:rPr lang="en-US" dirty="0"/>
              <a:t>The compressive strength of a repair material measures its ability to carry compressive loads. </a:t>
            </a:r>
            <a:endParaRPr lang="en-US" dirty="0" smtClean="0"/>
          </a:p>
          <a:p>
            <a:endParaRPr lang="en-US" dirty="0"/>
          </a:p>
          <a:p>
            <a:r>
              <a:rPr lang="en-US" dirty="0" smtClean="0"/>
              <a:t>Differences in compressive strength usually indicate differences in modulus of elasticity (stiffness) as well.</a:t>
            </a:r>
            <a:endParaRPr lang="en-US" dirty="0"/>
          </a:p>
        </p:txBody>
      </p:sp>
      <p:sp>
        <p:nvSpPr>
          <p:cNvPr id="16" name="TextBox 15"/>
          <p:cNvSpPr txBox="1"/>
          <p:nvPr/>
        </p:nvSpPr>
        <p:spPr>
          <a:xfrm>
            <a:off x="3336487" y="1066800"/>
            <a:ext cx="4833226" cy="523220"/>
          </a:xfrm>
          <a:prstGeom prst="rect">
            <a:avLst/>
          </a:prstGeom>
          <a:noFill/>
        </p:spPr>
        <p:txBody>
          <a:bodyPr wrap="square" rtlCol="0">
            <a:spAutoFit/>
          </a:bodyPr>
          <a:lstStyle/>
          <a:p>
            <a:pPr algn="ctr"/>
            <a:r>
              <a:rPr lang="en-US" sz="2800" b="1" dirty="0" smtClean="0"/>
              <a:t>Mechanical Properties</a:t>
            </a:r>
            <a:endParaRPr lang="en-US" sz="2800" b="1" dirty="0"/>
          </a:p>
        </p:txBody>
      </p:sp>
      <p:pic>
        <p:nvPicPr>
          <p:cNvPr id="1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479494" y="5795729"/>
            <a:ext cx="4572000" cy="338554"/>
          </a:xfrm>
          <a:prstGeom prst="rect">
            <a:avLst/>
          </a:prstGeom>
        </p:spPr>
        <p:txBody>
          <a:bodyPr>
            <a:spAutoFit/>
          </a:bodyPr>
          <a:lstStyle/>
          <a:p>
            <a:r>
              <a:rPr lang="en-US" sz="1600" b="1" dirty="0" smtClean="0"/>
              <a:t>ASTM C109, ASTM C39, ASTM C42</a:t>
            </a:r>
            <a:endParaRPr lang="en-US" sz="1600" dirty="0" smtClean="0"/>
          </a:p>
        </p:txBody>
      </p:sp>
    </p:spTree>
    <p:custDataLst>
      <p:tags r:id="rId1"/>
    </p:custDataLst>
    <p:extLst>
      <p:ext uri="{BB962C8B-B14F-4D97-AF65-F5344CB8AC3E}">
        <p14:creationId xmlns:p14="http://schemas.microsoft.com/office/powerpoint/2010/main" val="383084952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1754326"/>
          </a:xfrm>
          <a:prstGeom prst="rect">
            <a:avLst/>
          </a:prstGeom>
          <a:noFill/>
        </p:spPr>
        <p:txBody>
          <a:bodyPr wrap="square" rtlCol="0">
            <a:spAutoFit/>
          </a:bodyPr>
          <a:lstStyle/>
          <a:p>
            <a:r>
              <a:rPr lang="en-US" dirty="0" smtClean="0"/>
              <a:t>Finally, constructability </a:t>
            </a:r>
            <a:r>
              <a:rPr lang="en-US" dirty="0"/>
              <a:t>properties refer to the properties of the repair materials during an early age and dictate how they will be placed. </a:t>
            </a:r>
            <a:endParaRPr lang="en-US" dirty="0" smtClean="0"/>
          </a:p>
          <a:p>
            <a:endParaRPr lang="en-US" dirty="0"/>
          </a:p>
          <a:p>
            <a:r>
              <a:rPr lang="en-US" dirty="0" smtClean="0"/>
              <a:t>We’ll look at how certain properties can affect durability in the next slides.</a:t>
            </a:r>
            <a:endParaRPr lang="en-US" dirty="0"/>
          </a:p>
        </p:txBody>
      </p:sp>
      <p:pic>
        <p:nvPicPr>
          <p:cNvPr id="14"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410" y="490216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462510" y="4773632"/>
            <a:ext cx="5067300" cy="954107"/>
          </a:xfrm>
          <a:prstGeom prst="rect">
            <a:avLst/>
          </a:prstGeom>
        </p:spPr>
        <p:txBody>
          <a:bodyPr wrap="square">
            <a:spAutoFit/>
          </a:bodyPr>
          <a:lstStyle/>
          <a:p>
            <a:r>
              <a:rPr lang="en-US" sz="1400" dirty="0"/>
              <a:t>Please note that the information and images in the following slides are pulled from </a:t>
            </a:r>
            <a:r>
              <a:rPr lang="en-US" sz="1400" b="1" dirty="0"/>
              <a:t>ICRI 320.2R-2009</a:t>
            </a:r>
            <a:r>
              <a:rPr lang="en-US" sz="1400" dirty="0"/>
              <a:t> </a:t>
            </a:r>
            <a:r>
              <a:rPr lang="en-US" sz="1400" i="1" dirty="0"/>
              <a:t>Guide for Selecting and Specifying Materials for Repair of Concrete Surfaces.</a:t>
            </a:r>
            <a:r>
              <a:rPr lang="en-US" sz="1400" dirty="0"/>
              <a:t> </a:t>
            </a:r>
            <a:endParaRPr lang="en-US" sz="1400" dirty="0" smtClean="0"/>
          </a:p>
          <a:p>
            <a:r>
              <a:rPr lang="en-US" sz="1400" dirty="0" smtClean="0"/>
              <a:t>For </a:t>
            </a:r>
            <a:r>
              <a:rPr lang="en-US" sz="1400" dirty="0"/>
              <a:t>more information, please refer to this technical guideline.</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spTree>
    <p:custDataLst>
      <p:tags r:id="rId1"/>
    </p:custDataLst>
    <p:extLst>
      <p:ext uri="{BB962C8B-B14F-4D97-AF65-F5344CB8AC3E}">
        <p14:creationId xmlns:p14="http://schemas.microsoft.com/office/powerpoint/2010/main" val="320915971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Flow Characteristics</a:t>
            </a:r>
            <a:endParaRPr lang="en-US" b="1" dirty="0">
              <a:solidFill>
                <a:schemeClr val="bg1"/>
              </a:solidFill>
            </a:endParaRPr>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923330"/>
          </a:xfrm>
          <a:prstGeom prst="rect">
            <a:avLst/>
          </a:prstGeom>
          <a:noFill/>
        </p:spPr>
        <p:txBody>
          <a:bodyPr wrap="square" rtlCol="0">
            <a:spAutoFit/>
          </a:bodyPr>
          <a:lstStyle/>
          <a:p>
            <a:r>
              <a:rPr lang="en-US" dirty="0"/>
              <a:t>Flow characteristics refer to how well the repair material penetrates and consolidated into the repair cavity. </a:t>
            </a:r>
            <a:endParaRPr lang="en-US" dirty="0" smtClean="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pic>
        <p:nvPicPr>
          <p:cNvPr id="20"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479494" y="5795729"/>
            <a:ext cx="4572000" cy="338554"/>
          </a:xfrm>
          <a:prstGeom prst="rect">
            <a:avLst/>
          </a:prstGeom>
        </p:spPr>
        <p:txBody>
          <a:bodyPr>
            <a:spAutoFit/>
          </a:bodyPr>
          <a:lstStyle/>
          <a:p>
            <a:r>
              <a:rPr lang="en-US" sz="1600" b="1" dirty="0" smtClean="0"/>
              <a:t>ASTM C939</a:t>
            </a:r>
            <a:endParaRPr lang="en-US" sz="1600" dirty="0" smtClean="0"/>
          </a:p>
        </p:txBody>
      </p:sp>
      <p:pic>
        <p:nvPicPr>
          <p:cNvPr id="23" name="Picture 2" descr="K:\Training\Projects\Customer\AIA\Online Courses\Concrete Repair Applications\Images\Shrinkage cracks.png"/>
          <p:cNvPicPr>
            <a:picLocks noChangeAspect="1" noChangeArrowheads="1"/>
          </p:cNvPicPr>
          <p:nvPr/>
        </p:nvPicPr>
        <p:blipFill rotWithShape="1">
          <a:blip r:embed="rId5">
            <a:extLst>
              <a:ext uri="{28A0092B-C50C-407E-A947-70E740481C1C}">
                <a14:useLocalDpi xmlns:a14="http://schemas.microsoft.com/office/drawing/2010/main" val="0"/>
              </a:ext>
            </a:extLst>
          </a:blip>
          <a:srcRect l="4571" t="3953" r="3121" b="4742"/>
          <a:stretch/>
        </p:blipFill>
        <p:spPr bwMode="auto">
          <a:xfrm>
            <a:off x="5275374" y="3014539"/>
            <a:ext cx="3211286" cy="23876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ccoughlin\AppData\Local\Microsoft\Windows\Temporary Internet Files\Content.IE5\OBGW5ZQE\blue-water-droplet-icon-full[1].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5804" l="8917" r="89809"/>
                    </a14:imgEffect>
                  </a14:imgLayer>
                </a14:imgProps>
              </a:ext>
              <a:ext uri="{28A0092B-C50C-407E-A947-70E740481C1C}">
                <a14:useLocalDpi xmlns:a14="http://schemas.microsoft.com/office/drawing/2010/main" val="0"/>
              </a:ext>
            </a:extLst>
          </a:blip>
          <a:srcRect/>
          <a:stretch>
            <a:fillRect/>
          </a:stretch>
        </p:blipFill>
        <p:spPr bwMode="auto">
          <a:xfrm>
            <a:off x="5104482" y="3175315"/>
            <a:ext cx="661012" cy="60206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62265" y="4114800"/>
            <a:ext cx="2227374" cy="954107"/>
          </a:xfrm>
          <a:prstGeom prst="rect">
            <a:avLst/>
          </a:prstGeom>
          <a:noFill/>
        </p:spPr>
        <p:txBody>
          <a:bodyPr wrap="square" rtlCol="0">
            <a:spAutoFit/>
          </a:bodyPr>
          <a:lstStyle/>
          <a:p>
            <a:pPr algn="ctr"/>
            <a:r>
              <a:rPr lang="en-US" sz="1400" dirty="0" smtClean="0"/>
              <a:t>Do NOT add more water to increase </a:t>
            </a:r>
            <a:r>
              <a:rPr lang="en-US" sz="1400" dirty="0" err="1" smtClean="0"/>
              <a:t>flowability</a:t>
            </a:r>
            <a:r>
              <a:rPr lang="en-US" sz="1400" dirty="0" smtClean="0"/>
              <a:t>, this will increase the potential drying shrinkage.</a:t>
            </a:r>
            <a:endParaRPr lang="en-US" sz="1400" dirty="0"/>
          </a:p>
        </p:txBody>
      </p:sp>
    </p:spTree>
    <p:custDataLst>
      <p:tags r:id="rId1"/>
    </p:custDataLst>
    <p:extLst>
      <p:ext uri="{BB962C8B-B14F-4D97-AF65-F5344CB8AC3E}">
        <p14:creationId xmlns:p14="http://schemas.microsoft.com/office/powerpoint/2010/main" val="2780346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Rate of Strength Gain</a:t>
            </a:r>
            <a:endParaRPr lang="en-US" b="1" dirty="0">
              <a:solidFill>
                <a:schemeClr val="bg1"/>
              </a:solidFill>
            </a:endParaRPr>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r>
              <a:rPr lang="en-US" dirty="0" smtClean="0"/>
              <a:t>Rate of strength gain refers to how quickly the concrete gains its compressive strength.</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pic>
        <p:nvPicPr>
          <p:cNvPr id="14341" name="Picture 5" descr="C:\Users\ccoughlin\AppData\Local\Microsoft\Windows\Temporary Internet Files\Content.IE5\8XGRCFT0\thermometer-29533_64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520" y="2769754"/>
            <a:ext cx="1581944" cy="3163888"/>
          </a:xfrm>
          <a:prstGeom prst="rect">
            <a:avLst/>
          </a:prstGeom>
          <a:noFill/>
          <a:extLst>
            <a:ext uri="{909E8E84-426E-40DD-AFC4-6F175D3DCCD1}">
              <a14:hiddenFill xmlns:a14="http://schemas.microsoft.com/office/drawing/2010/main">
                <a:solidFill>
                  <a:srgbClr val="FFFFFF"/>
                </a:solidFill>
              </a14:hiddenFill>
            </a:ext>
          </a:extLst>
        </p:spPr>
      </p:pic>
      <p:sp>
        <p:nvSpPr>
          <p:cNvPr id="7" name="Line Callout 1 6"/>
          <p:cNvSpPr/>
          <p:nvPr/>
        </p:nvSpPr>
        <p:spPr>
          <a:xfrm>
            <a:off x="3870240" y="3200400"/>
            <a:ext cx="1752600" cy="681210"/>
          </a:xfrm>
          <a:prstGeom prst="borderCallout1">
            <a:avLst>
              <a:gd name="adj1" fmla="val 50075"/>
              <a:gd name="adj2" fmla="val 100101"/>
              <a:gd name="adj3" fmla="val 66860"/>
              <a:gd name="adj4" fmla="val 18536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Faster strength gain</a:t>
            </a:r>
            <a:endParaRPr lang="en-US" dirty="0">
              <a:solidFill>
                <a:schemeClr val="tx1"/>
              </a:solidFill>
            </a:endParaRPr>
          </a:p>
        </p:txBody>
      </p:sp>
      <p:sp>
        <p:nvSpPr>
          <p:cNvPr id="22" name="Line Callout 1 21"/>
          <p:cNvSpPr/>
          <p:nvPr/>
        </p:nvSpPr>
        <p:spPr>
          <a:xfrm>
            <a:off x="3870240" y="4536195"/>
            <a:ext cx="1752600" cy="681210"/>
          </a:xfrm>
          <a:prstGeom prst="borderCallout1">
            <a:avLst>
              <a:gd name="adj1" fmla="val 50075"/>
              <a:gd name="adj2" fmla="val 100101"/>
              <a:gd name="adj3" fmla="val 71712"/>
              <a:gd name="adj4" fmla="val 18221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Slower strength gain</a:t>
            </a:r>
            <a:endParaRPr lang="en-US" dirty="0">
              <a:solidFill>
                <a:schemeClr val="tx1"/>
              </a:solidFill>
            </a:endParaRPr>
          </a:p>
        </p:txBody>
      </p:sp>
    </p:spTree>
    <p:custDataLst>
      <p:tags r:id="rId1"/>
    </p:custDataLst>
    <p:extLst>
      <p:ext uri="{BB962C8B-B14F-4D97-AF65-F5344CB8AC3E}">
        <p14:creationId xmlns:p14="http://schemas.microsoft.com/office/powerpoint/2010/main" val="402078085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Exothermic</a:t>
            </a:r>
            <a:endParaRPr lang="en-US" b="1" dirty="0">
              <a:solidFill>
                <a:schemeClr val="bg1"/>
              </a:solidFill>
            </a:endParaRPr>
          </a:p>
        </p:txBody>
      </p:sp>
      <p:sp>
        <p:nvSpPr>
          <p:cNvPr id="13" name="TextBox 12"/>
          <p:cNvSpPr txBox="1"/>
          <p:nvPr/>
        </p:nvSpPr>
        <p:spPr>
          <a:xfrm>
            <a:off x="3048000" y="1981200"/>
            <a:ext cx="5410200" cy="1477328"/>
          </a:xfrm>
          <a:prstGeom prst="rect">
            <a:avLst/>
          </a:prstGeom>
          <a:noFill/>
        </p:spPr>
        <p:txBody>
          <a:bodyPr wrap="square" rtlCol="0">
            <a:spAutoFit/>
          </a:bodyPr>
          <a:lstStyle/>
          <a:p>
            <a:r>
              <a:rPr lang="en-US" dirty="0"/>
              <a:t>An exothermic reaction </a:t>
            </a:r>
            <a:r>
              <a:rPr lang="en-US" dirty="0" smtClean="0"/>
              <a:t>(heat) occurs </a:t>
            </a:r>
            <a:r>
              <a:rPr lang="en-US" dirty="0"/>
              <a:t>when water is added to cement. Thermal cracking typically occurs when the concrete undergoes tensile stress from the restraint of volume changes which occur as the material cools and cures. </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pic>
        <p:nvPicPr>
          <p:cNvPr id="20"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479494" y="5795729"/>
            <a:ext cx="4572000" cy="338554"/>
          </a:xfrm>
          <a:prstGeom prst="rect">
            <a:avLst/>
          </a:prstGeom>
        </p:spPr>
        <p:txBody>
          <a:bodyPr>
            <a:spAutoFit/>
          </a:bodyPr>
          <a:lstStyle/>
          <a:p>
            <a:r>
              <a:rPr lang="en-US" sz="1600" b="1" dirty="0" smtClean="0"/>
              <a:t>ASTM C150, ASTM C595</a:t>
            </a:r>
            <a:endParaRPr lang="en-US" sz="1600" dirty="0" smtClean="0"/>
          </a:p>
        </p:txBody>
      </p:sp>
      <mc:AlternateContent xmlns:mc="http://schemas.openxmlformats.org/markup-compatibility/2006" xmlns:a14="http://schemas.microsoft.com/office/drawing/2010/main">
        <mc:Choice Requires="a14">
          <p:sp>
            <p:nvSpPr>
              <p:cNvPr id="3" name="TextBox 2"/>
              <p:cNvSpPr txBox="1"/>
              <p:nvPr/>
            </p:nvSpPr>
            <p:spPr>
              <a:xfrm>
                <a:off x="3784294" y="3515700"/>
                <a:ext cx="3962400" cy="522900"/>
              </a:xfrm>
              <a:prstGeom prst="rect">
                <a:avLst/>
              </a:prstGeom>
              <a:noFill/>
            </p:spPr>
            <p:txBody>
              <a:bodyPr wrap="square" rtlCol="0">
                <a:spAutoFit/>
              </a:bodyPr>
              <a:lstStyle/>
              <a:p>
                <a:pPr algn="ctr"/>
                <a:r>
                  <a:rPr lang="en-US" dirty="0" smtClean="0"/>
                  <a:t>Heat is measured in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a:rPr>
                          <m:t>𝑐𝑎𝑙</m:t>
                        </m:r>
                      </m:num>
                      <m:den>
                        <m:r>
                          <a:rPr lang="en-US" b="0" i="1" smtClean="0">
                            <a:latin typeface="Cambria Math"/>
                          </a:rPr>
                          <m:t>𝑔</m:t>
                        </m:r>
                      </m:den>
                    </m:f>
                  </m:oMath>
                </a14:m>
                <a:endParaRPr 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3784294" y="3515700"/>
                <a:ext cx="3962400" cy="522900"/>
              </a:xfrm>
              <a:prstGeom prst="rect">
                <a:avLst/>
              </a:prstGeom>
              <a:blipFill rotWithShape="1">
                <a:blip r:embed="rId5"/>
                <a:stretch>
                  <a:fillRect b="-3488"/>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61621442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646331"/>
          </a:xfrm>
          <a:prstGeom prst="rect">
            <a:avLst/>
          </a:prstGeom>
          <a:noFill/>
        </p:spPr>
        <p:txBody>
          <a:bodyPr wrap="square" rtlCol="0">
            <a:spAutoFit/>
          </a:bodyPr>
          <a:lstStyle/>
          <a:p>
            <a:r>
              <a:rPr lang="en-US" dirty="0"/>
              <a:t>Both hot and cold weather applications can result in poor bond between the substrate and repair material.</a:t>
            </a:r>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Hot and Cold Weather Applications</a:t>
            </a:r>
            <a:endParaRPr lang="en-US" b="1" dirty="0">
              <a:solidFill>
                <a:schemeClr val="bg1"/>
              </a:solidFill>
            </a:endParaRPr>
          </a:p>
        </p:txBody>
      </p:sp>
      <p:sp>
        <p:nvSpPr>
          <p:cNvPr id="18" name="Rounded Rectangle 17"/>
          <p:cNvSpPr/>
          <p:nvPr/>
        </p:nvSpPr>
        <p:spPr>
          <a:xfrm>
            <a:off x="321325" y="4876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Working Time</a:t>
            </a:r>
            <a:endParaRPr lang="en-US" dirty="0"/>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pic>
        <p:nvPicPr>
          <p:cNvPr id="20"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0330" y="5757812"/>
            <a:ext cx="429164" cy="41438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479494" y="5795729"/>
            <a:ext cx="4572000" cy="338554"/>
          </a:xfrm>
          <a:prstGeom prst="rect">
            <a:avLst/>
          </a:prstGeom>
        </p:spPr>
        <p:txBody>
          <a:bodyPr>
            <a:spAutoFit/>
          </a:bodyPr>
          <a:lstStyle/>
          <a:p>
            <a:r>
              <a:rPr lang="en-US" sz="1600" b="1" dirty="0" smtClean="0"/>
              <a:t>ACI 305, ACI 306</a:t>
            </a:r>
            <a:endParaRPr lang="en-US" sz="1600" dirty="0" smtClean="0"/>
          </a:p>
        </p:txBody>
      </p:sp>
      <p:pic>
        <p:nvPicPr>
          <p:cNvPr id="15362" name="Picture 2" descr="K:\Training\Projects\Customer\AIA\Online Courses\Concrete Repair Applications\Images\Pattern crackin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9374" y="2612976"/>
            <a:ext cx="4032239" cy="313501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6478912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Material Properties</a:t>
            </a:r>
            <a:endParaRPr lang="en-US" dirty="0"/>
          </a:p>
        </p:txBody>
      </p:sp>
      <p:sp>
        <p:nvSpPr>
          <p:cNvPr id="4" name="Rounded Rectangle 3"/>
          <p:cNvSpPr/>
          <p:nvPr/>
        </p:nvSpPr>
        <p:spPr>
          <a:xfrm>
            <a:off x="304800" y="182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Flow Characteristics</a:t>
            </a:r>
            <a:endParaRPr lang="en-US" dirty="0"/>
          </a:p>
        </p:txBody>
      </p:sp>
      <p:sp>
        <p:nvSpPr>
          <p:cNvPr id="5" name="Rounded Rectangle 4"/>
          <p:cNvSpPr/>
          <p:nvPr/>
        </p:nvSpPr>
        <p:spPr>
          <a:xfrm>
            <a:off x="304800" y="2586845"/>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Rate of Strength Gain</a:t>
            </a:r>
            <a:endParaRPr lang="en-US" dirty="0"/>
          </a:p>
        </p:txBody>
      </p:sp>
      <p:sp>
        <p:nvSpPr>
          <p:cNvPr id="6" name="Rounded Rectangle 5"/>
          <p:cNvSpPr/>
          <p:nvPr/>
        </p:nvSpPr>
        <p:spPr>
          <a:xfrm>
            <a:off x="304800" y="3352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Exothermic</a:t>
            </a:r>
            <a:endParaRPr lang="en-US" dirty="0"/>
          </a:p>
        </p:txBody>
      </p:sp>
      <p:sp>
        <p:nvSpPr>
          <p:cNvPr id="13" name="TextBox 12"/>
          <p:cNvSpPr txBox="1"/>
          <p:nvPr/>
        </p:nvSpPr>
        <p:spPr>
          <a:xfrm>
            <a:off x="3048000" y="1981200"/>
            <a:ext cx="5410200" cy="1754326"/>
          </a:xfrm>
          <a:prstGeom prst="rect">
            <a:avLst/>
          </a:prstGeom>
          <a:noFill/>
        </p:spPr>
        <p:txBody>
          <a:bodyPr wrap="square" rtlCol="0">
            <a:spAutoFit/>
          </a:bodyPr>
          <a:lstStyle/>
          <a:p>
            <a:r>
              <a:rPr lang="en-US" dirty="0" smtClean="0"/>
              <a:t>Working time = how long you have to work with the material after it is mixed and before it begins to set. Also known as “pot life.”</a:t>
            </a:r>
          </a:p>
          <a:p>
            <a:endParaRPr lang="en-US" dirty="0"/>
          </a:p>
          <a:p>
            <a:r>
              <a:rPr lang="en-US" dirty="0" smtClean="0"/>
              <a:t>This information is typically provided by the manufacturer and is expressed in minutes. </a:t>
            </a:r>
            <a:endParaRPr lang="en-US" dirty="0"/>
          </a:p>
        </p:txBody>
      </p:sp>
      <p:sp>
        <p:nvSpPr>
          <p:cNvPr id="16" name="TextBox 15"/>
          <p:cNvSpPr txBox="1"/>
          <p:nvPr/>
        </p:nvSpPr>
        <p:spPr>
          <a:xfrm>
            <a:off x="3870240" y="1076980"/>
            <a:ext cx="3790508" cy="523220"/>
          </a:xfrm>
          <a:prstGeom prst="rect">
            <a:avLst/>
          </a:prstGeom>
          <a:noFill/>
        </p:spPr>
        <p:txBody>
          <a:bodyPr wrap="square" rtlCol="0">
            <a:spAutoFit/>
          </a:bodyPr>
          <a:lstStyle/>
          <a:p>
            <a:pPr algn="ctr"/>
            <a:r>
              <a:rPr lang="en-US" sz="2800" b="1" dirty="0" smtClean="0"/>
              <a:t>Constructability</a:t>
            </a:r>
            <a:endParaRPr lang="en-US" sz="2800" b="1" dirty="0"/>
          </a:p>
        </p:txBody>
      </p:sp>
      <p:sp>
        <p:nvSpPr>
          <p:cNvPr id="17" name="Rounded Rectangle 16"/>
          <p:cNvSpPr/>
          <p:nvPr/>
        </p:nvSpPr>
        <p:spPr>
          <a:xfrm>
            <a:off x="321325" y="4114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Hot and Cold Weather Applications</a:t>
            </a:r>
            <a:endParaRPr lang="en-US" dirty="0"/>
          </a:p>
        </p:txBody>
      </p:sp>
      <p:sp>
        <p:nvSpPr>
          <p:cNvPr id="18" name="Rounded Rectangle 17"/>
          <p:cNvSpPr/>
          <p:nvPr/>
        </p:nvSpPr>
        <p:spPr>
          <a:xfrm>
            <a:off x="321325" y="4876800"/>
            <a:ext cx="2286000" cy="613555"/>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Working Time</a:t>
            </a:r>
            <a:endParaRPr lang="en-US" b="1" dirty="0">
              <a:solidFill>
                <a:schemeClr val="bg1"/>
              </a:solidFill>
            </a:endParaRPr>
          </a:p>
        </p:txBody>
      </p:sp>
      <p:sp>
        <p:nvSpPr>
          <p:cNvPr id="19" name="Rounded Rectangle 18"/>
          <p:cNvSpPr/>
          <p:nvPr/>
        </p:nvSpPr>
        <p:spPr>
          <a:xfrm>
            <a:off x="321325" y="5638800"/>
            <a:ext cx="2286000" cy="613555"/>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Other Considerations</a:t>
            </a:r>
            <a:endParaRPr lang="en-US" dirty="0"/>
          </a:p>
        </p:txBody>
      </p:sp>
    </p:spTree>
    <p:custDataLst>
      <p:tags r:id="rId1"/>
    </p:custDataLst>
    <p:extLst>
      <p:ext uri="{BB962C8B-B14F-4D97-AF65-F5344CB8AC3E}">
        <p14:creationId xmlns:p14="http://schemas.microsoft.com/office/powerpoint/2010/main" val="13698875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5724"/>
  <p:tag name="ARTICULATE_REFERENCE_ID" val="28ded15f-60ee-4e92-882a-27fed4c4084c"/>
  <p:tag name="ENGAGE_INTERACTION_FILENAME_1" val="\\29emc\doc$\Training\Templates\Articulate\Standard Engage Files\Help No Audio.intr"/>
  <p:tag name="ENGAGE_INTERACTION_TABNAME_1" val="Navigation Help"/>
  <p:tag name="AQP_PASS_ACTION_1" val="0"/>
  <p:tag name="AQP_FAIL_ACTION_1" val="0"/>
  <p:tag name="AQP_PASS_SCORE_1" val="0"/>
  <p:tag name="AQP_TRAP_1" val="0"/>
  <p:tag name="AQP_ATTEMPTS_1" val="0"/>
  <p:tag name="ENGAGE_INTERACTION_PAUSE_1" val="1"/>
  <p:tag name="ENGAGE_INTERACTION_ID_1" val="aeb5e"/>
  <p:tag name="ENGAGE_LAST_MODIFY_DATE_1" val="41834.3454861111"/>
  <p:tag name="EMBEDDEDCONTENT_LASTWRITETIMEUTC_1" val="2014-07-14 15:17:30Z"/>
  <p:tag name="ENGAGE_INTERACTION_TITLE_1" val="Navigation Help"/>
  <p:tag name="ENGAGE_INTERACTION_ALIGNMENT_1" val="1"/>
  <p:tag name="ENGAGE_INTERACTION_INDEX_1" val="0"/>
  <p:tag name="ENGAGE_INTERACTION_VISIBLE_1" val="False"/>
  <p:tag name="ENGAGE_TAB_COUNT" val="0"/>
  <p:tag name="ARTICULATE_REFERENCE_TYPE_2" val="1"/>
  <p:tag name="ARTICULATE_REFERENCE_2" val="K:\Training\Projects\Customer\AIA\Online Courses\Concrete Repair Applications\Course Resources\2_Concrete Condition Checklist.docx"/>
  <p:tag name="ARTICULATE_REFERENCE_TITLE_2" val="2_Concrete Condition Checklist"/>
  <p:tag name="ARTICULATE_REFERENCE_ID_2" val="45316f27-663d-43b0-b10e-b822ebc4a73d"/>
  <p:tag name="ARTICULATE_REFERENCE_TYPE_3" val="1"/>
  <p:tag name="ARTICULATE_REFERENCE_3" val="K:\Training\Projects\Customer\AIA\Online Courses\Concrete Repair Applications\Course Resources\3_Material Selection- Service Conditions.docx"/>
  <p:tag name="ARTICULATE_REFERENCE_TITLE_3" val="3_Material Selection- Service Conditions"/>
  <p:tag name="ARTICULATE_REFERENCE_ID_3" val="3200bebd-685e-49c8-9080-69f91cbc28fc"/>
  <p:tag name="ARTICULATE_REFERENCE_TYPE_4" val="1"/>
  <p:tag name="ARTICULATE_REFERENCE_4" val="K:\Training\Projects\Customer\AIA\Online Courses\Concrete Repair Applications\Course Resources\4_Material Selection- Owner Requirements.docx"/>
  <p:tag name="ARTICULATE_REFERENCE_TITLE_4" val="4_Material Selection- Owner Requirements"/>
  <p:tag name="ARTICULATE_REFERENCE_ID_4" val="bb6bff8a-62b8-4dec-b692-fa094936f645"/>
  <p:tag name="ARTICULATE_REFERENCE_TYPE_5" val="1"/>
  <p:tag name="ARTICULATE_REFERENCE_5" val="K:\Training\Projects\Customer\AIA\Online Courses\Concrete Repair Applications\Course Resources\5_Material Selection- Application Conditions.docx"/>
  <p:tag name="ARTICULATE_REFERENCE_TITLE_5" val="5_Material Selection- Application Conditions"/>
  <p:tag name="ARTICULATE_REFERENCE_ID_5" val="c00e7261-1910-4144-aa9b-b99a998d350f"/>
  <p:tag name="ARTICULATE_REFERENCE_TYPE_6" val="1"/>
  <p:tag name="ARTICULATE_REFERENCE_6" val="K:\Training\Projects\Customer\AIA\Online Courses\Concrete Repair Applications\Course Resources\6_Crack Repair Materials Table.docx"/>
  <p:tag name="ARTICULATE_REFERENCE_TITLE_6" val="6_Crack Repair Materials Table"/>
  <p:tag name="ARTICULATE_REFERENCE_ID_6" val="80215b38-6d76-4fc9-b13d-ac480fc13ae6"/>
  <p:tag name="ARTICULATE_REFERENCE_TYPE_7" val="1"/>
  <p:tag name="ARTICULATE_REFERENCE_7" val="K:\Training\Projects\Customer\AIA\Online Courses\Concrete Repair Applications\Course Resources\7_Surface Treatments Table.docx"/>
  <p:tag name="ARTICULATE_REFERENCE_TITLE_7" val="7_Surface Treatments Table"/>
  <p:tag name="ARTICULATE_REFERENCE_ID_7" val="0fb8b89e-73c7-40ac-bc88-ff0f8d779599"/>
  <p:tag name="ARTICULATE_META_COURSE_ID" val="4JDFx5Xu8TR_course_id"/>
  <p:tag name="ARTICULATE_META_NAME" val="Casey Coughlin"/>
  <p:tag name="ARTICULATE_META_NAME_SET" val="True"/>
  <p:tag name="ARTICULATE_REFERENCE_TYPE_1" val="1"/>
  <p:tag name="ARTICULATE_REFERENCE_1" val="K:\Training\Projects\Customer\AIA\Online Courses\Concrete Repair Applications\Course Resources\Participant Guide.pdf"/>
  <p:tag name="ARTICULATE_REFERENCE_TITLE_1" val="Participant Guide"/>
  <p:tag name="ARTICULATE_REFERENCE_ID_1" val="07ba8ec3-8368-4908-8cb8-226d99b2e4e1"/>
  <p:tag name="ARTICULATE_REFERENCE_COUNT" val="1"/>
  <p:tag name="ARTICULATE_PLAYER_GLOSSARY_XML" val="&lt;?xml version=&quot;1.0&quot; encoding=&quot;utf-16&quot;?&gt;&lt;glossary xmlns:xsi=&quot;http://www.w3.org/2001/XMLSchema-instance&quot; xmlns:xsd=&quot;http://www.w3.org/2001/XMLSchema&quot;&gt;&lt;terms /&gt;&lt;/glossary&gt;"/>
  <p:tag name="TAG_BACKING_FORM_KEY" val="2951970-k:\training\projects\customer\aia\online courses\concrete repair applications\engineering concrete repair aia 11_2_15.1.pptx"/>
  <p:tag name="ARTICULATE_PRESENTER_VERSION" val="7"/>
  <p:tag name="ARTICULATE_USED_PAGE_ORIENTATION" val="1"/>
  <p:tag name="ARTICULATE_USED_PAGE_SIZE" val="1"/>
  <p:tag name="ARTICULATE_SLIDE_COUNT" val="17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UDIO_ID" val="257"/>
  <p:tag name="ARTICULATE_TITLE_TAG" val="Concrete Repair: Methods and Materials"/>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4"/>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OURCE_IMAGE" val="C:\Users\bmayer\AppData\Local\Temp\articulate\presenter\imgtemp\w4HJrHxZ_files\slide0001_image001.png"/>
  <p:tag name="ARTICULATE_PUBLISH_MODE" val="2"/>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UDIO_ID" val="613"/>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UDIO_ID" val="392"/>
  <p:tag name="TIMELINE" val="2.5"/>
  <p:tag name="ELAPSEDTIME" val="4.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UDIO_ID" val="394"/>
  <p:tag name="TIMELINE" val="4.4/6.7/9.4/12.8"/>
  <p:tag name="ELAPSEDTIME" val="16"/>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UDIO_ID" val="39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40.xml><?xml version="1.0" encoding="utf-8"?>
<p:tagLst xmlns:a="http://schemas.openxmlformats.org/drawingml/2006/main" xmlns:r="http://schemas.openxmlformats.org/officeDocument/2006/relationships" xmlns:p="http://schemas.openxmlformats.org/presentationml/2006/main">
  <p:tag name="AUDIO_ID" val="614"/>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UDIO_ID" val="616"/>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DUPLICATEID" val="851e19756ac8459a960c1355a7532e57"/>
</p:tagLst>
</file>

<file path=ppt/tags/tag143.xml><?xml version="1.0" encoding="utf-8"?>
<p:tagLst xmlns:a="http://schemas.openxmlformats.org/drawingml/2006/main" xmlns:r="http://schemas.openxmlformats.org/officeDocument/2006/relationships" xmlns:p="http://schemas.openxmlformats.org/presentationml/2006/main">
  <p:tag name="DUPLICATEID" val="32c59166d9884b73b9e84c8e1f5498b5"/>
</p:tagLst>
</file>

<file path=ppt/tags/tag144.xml><?xml version="1.0" encoding="utf-8"?>
<p:tagLst xmlns:a="http://schemas.openxmlformats.org/drawingml/2006/main" xmlns:r="http://schemas.openxmlformats.org/officeDocument/2006/relationships" xmlns:p="http://schemas.openxmlformats.org/presentationml/2006/main">
  <p:tag name="DUPLICATEID" val="176ed54fd2104760b45c6a4b19cc04d7"/>
</p:tagLst>
</file>

<file path=ppt/tags/tag145.xml><?xml version="1.0" encoding="utf-8"?>
<p:tagLst xmlns:a="http://schemas.openxmlformats.org/drawingml/2006/main" xmlns:r="http://schemas.openxmlformats.org/officeDocument/2006/relationships" xmlns:p="http://schemas.openxmlformats.org/presentationml/2006/main">
  <p:tag name="DUPLICATEID" val="926ae25f14df412c8b4011e89733db16"/>
</p:tagLst>
</file>

<file path=ppt/tags/tag146.xml><?xml version="1.0" encoding="utf-8"?>
<p:tagLst xmlns:a="http://schemas.openxmlformats.org/drawingml/2006/main" xmlns:r="http://schemas.openxmlformats.org/officeDocument/2006/relationships" xmlns:p="http://schemas.openxmlformats.org/presentationml/2006/main">
  <p:tag name="DUPLICATEID" val="31f318a8006841dfa4e64b2c838e15eb"/>
</p:tagLst>
</file>

<file path=ppt/tags/tag147.xml><?xml version="1.0" encoding="utf-8"?>
<p:tagLst xmlns:a="http://schemas.openxmlformats.org/drawingml/2006/main" xmlns:r="http://schemas.openxmlformats.org/officeDocument/2006/relationships" xmlns:p="http://schemas.openxmlformats.org/presentationml/2006/main">
  <p:tag name="DUPLICATEID" val="5fc9dec800c64a7bb4a7934edcc5e0b3"/>
</p:tagLst>
</file>

<file path=ppt/tags/tag148.xml><?xml version="1.0" encoding="utf-8"?>
<p:tagLst xmlns:a="http://schemas.openxmlformats.org/drawingml/2006/main" xmlns:r="http://schemas.openxmlformats.org/officeDocument/2006/relationships" xmlns:p="http://schemas.openxmlformats.org/presentationml/2006/main">
  <p:tag name="DUPLICATEID" val="459faf8f82fb45cca6e27fc6dcd8fed9"/>
</p:tagLst>
</file>

<file path=ppt/tags/tag149.xml><?xml version="1.0" encoding="utf-8"?>
<p:tagLst xmlns:a="http://schemas.openxmlformats.org/drawingml/2006/main" xmlns:r="http://schemas.openxmlformats.org/officeDocument/2006/relationships" xmlns:p="http://schemas.openxmlformats.org/presentationml/2006/main">
  <p:tag name="DUPLICATEID" val="14bf790a48a24d80ade8907e643363db"/>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DUPLICATEID" val="b57c1120940f4d0bb69cdddd524b7e08"/>
</p:tagLst>
</file>

<file path=ppt/tags/tag151.xml><?xml version="1.0" encoding="utf-8"?>
<p:tagLst xmlns:a="http://schemas.openxmlformats.org/drawingml/2006/main" xmlns:r="http://schemas.openxmlformats.org/officeDocument/2006/relationships" xmlns:p="http://schemas.openxmlformats.org/presentationml/2006/main">
  <p:tag name="DUPLICATEID" val="d8b3f6fe27bc4cfa993882eab317c413"/>
</p:tagLst>
</file>

<file path=ppt/tags/tag152.xml><?xml version="1.0" encoding="utf-8"?>
<p:tagLst xmlns:a="http://schemas.openxmlformats.org/drawingml/2006/main" xmlns:r="http://schemas.openxmlformats.org/officeDocument/2006/relationships" xmlns:p="http://schemas.openxmlformats.org/presentationml/2006/main">
  <p:tag name="DUPLICATEID" val="ef7b2423e55643f7a7ed14e6a295e766"/>
</p:tagLst>
</file>

<file path=ppt/tags/tag153.xml><?xml version="1.0" encoding="utf-8"?>
<p:tagLst xmlns:a="http://schemas.openxmlformats.org/drawingml/2006/main" xmlns:r="http://schemas.openxmlformats.org/officeDocument/2006/relationships" xmlns:p="http://schemas.openxmlformats.org/presentationml/2006/main">
  <p:tag name="DUPLICATEID" val="b54cabd2b29349cd92ab729f73078454"/>
</p:tagLst>
</file>

<file path=ppt/tags/tag154.xml><?xml version="1.0" encoding="utf-8"?>
<p:tagLst xmlns:a="http://schemas.openxmlformats.org/drawingml/2006/main" xmlns:r="http://schemas.openxmlformats.org/officeDocument/2006/relationships" xmlns:p="http://schemas.openxmlformats.org/presentationml/2006/main">
  <p:tag name="DUPLICATEID" val="5e28013f61084bf1bf53c894e15d94f7"/>
</p:tagLst>
</file>

<file path=ppt/tags/tag155.xml><?xml version="1.0" encoding="utf-8"?>
<p:tagLst xmlns:a="http://schemas.openxmlformats.org/drawingml/2006/main" xmlns:r="http://schemas.openxmlformats.org/officeDocument/2006/relationships" xmlns:p="http://schemas.openxmlformats.org/presentationml/2006/main">
  <p:tag name="DUPLICATEID" val="249e1183c38840778b155ff3f8906858"/>
</p:tagLst>
</file>

<file path=ppt/tags/tag156.xml><?xml version="1.0" encoding="utf-8"?>
<p:tagLst xmlns:a="http://schemas.openxmlformats.org/drawingml/2006/main" xmlns:r="http://schemas.openxmlformats.org/officeDocument/2006/relationships" xmlns:p="http://schemas.openxmlformats.org/presentationml/2006/main">
  <p:tag name="DUPLICATEID" val="fd70cdf18a3944c39f9784632583c959"/>
</p:tagLst>
</file>

<file path=ppt/tags/tag157.xml><?xml version="1.0" encoding="utf-8"?>
<p:tagLst xmlns:a="http://schemas.openxmlformats.org/drawingml/2006/main" xmlns:r="http://schemas.openxmlformats.org/officeDocument/2006/relationships" xmlns:p="http://schemas.openxmlformats.org/presentationml/2006/main">
  <p:tag name="DUPLICATEID" val="501298e3b89446b6a82114062828a0b1"/>
</p:tagLst>
</file>

<file path=ppt/tags/tag158.xml><?xml version="1.0" encoding="utf-8"?>
<p:tagLst xmlns:a="http://schemas.openxmlformats.org/drawingml/2006/main" xmlns:r="http://schemas.openxmlformats.org/officeDocument/2006/relationships" xmlns:p="http://schemas.openxmlformats.org/presentationml/2006/main">
  <p:tag name="DUPLICATEID" val="ef799d68f8c5437ebd698cc9a7f4c284"/>
</p:tagLst>
</file>

<file path=ppt/tags/tag159.xml><?xml version="1.0" encoding="utf-8"?>
<p:tagLst xmlns:a="http://schemas.openxmlformats.org/drawingml/2006/main" xmlns:r="http://schemas.openxmlformats.org/officeDocument/2006/relationships" xmlns:p="http://schemas.openxmlformats.org/presentationml/2006/main">
  <p:tag name="DUPLICATEID" val="36859694c21f468bbdc9dc2e741c8a87"/>
</p:tagLst>
</file>

<file path=ppt/tags/tag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60.xml><?xml version="1.0" encoding="utf-8"?>
<p:tagLst xmlns:a="http://schemas.openxmlformats.org/drawingml/2006/main" xmlns:r="http://schemas.openxmlformats.org/officeDocument/2006/relationships" xmlns:p="http://schemas.openxmlformats.org/presentationml/2006/main">
  <p:tag name="DUPLICATEID" val="db639a4c279b44e5af4ff0d3b96cb261"/>
</p:tagLst>
</file>

<file path=ppt/tags/tag161.xml><?xml version="1.0" encoding="utf-8"?>
<p:tagLst xmlns:a="http://schemas.openxmlformats.org/drawingml/2006/main" xmlns:r="http://schemas.openxmlformats.org/officeDocument/2006/relationships" xmlns:p="http://schemas.openxmlformats.org/presentationml/2006/main">
  <p:tag name="DUPLICATEID" val="848fd59746d146079b26c9c698ca54db"/>
</p:tagLst>
</file>

<file path=ppt/tags/tag162.xml><?xml version="1.0" encoding="utf-8"?>
<p:tagLst xmlns:a="http://schemas.openxmlformats.org/drawingml/2006/main" xmlns:r="http://schemas.openxmlformats.org/officeDocument/2006/relationships" xmlns:p="http://schemas.openxmlformats.org/presentationml/2006/main">
  <p:tag name="DUPLICATEID" val="10520ada88c944dda98cb27dd36223df"/>
</p:tagLst>
</file>

<file path=ppt/tags/tag163.xml><?xml version="1.0" encoding="utf-8"?>
<p:tagLst xmlns:a="http://schemas.openxmlformats.org/drawingml/2006/main" xmlns:r="http://schemas.openxmlformats.org/officeDocument/2006/relationships" xmlns:p="http://schemas.openxmlformats.org/presentationml/2006/main">
  <p:tag name="DUPLICATEID" val="d2d7f2bbe8724764813b20e4dbf85b78"/>
</p:tagLst>
</file>

<file path=ppt/tags/tag164.xml><?xml version="1.0" encoding="utf-8"?>
<p:tagLst xmlns:a="http://schemas.openxmlformats.org/drawingml/2006/main" xmlns:r="http://schemas.openxmlformats.org/officeDocument/2006/relationships" xmlns:p="http://schemas.openxmlformats.org/presentationml/2006/main">
  <p:tag name="DUPLICATEID" val="0eaddc5390f84a6aa65a25712c56de48"/>
</p:tagLst>
</file>

<file path=ppt/tags/tag165.xml><?xml version="1.0" encoding="utf-8"?>
<p:tagLst xmlns:a="http://schemas.openxmlformats.org/drawingml/2006/main" xmlns:r="http://schemas.openxmlformats.org/officeDocument/2006/relationships" xmlns:p="http://schemas.openxmlformats.org/presentationml/2006/main">
  <p:tag name="DUPLICATEID" val="21ce202eec1b4a9580a33db5cbf698af"/>
</p:tagLst>
</file>

<file path=ppt/tags/tag166.xml><?xml version="1.0" encoding="utf-8"?>
<p:tagLst xmlns:a="http://schemas.openxmlformats.org/drawingml/2006/main" xmlns:r="http://schemas.openxmlformats.org/officeDocument/2006/relationships" xmlns:p="http://schemas.openxmlformats.org/presentationml/2006/main">
  <p:tag name="DUPLICATEID" val="1596cf9f455d4a95ad367591cd5c6aca"/>
</p:tagLst>
</file>

<file path=ppt/tags/tag167.xml><?xml version="1.0" encoding="utf-8"?>
<p:tagLst xmlns:a="http://schemas.openxmlformats.org/drawingml/2006/main" xmlns:r="http://schemas.openxmlformats.org/officeDocument/2006/relationships" xmlns:p="http://schemas.openxmlformats.org/presentationml/2006/main">
  <p:tag name="DUPLICATEID" val="b0784db8cf8b4cf7853a922574ec5725"/>
</p:tagLst>
</file>

<file path=ppt/tags/tag168.xml><?xml version="1.0" encoding="utf-8"?>
<p:tagLst xmlns:a="http://schemas.openxmlformats.org/drawingml/2006/main" xmlns:r="http://schemas.openxmlformats.org/officeDocument/2006/relationships" xmlns:p="http://schemas.openxmlformats.org/presentationml/2006/main">
  <p:tag name="DUPLICATEID" val="d0b625cc2da44a7780ba94cdf98ee709"/>
</p:tagLst>
</file>

<file path=ppt/tags/tag169.xml><?xml version="1.0" encoding="utf-8"?>
<p:tagLst xmlns:a="http://schemas.openxmlformats.org/drawingml/2006/main" xmlns:r="http://schemas.openxmlformats.org/officeDocument/2006/relationships" xmlns:p="http://schemas.openxmlformats.org/presentationml/2006/main">
  <p:tag name="DUPLICATEID" val="18316c8534da41f3bd710623da9bf9c3"/>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DUPLICATEID" val="53800bb4eb4e49148389ac0a5f9c660c"/>
</p:tagLst>
</file>

<file path=ppt/tags/tag171.xml><?xml version="1.0" encoding="utf-8"?>
<p:tagLst xmlns:a="http://schemas.openxmlformats.org/drawingml/2006/main" xmlns:r="http://schemas.openxmlformats.org/officeDocument/2006/relationships" xmlns:p="http://schemas.openxmlformats.org/presentationml/2006/main">
  <p:tag name="DUPLICATEID" val="a853c0d2beb342c8a5852e9fb9274b84"/>
</p:tagLst>
</file>

<file path=ppt/tags/tag172.xml><?xml version="1.0" encoding="utf-8"?>
<p:tagLst xmlns:a="http://schemas.openxmlformats.org/drawingml/2006/main" xmlns:r="http://schemas.openxmlformats.org/officeDocument/2006/relationships" xmlns:p="http://schemas.openxmlformats.org/presentationml/2006/main">
  <p:tag name="DUPLICATEID" val="4ec2b8f83863449d98fda9b6949f2cc3"/>
</p:tagLst>
</file>

<file path=ppt/tags/tag173.xml><?xml version="1.0" encoding="utf-8"?>
<p:tagLst xmlns:a="http://schemas.openxmlformats.org/drawingml/2006/main" xmlns:r="http://schemas.openxmlformats.org/officeDocument/2006/relationships" xmlns:p="http://schemas.openxmlformats.org/presentationml/2006/main">
  <p:tag name="DUPLICATEID" val="03d46a350854481f895c4479693aad91"/>
</p:tagLst>
</file>

<file path=ppt/tags/tag174.xml><?xml version="1.0" encoding="utf-8"?>
<p:tagLst xmlns:a="http://schemas.openxmlformats.org/drawingml/2006/main" xmlns:r="http://schemas.openxmlformats.org/officeDocument/2006/relationships" xmlns:p="http://schemas.openxmlformats.org/presentationml/2006/main">
  <p:tag name="DUPLICATEID" val="1e68a783f63f4caa897db3523916a8cc"/>
</p:tagLst>
</file>

<file path=ppt/tags/tag175.xml><?xml version="1.0" encoding="utf-8"?>
<p:tagLst xmlns:a="http://schemas.openxmlformats.org/drawingml/2006/main" xmlns:r="http://schemas.openxmlformats.org/officeDocument/2006/relationships" xmlns:p="http://schemas.openxmlformats.org/presentationml/2006/main">
  <p:tag name="DUPLICATEID" val="b58bcb18e6314ff4a3de5a667bc35a52"/>
</p:tagLst>
</file>

<file path=ppt/tags/tag176.xml><?xml version="1.0" encoding="utf-8"?>
<p:tagLst xmlns:a="http://schemas.openxmlformats.org/drawingml/2006/main" xmlns:r="http://schemas.openxmlformats.org/officeDocument/2006/relationships" xmlns:p="http://schemas.openxmlformats.org/presentationml/2006/main">
  <p:tag name="DUPLICATEID" val="07e4e0c0f3f344058af2aa5aee1b3e73"/>
</p:tagLst>
</file>

<file path=ppt/tags/tag177.xml><?xml version="1.0" encoding="utf-8"?>
<p:tagLst xmlns:a="http://schemas.openxmlformats.org/drawingml/2006/main" xmlns:r="http://schemas.openxmlformats.org/officeDocument/2006/relationships" xmlns:p="http://schemas.openxmlformats.org/presentationml/2006/main">
  <p:tag name="AUDIO_ID" val="617"/>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78.xml><?xml version="1.0" encoding="utf-8"?>
<p:tagLst xmlns:a="http://schemas.openxmlformats.org/drawingml/2006/main" xmlns:r="http://schemas.openxmlformats.org/officeDocument/2006/relationships" xmlns:p="http://schemas.openxmlformats.org/presentationml/2006/main">
  <p:tag name="AUDIO_ID" val="618"/>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79.xml><?xml version="1.0" encoding="utf-8"?>
<p:tagLst xmlns:a="http://schemas.openxmlformats.org/drawingml/2006/main" xmlns:r="http://schemas.openxmlformats.org/officeDocument/2006/relationships" xmlns:p="http://schemas.openxmlformats.org/presentationml/2006/main">
  <p:tag name="AUDIO_ID" val="488"/>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D" val="256"/>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80.xml><?xml version="1.0" encoding="utf-8"?>
<p:tagLst xmlns:a="http://schemas.openxmlformats.org/drawingml/2006/main" xmlns:r="http://schemas.openxmlformats.org/officeDocument/2006/relationships" xmlns:p="http://schemas.openxmlformats.org/presentationml/2006/main">
  <p:tag name="DUPLICATEID" val="9cf41c10a94e4c698da6acc143425b42"/>
</p:tagLst>
</file>

<file path=ppt/tags/tag181.xml><?xml version="1.0" encoding="utf-8"?>
<p:tagLst xmlns:a="http://schemas.openxmlformats.org/drawingml/2006/main" xmlns:r="http://schemas.openxmlformats.org/officeDocument/2006/relationships" xmlns:p="http://schemas.openxmlformats.org/presentationml/2006/main">
  <p:tag name="DUPLICATEID" val="9e3839fde34d45279eadce42ac143641"/>
</p:tagLst>
</file>

<file path=ppt/tags/tag182.xml><?xml version="1.0" encoding="utf-8"?>
<p:tagLst xmlns:a="http://schemas.openxmlformats.org/drawingml/2006/main" xmlns:r="http://schemas.openxmlformats.org/officeDocument/2006/relationships" xmlns:p="http://schemas.openxmlformats.org/presentationml/2006/main">
  <p:tag name="DUPLICATEID" val="3e65a41e8972420f87837e0a197e9daa"/>
</p:tagLst>
</file>

<file path=ppt/tags/tag183.xml><?xml version="1.0" encoding="utf-8"?>
<p:tagLst xmlns:a="http://schemas.openxmlformats.org/drawingml/2006/main" xmlns:r="http://schemas.openxmlformats.org/officeDocument/2006/relationships" xmlns:p="http://schemas.openxmlformats.org/presentationml/2006/main">
  <p:tag name="DUPLICATEID" val="6bd2c91b9b564905ab1f87fe42ce9bef"/>
</p:tagLst>
</file>

<file path=ppt/tags/tag184.xml><?xml version="1.0" encoding="utf-8"?>
<p:tagLst xmlns:a="http://schemas.openxmlformats.org/drawingml/2006/main" xmlns:r="http://schemas.openxmlformats.org/officeDocument/2006/relationships" xmlns:p="http://schemas.openxmlformats.org/presentationml/2006/main">
  <p:tag name="DUPLICATEID" val="c06f747128c543e8bcb018f6f0909e43"/>
</p:tagLst>
</file>

<file path=ppt/tags/tag185.xml><?xml version="1.0" encoding="utf-8"?>
<p:tagLst xmlns:a="http://schemas.openxmlformats.org/drawingml/2006/main" xmlns:r="http://schemas.openxmlformats.org/officeDocument/2006/relationships" xmlns:p="http://schemas.openxmlformats.org/presentationml/2006/main">
  <p:tag name="DUPLICATEID" val="91b46a5f055b4dfdb621d065a05a773e"/>
</p:tagLst>
</file>

<file path=ppt/tags/tag186.xml><?xml version="1.0" encoding="utf-8"?>
<p:tagLst xmlns:a="http://schemas.openxmlformats.org/drawingml/2006/main" xmlns:r="http://schemas.openxmlformats.org/officeDocument/2006/relationships" xmlns:p="http://schemas.openxmlformats.org/presentationml/2006/main">
  <p:tag name="DUPLICATEID" val="f8cf639f0a5e4bf4b73937219cf90ccb"/>
</p:tagLst>
</file>

<file path=ppt/tags/tag187.xml><?xml version="1.0" encoding="utf-8"?>
<p:tagLst xmlns:a="http://schemas.openxmlformats.org/drawingml/2006/main" xmlns:r="http://schemas.openxmlformats.org/officeDocument/2006/relationships" xmlns:p="http://schemas.openxmlformats.org/presentationml/2006/main">
  <p:tag name="DUPLICATEID" val="f15ebe2bc21c4306ac4cb7fd33fdbba4"/>
</p:tagLst>
</file>

<file path=ppt/tags/tag188.xml><?xml version="1.0" encoding="utf-8"?>
<p:tagLst xmlns:a="http://schemas.openxmlformats.org/drawingml/2006/main" xmlns:r="http://schemas.openxmlformats.org/officeDocument/2006/relationships" xmlns:p="http://schemas.openxmlformats.org/presentationml/2006/main">
  <p:tag name="DUPLICATEID" val="851bfee362e04d07b71245c035118f4b"/>
</p:tagLst>
</file>

<file path=ppt/tags/tag189.xml><?xml version="1.0" encoding="utf-8"?>
<p:tagLst xmlns:a="http://schemas.openxmlformats.org/drawingml/2006/main" xmlns:r="http://schemas.openxmlformats.org/officeDocument/2006/relationships" xmlns:p="http://schemas.openxmlformats.org/presentationml/2006/main">
  <p:tag name="DUPLICATEID" val="3dffc5f4205c4881ae292974d644d23e"/>
</p:tagLst>
</file>

<file path=ppt/tags/tag19.xml><?xml version="1.0" encoding="utf-8"?>
<p:tagLst xmlns:a="http://schemas.openxmlformats.org/drawingml/2006/main" xmlns:r="http://schemas.openxmlformats.org/officeDocument/2006/relationships" xmlns:p="http://schemas.openxmlformats.org/presentationml/2006/main">
  <p:tag name="AUDIO_ID" val="258"/>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DUPLICATEID" val="36ad4174ccda487ea2c5fdc16d65053c"/>
</p:tagLst>
</file>

<file path=ppt/tags/tag191.xml><?xml version="1.0" encoding="utf-8"?>
<p:tagLst xmlns:a="http://schemas.openxmlformats.org/drawingml/2006/main" xmlns:r="http://schemas.openxmlformats.org/officeDocument/2006/relationships" xmlns:p="http://schemas.openxmlformats.org/presentationml/2006/main">
  <p:tag name="DUPLICATEID" val="b9106749b26745718956896e943ee83c"/>
</p:tagLst>
</file>

<file path=ppt/tags/tag192.xml><?xml version="1.0" encoding="utf-8"?>
<p:tagLst xmlns:a="http://schemas.openxmlformats.org/drawingml/2006/main" xmlns:r="http://schemas.openxmlformats.org/officeDocument/2006/relationships" xmlns:p="http://schemas.openxmlformats.org/presentationml/2006/main">
  <p:tag name="DUPLICATEID" val="d095893150a04ac5a0ea9f5b8a70a463"/>
</p:tagLst>
</file>

<file path=ppt/tags/tag193.xml><?xml version="1.0" encoding="utf-8"?>
<p:tagLst xmlns:a="http://schemas.openxmlformats.org/drawingml/2006/main" xmlns:r="http://schemas.openxmlformats.org/officeDocument/2006/relationships" xmlns:p="http://schemas.openxmlformats.org/presentationml/2006/main">
  <p:tag name="DUPLICATEID" val="27fcac183e0a4184a0d8f54015a2d927"/>
</p:tagLst>
</file>

<file path=ppt/tags/tag194.xml><?xml version="1.0" encoding="utf-8"?>
<p:tagLst xmlns:a="http://schemas.openxmlformats.org/drawingml/2006/main" xmlns:r="http://schemas.openxmlformats.org/officeDocument/2006/relationships" xmlns:p="http://schemas.openxmlformats.org/presentationml/2006/main">
  <p:tag name="DUPLICATEID" val="ceeb8e776f404a68bd6d651cbcb56c21"/>
</p:tagLst>
</file>

<file path=ppt/tags/tag195.xml><?xml version="1.0" encoding="utf-8"?>
<p:tagLst xmlns:a="http://schemas.openxmlformats.org/drawingml/2006/main" xmlns:r="http://schemas.openxmlformats.org/officeDocument/2006/relationships" xmlns:p="http://schemas.openxmlformats.org/presentationml/2006/main">
  <p:tag name="DUPLICATEID" val="5614e9a43a094bd9920e2fe07d14e22c"/>
</p:tagLst>
</file>

<file path=ppt/tags/tag196.xml><?xml version="1.0" encoding="utf-8"?>
<p:tagLst xmlns:a="http://schemas.openxmlformats.org/drawingml/2006/main" xmlns:r="http://schemas.openxmlformats.org/officeDocument/2006/relationships" xmlns:p="http://schemas.openxmlformats.org/presentationml/2006/main">
  <p:tag name="DUPLICATEID" val="b6315bde70b4438a8d59486229a6391b"/>
</p:tagLst>
</file>

<file path=ppt/tags/tag197.xml><?xml version="1.0" encoding="utf-8"?>
<p:tagLst xmlns:a="http://schemas.openxmlformats.org/drawingml/2006/main" xmlns:r="http://schemas.openxmlformats.org/officeDocument/2006/relationships" xmlns:p="http://schemas.openxmlformats.org/presentationml/2006/main">
  <p:tag name="DUPLICATEID" val="1239374e0cae44cb9cdb7d933623e479"/>
</p:tagLst>
</file>

<file path=ppt/tags/tag198.xml><?xml version="1.0" encoding="utf-8"?>
<p:tagLst xmlns:a="http://schemas.openxmlformats.org/drawingml/2006/main" xmlns:r="http://schemas.openxmlformats.org/officeDocument/2006/relationships" xmlns:p="http://schemas.openxmlformats.org/presentationml/2006/main">
  <p:tag name="DUPLICATEID" val="dc8e41679b1b4931a0e80f8bb2904ded"/>
</p:tagLst>
</file>

<file path=ppt/tags/tag199.xml><?xml version="1.0" encoding="utf-8"?>
<p:tagLst xmlns:a="http://schemas.openxmlformats.org/drawingml/2006/main" xmlns:r="http://schemas.openxmlformats.org/officeDocument/2006/relationships" xmlns:p="http://schemas.openxmlformats.org/presentationml/2006/main">
  <p:tag name="DUPLICATEID" val="4241ac778dc34c5a9e7a737ee5dc4def"/>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DUPLICATEID" val="9531bd76178f4287bf5d570b2145c8af"/>
</p:tagLst>
</file>

<file path=ppt/tags/tag201.xml><?xml version="1.0" encoding="utf-8"?>
<p:tagLst xmlns:a="http://schemas.openxmlformats.org/drawingml/2006/main" xmlns:r="http://schemas.openxmlformats.org/officeDocument/2006/relationships" xmlns:p="http://schemas.openxmlformats.org/presentationml/2006/main">
  <p:tag name="DUPLICATEID" val="330a6b1d6a3b4553add5aa1af940de7f"/>
</p:tagLst>
</file>

<file path=ppt/tags/tag202.xml><?xml version="1.0" encoding="utf-8"?>
<p:tagLst xmlns:a="http://schemas.openxmlformats.org/drawingml/2006/main" xmlns:r="http://schemas.openxmlformats.org/officeDocument/2006/relationships" xmlns:p="http://schemas.openxmlformats.org/presentationml/2006/main">
  <p:tag name="DUPLICATEID" val="96b4cee609a647778421ddf34eb999a6"/>
</p:tagLst>
</file>

<file path=ppt/tags/tag203.xml><?xml version="1.0" encoding="utf-8"?>
<p:tagLst xmlns:a="http://schemas.openxmlformats.org/drawingml/2006/main" xmlns:r="http://schemas.openxmlformats.org/officeDocument/2006/relationships" xmlns:p="http://schemas.openxmlformats.org/presentationml/2006/main">
  <p:tag name="DUPLICATEID" val="f74647db66ff43f0b9db1dd6190b0a80"/>
</p:tagLst>
</file>

<file path=ppt/tags/tag204.xml><?xml version="1.0" encoding="utf-8"?>
<p:tagLst xmlns:a="http://schemas.openxmlformats.org/drawingml/2006/main" xmlns:r="http://schemas.openxmlformats.org/officeDocument/2006/relationships" xmlns:p="http://schemas.openxmlformats.org/presentationml/2006/main">
  <p:tag name="DUPLICATEID" val="fcb4d432a91f4782aee440c4c1645468"/>
</p:tagLst>
</file>

<file path=ppt/tags/tag205.xml><?xml version="1.0" encoding="utf-8"?>
<p:tagLst xmlns:a="http://schemas.openxmlformats.org/drawingml/2006/main" xmlns:r="http://schemas.openxmlformats.org/officeDocument/2006/relationships" xmlns:p="http://schemas.openxmlformats.org/presentationml/2006/main">
  <p:tag name="DUPLICATEID" val="02341f5bcaa741d4b7140f991b72610b"/>
</p:tagLst>
</file>

<file path=ppt/tags/tag206.xml><?xml version="1.0" encoding="utf-8"?>
<p:tagLst xmlns:a="http://schemas.openxmlformats.org/drawingml/2006/main" xmlns:r="http://schemas.openxmlformats.org/officeDocument/2006/relationships" xmlns:p="http://schemas.openxmlformats.org/presentationml/2006/main">
  <p:tag name="DUPLICATEID" val="03a3b0e7a1234b19996a849b56ccdd40"/>
</p:tagLst>
</file>

<file path=ppt/tags/tag207.xml><?xml version="1.0" encoding="utf-8"?>
<p:tagLst xmlns:a="http://schemas.openxmlformats.org/drawingml/2006/main" xmlns:r="http://schemas.openxmlformats.org/officeDocument/2006/relationships" xmlns:p="http://schemas.openxmlformats.org/presentationml/2006/main">
  <p:tag name="DUPLICATEID" val="2152b132a7124cb18e6cc308887be7df"/>
</p:tagLst>
</file>

<file path=ppt/tags/tag208.xml><?xml version="1.0" encoding="utf-8"?>
<p:tagLst xmlns:a="http://schemas.openxmlformats.org/drawingml/2006/main" xmlns:r="http://schemas.openxmlformats.org/officeDocument/2006/relationships" xmlns:p="http://schemas.openxmlformats.org/presentationml/2006/main">
  <p:tag name="DUPLICATEID" val="2264eb4cbb384e889af2d3ff9e5b15a2"/>
</p:tagLst>
</file>

<file path=ppt/tags/tag209.xml><?xml version="1.0" encoding="utf-8"?>
<p:tagLst xmlns:a="http://schemas.openxmlformats.org/drawingml/2006/main" xmlns:r="http://schemas.openxmlformats.org/officeDocument/2006/relationships" xmlns:p="http://schemas.openxmlformats.org/presentationml/2006/main">
  <p:tag name="DUPLICATEID" val="136f53da2c28441c86d4481484f5d010"/>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0.xml><?xml version="1.0" encoding="utf-8"?>
<p:tagLst xmlns:a="http://schemas.openxmlformats.org/drawingml/2006/main" xmlns:r="http://schemas.openxmlformats.org/officeDocument/2006/relationships" xmlns:p="http://schemas.openxmlformats.org/presentationml/2006/main">
  <p:tag name="DUPLICATEID" val="9380832ed9c04550bc2f8509dafb62ea"/>
</p:tagLst>
</file>

<file path=ppt/tags/tag211.xml><?xml version="1.0" encoding="utf-8"?>
<p:tagLst xmlns:a="http://schemas.openxmlformats.org/drawingml/2006/main" xmlns:r="http://schemas.openxmlformats.org/officeDocument/2006/relationships" xmlns:p="http://schemas.openxmlformats.org/presentationml/2006/main">
  <p:tag name="DUPLICATEID" val="d29fead1082f4ff0a09f091f5ef0c696"/>
</p:tagLst>
</file>

<file path=ppt/tags/tag212.xml><?xml version="1.0" encoding="utf-8"?>
<p:tagLst xmlns:a="http://schemas.openxmlformats.org/drawingml/2006/main" xmlns:r="http://schemas.openxmlformats.org/officeDocument/2006/relationships" xmlns:p="http://schemas.openxmlformats.org/presentationml/2006/main">
  <p:tag name="DUPLICATEID" val="b23ac8d5f9ab44a68091a4d685639fe1"/>
</p:tagLst>
</file>

<file path=ppt/tags/tag213.xml><?xml version="1.0" encoding="utf-8"?>
<p:tagLst xmlns:a="http://schemas.openxmlformats.org/drawingml/2006/main" xmlns:r="http://schemas.openxmlformats.org/officeDocument/2006/relationships" xmlns:p="http://schemas.openxmlformats.org/presentationml/2006/main">
  <p:tag name="DUPLICATEID" val="a3d5f3d59b6c4c1e821269840612f618"/>
</p:tagLst>
</file>

<file path=ppt/tags/tag214.xml><?xml version="1.0" encoding="utf-8"?>
<p:tagLst xmlns:a="http://schemas.openxmlformats.org/drawingml/2006/main" xmlns:r="http://schemas.openxmlformats.org/officeDocument/2006/relationships" xmlns:p="http://schemas.openxmlformats.org/presentationml/2006/main">
  <p:tag name="DUPLICATEID" val="b6787123334a41798d18f2b595d16c0e"/>
</p:tagLst>
</file>

<file path=ppt/tags/tag215.xml><?xml version="1.0" encoding="utf-8"?>
<p:tagLst xmlns:a="http://schemas.openxmlformats.org/drawingml/2006/main" xmlns:r="http://schemas.openxmlformats.org/officeDocument/2006/relationships" xmlns:p="http://schemas.openxmlformats.org/presentationml/2006/main">
  <p:tag name="DUPLICATEID" val="c4482f7f51094af18a8d4c36e62acb4a"/>
</p:tagLst>
</file>

<file path=ppt/tags/tag216.xml><?xml version="1.0" encoding="utf-8"?>
<p:tagLst xmlns:a="http://schemas.openxmlformats.org/drawingml/2006/main" xmlns:r="http://schemas.openxmlformats.org/officeDocument/2006/relationships" xmlns:p="http://schemas.openxmlformats.org/presentationml/2006/main">
  <p:tag name="DUPLICATEID" val="f2e18fb76cb94b43ad28c2f91f55b04f"/>
</p:tagLst>
</file>

<file path=ppt/tags/tag217.xml><?xml version="1.0" encoding="utf-8"?>
<p:tagLst xmlns:a="http://schemas.openxmlformats.org/drawingml/2006/main" xmlns:r="http://schemas.openxmlformats.org/officeDocument/2006/relationships" xmlns:p="http://schemas.openxmlformats.org/presentationml/2006/main">
  <p:tag name="AUDIO_ID" val="489"/>
  <p:tag name="ARTICULATE_TITLE_TAG" val="Coating on Reinforcement Cont."/>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18.xml><?xml version="1.0" encoding="utf-8"?>
<p:tagLst xmlns:a="http://schemas.openxmlformats.org/drawingml/2006/main" xmlns:r="http://schemas.openxmlformats.org/officeDocument/2006/relationships" xmlns:p="http://schemas.openxmlformats.org/presentationml/2006/main">
  <p:tag name="AUDIO_ID" val="491"/>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19.xml><?xml version="1.0" encoding="utf-8"?>
<p:tagLst xmlns:a="http://schemas.openxmlformats.org/drawingml/2006/main" xmlns:r="http://schemas.openxmlformats.org/officeDocument/2006/relationships" xmlns:p="http://schemas.openxmlformats.org/presentationml/2006/main">
  <p:tag name="AUDIO_ID" val="492"/>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0.xml><?xml version="1.0" encoding="utf-8"?>
<p:tagLst xmlns:a="http://schemas.openxmlformats.org/drawingml/2006/main" xmlns:r="http://schemas.openxmlformats.org/officeDocument/2006/relationships" xmlns:p="http://schemas.openxmlformats.org/presentationml/2006/main">
  <p:tag name="DUPLICATEID" val="39ccadd4693641f2bb97e95d946fb12d"/>
</p:tagLst>
</file>

<file path=ppt/tags/tag221.xml><?xml version="1.0" encoding="utf-8"?>
<p:tagLst xmlns:a="http://schemas.openxmlformats.org/drawingml/2006/main" xmlns:r="http://schemas.openxmlformats.org/officeDocument/2006/relationships" xmlns:p="http://schemas.openxmlformats.org/presentationml/2006/main">
  <p:tag name="DUPLICATEID" val="6dd1f7a10f8d4793bad9a0e1c3e9a134"/>
</p:tagLst>
</file>

<file path=ppt/tags/tag222.xml><?xml version="1.0" encoding="utf-8"?>
<p:tagLst xmlns:a="http://schemas.openxmlformats.org/drawingml/2006/main" xmlns:r="http://schemas.openxmlformats.org/officeDocument/2006/relationships" xmlns:p="http://schemas.openxmlformats.org/presentationml/2006/main">
  <p:tag name="AUDIO_ID" val="401"/>
  <p:tag name="TIMELINE" val="3.1"/>
  <p:tag name="ELAPSEDTIME" val="5.6"/>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2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24.xml><?xml version="1.0" encoding="utf-8"?>
<p:tagLst xmlns:a="http://schemas.openxmlformats.org/drawingml/2006/main" xmlns:r="http://schemas.openxmlformats.org/officeDocument/2006/relationships" xmlns:p="http://schemas.openxmlformats.org/presentationml/2006/main">
  <p:tag name="AUDIO_ID" val="40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25.xml><?xml version="1.0" encoding="utf-8"?>
<p:tagLst xmlns:a="http://schemas.openxmlformats.org/drawingml/2006/main" xmlns:r="http://schemas.openxmlformats.org/officeDocument/2006/relationships" xmlns:p="http://schemas.openxmlformats.org/presentationml/2006/main">
  <p:tag name="AUDIO_ID" val="602"/>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26.xml><?xml version="1.0" encoding="utf-8"?>
<p:tagLst xmlns:a="http://schemas.openxmlformats.org/drawingml/2006/main" xmlns:r="http://schemas.openxmlformats.org/officeDocument/2006/relationships" xmlns:p="http://schemas.openxmlformats.org/presentationml/2006/main">
  <p:tag name="AUDIO_ID" val="35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27.xml><?xml version="1.0" encoding="utf-8"?>
<p:tagLst xmlns:a="http://schemas.openxmlformats.org/drawingml/2006/main" xmlns:r="http://schemas.openxmlformats.org/officeDocument/2006/relationships" xmlns:p="http://schemas.openxmlformats.org/presentationml/2006/main">
  <p:tag name="AUDIO_ID" val="49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0.xml><?xml version="1.0" encoding="utf-8"?>
<p:tagLst xmlns:a="http://schemas.openxmlformats.org/drawingml/2006/main" xmlns:r="http://schemas.openxmlformats.org/officeDocument/2006/relationships" xmlns:p="http://schemas.openxmlformats.org/presentationml/2006/main">
  <p:tag name="AUDIO_ID" val="402"/>
  <p:tag name="ARTICULATE_TITLE_TAG" val="Desired Repair Materials"/>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3.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630"/>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34.xml><?xml version="1.0" encoding="utf-8"?>
<p:tagLst xmlns:a="http://schemas.openxmlformats.org/drawingml/2006/main" xmlns:r="http://schemas.openxmlformats.org/officeDocument/2006/relationships" xmlns:p="http://schemas.openxmlformats.org/presentationml/2006/main">
  <p:tag name="AUDIO_ID" val="286"/>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235.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623"/>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36.xml><?xml version="1.0" encoding="utf-8"?>
<p:tagLst xmlns:a="http://schemas.openxmlformats.org/drawingml/2006/main" xmlns:r="http://schemas.openxmlformats.org/officeDocument/2006/relationships" xmlns:p="http://schemas.openxmlformats.org/presentationml/2006/main">
  <p:tag name="AUDIO_ID" val="493"/>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37.xml><?xml version="1.0" encoding="utf-8"?>
<p:tagLst xmlns:a="http://schemas.openxmlformats.org/drawingml/2006/main" xmlns:r="http://schemas.openxmlformats.org/officeDocument/2006/relationships" xmlns:p="http://schemas.openxmlformats.org/presentationml/2006/main">
  <p:tag name="AUDIO_ID" val="595"/>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38.xml><?xml version="1.0" encoding="utf-8"?>
<p:tagLst xmlns:a="http://schemas.openxmlformats.org/drawingml/2006/main" xmlns:r="http://schemas.openxmlformats.org/officeDocument/2006/relationships" xmlns:p="http://schemas.openxmlformats.org/presentationml/2006/main">
  <p:tag name="AUDIO_ID" val="599"/>
  <p:tag name="ARTICULATE_TITLE_TAG" val="Application Methods for Replacing Delaminated Concrete"/>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39.xml><?xml version="1.0" encoding="utf-8"?>
<p:tagLst xmlns:a="http://schemas.openxmlformats.org/drawingml/2006/main" xmlns:r="http://schemas.openxmlformats.org/officeDocument/2006/relationships" xmlns:p="http://schemas.openxmlformats.org/presentationml/2006/main">
  <p:tag name="AUDIO_ID" val="61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0.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1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1.xml><?xml version="1.0" encoding="utf-8"?>
<p:tagLst xmlns:a="http://schemas.openxmlformats.org/drawingml/2006/main" xmlns:r="http://schemas.openxmlformats.org/officeDocument/2006/relationships" xmlns:p="http://schemas.openxmlformats.org/presentationml/2006/main">
  <p:tag name="AUDIO_ID" val="61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2.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0"/>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3.xml><?xml version="1.0" encoding="utf-8"?>
<p:tagLst xmlns:a="http://schemas.openxmlformats.org/drawingml/2006/main" xmlns:r="http://schemas.openxmlformats.org/officeDocument/2006/relationships" xmlns:p="http://schemas.openxmlformats.org/presentationml/2006/main">
  <p:tag name="AUDIO_ID" val="62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4.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5.xml><?xml version="1.0" encoding="utf-8"?>
<p:tagLst xmlns:a="http://schemas.openxmlformats.org/drawingml/2006/main" xmlns:r="http://schemas.openxmlformats.org/officeDocument/2006/relationships" xmlns:p="http://schemas.openxmlformats.org/presentationml/2006/main">
  <p:tag name="AUDIO_ID" val="62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6.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7.xml><?xml version="1.0" encoding="utf-8"?>
<p:tagLst xmlns:a="http://schemas.openxmlformats.org/drawingml/2006/main" xmlns:r="http://schemas.openxmlformats.org/officeDocument/2006/relationships" xmlns:p="http://schemas.openxmlformats.org/presentationml/2006/main">
  <p:tag name="AUDIO_ID" val="62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8.xml><?xml version="1.0" encoding="utf-8"?>
<p:tagLst xmlns:a="http://schemas.openxmlformats.org/drawingml/2006/main" xmlns:r="http://schemas.openxmlformats.org/officeDocument/2006/relationships" xmlns:p="http://schemas.openxmlformats.org/presentationml/2006/main">
  <p:tag name="AUDIO_ID" val="508"/>
  <p:tag name="ARTICULATE_TITLE_TAG" val="Advantages and Disadvantages"/>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9.xml><?xml version="1.0" encoding="utf-8"?>
<p:tagLst xmlns:a="http://schemas.openxmlformats.org/drawingml/2006/main" xmlns:r="http://schemas.openxmlformats.org/officeDocument/2006/relationships" xmlns:p="http://schemas.openxmlformats.org/presentationml/2006/main">
  <p:tag name="AUDIO_ID" val="62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D" val="260"/>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250.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31"/>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1.xml><?xml version="1.0" encoding="utf-8"?>
<p:tagLst xmlns:a="http://schemas.openxmlformats.org/drawingml/2006/main" xmlns:r="http://schemas.openxmlformats.org/officeDocument/2006/relationships" xmlns:p="http://schemas.openxmlformats.org/presentationml/2006/main">
  <p:tag name="AUDIO_ID" val="632"/>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2.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3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3.xml><?xml version="1.0" encoding="utf-8"?>
<p:tagLst xmlns:a="http://schemas.openxmlformats.org/drawingml/2006/main" xmlns:r="http://schemas.openxmlformats.org/officeDocument/2006/relationships" xmlns:p="http://schemas.openxmlformats.org/presentationml/2006/main">
  <p:tag name="AUDIO_ID" val="596"/>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5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55.xml><?xml version="1.0" encoding="utf-8"?>
<p:tagLst xmlns:a="http://schemas.openxmlformats.org/drawingml/2006/main" xmlns:r="http://schemas.openxmlformats.org/officeDocument/2006/relationships" xmlns:p="http://schemas.openxmlformats.org/presentationml/2006/main">
  <p:tag name="AUDIO_ID" val="567"/>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56.xml><?xml version="1.0" encoding="utf-8"?>
<p:tagLst xmlns:a="http://schemas.openxmlformats.org/drawingml/2006/main" xmlns:r="http://schemas.openxmlformats.org/officeDocument/2006/relationships" xmlns:p="http://schemas.openxmlformats.org/presentationml/2006/main">
  <p:tag name="AUDIO_ID" val="535"/>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57.xml><?xml version="1.0" encoding="utf-8"?>
<p:tagLst xmlns:a="http://schemas.openxmlformats.org/drawingml/2006/main" xmlns:r="http://schemas.openxmlformats.org/officeDocument/2006/relationships" xmlns:p="http://schemas.openxmlformats.org/presentationml/2006/main">
  <p:tag name="AUDIO_ID" val="539"/>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58.xml><?xml version="1.0" encoding="utf-8"?>
<p:tagLst xmlns:a="http://schemas.openxmlformats.org/drawingml/2006/main" xmlns:r="http://schemas.openxmlformats.org/officeDocument/2006/relationships" xmlns:p="http://schemas.openxmlformats.org/presentationml/2006/main">
  <p:tag name="AUDIO_ID" val="597"/>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5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620"/>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6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2.xml><?xml version="1.0" encoding="utf-8"?>
<p:tagLst xmlns:a="http://schemas.openxmlformats.org/drawingml/2006/main" xmlns:r="http://schemas.openxmlformats.org/officeDocument/2006/relationships" xmlns:p="http://schemas.openxmlformats.org/presentationml/2006/main">
  <p:tag name="AUDIO_ID" val="601"/>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63.xml><?xml version="1.0" encoding="utf-8"?>
<p:tagLst xmlns:a="http://schemas.openxmlformats.org/drawingml/2006/main" xmlns:r="http://schemas.openxmlformats.org/officeDocument/2006/relationships" xmlns:p="http://schemas.openxmlformats.org/presentationml/2006/main">
  <p:tag name="AUDIO_ID" val="569"/>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64.xml><?xml version="1.0" encoding="utf-8"?>
<p:tagLst xmlns:a="http://schemas.openxmlformats.org/drawingml/2006/main" xmlns:r="http://schemas.openxmlformats.org/officeDocument/2006/relationships" xmlns:p="http://schemas.openxmlformats.org/presentationml/2006/main">
  <p:tag name="AUDIO_ID" val="570"/>
  <p:tag name="ARTICULATE_NAV_LEVEL" val="4"/>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UDIO_ID" val="264"/>
  <p:tag name="TIMELINE" val="5.9"/>
  <p:tag name="ELAPSEDTIME" val="6.7"/>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3.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631"/>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74.xml><?xml version="1.0" encoding="utf-8"?>
<p:tagLst xmlns:a="http://schemas.openxmlformats.org/drawingml/2006/main" xmlns:r="http://schemas.openxmlformats.org/officeDocument/2006/relationships" xmlns:p="http://schemas.openxmlformats.org/presentationml/2006/main">
  <p:tag name="AUDIO_ID" val="289"/>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3"/>
</p:tagLst>
</file>

<file path=ppt/tags/tag275.xml><?xml version="1.0" encoding="utf-8"?>
<p:tagLst xmlns:a="http://schemas.openxmlformats.org/drawingml/2006/main" xmlns:r="http://schemas.openxmlformats.org/officeDocument/2006/relationships" xmlns:p="http://schemas.openxmlformats.org/presentationml/2006/main">
  <p:tag name="AUDIO_ID" val="434"/>
  <p:tag name="ARTICULATE_TITLE_TAG" val="The Repair Process"/>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76.xml><?xml version="1.0" encoding="utf-8"?>
<p:tagLst xmlns:a="http://schemas.openxmlformats.org/drawingml/2006/main" xmlns:r="http://schemas.openxmlformats.org/officeDocument/2006/relationships" xmlns:p="http://schemas.openxmlformats.org/presentationml/2006/main">
  <p:tag name="ARTICULATE_CHARACTER_FILE" val=".\characters\555c9014-e252-4ee7-b8bd-9bac03a5b2f3.emf"/>
  <p:tag name="ARTICULATE_CHARACTER_TYPE" val="illustrated"/>
  <p:tag name="ARTICULATE_CHARACTER_ID" val="Male 3"/>
  <p:tag name="ARTICULATE_CHARACTER_EXPRESSION" val="m3/m3_2_happy_head_side_standing.wmf"/>
  <p:tag name="ARTICULATE_CHARACTER_POSE" val="m3/m3_27_handshakeleft_body_side_standing.wmf"/>
  <p:tag name="ARTICULATE_CHARACTER_FLIP" val="True"/>
</p:tagLst>
</file>

<file path=ppt/tags/tag277.xml><?xml version="1.0" encoding="utf-8"?>
<p:tagLst xmlns:a="http://schemas.openxmlformats.org/drawingml/2006/main" xmlns:r="http://schemas.openxmlformats.org/officeDocument/2006/relationships" xmlns:p="http://schemas.openxmlformats.org/presentationml/2006/main">
  <p:tag name="ARTICULATE_CHARACTER_FILE" val=".\characters\bfd740db-11e0-440d-850a-4f05dfde53d7.emf"/>
  <p:tag name="ARTICULATE_CHARACTER_TYPE" val="illustrated"/>
  <p:tag name="ARTICULATE_CHARACTER_ID" val="Male 4"/>
  <p:tag name="ARTICULATE_CHARACTER_EXPRESSION" val="m4/m4_2_happy_head_side_standing.wmf"/>
  <p:tag name="ARTICULATE_CHARACTER_POSE" val="m4/m4_28_handshakeright_body_side_standing.wmf"/>
  <p:tag name="ARTICULATE_CHARACTER_FLIP" val="False"/>
</p:tagLst>
</file>

<file path=ppt/tags/tag278.xml><?xml version="1.0" encoding="utf-8"?>
<p:tagLst xmlns:a="http://schemas.openxmlformats.org/drawingml/2006/main" xmlns:r="http://schemas.openxmlformats.org/officeDocument/2006/relationships" xmlns:p="http://schemas.openxmlformats.org/presentationml/2006/main">
  <p:tag name="ARTICULATE_CHARACTER_FILE" val=".\characters\085bc5ba-7e99-43ef-8885-9b50ab1dae36.emf"/>
  <p:tag name="ARTICULATE_CHARACTER_TYPE" val="illustrated"/>
  <p:tag name="ARTICULATE_CHARACTER_ID" val="Female 5"/>
  <p:tag name="ARTICULATE_CHARACTER_EXPRESSION" val="5/f5_2_happy_head_side_standing.wmf"/>
  <p:tag name="ARTICULATE_CHARACTER_POSE" val="5/f5_22_suitcase_body_side_standing.wmf"/>
  <p:tag name="ARTICULATE_CHARACTER_FLIP" val="False"/>
</p:tagLst>
</file>

<file path=ppt/tags/tag279.xml><?xml version="1.0" encoding="utf-8"?>
<p:tagLst xmlns:a="http://schemas.openxmlformats.org/drawingml/2006/main" xmlns:r="http://schemas.openxmlformats.org/officeDocument/2006/relationships" xmlns:p="http://schemas.openxmlformats.org/presentationml/2006/main">
  <p:tag name="ARTICULATE_CHARACTER_FILE" val=".\characters\dbe2ed3d-3c1f-4546-bc53-22591c80a052.emf"/>
  <p:tag name="ARTICULATE_CHARACTER_TYPE" val="illustrated"/>
  <p:tag name="ARTICULATE_CHARACTER_ID" val="Male 19"/>
  <p:tag name="ARTICULATE_CHARACTER_EXPRESSION" val="m19/m19_1_neutral_head_side_standing.wmf"/>
  <p:tag name="ARTICULATE_CHARACTER_POSE" val="m19/m19_9_worried_body_side_standing.wmf"/>
  <p:tag name="ARTICULATE_CHARACTER_FLIP" val="False"/>
</p:tagLst>
</file>

<file path=ppt/tags/tag28.xml><?xml version="1.0" encoding="utf-8"?>
<p:tagLst xmlns:a="http://schemas.openxmlformats.org/drawingml/2006/main" xmlns:r="http://schemas.openxmlformats.org/officeDocument/2006/relationships" xmlns:p="http://schemas.openxmlformats.org/presentationml/2006/main">
  <p:tag name="AUDIO_ID" val="259"/>
  <p:tag name="TIMELINE" val="1.0/5.2"/>
  <p:tag name="ELAPSEDTIME" val="6.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0.xml><?xml version="1.0" encoding="utf-8"?>
<p:tagLst xmlns:a="http://schemas.openxmlformats.org/drawingml/2006/main" xmlns:r="http://schemas.openxmlformats.org/officeDocument/2006/relationships" xmlns:p="http://schemas.openxmlformats.org/presentationml/2006/main">
  <p:tag name="AUDIO_ID" val="408"/>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81.xml><?xml version="1.0" encoding="utf-8"?>
<p:tagLst xmlns:a="http://schemas.openxmlformats.org/drawingml/2006/main" xmlns:r="http://schemas.openxmlformats.org/officeDocument/2006/relationships" xmlns:p="http://schemas.openxmlformats.org/presentationml/2006/main">
  <p:tag name="AUDIO_ID" val="290"/>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28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jl1Zf425_files\slide0001_image001.png"/>
</p:tagLst>
</file>

<file path=ppt/tags/tag2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UDIO_ID" val="261"/>
  <p:tag name="ARTICULATE_TITLE_TAG" val="How Concrete Reacts Under Loading Cont."/>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UDIO_ID" val="376"/>
  <p:tag name="TIMELINE" val="0.9/2.5/4.6/5.9"/>
  <p:tag name="ELAPSEDTIME" val="9.4"/>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2.xml><?xml version="1.0" encoding="utf-8"?>
<p:tagLst xmlns:a="http://schemas.openxmlformats.org/drawingml/2006/main" xmlns:r="http://schemas.openxmlformats.org/officeDocument/2006/relationships" xmlns:p="http://schemas.openxmlformats.org/presentationml/2006/main">
  <p:tag name="AUDIO_ID" val="265"/>
  <p:tag name="TIMELINE" val="1.4/3.1"/>
  <p:tag name="ELAPSEDTIME" val="5.3"/>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D" val="266"/>
  <p:tag name="TIMELINE" val="1.2/2.8/4.2/5.3/6.3/8.0/9.3/10.5/11.9"/>
  <p:tag name="ELAPSEDTIME" val="13.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379"/>
  <p:tag name="TIMELINE" val="4.4"/>
  <p:tag name="ELAPSEDTIME" val="6.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D" val="554"/>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268"/>
  <p:tag name="TIMELINE" val="1.4/3.2"/>
  <p:tag name="ELAPSEDTIME" val="5.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UDIO_ID" val="310"/>
  <p:tag name="TIMELINE" val="1.1/2.7"/>
  <p:tag name="ELAPSEDTIME" val="4.4"/>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9.xml><?xml version="1.0" encoding="utf-8"?>
<p:tagLst xmlns:a="http://schemas.openxmlformats.org/drawingml/2006/main" xmlns:r="http://schemas.openxmlformats.org/officeDocument/2006/relationships" xmlns:p="http://schemas.openxmlformats.org/presentationml/2006/main">
  <p:tag name="AUDIO_ID" val="555"/>
  <p:tag name="TIMELINE" val="1.7"/>
  <p:tag name="ELAPSEDTIME" val="3.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h6CQvoF3_files\slide0001_image001.png"/>
</p:tagLst>
</file>

<file path=ppt/tags/tag41.xml><?xml version="1.0" encoding="utf-8"?>
<p:tagLst xmlns:a="http://schemas.openxmlformats.org/drawingml/2006/main" xmlns:r="http://schemas.openxmlformats.org/officeDocument/2006/relationships" xmlns:p="http://schemas.openxmlformats.org/presentationml/2006/main">
  <p:tag name="AUDIO_ID" val="377"/>
  <p:tag name="ELAPSEDTIME" val="2.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D" val="311"/>
  <p:tag name="TIMELINE" val="2.2/3.4/4.8"/>
  <p:tag name="ELAPSEDTIME" val="6.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5.xml><?xml version="1.0" encoding="utf-8"?>
<p:tagLst xmlns:a="http://schemas.openxmlformats.org/drawingml/2006/main" xmlns:r="http://schemas.openxmlformats.org/officeDocument/2006/relationships" xmlns:p="http://schemas.openxmlformats.org/presentationml/2006/main">
  <p:tag name="AUDIO_ID" val="313"/>
  <p:tag name="TIMELINE" val="1.9"/>
  <p:tag name="ELAPSEDTIME" val="5.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UDIO_ID" val="312"/>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621"/>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D" val="350"/>
  <p:tag name="TIMELINE" val="2.7"/>
  <p:tag name="ELAPSEDTIME" val="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346"/>
  <p:tag name="TIMELINE" val="2.0"/>
  <p:tag name="ELAPSEDTIME" val="4.7"/>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347"/>
  <p:tag name="TIMELINE" val="2.1"/>
  <p:tag name="ELAPSEDTIME" val="3.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497"/>
  <p:tag name="ELAPSEDTIME" val="1.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TIMELINE" val="3.1"/>
  <p:tag name="ELAPSEDTIME" val="4.7"/>
  <p:tag name="AUDIO_ID" val="610"/>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TIMELINE" val="3.1"/>
  <p:tag name="ELAPSEDTIME" val="4.7"/>
  <p:tag name="AUDIO_ID" val="611"/>
  <p:tag name="ARTICULATE_NAV_LEVEL" val="3"/>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TITLE_TAG" val="Decision Point Cont."/>
  <p:tag name="TIMELINE" val="2.2"/>
  <p:tag name="ELAPSEDTIME" val="4.7"/>
  <p:tag name="AUDIO_ID" val="60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UDIO_ID" val="348"/>
  <p:tag name="TIMELINE" val="3.1"/>
  <p:tag name="ELAPSEDTIME" val="4.7"/>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459"/>
  <p:tag name="TIMELINE" val="0.9/2.2/3.4"/>
  <p:tag name="ELAPSEDTIME" val="7.1"/>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TITLE_TAG" val="Course Scenario"/>
  <p:tag name="TIMELINE" val="1.9"/>
  <p:tag name="ELAPSEDTIME" val="3.2"/>
  <p:tag name="AUDIO_ID" val="443"/>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59.xml><?xml version="1.0" encoding="utf-8"?>
<p:tagLst xmlns:a="http://schemas.openxmlformats.org/drawingml/2006/main" xmlns:r="http://schemas.openxmlformats.org/officeDocument/2006/relationships" xmlns:p="http://schemas.openxmlformats.org/presentationml/2006/main">
  <p:tag name="ARTICULATE_TITLE_TAG" val="Which areas should you make note of?"/>
  <p:tag name="AUDIO_ID" val="444"/>
  <p:tag name="TIMELINE" val="2.0"/>
  <p:tag name="ELAPSEDTIME" val="3.8"/>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TITLE_TAG" val="Review Past Documentation"/>
  <p:tag name="TIMELINE" val="1.7"/>
  <p:tag name="ELAPSEDTIME" val="4.3"/>
  <p:tag name="AUDIO_ID" val="579"/>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CHARACTER_FILE" val=".\characters\dd2a14fd-52a7-4c01-90e4-0668619ab331.emf"/>
  <p:tag name="ARTICULATE_CHARACTER_TYPE" val="illustrated"/>
  <p:tag name="ARTICULATE_CHARACTER_ID" val="Male 3"/>
  <p:tag name="ARTICULATE_CHARACTER_EXPRESSION" val="m3/m3_44_stressed_head_side_sitting.wmf"/>
  <p:tag name="ARTICULATE_CHARACTER_POSE" val="m3/m3_32_computer_body_side_sitting.wmf"/>
  <p:tag name="ARTICULATE_CHARACTER_FLIP" val="True"/>
</p:tagLst>
</file>

<file path=ppt/tags/tag62.xml><?xml version="1.0" encoding="utf-8"?>
<p:tagLst xmlns:a="http://schemas.openxmlformats.org/drawingml/2006/main" xmlns:r="http://schemas.openxmlformats.org/officeDocument/2006/relationships" xmlns:p="http://schemas.openxmlformats.org/presentationml/2006/main">
  <p:tag name="TIMELINE" val="1.2"/>
  <p:tag name="ELAPSEDTIME" val="3"/>
  <p:tag name="AUDIO_ID" val="583"/>
  <p:tag name="ARTICULATE_USED_LAYOUT" val="2"/>
  <p:tag name="ARTICULATE_NAV_LEVEL" val="4"/>
  <p:tag name="ARTICULATE_SLIDE_PRESENTER_GUID" val="cf425369-49ee-470f-a744-5efa1df50def"/>
  <p:tag name="ARTICULATE_SLIDE_PAUSE" val="1"/>
  <p:tag name="ARTICULATE_LOCK_SLIDE" val="0"/>
  <p:tag name="ARTICULATE_HIDE_SLIDE" val="1"/>
  <p:tag name="ARTICULATE_PLAYER_CONTROL_PREVIOUS" val="True"/>
  <p:tag name="ARTICULATE_PLAYER_CONTROL_NEXT" val="True"/>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CHARACTER_FILE" val=".\characters\5ded70d1-70ac-4e53-a59e-24ce8e47ef7c.emf"/>
  <p:tag name="ARTICULATE_CHARACTER_TYPE" val="illustrated"/>
  <p:tag name="ARTICULATE_CHARACTER_ID" val="Male 3"/>
  <p:tag name="ARTICULATE_CHARACTER_EXPRESSION" val="m3/m3_3_talking_head_side_standing.wmf"/>
  <p:tag name="ARTICULATE_CHARACTER_POSE" val="m3/m3_24_papers_body_side_standing.wmf"/>
  <p:tag name="ARTICULATE_CHARACTER_FLIP" val="True"/>
</p:tagLst>
</file>

<file path=ppt/tags/tag64.xml><?xml version="1.0" encoding="utf-8"?>
<p:tagLst xmlns:a="http://schemas.openxmlformats.org/drawingml/2006/main" xmlns:r="http://schemas.openxmlformats.org/officeDocument/2006/relationships" xmlns:p="http://schemas.openxmlformats.org/presentationml/2006/main">
  <p:tag name="ARTICULATE_CHARACTER_FILE" val=".\characters\e546a630-6320-4d9d-a7ff-c67c9171a06d.emf"/>
  <p:tag name="ARTICULATE_CHARACTER_TYPE" val="illustrated"/>
  <p:tag name="ARTICULATE_CHARACTER_ID" val="Male 4"/>
  <p:tag name="ARTICULATE_CHARACTER_EXPRESSION" val="m4/m4_4_thinking_head_side_standing.wmf"/>
  <p:tag name="ARTICULATE_CHARACTER_POSE" val="m4/m4_1_neutral_body_side_standing.wmf"/>
  <p:tag name="ARTICULATE_CHARACTER_FLIP" val="False"/>
</p:tagLst>
</file>

<file path=ppt/tags/tag65.xml><?xml version="1.0" encoding="utf-8"?>
<p:tagLst xmlns:a="http://schemas.openxmlformats.org/drawingml/2006/main" xmlns:r="http://schemas.openxmlformats.org/officeDocument/2006/relationships" xmlns:p="http://schemas.openxmlformats.org/presentationml/2006/main">
  <p:tag name="ARTICULATE_TITLE_TAG" val="Next Steps"/>
  <p:tag name="TIMELINE" val="2.1/5.5/9.2"/>
  <p:tag name="ELAPSEDTIME" val="10.3"/>
  <p:tag name="AUDIO_ID" val="58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CHARACTER_FILE" val=".\characters\e12ca527-7aa4-45bc-bcf0-f8f0ae3a9bd8.emf"/>
  <p:tag name="ARTICULATE_CHARACTER_TYPE" val="illustrated"/>
  <p:tag name="ARTICULATE_CHARACTER_ID" val="Male 3"/>
  <p:tag name="ARTICULATE_CHARACTER_EXPRESSION" val="m3/m3_39_talking_head_side_sitting.wmf"/>
  <p:tag name="ARTICULATE_CHARACTER_POSE" val="m3/m3_30_phone_body_side_sitting.wmf"/>
  <p:tag name="ARTICULATE_CHARACTER_FLIP" val="False"/>
</p:tagLst>
</file>

<file path=ppt/tags/tag67.xml><?xml version="1.0" encoding="utf-8"?>
<p:tagLst xmlns:a="http://schemas.openxmlformats.org/drawingml/2006/main" xmlns:r="http://schemas.openxmlformats.org/officeDocument/2006/relationships" xmlns:p="http://schemas.openxmlformats.org/presentationml/2006/main">
  <p:tag name="ARTICULATE_TITLE_TAG" val="Test Results"/>
  <p:tag name="TIMELINE" val="1.5"/>
  <p:tag name="ELAPSEDTIME" val="3.2"/>
  <p:tag name="AUDIO_ID" val="58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h6CQvoF3_files\slide0001_image001.png"/>
</p:tagLst>
</file>

<file path=ppt/tags/tag69.xml><?xml version="1.0" encoding="utf-8"?>
<p:tagLst xmlns:a="http://schemas.openxmlformats.org/drawingml/2006/main" xmlns:r="http://schemas.openxmlformats.org/officeDocument/2006/relationships" xmlns:p="http://schemas.openxmlformats.org/presentationml/2006/main">
  <p:tag name="ARTICULATE_TITLE_TAG" val="What could have accelerated the issue?"/>
  <p:tag name="TIMELINE" val="1.4"/>
  <p:tag name="ELAPSEDTIME" val="3.7"/>
  <p:tag name="AUDIO_ID" val="58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TITLE_TAG" val="Can we fix the issue?"/>
  <p:tag name="TIMELINE" val="1.1/3.8/6.7"/>
  <p:tag name="ELAPSEDTIME" val="8.8"/>
  <p:tag name="AUDIO_ID" val="58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CHARACTER_FILE" val=".\characters\5ded70d1-70ac-4e53-a59e-24ce8e47ef7c.emf"/>
  <p:tag name="ARTICULATE_CHARACTER_TYPE" val="illustrated"/>
  <p:tag name="ARTICULATE_CHARACTER_ID" val="Male 3"/>
  <p:tag name="ARTICULATE_CHARACTER_EXPRESSION" val="m3/m3_3_talking_head_side_standing.wmf"/>
  <p:tag name="ARTICULATE_CHARACTER_POSE" val="m3/m3_24_papers_body_side_standing.wmf"/>
  <p:tag name="ARTICULATE_CHARACTER_FLIP" val="True"/>
</p:tagLst>
</file>

<file path=ppt/tags/tag72.xml><?xml version="1.0" encoding="utf-8"?>
<p:tagLst xmlns:a="http://schemas.openxmlformats.org/drawingml/2006/main" xmlns:r="http://schemas.openxmlformats.org/officeDocument/2006/relationships" xmlns:p="http://schemas.openxmlformats.org/presentationml/2006/main">
  <p:tag name="ARTICULATE_CHARACTER_FILE" val=".\characters\e546a630-6320-4d9d-a7ff-c67c9171a06d.emf"/>
  <p:tag name="ARTICULATE_CHARACTER_TYPE" val="illustrated"/>
  <p:tag name="ARTICULATE_CHARACTER_ID" val="Male 4"/>
  <p:tag name="ARTICULATE_CHARACTER_EXPRESSION" val="m4/m4_4_thinking_head_side_standing.wmf"/>
  <p:tag name="ARTICULATE_CHARACTER_POSE" val="m4/m4_1_neutral_body_side_standing.wmf"/>
  <p:tag name="ARTICULATE_CHARACTER_FLIP" val="False"/>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TIMELINE" val="0.4/3.5/7.5/12.0/15.2/19.7"/>
  <p:tag name="ELAPSEDTIME" val="22.3"/>
  <p:tag name="AUDIO_ID" val="458"/>
  <p:tag name="ARTICULATE_TITLE_TAG" val="Owner Requirements Check"/>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TIMELINE" val="2.4/4.2/6.2"/>
  <p:tag name="ELAPSEDTIME" val="8.4"/>
  <p:tag name="AUDIO_ID" val="456"/>
  <p:tag name="ARTICULATE_TITLE_TAG" val="Service Conditions Check"/>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TIMELINE" val="2.1/4.9/7.4/10.1"/>
  <p:tag name="ELAPSEDTIME" val="11.6"/>
  <p:tag name="AUDIO_ID" val="457"/>
  <p:tag name="ARTICULATE_TITLE_TAG" val="Application Conditions Check"/>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CHARACTER_FILE" val=".\characters\aaaa44e5-28e2-4992-89dd-6f13cbd74198.emf"/>
  <p:tag name="ARTICULATE_CHARACTER_TYPE" val="illustrated"/>
  <p:tag name="ARTICULATE_CHARACTER_ID" val="Male 19"/>
  <p:tag name="ARTICULATE_CHARACTER_EXPRESSION" val="m19/m19_1_neutral_head_side_standing.wmf"/>
  <p:tag name="ARTICULATE_CHARACTER_POSE" val="m19/m19_2_happy_body_side_standing.wmf"/>
  <p:tag name="ARTICULATE_CHARACTER_FLIP" val="False"/>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629"/>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UDIO_ID" val="263"/>
  <p:tag name="ARTICULATE_NAV_LEVEL" val="1"/>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622"/>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UDIO_ID" val="354"/>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CHARACTER_FILE" val=".\characters\af330794-e0c0-4d1d-8ac2-ffcfb17b9f79.emf"/>
  <p:tag name="ARTICULATE_CHARACTER_TYPE" val="illustrated"/>
  <p:tag name="ARTICULATE_CHARACTER_ID" val="Male 3"/>
  <p:tag name="ARTICULATE_CHARACTER_EXPRESSION" val="m3/m3_9_worried_head_front_standing.wmf"/>
  <p:tag name="ARTICULATE_CHARACTER_POSE" val="m3/m3_6_asking_body_front_standing.wmf"/>
  <p:tag name="ARTICULATE_CHARACTER_FLIP" val="False"/>
</p:tagLst>
</file>

<file path=ppt/tags/tag94.xml><?xml version="1.0" encoding="utf-8"?>
<p:tagLst xmlns:a="http://schemas.openxmlformats.org/drawingml/2006/main" xmlns:r="http://schemas.openxmlformats.org/officeDocument/2006/relationships" xmlns:p="http://schemas.openxmlformats.org/presentationml/2006/main">
  <p:tag name="AUDIO_ID" val="595"/>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UDIO_ID" val="384"/>
  <p:tag name="TIMELINE" val="2.3"/>
  <p:tag name="ELAPSEDTIME" val="4.7"/>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UDIO_ID" val="585"/>
  <p:tag name="ARTICULATE_NAV_LEVEL" val="2"/>
  <p:tag name="ARTICULATE_SLIDE_PRESENTER_GUID" val="db4d6e1d-9277-438d-8d6c-5f44aede1f4a"/>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LC template">
  <a:themeElements>
    <a:clrScheme name="Custom 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29" tIns="45714" rIns="91429" bIns="45714" numCol="1" anchor="t" anchorCtr="0" compatLnSpc="1">
        <a:prstTxWarp prst="textNoShape">
          <a:avLst/>
        </a:prstTxWarp>
      </a:bodyPr>
      <a:lstStyle>
        <a:defPPr marL="0" marR="0" indent="0" algn="r"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25000" smtClean="0">
            <a:ln>
              <a:noFill/>
            </a:ln>
            <a:solidFill>
              <a:srgbClr val="4D4D4D"/>
            </a:solidFill>
            <a:effectLst/>
            <a:latin typeface="Eras Medium ITC" pitchFamily="34" charset="0"/>
          </a:defRPr>
        </a:defPPr>
      </a:lstStyle>
    </a:lnDef>
  </a:objectDefaults>
  <a:extraClrSchemeLst>
    <a:extraClrScheme>
      <a:clrScheme name="OLC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C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C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C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C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C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C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C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C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C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C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C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24188</TotalTime>
  <Words>22333</Words>
  <Application>Microsoft Office PowerPoint</Application>
  <PresentationFormat>On-screen Show (4:3)</PresentationFormat>
  <Paragraphs>2259</Paragraphs>
  <Slides>176</Slides>
  <Notes>167</Notes>
  <HiddenSlides>6</HiddenSlides>
  <MMClips>2</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176</vt:i4>
      </vt:variant>
    </vt:vector>
  </HeadingPairs>
  <TitlesOfParts>
    <vt:vector size="187" baseType="lpstr">
      <vt:lpstr>Arial</vt:lpstr>
      <vt:lpstr>Calibri</vt:lpstr>
      <vt:lpstr>Cambria Math</vt:lpstr>
      <vt:lpstr>Courier New</vt:lpstr>
      <vt:lpstr>Eras Medium ITC</vt:lpstr>
      <vt:lpstr>Symbol</vt:lpstr>
      <vt:lpstr>Times New Roman</vt:lpstr>
      <vt:lpstr>Trebuchet MS</vt:lpstr>
      <vt:lpstr>Wingdings</vt:lpstr>
      <vt:lpstr>OLC template</vt:lpstr>
      <vt:lpstr>Microsoft PowerPoint 97-2003 Presentation</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vt:lpstr>
      <vt:lpstr>Concrete Repair References</vt:lpstr>
      <vt:lpstr>Concrete Repair References</vt:lpstr>
      <vt:lpstr>Concrete Repair References</vt:lpstr>
      <vt:lpstr>Concrete Repair References</vt:lpstr>
      <vt:lpstr>Concrete Repair References</vt:lpstr>
      <vt:lpstr>Concrete Basics</vt:lpstr>
      <vt:lpstr>Concrete Basics</vt:lpstr>
      <vt:lpstr>Make-up of Concrete</vt:lpstr>
      <vt:lpstr>How Concrete Reacts Under Loading</vt:lpstr>
      <vt:lpstr>PowerPoint Presentation</vt:lpstr>
      <vt:lpstr>Make-up of Reinforced Concrete</vt:lpstr>
      <vt:lpstr>Where is concrete used?</vt:lpstr>
      <vt:lpstr>Concrete Lifespan and Failure Modes</vt:lpstr>
      <vt:lpstr>What is the most common repair failure?</vt:lpstr>
      <vt:lpstr>Repairing Concrete</vt:lpstr>
      <vt:lpstr>How effective are repairs?</vt:lpstr>
      <vt:lpstr>Example: Cracking</vt:lpstr>
      <vt:lpstr>Example: Cracking</vt:lpstr>
      <vt:lpstr>What does cracking show?</vt:lpstr>
      <vt:lpstr>Example: Cracking</vt:lpstr>
      <vt:lpstr>The Process</vt:lpstr>
      <vt:lpstr>Assessing and Planning a Repair</vt:lpstr>
      <vt:lpstr>Assessing and Planning a Repair</vt:lpstr>
      <vt:lpstr>How do we assess the condition?</vt:lpstr>
      <vt:lpstr>Concrete Assessment: Visual Inspection</vt:lpstr>
      <vt:lpstr>Concrete Assessment: Collection of Data</vt:lpstr>
      <vt:lpstr>Concrete Assessment: Visual Inspection</vt:lpstr>
      <vt:lpstr>Concrete Assessment: Testing and Examination</vt:lpstr>
      <vt:lpstr>Concrete Assessment: Testing and Examination</vt:lpstr>
      <vt:lpstr>Decision Point Continued</vt:lpstr>
      <vt:lpstr>Concrete Assessment: Testing and Examination</vt:lpstr>
      <vt:lpstr>Identify the Cause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Determining the Scope of the Repair</vt:lpstr>
      <vt:lpstr>Determining the Scope of the Repair</vt:lpstr>
      <vt:lpstr>Determining the Scope of the Repair</vt:lpstr>
      <vt:lpstr>Determining the Scope of the Repair</vt:lpstr>
      <vt:lpstr>PowerPoint Presentation</vt:lpstr>
      <vt:lpstr>PowerPoint Presentation</vt:lpstr>
      <vt:lpstr>PowerPoint Presentation</vt:lpstr>
      <vt:lpstr>Checkpoint Questions</vt:lpstr>
      <vt:lpstr>Checkpoint Questions</vt:lpstr>
      <vt:lpstr>Checkpoint Questions</vt:lpstr>
      <vt:lpstr>Checkpoint Questions</vt:lpstr>
      <vt:lpstr>Checkpoint Questions</vt:lpstr>
      <vt:lpstr>Checkpoint Questions</vt:lpstr>
      <vt:lpstr>Checkpoint Questions</vt:lpstr>
      <vt:lpstr>Checkpoint Questions</vt:lpstr>
      <vt:lpstr>Assessing and Planning a Repair</vt:lpstr>
      <vt:lpstr>Repair Material Considerations</vt:lpstr>
      <vt:lpstr>Repair Material Considerations</vt:lpstr>
      <vt:lpstr>Planning the Repair</vt:lpstr>
      <vt:lpstr>Selection</vt:lpstr>
      <vt:lpstr>Material Compatibility</vt:lpstr>
      <vt:lpstr>Ideal Repair Materials</vt:lpstr>
      <vt:lpstr>Material Properties</vt:lpstr>
      <vt:lpstr>Material Properties – Bond Strength</vt:lpstr>
      <vt:lpstr>Material Properties – Bond Strength</vt:lpstr>
      <vt:lpstr>Material Properties – Bond Strength</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Material Properties</vt:lpstr>
      <vt:lpstr>Checkpoint Questions</vt:lpstr>
      <vt:lpstr>Checkpoint Questions</vt:lpstr>
      <vt:lpstr>Optimizing Material Properties</vt:lpstr>
      <vt:lpstr>Types of Repair Materials</vt:lpstr>
      <vt:lpstr>Desired Properties</vt:lpstr>
      <vt:lpstr>Admixtures</vt:lpstr>
      <vt:lpstr>Admixtures</vt:lpstr>
      <vt:lpstr>Admixtures</vt:lpstr>
      <vt:lpstr>Admixtures</vt:lpstr>
      <vt:lpstr>Admixtures</vt:lpstr>
      <vt:lpstr>Admixtures</vt:lpstr>
      <vt:lpstr>Admixtures</vt:lpstr>
      <vt:lpstr>Admixtures</vt:lpstr>
      <vt:lpstr>Other Repair Materials</vt:lpstr>
      <vt:lpstr>Proper Surface Preparation</vt:lpstr>
      <vt:lpstr>Proper Surface Preparation</vt:lpstr>
      <vt:lpstr>Severe Corrosion of Reinforcing Bar</vt:lpstr>
      <vt:lpstr>Proper Surface Preparation</vt:lpstr>
      <vt:lpstr>Coating on Reinforcement</vt:lpstr>
      <vt:lpstr>Coating on Reinforcement</vt:lpstr>
      <vt:lpstr>What happens if you don’t undercut the rebar?</vt:lpstr>
      <vt:lpstr>Bonding Agents</vt:lpstr>
      <vt:lpstr>The Debate About Bonding Agents</vt:lpstr>
      <vt:lpstr>Surface Treatments </vt:lpstr>
      <vt:lpstr>Curing Compounds</vt:lpstr>
      <vt:lpstr>Materials for Crack Repairs</vt:lpstr>
      <vt:lpstr>Types of Cracks</vt:lpstr>
      <vt:lpstr>Crack Repair Materials</vt:lpstr>
      <vt:lpstr>Crack Repair Materials</vt:lpstr>
      <vt:lpstr>Activity</vt:lpstr>
      <vt:lpstr>Checkpoint Questions</vt:lpstr>
      <vt:lpstr>Checkpoint Questions</vt:lpstr>
      <vt:lpstr>Repair Material Considerations</vt:lpstr>
      <vt:lpstr>Repair Application Methods</vt:lpstr>
      <vt:lpstr>Concrete Basics</vt:lpstr>
      <vt:lpstr>Things to Consider</vt:lpstr>
      <vt:lpstr>Selection</vt:lpstr>
      <vt:lpstr>Methods for Replacement of Delaminated Concrete</vt:lpstr>
      <vt:lpstr>Reprofiling Application</vt:lpstr>
      <vt:lpstr>Reprofiling Application</vt:lpstr>
      <vt:lpstr>Hand-Applied (Dry Pack) Application</vt:lpstr>
      <vt:lpstr>Hand-Applied (Dry Pack) Application</vt:lpstr>
      <vt:lpstr>Spall Repair of Horizontal Surfaces</vt:lpstr>
      <vt:lpstr>Spall Repair of Horizontal Surfaces</vt:lpstr>
      <vt:lpstr>Form-and-Pour Application</vt:lpstr>
      <vt:lpstr>Form-and-Pour Application</vt:lpstr>
      <vt:lpstr>Form-and-Pump Application</vt:lpstr>
      <vt:lpstr>Form-and-Pump Application</vt:lpstr>
      <vt:lpstr>Preplaced Aggregate Application</vt:lpstr>
      <vt:lpstr>Preplaced Aggregate Application</vt:lpstr>
      <vt:lpstr>Shotcrete Application</vt:lpstr>
      <vt:lpstr>Shotcrete Application </vt:lpstr>
      <vt:lpstr>Crack Repair</vt:lpstr>
      <vt:lpstr>Non-Moving and Moving Cracks</vt:lpstr>
      <vt:lpstr>Crack Repair by Gravity Feed Resin</vt:lpstr>
      <vt:lpstr>Crack Repair by Epoxy Pressure Injection</vt:lpstr>
      <vt:lpstr>Crack Repair Rout and Seal</vt:lpstr>
      <vt:lpstr>Crack Repair: Flood Coating</vt:lpstr>
      <vt:lpstr>Moving Cracks</vt:lpstr>
      <vt:lpstr>Moving Cracks</vt:lpstr>
      <vt:lpstr>Repair Application Scenario</vt:lpstr>
      <vt:lpstr>Repair Application Scenario</vt:lpstr>
      <vt:lpstr>Practice Scenarios</vt:lpstr>
      <vt:lpstr>Practice Scenarios</vt:lpstr>
      <vt:lpstr>Practice Scenarios</vt:lpstr>
      <vt:lpstr>Practice Scenarios</vt:lpstr>
      <vt:lpstr>Practice Scenarios</vt:lpstr>
      <vt:lpstr>Practice Scenarios</vt:lpstr>
      <vt:lpstr>Repair Material Considerations</vt:lpstr>
      <vt:lpstr>In Closing</vt:lpstr>
      <vt:lpstr>PowerPoint Presentation</vt:lpstr>
      <vt:lpstr>Handouts From This Course to Use</vt:lpstr>
      <vt:lpstr>References</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Casey Coughlin</dc:creator>
  <cp:lastModifiedBy>Justin Gary Baffico</cp:lastModifiedBy>
  <cp:revision>1310</cp:revision>
  <dcterms:created xsi:type="dcterms:W3CDTF">2015-04-14T20:07:52Z</dcterms:created>
  <dcterms:modified xsi:type="dcterms:W3CDTF">2018-10-01T16:12:24Z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Presentation3</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846919F0-F1B7-46FC-B983-4AA1EBDEB3C7</vt:lpwstr>
  </property>
  <property fmtid="{D5CDD505-2E9C-101B-9397-08002B2CF9AE}" pid="6" name="ArticulateProjectFull">
    <vt:lpwstr>C:\Users\ccoughlin\Desktop\Concrete Repair Design ILT 12_29_15.ppta</vt:lpwstr>
  </property>
</Properties>
</file>