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heme/theme3.xml" ContentType="application/vnd.openxmlformats-officedocument.theme+xml"/>
  <Override PartName="/ppt/tags/tag17.xml" ContentType="application/vnd.openxmlformats-officedocument.presentationml.tags+xml"/>
  <Override PartName="/ppt/notesSlides/notesSlide1.xml" ContentType="application/vnd.openxmlformats-officedocument.presentationml.notesSlide+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25.xml" ContentType="application/vnd.openxmlformats-officedocument.presentationml.tags+xml"/>
  <Override PartName="/ppt/notesSlides/notesSlide7.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9.xml" ContentType="application/vnd.openxmlformats-officedocument.presentationml.notesSlide+xml"/>
  <Override PartName="/ppt/tags/tag30.xml" ContentType="application/vnd.openxmlformats-officedocument.presentationml.tags+xml"/>
  <Override PartName="/ppt/notesSlides/notesSlide10.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2.xml" ContentType="application/vnd.openxmlformats-officedocument.presentationml.notesSlide+xml"/>
  <Override PartName="/ppt/tags/tag37.xml" ContentType="application/vnd.openxmlformats-officedocument.presentationml.tags+xml"/>
  <Override PartName="/ppt/notesSlides/notesSlide13.xml" ContentType="application/vnd.openxmlformats-officedocument.presentationml.notesSlide+xml"/>
  <Override PartName="/ppt/tags/tag38.xml" ContentType="application/vnd.openxmlformats-officedocument.presentationml.tags+xml"/>
  <Override PartName="/ppt/notesSlides/notesSlide14.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5.xml" ContentType="application/vnd.openxmlformats-officedocument.presentationml.notesSlide+xml"/>
  <Override PartName="/ppt/tags/tag46.xml" ContentType="application/vnd.openxmlformats-officedocument.presentationml.tags+xml"/>
  <Override PartName="/ppt/notesSlides/notesSlide16.xml" ContentType="application/vnd.openxmlformats-officedocument.presentationml.notesSlide+xml"/>
  <Override PartName="/ppt/tags/tag47.xml" ContentType="application/vnd.openxmlformats-officedocument.presentationml.tags+xml"/>
  <Override PartName="/ppt/notesSlides/notesSlide17.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8.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20.xml" ContentType="application/vnd.openxmlformats-officedocument.presentationml.notesSlide+xml"/>
  <Override PartName="/ppt/tags/tag62.xml" ContentType="application/vnd.openxmlformats-officedocument.presentationml.tags+xml"/>
  <Override PartName="/ppt/notesSlides/notesSlide21.xml" ContentType="application/vnd.openxmlformats-officedocument.presentationml.notesSlide+xml"/>
  <Override PartName="/ppt/tags/tag63.xml" ContentType="application/vnd.openxmlformats-officedocument.presentationml.tags+xml"/>
  <Override PartName="/ppt/notesSlides/notesSlide22.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23.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24.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25.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26.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2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28.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29.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0.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31.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32.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33.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34.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35.xml" ContentType="application/vnd.openxmlformats-officedocument.presentationml.notesSlide+xml"/>
  <Override PartName="/ppt/tags/tag99.xml" ContentType="application/vnd.openxmlformats-officedocument.presentationml.tags+xml"/>
  <Override PartName="/ppt/notesSlides/notesSlide36.xml" ContentType="application/vnd.openxmlformats-officedocument.presentationml.notesSlide+xml"/>
  <Override PartName="/ppt/tags/tag100.xml" ContentType="application/vnd.openxmlformats-officedocument.presentationml.tags+xml"/>
  <Override PartName="/ppt/notesSlides/notesSlide37.xml" ContentType="application/vnd.openxmlformats-officedocument.presentationml.notesSlide+xml"/>
  <Override PartName="/ppt/tags/tag101.xml" ContentType="application/vnd.openxmlformats-officedocument.presentationml.tags+xml"/>
  <Override PartName="/ppt/notesSlides/notesSlide3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39.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40.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41.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42.xml" ContentType="application/vnd.openxmlformats-officedocument.presentationml.notesSlide+xml"/>
  <Override PartName="/ppt/tags/tag112.xml" ContentType="application/vnd.openxmlformats-officedocument.presentationml.tags+xml"/>
  <Override PartName="/ppt/notesSlides/notesSlide43.xml" ContentType="application/vnd.openxmlformats-officedocument.presentationml.notesSlide+xml"/>
  <Override PartName="/ppt/tags/tag113.xml" ContentType="application/vnd.openxmlformats-officedocument.presentationml.tags+xml"/>
  <Override PartName="/ppt/notesSlides/notesSlide44.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45.xml" ContentType="application/vnd.openxmlformats-officedocument.presentationml.notesSlide+xml"/>
  <Override PartName="/ppt/tags/tag116.xml" ContentType="application/vnd.openxmlformats-officedocument.presentationml.tags+xml"/>
  <Override PartName="/ppt/notesSlides/notesSlide46.xml" ContentType="application/vnd.openxmlformats-officedocument.presentationml.notesSlide+xml"/>
  <Override PartName="/ppt/tags/tag117.xml" ContentType="application/vnd.openxmlformats-officedocument.presentationml.tags+xml"/>
  <Override PartName="/ppt/notesSlides/notesSlide47.xml" ContentType="application/vnd.openxmlformats-officedocument.presentationml.notesSlide+xml"/>
  <Override PartName="/ppt/tags/tag118.xml" ContentType="application/vnd.openxmlformats-officedocument.presentationml.tags+xml"/>
  <Override PartName="/ppt/notesSlides/notesSlide48.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notesSlides/notesSlide49.xml" ContentType="application/vnd.openxmlformats-officedocument.presentationml.notesSlide+xml"/>
  <Override PartName="/ppt/tags/tag121.xml" ContentType="application/vnd.openxmlformats-officedocument.presentationml.tags+xml"/>
  <Override PartName="/ppt/notesSlides/notesSlide50.xml" ContentType="application/vnd.openxmlformats-officedocument.presentationml.notesSlide+xml"/>
  <Override PartName="/ppt/tags/tag122.xml" ContentType="application/vnd.openxmlformats-officedocument.presentationml.tags+xml"/>
  <Override PartName="/ppt/notesSlides/notesSlide51.xml" ContentType="application/vnd.openxmlformats-officedocument.presentationml.notesSlide+xml"/>
  <Override PartName="/ppt/tags/tag123.xml" ContentType="application/vnd.openxmlformats-officedocument.presentationml.tags+xml"/>
  <Override PartName="/ppt/notesSlides/notesSlide52.xml" ContentType="application/vnd.openxmlformats-officedocument.presentationml.notesSlide+xml"/>
  <Override PartName="/ppt/tags/tag124.xml" ContentType="application/vnd.openxmlformats-officedocument.presentationml.tags+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58"/>
  </p:notesMasterIdLst>
  <p:sldIdLst>
    <p:sldId id="256" r:id="rId3"/>
    <p:sldId id="274" r:id="rId4"/>
    <p:sldId id="677" r:id="rId5"/>
    <p:sldId id="678" r:id="rId6"/>
    <p:sldId id="679" r:id="rId7"/>
    <p:sldId id="273" r:id="rId8"/>
    <p:sldId id="676" r:id="rId9"/>
    <p:sldId id="590" r:id="rId10"/>
    <p:sldId id="680" r:id="rId11"/>
    <p:sldId id="681" r:id="rId12"/>
    <p:sldId id="594" r:id="rId13"/>
    <p:sldId id="595" r:id="rId14"/>
    <p:sldId id="597" r:id="rId15"/>
    <p:sldId id="682" r:id="rId16"/>
    <p:sldId id="683" r:id="rId17"/>
    <p:sldId id="684" r:id="rId18"/>
    <p:sldId id="685" r:id="rId19"/>
    <p:sldId id="690" r:id="rId20"/>
    <p:sldId id="691" r:id="rId21"/>
    <p:sldId id="692" r:id="rId22"/>
    <p:sldId id="693" r:id="rId23"/>
    <p:sldId id="336" r:id="rId24"/>
    <p:sldId id="696" r:id="rId25"/>
    <p:sldId id="710" r:id="rId26"/>
    <p:sldId id="711" r:id="rId27"/>
    <p:sldId id="712" r:id="rId28"/>
    <p:sldId id="713" r:id="rId29"/>
    <p:sldId id="714" r:id="rId30"/>
    <p:sldId id="717" r:id="rId31"/>
    <p:sldId id="697" r:id="rId32"/>
    <p:sldId id="698" r:id="rId33"/>
    <p:sldId id="718" r:id="rId34"/>
    <p:sldId id="699" r:id="rId35"/>
    <p:sldId id="700" r:id="rId36"/>
    <p:sldId id="701" r:id="rId37"/>
    <p:sldId id="719" r:id="rId38"/>
    <p:sldId id="721" r:id="rId39"/>
    <p:sldId id="722" r:id="rId40"/>
    <p:sldId id="723" r:id="rId41"/>
    <p:sldId id="724" r:id="rId42"/>
    <p:sldId id="725" r:id="rId43"/>
    <p:sldId id="726" r:id="rId44"/>
    <p:sldId id="727" r:id="rId45"/>
    <p:sldId id="733" r:id="rId46"/>
    <p:sldId id="640" r:id="rId47"/>
    <p:sldId id="732" r:id="rId48"/>
    <p:sldId id="734" r:id="rId49"/>
    <p:sldId id="735" r:id="rId50"/>
    <p:sldId id="736" r:id="rId51"/>
    <p:sldId id="737" r:id="rId52"/>
    <p:sldId id="333" r:id="rId53"/>
    <p:sldId id="686" r:id="rId54"/>
    <p:sldId id="687" r:id="rId55"/>
    <p:sldId id="688" r:id="rId56"/>
    <p:sldId id="689" r:id="rId57"/>
  </p:sldIdLst>
  <p:sldSz cx="12192000" cy="6858000"/>
  <p:notesSz cx="6858000" cy="14478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Ryan Kaelin" initials="RK [2]" lastIdx="56" clrIdx="7">
    <p:extLst>
      <p:ext uri="{19B8F6BF-5375-455C-9EA6-DF929625EA0E}">
        <p15:presenceInfo xmlns:p15="http://schemas.microsoft.com/office/powerpoint/2012/main" userId="S-1-5-21-1763075094-776675513-367356602-1547" providerId="AD"/>
      </p:ext>
    </p:extLst>
  </p:cmAuthor>
  <p:cmAuthor id="1" name="Justin Gary Baffico" initials="JGB" lastIdx="11" clrIdx="0">
    <p:extLst>
      <p:ext uri="{19B8F6BF-5375-455C-9EA6-DF929625EA0E}">
        <p15:presenceInfo xmlns:p15="http://schemas.microsoft.com/office/powerpoint/2012/main" userId="Justin Gary Baffico" providerId="None"/>
      </p:ext>
    </p:extLst>
  </p:cmAuthor>
  <p:cmAuthor id="8" name="John T Mambourg" initials="JTM" lastIdx="7" clrIdx="8">
    <p:extLst>
      <p:ext uri="{19B8F6BF-5375-455C-9EA6-DF929625EA0E}">
        <p15:presenceInfo xmlns:p15="http://schemas.microsoft.com/office/powerpoint/2012/main" userId="S-1-5-21-1763075094-776675513-367356602-56292" providerId="AD"/>
      </p:ext>
    </p:extLst>
  </p:cmAuthor>
  <p:cmAuthor id="2" name="Ryan Kaelin" initials="RK" lastIdx="7" clrIdx="1">
    <p:extLst>
      <p:ext uri="{19B8F6BF-5375-455C-9EA6-DF929625EA0E}">
        <p15:presenceInfo xmlns:p15="http://schemas.microsoft.com/office/powerpoint/2012/main" userId="S::rkaelin@strongtie.com::35cb909c-af1b-44aa-abfc-fd3555647d72" providerId="AD"/>
      </p:ext>
    </p:extLst>
  </p:cmAuthor>
  <p:cmAuthor id="9" name="Joshua Ward" initials="JW" lastIdx="10" clrIdx="9"/>
  <p:cmAuthor id="3" name="Chad Dean Eades" initials="CE" lastIdx="16" clrIdx="2">
    <p:extLst>
      <p:ext uri="{19B8F6BF-5375-455C-9EA6-DF929625EA0E}">
        <p15:presenceInfo xmlns:p15="http://schemas.microsoft.com/office/powerpoint/2012/main" userId="S::ceades@strongtie.com::e5ad0451-4d87-404f-b168-a01007b245cc" providerId="AD"/>
      </p:ext>
    </p:extLst>
  </p:cmAuthor>
  <p:cmAuthor id="10" name="Brittney Price" initials="BP" lastIdx="1" clrIdx="10">
    <p:extLst>
      <p:ext uri="{19B8F6BF-5375-455C-9EA6-DF929625EA0E}">
        <p15:presenceInfo xmlns:p15="http://schemas.microsoft.com/office/powerpoint/2012/main" userId="S-1-5-21-1763075094-776675513-367356602-21008" providerId="AD"/>
      </p:ext>
    </p:extLst>
  </p:cmAuthor>
  <p:cmAuthor id="4" name="Casey Coughlin" initials="CC" lastIdx="2" clrIdx="3">
    <p:extLst>
      <p:ext uri="{19B8F6BF-5375-455C-9EA6-DF929625EA0E}">
        <p15:presenceInfo xmlns:p15="http://schemas.microsoft.com/office/powerpoint/2012/main" userId="92926ffc62d98964" providerId="Windows Live"/>
      </p:ext>
    </p:extLst>
  </p:cmAuthor>
  <p:cmAuthor id="5" name="Casey Coughlin" initials="CC [2]" lastIdx="70" clrIdx="4">
    <p:extLst>
      <p:ext uri="{19B8F6BF-5375-455C-9EA6-DF929625EA0E}">
        <p15:presenceInfo xmlns:p15="http://schemas.microsoft.com/office/powerpoint/2012/main" userId="S-1-5-21-1763075094-776675513-367356602-37069" providerId="AD"/>
      </p:ext>
    </p:extLst>
  </p:cmAuthor>
  <p:cmAuthor id="6" name="James Dunlap" initials="JD" lastIdx="16" clrIdx="5">
    <p:extLst>
      <p:ext uri="{19B8F6BF-5375-455C-9EA6-DF929625EA0E}">
        <p15:presenceInfo xmlns:p15="http://schemas.microsoft.com/office/powerpoint/2012/main" userId="S-1-5-21-1763075094-776675513-367356602-120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EFABAB"/>
    <a:srgbClr val="47251E"/>
    <a:srgbClr val="EAEAEA"/>
    <a:srgbClr val="A6A6A6"/>
    <a:srgbClr val="FF490B"/>
    <a:srgbClr val="D9D9D9"/>
    <a:srgbClr val="D8DDE4"/>
    <a:srgbClr val="FEFFFF"/>
    <a:srgbClr val="FDF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4" autoAdjust="0"/>
    <p:restoredTop sz="71814" autoAdjust="0"/>
  </p:normalViewPr>
  <p:slideViewPr>
    <p:cSldViewPr snapToGrid="0" snapToObjects="1">
      <p:cViewPr varScale="1">
        <p:scale>
          <a:sx n="60" d="100"/>
          <a:sy n="60" d="100"/>
        </p:scale>
        <p:origin x="1416" y="38"/>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FB0B71-5088-3E4D-945B-CAEB7F868274}" type="datetimeFigureOut">
              <a:rPr lang="en-US" smtClean="0"/>
              <a:t>11/11/2019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CE880B-65DD-C741-91C3-31869CD49403}" type="slidenum">
              <a:rPr lang="en-US" smtClean="0"/>
              <a:t>‹#›</a:t>
            </a:fld>
            <a:endParaRPr lang="en-US"/>
          </a:p>
        </p:txBody>
      </p:sp>
    </p:spTree>
    <p:extLst>
      <p:ext uri="{BB962C8B-B14F-4D97-AF65-F5344CB8AC3E}">
        <p14:creationId xmlns:p14="http://schemas.microsoft.com/office/powerpoint/2010/main" val="717619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Meet and greet participants as they arrive. Start learning names, make them feel comfortable and settled in the training environment.</a:t>
            </a:r>
          </a:p>
          <a:p>
            <a:endParaRPr lang="en-US" i="0" dirty="0"/>
          </a:p>
          <a:p>
            <a:r>
              <a:rPr lang="en-US" i="0" dirty="0"/>
              <a:t>Make sure your opening has PUNCH:</a:t>
            </a:r>
          </a:p>
          <a:p>
            <a:r>
              <a:rPr lang="en-US" i="0" dirty="0"/>
              <a:t>Promotes interest and enthusiasm for the session</a:t>
            </a:r>
          </a:p>
          <a:p>
            <a:r>
              <a:rPr lang="en-US" i="0" dirty="0"/>
              <a:t>Understands participants’ needs</a:t>
            </a:r>
          </a:p>
          <a:p>
            <a:r>
              <a:rPr lang="en-US" i="0" dirty="0"/>
              <a:t>Notes ground rules and administrative/housekeeping needs</a:t>
            </a:r>
          </a:p>
          <a:p>
            <a:r>
              <a:rPr lang="en-US" i="0" dirty="0"/>
              <a:t>Clarifies expectations</a:t>
            </a:r>
          </a:p>
          <a:p>
            <a:r>
              <a:rPr lang="en-US" i="0" dirty="0"/>
              <a:t>Helps everyone get to know each other</a:t>
            </a:r>
          </a:p>
          <a:p>
            <a:endParaRPr lang="en-US" i="0" dirty="0"/>
          </a:p>
          <a:p>
            <a:r>
              <a:rPr lang="en-US" i="0" dirty="0"/>
              <a:t>State your expectations around participation: Make it known and expected that you will be encouraging and inviting participation.</a:t>
            </a:r>
          </a:p>
          <a:p>
            <a:endParaRPr lang="en-US" i="0" dirty="0"/>
          </a:p>
          <a:p>
            <a:r>
              <a:rPr lang="en-US" i="0" dirty="0"/>
              <a:t>Tips to facilitate connections:</a:t>
            </a:r>
          </a:p>
          <a:p>
            <a:r>
              <a:rPr lang="en-US" i="0" dirty="0"/>
              <a:t>Thank participants for their contribution (ideally with their name)</a:t>
            </a:r>
          </a:p>
          <a:p>
            <a:r>
              <a:rPr lang="en-US" i="0" dirty="0"/>
              <a:t>Praise participation (especially the first person to speak)</a:t>
            </a:r>
          </a:p>
          <a:p>
            <a:r>
              <a:rPr lang="en-US" i="0" dirty="0"/>
              <a:t>Express confidence in the participants</a:t>
            </a:r>
          </a:p>
          <a:p>
            <a:r>
              <a:rPr lang="en-US" i="0" dirty="0"/>
              <a:t>Restate what someone said earlier (“As John mentioned earlier….”)</a:t>
            </a:r>
          </a:p>
          <a:p>
            <a:r>
              <a:rPr lang="en-US" i="0" dirty="0"/>
              <a:t>Encourage participants to share what others were saying in their small groups (without naming names)</a:t>
            </a:r>
          </a:p>
          <a:p>
            <a:r>
              <a:rPr lang="en-US" i="0" dirty="0"/>
              <a:t>Invite someone you heard speaking in a small group to share with the entire group</a:t>
            </a:r>
          </a:p>
          <a:p>
            <a:r>
              <a:rPr lang="en-US" i="0" dirty="0"/>
              <a:t>Encourage the group to respond to an individual’s comment/question</a:t>
            </a:r>
          </a:p>
          <a:p>
            <a:endParaRPr lang="en-US" i="0" dirty="0"/>
          </a:p>
          <a:p>
            <a:r>
              <a:rPr lang="en-US" i="0" dirty="0"/>
              <a:t>Physical Room / Training Venue Setup:</a:t>
            </a:r>
          </a:p>
          <a:p>
            <a:r>
              <a:rPr lang="en-US" i="0" dirty="0"/>
              <a:t>If using a table arrangement, consider grouping 4 to 6 students at each station. This will help encourage conversation and discussion during activities.</a:t>
            </a:r>
          </a:p>
          <a:p>
            <a:r>
              <a:rPr lang="en-US" i="0" dirty="0"/>
              <a:t>Get people standing at regular intervals during your training session. Research shows that people learn up to 15% more when standing up!</a:t>
            </a:r>
          </a:p>
          <a:p>
            <a:endParaRPr lang="en-US" i="0" dirty="0"/>
          </a:p>
        </p:txBody>
      </p:sp>
      <p:sp>
        <p:nvSpPr>
          <p:cNvPr id="4" name="Slide Number Placeholder 3"/>
          <p:cNvSpPr>
            <a:spLocks noGrp="1"/>
          </p:cNvSpPr>
          <p:nvPr>
            <p:ph type="sldNum" sz="quarter" idx="10"/>
          </p:nvPr>
        </p:nvSpPr>
        <p:spPr/>
        <p:txBody>
          <a:bodyPr/>
          <a:lstStyle/>
          <a:p>
            <a:fld id="{6FCE880B-65DD-C741-91C3-31869CD49403}" type="slidenum">
              <a:rPr lang="en-US" smtClean="0"/>
              <a:t>1</a:t>
            </a:fld>
            <a:endParaRPr lang="en-US"/>
          </a:p>
        </p:txBody>
      </p:sp>
    </p:spTree>
    <p:extLst>
      <p:ext uri="{BB962C8B-B14F-4D97-AF65-F5344CB8AC3E}">
        <p14:creationId xmlns:p14="http://schemas.microsoft.com/office/powerpoint/2010/main" val="2877819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10</a:t>
            </a:fld>
            <a:endParaRPr lang="en-US"/>
          </a:p>
        </p:txBody>
      </p:sp>
    </p:spTree>
    <p:extLst>
      <p:ext uri="{BB962C8B-B14F-4D97-AF65-F5344CB8AC3E}">
        <p14:creationId xmlns:p14="http://schemas.microsoft.com/office/powerpoint/2010/main" val="477146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dirty="0"/>
              <a:t>Do</a:t>
            </a:r>
          </a:p>
          <a:p>
            <a:pPr marL="0" indent="0">
              <a:buFont typeface="Arial" panose="020B0604020202020204" pitchFamily="34" charset="0"/>
              <a:buNone/>
            </a:pPr>
            <a:r>
              <a:rPr lang="en-US" b="0" i="0" dirty="0"/>
              <a:t>Explain two types of forces that restraint rod systems resist.</a:t>
            </a:r>
          </a:p>
          <a:p>
            <a:pPr marL="0" indent="0">
              <a:buFont typeface="Arial" panose="020B0604020202020204" pitchFamily="34" charset="0"/>
              <a:buNone/>
            </a:pPr>
            <a:endParaRPr lang="en-US" b="0" i="0" dirty="0"/>
          </a:p>
        </p:txBody>
      </p:sp>
      <p:sp>
        <p:nvSpPr>
          <p:cNvPr id="4" name="Slide Number Placeholder 3"/>
          <p:cNvSpPr>
            <a:spLocks noGrp="1"/>
          </p:cNvSpPr>
          <p:nvPr>
            <p:ph type="sldNum" sz="quarter" idx="10"/>
          </p:nvPr>
        </p:nvSpPr>
        <p:spPr/>
        <p:txBody>
          <a:bodyPr/>
          <a:lstStyle/>
          <a:p>
            <a:fld id="{6FCE880B-65DD-C741-91C3-31869CD49403}" type="slidenum">
              <a:rPr lang="en-US" smtClean="0"/>
              <a:t>11</a:t>
            </a:fld>
            <a:endParaRPr lang="en-US"/>
          </a:p>
        </p:txBody>
      </p:sp>
    </p:spTree>
    <p:extLst>
      <p:ext uri="{BB962C8B-B14F-4D97-AF65-F5344CB8AC3E}">
        <p14:creationId xmlns:p14="http://schemas.microsoft.com/office/powerpoint/2010/main" val="2621923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baseline="0" dirty="0"/>
              <a:t>Do</a:t>
            </a:r>
          </a:p>
          <a:p>
            <a:pPr marL="0" indent="0">
              <a:buFont typeface="Arial" panose="020B0604020202020204" pitchFamily="34" charset="0"/>
              <a:buNone/>
            </a:pPr>
            <a:r>
              <a:rPr lang="en-US" b="0" i="0" baseline="0" dirty="0"/>
              <a:t>Use laser pointer to point to and highlight key differences.</a:t>
            </a:r>
          </a:p>
        </p:txBody>
      </p:sp>
      <p:sp>
        <p:nvSpPr>
          <p:cNvPr id="4" name="Slide Number Placeholder 3"/>
          <p:cNvSpPr>
            <a:spLocks noGrp="1"/>
          </p:cNvSpPr>
          <p:nvPr>
            <p:ph type="sldNum" sz="quarter" idx="10"/>
          </p:nvPr>
        </p:nvSpPr>
        <p:spPr/>
        <p:txBody>
          <a:bodyPr/>
          <a:lstStyle/>
          <a:p>
            <a:fld id="{6FCE880B-65DD-C741-91C3-31869CD49403}" type="slidenum">
              <a:rPr lang="en-US" smtClean="0"/>
              <a:t>12</a:t>
            </a:fld>
            <a:endParaRPr lang="en-US"/>
          </a:p>
        </p:txBody>
      </p:sp>
    </p:spTree>
    <p:extLst>
      <p:ext uri="{BB962C8B-B14F-4D97-AF65-F5344CB8AC3E}">
        <p14:creationId xmlns:p14="http://schemas.microsoft.com/office/powerpoint/2010/main" val="1828593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a:t>Do</a:t>
            </a:r>
          </a:p>
          <a:p>
            <a:pPr marL="0" indent="0">
              <a:buFont typeface="Arial" panose="020B0604020202020204" pitchFamily="34" charset="0"/>
              <a:buNone/>
            </a:pPr>
            <a:r>
              <a:rPr lang="en-US" b="0" baseline="0" dirty="0"/>
              <a:t>Explain the functional differences of each component in each system:</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Rod location:</a:t>
            </a:r>
          </a:p>
          <a:p>
            <a:pPr marL="171450" indent="-171450">
              <a:buFont typeface="Arial" panose="020B0604020202020204" pitchFamily="34" charset="0"/>
              <a:buChar char="•"/>
            </a:pPr>
            <a:r>
              <a:rPr lang="en-US" b="0" baseline="0" dirty="0"/>
              <a:t>Overturning: Rod runs at ends of shear walls</a:t>
            </a:r>
          </a:p>
          <a:p>
            <a:pPr marL="171450" indent="-171450">
              <a:buFont typeface="Arial" panose="020B0604020202020204" pitchFamily="34" charset="0"/>
              <a:buChar char="•"/>
            </a:pPr>
            <a:r>
              <a:rPr lang="en-US" b="0" baseline="0" dirty="0"/>
              <a:t>Uplift: Rod runs at on-center spacing along all load bearing walls with uplift</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Applied load location:</a:t>
            </a:r>
          </a:p>
          <a:p>
            <a:pPr marL="171450" indent="-171450">
              <a:buFont typeface="Arial" panose="020B0604020202020204" pitchFamily="34" charset="0"/>
              <a:buChar char="•"/>
            </a:pPr>
            <a:r>
              <a:rPr lang="en-US" b="0" baseline="0" dirty="0"/>
              <a:t>Overturning: Loads applied at each level</a:t>
            </a:r>
          </a:p>
          <a:p>
            <a:pPr marL="171450" indent="-171450">
              <a:buFont typeface="Arial" panose="020B0604020202020204" pitchFamily="34" charset="0"/>
              <a:buChar char="•"/>
            </a:pPr>
            <a:r>
              <a:rPr lang="en-US" b="0" baseline="0" dirty="0"/>
              <a:t>Uplift: Load applied at roof level only (typically)</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Restraint location:</a:t>
            </a:r>
          </a:p>
          <a:p>
            <a:pPr marL="171450" indent="-171450">
              <a:buFont typeface="Arial" panose="020B0604020202020204" pitchFamily="34" charset="0"/>
              <a:buChar char="•"/>
            </a:pPr>
            <a:r>
              <a:rPr lang="en-US" b="0" baseline="0" dirty="0"/>
              <a:t>Overturning: Restraints (bearing plates) at each level resist incremental forces while rod resists cumulative forces.</a:t>
            </a:r>
          </a:p>
          <a:p>
            <a:pPr marL="171450" indent="-171450">
              <a:buFont typeface="Arial" panose="020B0604020202020204" pitchFamily="34" charset="0"/>
              <a:buChar char="•"/>
            </a:pPr>
            <a:r>
              <a:rPr lang="en-US" b="0" baseline="0" dirty="0"/>
              <a:t>Uplift: Restraint (bearing plate) at roof level only</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Load path: </a:t>
            </a:r>
          </a:p>
          <a:p>
            <a:pPr marL="171450" indent="-171450">
              <a:buFont typeface="Arial" panose="020B0604020202020204" pitchFamily="34" charset="0"/>
              <a:buChar char="•"/>
            </a:pPr>
            <a:r>
              <a:rPr lang="en-US" b="0" baseline="0" dirty="0"/>
              <a:t>Overturning: Lateral force transfers from diaphragms to blocking or rim boards, to top plates, to wall sheathing, to end studs, to bearing plate, to rod,…load path is repeated at each level creating cumulative overturning until force is transferred to the foundation.</a:t>
            </a:r>
          </a:p>
          <a:p>
            <a:pPr marL="171450" indent="-171450">
              <a:buFont typeface="Arial" panose="020B0604020202020204" pitchFamily="34" charset="0"/>
              <a:buChar char="•"/>
            </a:pPr>
            <a:r>
              <a:rPr lang="en-US" b="0" baseline="0" dirty="0"/>
              <a:t>Uplift: Force transfers from roof diaphragm, to truss/rafter, to top plate, to bearing plate, to rod. Coupler nuts connect rods that transfer force to the foundation.</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Shrinkage and compression location:</a:t>
            </a:r>
          </a:p>
          <a:p>
            <a:pPr marL="171450" indent="-171450">
              <a:buFont typeface="Arial" panose="020B0604020202020204" pitchFamily="34" charset="0"/>
              <a:buChar char="•"/>
            </a:pPr>
            <a:r>
              <a:rPr lang="en-US" b="0" baseline="0" dirty="0"/>
              <a:t>Overturning: Segmented per floor</a:t>
            </a:r>
          </a:p>
          <a:p>
            <a:pPr marL="171450" indent="-171450">
              <a:buFont typeface="Arial" panose="020B0604020202020204" pitchFamily="34" charset="0"/>
              <a:buChar char="•"/>
            </a:pPr>
            <a:r>
              <a:rPr lang="en-US" b="0" baseline="0" dirty="0"/>
              <a:t>Uplift: All dead load compression and shrinkage deflection occurs at a single location</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1" baseline="0" dirty="0"/>
              <a:t>Presenter Note</a:t>
            </a:r>
          </a:p>
          <a:p>
            <a:pPr marL="0" indent="0">
              <a:buFont typeface="Arial" panose="020B0604020202020204" pitchFamily="34" charset="0"/>
              <a:buNone/>
            </a:pPr>
            <a:r>
              <a:rPr lang="en-US" b="0" baseline="0" dirty="0"/>
              <a:t>This slide features information that will be found on the post-training knowledge assessment:</a:t>
            </a:r>
          </a:p>
          <a:p>
            <a:pPr marL="0" indent="0">
              <a:buFont typeface="Arial" panose="020B0604020202020204" pitchFamily="34" charset="0"/>
              <a:buNone/>
            </a:pPr>
            <a:endParaRPr lang="en-US" b="0" baseline="0" dirty="0"/>
          </a:p>
          <a:p>
            <a:pPr marL="0" indent="0">
              <a:buFont typeface="Arial" panose="020B0604020202020204" pitchFamily="34" charset="0"/>
              <a:buNone/>
            </a:pPr>
            <a:r>
              <a:rPr lang="en-US" b="0" baseline="0" dirty="0"/>
              <a:t>In shear wall overturning restraint rod systems, loads are applied:</a:t>
            </a:r>
          </a:p>
          <a:p>
            <a:pPr marL="228600" indent="-228600">
              <a:buFont typeface="+mj-lt"/>
              <a:buAutoNum type="alphaLcPeriod"/>
            </a:pPr>
            <a:r>
              <a:rPr lang="en-US" b="1" baseline="0" dirty="0"/>
              <a:t>At roof and floor levels</a:t>
            </a:r>
          </a:p>
          <a:p>
            <a:pPr marL="228600" indent="-228600">
              <a:buFont typeface="+mj-lt"/>
              <a:buAutoNum type="alphaLcPeriod"/>
            </a:pPr>
            <a:r>
              <a:rPr lang="en-US" b="0" baseline="0" dirty="0"/>
              <a:t>At the roof level only</a:t>
            </a:r>
          </a:p>
          <a:p>
            <a:pPr marL="228600" indent="-228600">
              <a:buFont typeface="+mj-lt"/>
              <a:buAutoNum type="alphaLcPeriod"/>
            </a:pPr>
            <a:r>
              <a:rPr lang="en-US" b="0" baseline="0" dirty="0"/>
              <a:t>At the anchorage only</a:t>
            </a:r>
          </a:p>
          <a:p>
            <a:pPr marL="228600" indent="-228600">
              <a:buFont typeface="+mj-lt"/>
              <a:buAutoNum type="alphaLcPeriod"/>
            </a:pPr>
            <a:r>
              <a:rPr lang="en-US" b="0" baseline="0" dirty="0"/>
              <a:t>None of the above</a:t>
            </a:r>
          </a:p>
          <a:p>
            <a:pPr marL="0" indent="0">
              <a:buFont typeface="Arial" panose="020B0604020202020204" pitchFamily="34" charset="0"/>
              <a:buNone/>
            </a:pPr>
            <a:endParaRPr lang="en-US" b="0" baseline="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13</a:t>
            </a:fld>
            <a:endParaRPr lang="en-US"/>
          </a:p>
        </p:txBody>
      </p:sp>
    </p:spTree>
    <p:extLst>
      <p:ext uri="{BB962C8B-B14F-4D97-AF65-F5344CB8AC3E}">
        <p14:creationId xmlns:p14="http://schemas.microsoft.com/office/powerpoint/2010/main" val="1880710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 and Industry Practices, Building Codes, Research Reports, and Acceptance Criteria for Wind Uplift Restraint Rod Systems </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14</a:t>
            </a:fld>
            <a:endParaRPr lang="en-US"/>
          </a:p>
        </p:txBody>
      </p:sp>
    </p:spTree>
    <p:extLst>
      <p:ext uri="{BB962C8B-B14F-4D97-AF65-F5344CB8AC3E}">
        <p14:creationId xmlns:p14="http://schemas.microsoft.com/office/powerpoint/2010/main" val="585843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p>
          <a:p>
            <a:r>
              <a:rPr lang="en-US" dirty="0"/>
              <a:t>What problems has a lack of a code-referenced standard caused or COULD cause when designing restraint rod systems?</a:t>
            </a:r>
          </a:p>
          <a:p>
            <a:endParaRPr lang="en-US" dirty="0"/>
          </a:p>
          <a:p>
            <a:r>
              <a:rPr lang="en-US" dirty="0"/>
              <a:t>Some possible answers you want to “fish” for:</a:t>
            </a:r>
          </a:p>
          <a:p>
            <a:r>
              <a:rPr lang="en-US" dirty="0"/>
              <a:t>-Substitution of product that does not meet quality standards or can’t be verified may fail in a wind or seismic event.</a:t>
            </a:r>
          </a:p>
          <a:p>
            <a:r>
              <a:rPr lang="en-US" dirty="0"/>
              <a:t>-A design that does not address the wood structural system and will fail under actual wind or seismic conditions.</a:t>
            </a:r>
          </a:p>
          <a:p>
            <a:r>
              <a:rPr lang="en-US" dirty="0"/>
              <a:t>-Variation in “engineer’s judgment” leads to variation in design.  What is adequate to one may not be adequate to another.</a:t>
            </a:r>
          </a:p>
          <a:p>
            <a:r>
              <a:rPr lang="en-US" dirty="0"/>
              <a:t>-Other?</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15</a:t>
            </a:fld>
            <a:endParaRPr lang="en-US"/>
          </a:p>
        </p:txBody>
      </p:sp>
    </p:spTree>
    <p:extLst>
      <p:ext uri="{BB962C8B-B14F-4D97-AF65-F5344CB8AC3E}">
        <p14:creationId xmlns:p14="http://schemas.microsoft.com/office/powerpoint/2010/main" val="4201025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r>
              <a:rPr lang="en-US" i="1" dirty="0"/>
              <a:t>Some language you may want to incorporate into your discussion.</a:t>
            </a:r>
          </a:p>
          <a:p>
            <a:endParaRPr lang="en-US" dirty="0"/>
          </a:p>
          <a:p>
            <a:r>
              <a:rPr lang="en-US" dirty="0"/>
              <a:t>Old Evaluation Reports were given to some manufacturers, but it is important to note that these reports were provided prior to any Acceptance Criteria being developed for rod systems.  BUT, if you go look at these Legacy Reports now they include a new “Design” section that tells the Designer that they have to look at top plate bending, deflection, etc.  Still, some manufactures continue to gloss over this and provide misleading information on their websites/catalogs. </a:t>
            </a:r>
          </a:p>
        </p:txBody>
      </p:sp>
      <p:sp>
        <p:nvSpPr>
          <p:cNvPr id="4" name="Slide Number Placeholder 3"/>
          <p:cNvSpPr>
            <a:spLocks noGrp="1"/>
          </p:cNvSpPr>
          <p:nvPr>
            <p:ph type="sldNum" sz="quarter" idx="10"/>
          </p:nvPr>
        </p:nvSpPr>
        <p:spPr/>
        <p:txBody>
          <a:bodyPr/>
          <a:lstStyle/>
          <a:p>
            <a:fld id="{6FCE880B-65DD-C741-91C3-31869CD49403}" type="slidenum">
              <a:rPr lang="en-US" smtClean="0"/>
              <a:t>16</a:t>
            </a:fld>
            <a:endParaRPr lang="en-US"/>
          </a:p>
        </p:txBody>
      </p:sp>
    </p:spTree>
    <p:extLst>
      <p:ext uri="{BB962C8B-B14F-4D97-AF65-F5344CB8AC3E}">
        <p14:creationId xmlns:p14="http://schemas.microsoft.com/office/powerpoint/2010/main" val="3859919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Discuss the difference between a code report and a code referenced standard in terms of design guidance.</a:t>
            </a:r>
          </a:p>
        </p:txBody>
      </p:sp>
      <p:sp>
        <p:nvSpPr>
          <p:cNvPr id="4" name="Slide Number Placeholder 3"/>
          <p:cNvSpPr>
            <a:spLocks noGrp="1"/>
          </p:cNvSpPr>
          <p:nvPr>
            <p:ph type="sldNum" sz="quarter" idx="10"/>
          </p:nvPr>
        </p:nvSpPr>
        <p:spPr/>
        <p:txBody>
          <a:bodyPr/>
          <a:lstStyle/>
          <a:p>
            <a:fld id="{6FCE880B-65DD-C741-91C3-31869CD49403}" type="slidenum">
              <a:rPr lang="en-US" smtClean="0"/>
              <a:t>17</a:t>
            </a:fld>
            <a:endParaRPr lang="en-US"/>
          </a:p>
        </p:txBody>
      </p:sp>
    </p:spTree>
    <p:extLst>
      <p:ext uri="{BB962C8B-B14F-4D97-AF65-F5344CB8AC3E}">
        <p14:creationId xmlns:p14="http://schemas.microsoft.com/office/powerpoint/2010/main" val="4121952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Describe the differences between CRTR and CRTS.</a:t>
            </a:r>
          </a:p>
          <a:p>
            <a:endParaRPr lang="en-US" dirty="0"/>
          </a:p>
          <a:p>
            <a:r>
              <a:rPr lang="en-US" sz="1200" b="1" kern="1200" dirty="0">
                <a:solidFill>
                  <a:schemeClr val="tx1"/>
                </a:solidFill>
                <a:cs typeface="Times New Roman" panose="02020603050405020304" pitchFamily="18" charset="0"/>
              </a:rPr>
              <a:t>Presenter Note</a:t>
            </a:r>
          </a:p>
          <a:p>
            <a:r>
              <a:rPr lang="en-US" sz="1200" b="0" kern="1200" dirty="0">
                <a:solidFill>
                  <a:schemeClr val="tx1"/>
                </a:solidFill>
                <a:cs typeface="Times New Roman" panose="02020603050405020304" pitchFamily="18" charset="0"/>
              </a:rPr>
              <a:t>This slide features information that will be found on the post-training</a:t>
            </a:r>
            <a:r>
              <a:rPr lang="en-US" sz="1200" b="0" kern="1200" baseline="0" dirty="0">
                <a:solidFill>
                  <a:schemeClr val="tx1"/>
                </a:solidFill>
                <a:cs typeface="Times New Roman" panose="02020603050405020304" pitchFamily="18" charset="0"/>
              </a:rPr>
              <a:t> knowledge assessment:</a:t>
            </a:r>
          </a:p>
          <a:p>
            <a:endParaRPr lang="en-US" sz="1200" b="0" kern="1200" baseline="0" dirty="0">
              <a:solidFill>
                <a:schemeClr val="tx1"/>
              </a:solidFill>
              <a:cs typeface="Times New Roman" panose="02020603050405020304" pitchFamily="18" charset="0"/>
            </a:endParaRPr>
          </a:p>
          <a:p>
            <a:pPr lvl="0"/>
            <a:r>
              <a:rPr lang="en-US" sz="1200" kern="1200" dirty="0">
                <a:solidFill>
                  <a:schemeClr val="tx1"/>
                </a:solidFill>
                <a:effectLst/>
                <a:latin typeface="Times New Roman" pitchFamily="18" charset="0"/>
                <a:ea typeface="+mn-ea"/>
                <a:cs typeface="+mn-cs"/>
              </a:rPr>
              <a:t>AC391 is used to evaluate Continuous Rod Tie-down Runs (CRTR) and Continuous Rod Tie-down Systems (CRTS) for resisting roof wind uplift in:</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Concrete and masonry construction</a:t>
            </a:r>
          </a:p>
          <a:p>
            <a:pPr marL="228600" lvl="0" indent="-228600">
              <a:buFont typeface="+mj-lt"/>
              <a:buAutoNum type="alphaLcPeriod"/>
            </a:pPr>
            <a:r>
              <a:rPr lang="en-US" sz="1200" b="1" kern="1200" dirty="0">
                <a:solidFill>
                  <a:schemeClr val="tx1"/>
                </a:solidFill>
                <a:effectLst/>
                <a:latin typeface="Times New Roman" pitchFamily="18" charset="0"/>
                <a:ea typeface="+mn-ea"/>
                <a:cs typeface="+mn-cs"/>
              </a:rPr>
              <a:t>Wood light-framed construction</a:t>
            </a:r>
            <a:endParaRPr lang="en-US" sz="1200" kern="1200" dirty="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Cold-formed steel framing</a:t>
            </a:r>
          </a:p>
          <a:p>
            <a:pPr marL="228600" indent="-228600">
              <a:buFont typeface="+mj-lt"/>
              <a:buAutoNum type="alphaLcPeriod"/>
            </a:pPr>
            <a:r>
              <a:rPr lang="en-US" sz="1200" kern="1200" dirty="0">
                <a:solidFill>
                  <a:schemeClr val="tx1"/>
                </a:solidFill>
                <a:effectLst/>
                <a:latin typeface="Times New Roman" pitchFamily="18" charset="0"/>
                <a:ea typeface="+mn-ea"/>
                <a:cs typeface="+mn-cs"/>
              </a:rPr>
              <a:t>All of the above</a:t>
            </a:r>
          </a:p>
          <a:p>
            <a:pPr marL="0" indent="0">
              <a:buFont typeface="+mj-lt"/>
              <a:buNone/>
            </a:pPr>
            <a:endParaRPr lang="en-US" sz="1200" kern="1200" dirty="0">
              <a:solidFill>
                <a:schemeClr val="tx1"/>
              </a:solidFill>
              <a:effectLst/>
              <a:latin typeface="Times New Roman" pitchFamily="18" charset="0"/>
              <a:ea typeface="+mn-ea"/>
              <a:cs typeface="+mn-cs"/>
            </a:endParaRPr>
          </a:p>
          <a:p>
            <a:pPr lvl="0"/>
            <a:r>
              <a:rPr lang="en-US" sz="1200" kern="1200" dirty="0">
                <a:solidFill>
                  <a:schemeClr val="tx1"/>
                </a:solidFill>
                <a:effectLst/>
                <a:latin typeface="Times New Roman" pitchFamily="18" charset="0"/>
                <a:ea typeface="+mn-ea"/>
                <a:cs typeface="+mn-cs"/>
              </a:rPr>
              <a:t>Which of the following types of reports obtained by manufacturers require a Designer to calculate top-plate rotation, wood shrinkage, and define all wood detailing requirements?</a:t>
            </a:r>
          </a:p>
          <a:p>
            <a:pPr marL="228600" lvl="0" indent="-228600">
              <a:buFont typeface="+mj-lt"/>
              <a:buAutoNum type="alphaLcPeriod"/>
            </a:pPr>
            <a:r>
              <a:rPr lang="en-US" sz="1200" b="1" kern="1200" dirty="0">
                <a:solidFill>
                  <a:schemeClr val="tx1"/>
                </a:solidFill>
                <a:effectLst/>
                <a:latin typeface="Times New Roman" pitchFamily="18" charset="0"/>
                <a:ea typeface="+mn-ea"/>
                <a:cs typeface="+mn-cs"/>
              </a:rPr>
              <a:t>Continuous Rod Tie-down Systems (CRTS)</a:t>
            </a:r>
            <a:endParaRPr lang="en-US" sz="1200" kern="1200" dirty="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Continuous Rod Tie-down Runs (CRTR)</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Both of the above</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None of the above</a:t>
            </a:r>
          </a:p>
        </p:txBody>
      </p:sp>
      <p:sp>
        <p:nvSpPr>
          <p:cNvPr id="4" name="Slide Number Placeholder 3"/>
          <p:cNvSpPr>
            <a:spLocks noGrp="1"/>
          </p:cNvSpPr>
          <p:nvPr>
            <p:ph type="sldNum" sz="quarter" idx="10"/>
          </p:nvPr>
        </p:nvSpPr>
        <p:spPr/>
        <p:txBody>
          <a:bodyPr/>
          <a:lstStyle/>
          <a:p>
            <a:fld id="{6FCE880B-65DD-C741-91C3-31869CD49403}" type="slidenum">
              <a:rPr lang="en-US" smtClean="0"/>
              <a:t>18</a:t>
            </a:fld>
            <a:endParaRPr lang="en-US"/>
          </a:p>
        </p:txBody>
      </p:sp>
    </p:spTree>
    <p:extLst>
      <p:ext uri="{BB962C8B-B14F-4D97-AF65-F5344CB8AC3E}">
        <p14:creationId xmlns:p14="http://schemas.microsoft.com/office/powerpoint/2010/main" val="872345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Note the limitation in AC391 to exclude overturning systems.</a:t>
            </a:r>
          </a:p>
          <a:p>
            <a:endParaRPr lang="en-US" dirty="0"/>
          </a:p>
          <a:p>
            <a:r>
              <a:rPr lang="en-US" sz="1200" b="1" kern="1200" dirty="0">
                <a:solidFill>
                  <a:schemeClr val="tx1"/>
                </a:solidFill>
                <a:cs typeface="Times New Roman" panose="02020603050405020304" pitchFamily="18" charset="0"/>
              </a:rPr>
              <a:t>Presenter Note</a:t>
            </a:r>
          </a:p>
          <a:p>
            <a:r>
              <a:rPr lang="en-US" sz="1200" b="0" kern="1200" dirty="0">
                <a:solidFill>
                  <a:schemeClr val="tx1"/>
                </a:solidFill>
                <a:cs typeface="Times New Roman" panose="02020603050405020304" pitchFamily="18" charset="0"/>
              </a:rPr>
              <a:t>This slide features information that will be found on the post-training</a:t>
            </a:r>
            <a:r>
              <a:rPr lang="en-US" sz="1200" b="0" kern="1200" baseline="0" dirty="0">
                <a:solidFill>
                  <a:schemeClr val="tx1"/>
                </a:solidFill>
                <a:cs typeface="Times New Roman" panose="02020603050405020304" pitchFamily="18" charset="0"/>
              </a:rPr>
              <a:t> knowledge assessment:</a:t>
            </a:r>
          </a:p>
          <a:p>
            <a:endParaRPr lang="en-US" sz="1200" b="0" kern="1200" baseline="0" dirty="0">
              <a:solidFill>
                <a:schemeClr val="tx1"/>
              </a:solidFill>
              <a:cs typeface="Times New Roman" panose="02020603050405020304" pitchFamily="18" charset="0"/>
            </a:endParaRPr>
          </a:p>
          <a:p>
            <a:pPr lvl="0"/>
            <a:r>
              <a:rPr lang="en-US" sz="1200" kern="1200" dirty="0">
                <a:solidFill>
                  <a:schemeClr val="tx1"/>
                </a:solidFill>
                <a:effectLst/>
                <a:latin typeface="Times New Roman" pitchFamily="18" charset="0"/>
                <a:ea typeface="+mn-ea"/>
                <a:cs typeface="+mn-cs"/>
              </a:rPr>
              <a:t>AC391 is used to evaluate Continuous Rod Tie-down Runs (CRTR) and Continuous Rod Tie-down Systems (CRTS) for resisting roof wind uplift in:</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Concrete and masonry construction</a:t>
            </a:r>
          </a:p>
          <a:p>
            <a:pPr marL="228600" lvl="0" indent="-228600">
              <a:buFont typeface="+mj-lt"/>
              <a:buAutoNum type="alphaLcPeriod"/>
            </a:pPr>
            <a:r>
              <a:rPr lang="en-US" sz="1200" b="1" kern="1200" dirty="0">
                <a:solidFill>
                  <a:schemeClr val="tx1"/>
                </a:solidFill>
                <a:effectLst/>
                <a:latin typeface="Times New Roman" pitchFamily="18" charset="0"/>
                <a:ea typeface="+mn-ea"/>
                <a:cs typeface="+mn-cs"/>
              </a:rPr>
              <a:t>Wood light-framed construction</a:t>
            </a:r>
            <a:endParaRPr lang="en-US" sz="1200" kern="1200" dirty="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Cold-formed steel framing</a:t>
            </a:r>
          </a:p>
          <a:p>
            <a:pPr marL="228600" indent="-228600">
              <a:buFont typeface="+mj-lt"/>
              <a:buAutoNum type="alphaLcPeriod"/>
            </a:pPr>
            <a:r>
              <a:rPr lang="en-US" sz="1200" kern="1200" dirty="0">
                <a:solidFill>
                  <a:schemeClr val="tx1"/>
                </a:solidFill>
                <a:effectLst/>
                <a:latin typeface="Times New Roman" pitchFamily="18" charset="0"/>
                <a:ea typeface="+mn-ea"/>
                <a:cs typeface="+mn-cs"/>
              </a:rPr>
              <a:t>All of the above</a:t>
            </a:r>
          </a:p>
          <a:p>
            <a:pPr marL="0" indent="0">
              <a:buFont typeface="+mj-lt"/>
              <a:buNone/>
            </a:pPr>
            <a:endParaRPr lang="en-US" sz="1200" kern="1200" dirty="0">
              <a:solidFill>
                <a:schemeClr val="tx1"/>
              </a:solidFill>
              <a:effectLst/>
              <a:latin typeface="Times New Roman" pitchFamily="18" charset="0"/>
              <a:ea typeface="+mn-ea"/>
              <a:cs typeface="+mn-cs"/>
            </a:endParaRPr>
          </a:p>
          <a:p>
            <a:pPr lvl="0"/>
            <a:r>
              <a:rPr lang="en-US" sz="1200" kern="1200" dirty="0">
                <a:solidFill>
                  <a:schemeClr val="tx1"/>
                </a:solidFill>
                <a:effectLst/>
                <a:latin typeface="Times New Roman" pitchFamily="18" charset="0"/>
                <a:ea typeface="+mn-ea"/>
                <a:cs typeface="+mn-cs"/>
              </a:rPr>
              <a:t>Which of the following types of reports obtained by manufacturers require a Designer to calculate top-plate rotation, wood shrinkage, and define all wood detailing requirements?</a:t>
            </a:r>
          </a:p>
          <a:p>
            <a:pPr marL="228600" lvl="0" indent="-228600">
              <a:buFont typeface="+mj-lt"/>
              <a:buAutoNum type="alphaLcPeriod"/>
            </a:pPr>
            <a:r>
              <a:rPr lang="en-US" sz="1200" b="1" kern="1200" dirty="0">
                <a:solidFill>
                  <a:schemeClr val="tx1"/>
                </a:solidFill>
                <a:effectLst/>
                <a:latin typeface="Times New Roman" pitchFamily="18" charset="0"/>
                <a:ea typeface="+mn-ea"/>
                <a:cs typeface="+mn-cs"/>
              </a:rPr>
              <a:t>Continuous Rod Tie-down Systems (CRTS)</a:t>
            </a:r>
            <a:endParaRPr lang="en-US" sz="1200" kern="1200" dirty="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Continuous Rod Tie-down Runs (CRTR)</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Both of the above</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None of the above</a:t>
            </a:r>
          </a:p>
          <a:p>
            <a:pPr marL="228600" lvl="0" indent="-228600">
              <a:buFont typeface="+mj-lt"/>
              <a:buAutoNum type="alphaLcPeriod"/>
            </a:pPr>
            <a:endParaRPr lang="en-US" sz="120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fld id="{6FCE880B-65DD-C741-91C3-31869CD49403}" type="slidenum">
              <a:rPr lang="en-US" smtClean="0"/>
              <a:t>19</a:t>
            </a:fld>
            <a:endParaRPr lang="en-US"/>
          </a:p>
        </p:txBody>
      </p:sp>
    </p:spTree>
    <p:extLst>
      <p:ext uri="{BB962C8B-B14F-4D97-AF65-F5344CB8AC3E}">
        <p14:creationId xmlns:p14="http://schemas.microsoft.com/office/powerpoint/2010/main" val="4010939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i="0" dirty="0"/>
              <a:t>Review the submission process for audiences requiring IACET CEU credits.</a:t>
            </a:r>
          </a:p>
          <a:p>
            <a:endParaRPr lang="en-US" i="0" dirty="0"/>
          </a:p>
          <a:p>
            <a:r>
              <a:rPr lang="en-US" i="0" dirty="0"/>
              <a:t>For those seeking IACET credit, they must take and pass the online test. They must self-report CEU credits to their certifying organization or agency.</a:t>
            </a:r>
          </a:p>
          <a:p>
            <a:endParaRPr lang="en-US" i="0" dirty="0"/>
          </a:p>
          <a:p>
            <a:r>
              <a:rPr lang="en-US" i="0" dirty="0"/>
              <a:t>Explain the credits awarded: IACET: 0.1 (Equivalent to 1 hour) CEUs.</a:t>
            </a:r>
          </a:p>
        </p:txBody>
      </p:sp>
      <p:sp>
        <p:nvSpPr>
          <p:cNvPr id="4" name="Slide Number Placeholder 3"/>
          <p:cNvSpPr>
            <a:spLocks noGrp="1"/>
          </p:cNvSpPr>
          <p:nvPr>
            <p:ph type="sldNum" sz="quarter" idx="10"/>
          </p:nvPr>
        </p:nvSpPr>
        <p:spPr/>
        <p:txBody>
          <a:bodyPr/>
          <a:lstStyle/>
          <a:p>
            <a:fld id="{6FCE880B-65DD-C741-91C3-31869CD49403}" type="slidenum">
              <a:rPr lang="en-US" smtClean="0"/>
              <a:t>2</a:t>
            </a:fld>
            <a:endParaRPr lang="en-US"/>
          </a:p>
        </p:txBody>
      </p:sp>
    </p:spTree>
    <p:extLst>
      <p:ext uri="{BB962C8B-B14F-4D97-AF65-F5344CB8AC3E}">
        <p14:creationId xmlns:p14="http://schemas.microsoft.com/office/powerpoint/2010/main" val="27130684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Review the components of the wood frame structural system addressed by AC 391.</a:t>
            </a:r>
          </a:p>
          <a:p>
            <a:endParaRPr lang="en-US" dirty="0"/>
          </a:p>
          <a:p>
            <a:r>
              <a:rPr lang="en-US" b="1" dirty="0"/>
              <a:t>Ask</a:t>
            </a:r>
          </a:p>
          <a:p>
            <a:r>
              <a:rPr lang="en-US" dirty="0"/>
              <a:t>Why would it be important to address these components of the wood frame system?</a:t>
            </a:r>
          </a:p>
          <a:p>
            <a:endParaRPr lang="en-US" dirty="0"/>
          </a:p>
          <a:p>
            <a:r>
              <a:rPr lang="en-US" sz="1200" b="1" kern="1200" dirty="0">
                <a:solidFill>
                  <a:schemeClr val="tx1"/>
                </a:solidFill>
                <a:cs typeface="Times New Roman" panose="02020603050405020304" pitchFamily="18" charset="0"/>
              </a:rPr>
              <a:t>Presenter Note</a:t>
            </a:r>
          </a:p>
          <a:p>
            <a:r>
              <a:rPr lang="en-US" sz="1200" b="0" kern="1200" dirty="0">
                <a:solidFill>
                  <a:schemeClr val="tx1"/>
                </a:solidFill>
                <a:cs typeface="Times New Roman" panose="02020603050405020304" pitchFamily="18" charset="0"/>
              </a:rPr>
              <a:t>This slide features information that will be found on the post-training</a:t>
            </a:r>
            <a:r>
              <a:rPr lang="en-US" sz="1200" b="0" kern="1200" baseline="0" dirty="0">
                <a:solidFill>
                  <a:schemeClr val="tx1"/>
                </a:solidFill>
                <a:cs typeface="Times New Roman" panose="02020603050405020304" pitchFamily="18" charset="0"/>
              </a:rPr>
              <a:t> knowledge assessment:</a:t>
            </a:r>
          </a:p>
          <a:p>
            <a:endParaRPr lang="en-US" sz="1200" b="0" kern="1200" baseline="0" dirty="0">
              <a:solidFill>
                <a:schemeClr val="tx1"/>
              </a:solidFill>
              <a:cs typeface="Times New Roman" panose="02020603050405020304" pitchFamily="18" charset="0"/>
            </a:endParaRPr>
          </a:p>
          <a:p>
            <a:pPr lvl="0"/>
            <a:r>
              <a:rPr lang="en-US" sz="1200" kern="1200" dirty="0">
                <a:solidFill>
                  <a:schemeClr val="tx1"/>
                </a:solidFill>
                <a:effectLst/>
                <a:latin typeface="Times New Roman" pitchFamily="18" charset="0"/>
                <a:ea typeface="+mn-ea"/>
                <a:cs typeface="+mn-cs"/>
              </a:rPr>
              <a:t>AC391 is used to evaluate Continuous Rod Tie-down Runs (CRTR) and Continuous Rod Tie-down Systems (CRTS) for resisting roof wind uplift in:</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Concrete and masonry construction</a:t>
            </a:r>
          </a:p>
          <a:p>
            <a:pPr marL="228600" lvl="0" indent="-228600">
              <a:buFont typeface="+mj-lt"/>
              <a:buAutoNum type="alphaLcPeriod"/>
            </a:pPr>
            <a:r>
              <a:rPr lang="en-US" sz="1200" b="1" kern="1200" dirty="0">
                <a:solidFill>
                  <a:schemeClr val="tx1"/>
                </a:solidFill>
                <a:effectLst/>
                <a:latin typeface="Times New Roman" pitchFamily="18" charset="0"/>
                <a:ea typeface="+mn-ea"/>
                <a:cs typeface="+mn-cs"/>
              </a:rPr>
              <a:t>Wood light-framed construction</a:t>
            </a:r>
            <a:endParaRPr lang="en-US" sz="1200" kern="1200" dirty="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Cold-formed steel framing</a:t>
            </a:r>
          </a:p>
          <a:p>
            <a:pPr marL="228600" indent="-228600">
              <a:buFont typeface="+mj-lt"/>
              <a:buAutoNum type="alphaLcPeriod"/>
            </a:pPr>
            <a:r>
              <a:rPr lang="en-US" sz="1200" kern="1200" dirty="0">
                <a:solidFill>
                  <a:schemeClr val="tx1"/>
                </a:solidFill>
                <a:effectLst/>
                <a:latin typeface="Times New Roman" pitchFamily="18" charset="0"/>
                <a:ea typeface="+mn-ea"/>
                <a:cs typeface="+mn-cs"/>
              </a:rPr>
              <a:t>All of the above</a:t>
            </a:r>
          </a:p>
          <a:p>
            <a:pPr marL="0" indent="0">
              <a:buFont typeface="+mj-lt"/>
              <a:buNone/>
            </a:pPr>
            <a:endParaRPr lang="en-US" sz="1200" kern="1200" dirty="0">
              <a:solidFill>
                <a:schemeClr val="tx1"/>
              </a:solidFill>
              <a:effectLst/>
              <a:latin typeface="Times New Roman" pitchFamily="18" charset="0"/>
              <a:ea typeface="+mn-ea"/>
              <a:cs typeface="+mn-cs"/>
            </a:endParaRPr>
          </a:p>
          <a:p>
            <a:pPr lvl="0"/>
            <a:r>
              <a:rPr lang="en-US" sz="1200" kern="1200" dirty="0">
                <a:solidFill>
                  <a:schemeClr val="tx1"/>
                </a:solidFill>
                <a:effectLst/>
                <a:latin typeface="Times New Roman" pitchFamily="18" charset="0"/>
                <a:ea typeface="+mn-ea"/>
                <a:cs typeface="+mn-cs"/>
              </a:rPr>
              <a:t>Which of the following types of reports obtained by manufacturers require a Designer to calculate top-plate rotation, wood shrinkage, and define all wood detailing requirements?</a:t>
            </a:r>
          </a:p>
          <a:p>
            <a:pPr marL="228600" lvl="0" indent="-228600">
              <a:buFont typeface="+mj-lt"/>
              <a:buAutoNum type="alphaLcPeriod"/>
            </a:pPr>
            <a:r>
              <a:rPr lang="en-US" sz="1200" b="1" kern="1200" dirty="0">
                <a:solidFill>
                  <a:schemeClr val="tx1"/>
                </a:solidFill>
                <a:effectLst/>
                <a:latin typeface="Times New Roman" pitchFamily="18" charset="0"/>
                <a:ea typeface="+mn-ea"/>
                <a:cs typeface="+mn-cs"/>
              </a:rPr>
              <a:t>Continuous Rod Tie-down Systems (CRTS)</a:t>
            </a:r>
            <a:endParaRPr lang="en-US" sz="1200" kern="1200" dirty="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Continuous Rod Tie-down Runs (CRTR)</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Both of the above</a:t>
            </a:r>
          </a:p>
          <a:p>
            <a:pPr marL="228600" lvl="0" indent="-228600">
              <a:buFont typeface="+mj-lt"/>
              <a:buAutoNum type="alphaLcPeriod"/>
            </a:pPr>
            <a:r>
              <a:rPr lang="en-US" sz="1200" kern="1200" dirty="0">
                <a:solidFill>
                  <a:schemeClr val="tx1"/>
                </a:solidFill>
                <a:effectLst/>
                <a:latin typeface="Times New Roman" pitchFamily="18" charset="0"/>
                <a:ea typeface="+mn-ea"/>
                <a:cs typeface="+mn-cs"/>
              </a:rPr>
              <a:t>None of the above</a:t>
            </a:r>
          </a:p>
          <a:p>
            <a:pPr marL="228600" lvl="0" indent="-228600">
              <a:buFont typeface="+mj-lt"/>
              <a:buAutoNum type="alphaLcPeriod"/>
            </a:pPr>
            <a:endParaRPr lang="en-US" sz="120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fld id="{6FCE880B-65DD-C741-91C3-31869CD49403}" type="slidenum">
              <a:rPr lang="en-US" smtClean="0"/>
              <a:t>20</a:t>
            </a:fld>
            <a:endParaRPr lang="en-US"/>
          </a:p>
        </p:txBody>
      </p:sp>
    </p:spTree>
    <p:extLst>
      <p:ext uri="{BB962C8B-B14F-4D97-AF65-F5344CB8AC3E}">
        <p14:creationId xmlns:p14="http://schemas.microsoft.com/office/powerpoint/2010/main" val="3895790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a:t>
            </a:r>
          </a:p>
          <a:p>
            <a:r>
              <a:rPr lang="en-US" dirty="0"/>
              <a:t>Discuss the responsibility and liability of the EOR or designer related to designing the wood frame structural system, not just the rod system.</a:t>
            </a:r>
          </a:p>
          <a:p>
            <a:endParaRPr lang="en-US" dirty="0"/>
          </a:p>
          <a:p>
            <a:r>
              <a:rPr lang="en-US" dirty="0"/>
              <a:t>Some similarities: Installing concrete tiles on a roof designed to support 3 tab shingles.  The shingles may perform, but what if the supporting structure can’t hold up the roof?</a:t>
            </a:r>
          </a:p>
          <a:p>
            <a:endParaRPr lang="en-US" dirty="0"/>
          </a:p>
          <a:p>
            <a:r>
              <a:rPr lang="en-US" dirty="0"/>
              <a:t>Installing Michelin tires on a car with bad “tie-rods”.  The tires will perform, but what if the tie-rods fail?</a:t>
            </a:r>
            <a:endParaRPr lang="en-US" sz="1200" kern="1200" dirty="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fld id="{6FCE880B-65DD-C741-91C3-31869CD49403}" type="slidenum">
              <a:rPr lang="en-US" smtClean="0"/>
              <a:t>21</a:t>
            </a:fld>
            <a:endParaRPr lang="en-US"/>
          </a:p>
        </p:txBody>
      </p:sp>
    </p:spTree>
    <p:extLst>
      <p:ext uri="{BB962C8B-B14F-4D97-AF65-F5344CB8AC3E}">
        <p14:creationId xmlns:p14="http://schemas.microsoft.com/office/powerpoint/2010/main" val="3273644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22</a:t>
            </a:fld>
            <a:endParaRPr lang="en-US"/>
          </a:p>
        </p:txBody>
      </p:sp>
    </p:spTree>
    <p:extLst>
      <p:ext uri="{BB962C8B-B14F-4D97-AF65-F5344CB8AC3E}">
        <p14:creationId xmlns:p14="http://schemas.microsoft.com/office/powerpoint/2010/main" val="784731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start the animation.</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23</a:t>
            </a:fld>
            <a:endParaRPr lang="en-US"/>
          </a:p>
        </p:txBody>
      </p:sp>
    </p:spTree>
    <p:extLst>
      <p:ext uri="{BB962C8B-B14F-4D97-AF65-F5344CB8AC3E}">
        <p14:creationId xmlns:p14="http://schemas.microsoft.com/office/powerpoint/2010/main" val="25450897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continue the animation.</a:t>
            </a:r>
          </a:p>
        </p:txBody>
      </p:sp>
      <p:sp>
        <p:nvSpPr>
          <p:cNvPr id="4" name="Slide Number Placeholder 3"/>
          <p:cNvSpPr>
            <a:spLocks noGrp="1"/>
          </p:cNvSpPr>
          <p:nvPr>
            <p:ph type="sldNum" sz="quarter" idx="10"/>
          </p:nvPr>
        </p:nvSpPr>
        <p:spPr/>
        <p:txBody>
          <a:bodyPr/>
          <a:lstStyle/>
          <a:p>
            <a:fld id="{6FCE880B-65DD-C741-91C3-31869CD49403}" type="slidenum">
              <a:rPr lang="en-US" smtClean="0"/>
              <a:t>24</a:t>
            </a:fld>
            <a:endParaRPr lang="en-US"/>
          </a:p>
        </p:txBody>
      </p:sp>
    </p:spTree>
    <p:extLst>
      <p:ext uri="{BB962C8B-B14F-4D97-AF65-F5344CB8AC3E}">
        <p14:creationId xmlns:p14="http://schemas.microsoft.com/office/powerpoint/2010/main" val="2163613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continue the animation.</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25</a:t>
            </a:fld>
            <a:endParaRPr lang="en-US"/>
          </a:p>
        </p:txBody>
      </p:sp>
    </p:spTree>
    <p:extLst>
      <p:ext uri="{BB962C8B-B14F-4D97-AF65-F5344CB8AC3E}">
        <p14:creationId xmlns:p14="http://schemas.microsoft.com/office/powerpoint/2010/main" val="41782162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continue the animation.</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26</a:t>
            </a:fld>
            <a:endParaRPr lang="en-US"/>
          </a:p>
        </p:txBody>
      </p:sp>
    </p:spTree>
    <p:extLst>
      <p:ext uri="{BB962C8B-B14F-4D97-AF65-F5344CB8AC3E}">
        <p14:creationId xmlns:p14="http://schemas.microsoft.com/office/powerpoint/2010/main" val="8034947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continue the animation.</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27</a:t>
            </a:fld>
            <a:endParaRPr lang="en-US"/>
          </a:p>
        </p:txBody>
      </p:sp>
    </p:spTree>
    <p:extLst>
      <p:ext uri="{BB962C8B-B14F-4D97-AF65-F5344CB8AC3E}">
        <p14:creationId xmlns:p14="http://schemas.microsoft.com/office/powerpoint/2010/main" val="17076089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continue the animation.</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28</a:t>
            </a:fld>
            <a:endParaRPr lang="en-US"/>
          </a:p>
        </p:txBody>
      </p:sp>
    </p:spTree>
    <p:extLst>
      <p:ext uri="{BB962C8B-B14F-4D97-AF65-F5344CB8AC3E}">
        <p14:creationId xmlns:p14="http://schemas.microsoft.com/office/powerpoint/2010/main" val="42382405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Click to continue the animation.</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29</a:t>
            </a:fld>
            <a:endParaRPr lang="en-US"/>
          </a:p>
        </p:txBody>
      </p:sp>
    </p:spTree>
    <p:extLst>
      <p:ext uri="{BB962C8B-B14F-4D97-AF65-F5344CB8AC3E}">
        <p14:creationId xmlns:p14="http://schemas.microsoft.com/office/powerpoint/2010/main" val="1983164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i="0" dirty="0"/>
              <a:t>Please be sure each attendee LEGIBLY signs the event sign-in sheet.</a:t>
            </a:r>
          </a:p>
          <a:p>
            <a:endParaRPr lang="en-US" i="0" dirty="0"/>
          </a:p>
          <a:p>
            <a:r>
              <a:rPr lang="en-US" b="1" i="0" dirty="0"/>
              <a:t>Say</a:t>
            </a:r>
          </a:p>
          <a:p>
            <a:r>
              <a:rPr lang="en-US" i="0" dirty="0"/>
              <a:t>All questions concerning proprietary products will be addressed after the conclusion of the AIA portion of the presentation. The meeting format is 50 minutes of content, followed by 10 minutes of Q &amp; A.</a:t>
            </a:r>
          </a:p>
          <a:p>
            <a:endParaRPr lang="en-US" i="0" dirty="0"/>
          </a:p>
          <a:p>
            <a:r>
              <a:rPr lang="en-US" b="1" i="0" dirty="0"/>
              <a:t>Do</a:t>
            </a:r>
          </a:p>
          <a:p>
            <a:r>
              <a:rPr lang="en-US" i="0" dirty="0"/>
              <a:t>Explain the credits awarded for:</a:t>
            </a:r>
          </a:p>
          <a:p>
            <a:pPr marL="171450" indent="-171450">
              <a:buFont typeface="Arial" panose="020B0604020202020204" pitchFamily="34" charset="0"/>
              <a:buChar char="•"/>
            </a:pPr>
            <a:r>
              <a:rPr lang="en-US" i="0" dirty="0"/>
              <a:t>AIA: 1LU/HSW credit</a:t>
            </a:r>
          </a:p>
          <a:p>
            <a:pPr marL="171450" indent="-171450">
              <a:buFont typeface="Arial" panose="020B0604020202020204" pitchFamily="34" charset="0"/>
              <a:buChar char="•"/>
            </a:pPr>
            <a:r>
              <a:rPr lang="en-US" i="0" dirty="0"/>
              <a:t>IACET: 0.1 (Equivalent to 1 hour) CEU credits</a:t>
            </a:r>
          </a:p>
          <a:p>
            <a:endParaRPr lang="en-US" i="0" dirty="0"/>
          </a:p>
          <a:p>
            <a:r>
              <a:rPr lang="en-US" i="0" dirty="0"/>
              <a:t>Review the submission process for audiences requiring either AIA LU/HSW (health, safety and welfare) credits or CEU credits:</a:t>
            </a:r>
          </a:p>
          <a:p>
            <a:r>
              <a:rPr lang="en-US" i="0" dirty="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r>
              <a:rPr lang="en-US" i="0" dirty="0"/>
              <a:t>For those seeking IACET credit, they must take and pass the test. They must self-report CEU credits to their certifying organization or agency.</a:t>
            </a:r>
          </a:p>
          <a:p>
            <a:endParaRPr lang="en-US" i="0" dirty="0"/>
          </a:p>
        </p:txBody>
      </p:sp>
      <p:sp>
        <p:nvSpPr>
          <p:cNvPr id="4" name="Slide Number Placeholder 3"/>
          <p:cNvSpPr>
            <a:spLocks noGrp="1"/>
          </p:cNvSpPr>
          <p:nvPr>
            <p:ph type="sldNum" sz="quarter" idx="10"/>
          </p:nvPr>
        </p:nvSpPr>
        <p:spPr/>
        <p:txBody>
          <a:bodyPr/>
          <a:lstStyle/>
          <a:p>
            <a:fld id="{6FCE880B-65DD-C741-91C3-31869CD49403}" type="slidenum">
              <a:rPr lang="en-US" smtClean="0"/>
              <a:t>3</a:t>
            </a:fld>
            <a:endParaRPr lang="en-US"/>
          </a:p>
        </p:txBody>
      </p:sp>
    </p:spTree>
    <p:extLst>
      <p:ext uri="{BB962C8B-B14F-4D97-AF65-F5344CB8AC3E}">
        <p14:creationId xmlns:p14="http://schemas.microsoft.com/office/powerpoint/2010/main" val="8606884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how load is delivered to rods in an overturning system.  Explain why compression post are close together [limiting top plate bending.</a:t>
            </a:r>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30</a:t>
            </a:fld>
            <a:endParaRPr lang="en-US"/>
          </a:p>
        </p:txBody>
      </p:sp>
    </p:spTree>
    <p:extLst>
      <p:ext uri="{BB962C8B-B14F-4D97-AF65-F5344CB8AC3E}">
        <p14:creationId xmlns:p14="http://schemas.microsoft.com/office/powerpoint/2010/main" val="30077329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the concept of a “skipped-floor” system and the resulting accumulation of load at the roof top plate.</a:t>
            </a:r>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31</a:t>
            </a:fld>
            <a:endParaRPr lang="en-US"/>
          </a:p>
        </p:txBody>
      </p:sp>
    </p:spTree>
    <p:extLst>
      <p:ext uri="{BB962C8B-B14F-4D97-AF65-F5344CB8AC3E}">
        <p14:creationId xmlns:p14="http://schemas.microsoft.com/office/powerpoint/2010/main" val="40063521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the concept of an “all-floors-tied-off” system and the resulting distribution of load at each floor level.</a:t>
            </a:r>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32</a:t>
            </a:fld>
            <a:endParaRPr lang="en-US"/>
          </a:p>
        </p:txBody>
      </p:sp>
    </p:spTree>
    <p:extLst>
      <p:ext uri="{BB962C8B-B14F-4D97-AF65-F5344CB8AC3E}">
        <p14:creationId xmlns:p14="http://schemas.microsoft.com/office/powerpoint/2010/main" val="29021003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a:t>
            </a:r>
          </a:p>
          <a:p>
            <a:pPr eaLnBrk="1" hangingPunct="1"/>
            <a:r>
              <a:rPr lang="en-US" dirty="0" smtClean="0"/>
              <a:t>“What are the design advantages of an all-floors-tied-off system and why would you recommend it over a skipped-floor system?”</a:t>
            </a:r>
          </a:p>
          <a:p>
            <a:pPr eaLnBrk="1" hangingPunct="1"/>
            <a:r>
              <a:rPr lang="en-US" dirty="0" smtClean="0"/>
              <a:t>(The next few slides will highlight the pros/cons of each.)</a:t>
            </a:r>
          </a:p>
        </p:txBody>
      </p:sp>
      <p:sp>
        <p:nvSpPr>
          <p:cNvPr id="4" name="Slide Number Placeholder 3"/>
          <p:cNvSpPr>
            <a:spLocks noGrp="1"/>
          </p:cNvSpPr>
          <p:nvPr>
            <p:ph type="sldNum" sz="quarter" idx="10"/>
          </p:nvPr>
        </p:nvSpPr>
        <p:spPr/>
        <p:txBody>
          <a:bodyPr/>
          <a:lstStyle/>
          <a:p>
            <a:fld id="{6FCE880B-65DD-C741-91C3-31869CD49403}" type="slidenum">
              <a:rPr lang="en-US" smtClean="0"/>
              <a:t>33</a:t>
            </a:fld>
            <a:endParaRPr lang="en-US"/>
          </a:p>
        </p:txBody>
      </p:sp>
    </p:spTree>
    <p:extLst>
      <p:ext uri="{BB962C8B-B14F-4D97-AF65-F5344CB8AC3E}">
        <p14:creationId xmlns:p14="http://schemas.microsoft.com/office/powerpoint/2010/main" val="3785097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pPr eaLnBrk="1" hangingPunct="1"/>
            <a:r>
              <a:rPr lang="en-US" dirty="0" smtClean="0"/>
              <a:t>(Highlight the “con’s” of a skipped floor system and the resulting effects from the slide.)</a:t>
            </a:r>
          </a:p>
          <a:p>
            <a:pPr eaLnBrk="1" hangingPunct="1"/>
            <a:r>
              <a:rPr lang="en-US" dirty="0" smtClean="0"/>
              <a:t>(Highlight the “pro’s” of a tied-off systems and resulting cost savings due to reduced lumber/rod/plate sizes.)</a:t>
            </a:r>
          </a:p>
          <a:p>
            <a:pPr eaLnBrk="1" hangingPunct="1"/>
            <a:endParaRPr lang="en-US" dirty="0" smtClean="0"/>
          </a:p>
          <a:p>
            <a:pPr eaLnBrk="1" hangingPunct="1"/>
            <a:r>
              <a:rPr lang="en-US" dirty="0" smtClean="0"/>
              <a:t>(Some language you may want to incorporate in your discussion of this slide)</a:t>
            </a:r>
          </a:p>
          <a:p>
            <a:pPr eaLnBrk="1" hangingPunct="1"/>
            <a:r>
              <a:rPr lang="en-US" dirty="0" smtClean="0"/>
              <a:t>“Everyone thinks they are saving money by skipping floors because you don’t need bearing plates and nuts (and take-ups devices) at each level, but really you ADD COST b/c your compression studs and rod have to be the same size at each level of your structure. Tying off at each level makes the rods discontinuous, but this allows for reducing the rod and compression post sizes.”</a:t>
            </a:r>
          </a:p>
          <a:p>
            <a:pPr eaLnBrk="1" hangingPunct="1"/>
            <a:endParaRPr lang="en-US" dirty="0" smtClean="0"/>
          </a:p>
          <a:p>
            <a:pPr eaLnBrk="1" hangingPunct="1"/>
            <a:endParaRPr lang="en-US"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All of the following are results of using a skipped-floor system for shear wall overturning rod systems, EXCEPT: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Lack of system redundancy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overall cost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Increased construction stability</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drift</a:t>
            </a:r>
          </a:p>
        </p:txBody>
      </p:sp>
      <p:sp>
        <p:nvSpPr>
          <p:cNvPr id="4" name="Slide Number Placeholder 3"/>
          <p:cNvSpPr>
            <a:spLocks noGrp="1"/>
          </p:cNvSpPr>
          <p:nvPr>
            <p:ph type="sldNum" sz="quarter" idx="10"/>
          </p:nvPr>
        </p:nvSpPr>
        <p:spPr/>
        <p:txBody>
          <a:bodyPr/>
          <a:lstStyle/>
          <a:p>
            <a:fld id="{6FCE880B-65DD-C741-91C3-31869CD49403}" type="slidenum">
              <a:rPr lang="en-US" smtClean="0"/>
              <a:t>34</a:t>
            </a:fld>
            <a:endParaRPr lang="en-US"/>
          </a:p>
        </p:txBody>
      </p:sp>
    </p:spTree>
    <p:extLst>
      <p:ext uri="{BB962C8B-B14F-4D97-AF65-F5344CB8AC3E}">
        <p14:creationId xmlns:p14="http://schemas.microsoft.com/office/powerpoint/2010/main" val="9576815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Talking Points</a:t>
            </a:r>
          </a:p>
          <a:p>
            <a:r>
              <a:rPr lang="en-US" dirty="0" smtClean="0"/>
              <a:t>“In a skipped system, deflection has to be the same at the bottom as it is at the top because there is no other place for it to be restrained (consistent rod elongation).”</a:t>
            </a:r>
          </a:p>
          <a:p>
            <a:r>
              <a:rPr lang="en-US" dirty="0" smtClean="0"/>
              <a:t>“In a ‘tied-off’ system- rod elongation is distributed between floors at each ‘tie-off’ point, lessening the impact.”</a:t>
            </a:r>
          </a:p>
          <a:p>
            <a:endParaRPr lang="en-US"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pPr lvl="0"/>
            <a:r>
              <a:rPr lang="en-US" sz="1200" kern="1200" dirty="0" smtClean="0">
                <a:solidFill>
                  <a:schemeClr val="tx1"/>
                </a:solidFill>
                <a:effectLst/>
                <a:latin typeface="Times New Roman" pitchFamily="18" charset="0"/>
                <a:ea typeface="+mn-ea"/>
                <a:cs typeface="+mn-cs"/>
              </a:rPr>
              <a:t>All of the following are results of using a skipped-floor system for shear wall overturning rod systems, EXCEPT: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Lack of system redundancy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overall cost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Increased construction stability</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drift</a:t>
            </a:r>
          </a:p>
        </p:txBody>
      </p:sp>
      <p:sp>
        <p:nvSpPr>
          <p:cNvPr id="4" name="Slide Number Placeholder 3"/>
          <p:cNvSpPr>
            <a:spLocks noGrp="1"/>
          </p:cNvSpPr>
          <p:nvPr>
            <p:ph type="sldNum" sz="quarter" idx="10"/>
          </p:nvPr>
        </p:nvSpPr>
        <p:spPr/>
        <p:txBody>
          <a:bodyPr/>
          <a:lstStyle/>
          <a:p>
            <a:fld id="{6FCE880B-65DD-C741-91C3-31869CD49403}" type="slidenum">
              <a:rPr lang="en-US" smtClean="0"/>
              <a:t>35</a:t>
            </a:fld>
            <a:endParaRPr lang="en-US"/>
          </a:p>
        </p:txBody>
      </p:sp>
    </p:spTree>
    <p:extLst>
      <p:ext uri="{BB962C8B-B14F-4D97-AF65-F5344CB8AC3E}">
        <p14:creationId xmlns:p14="http://schemas.microsoft.com/office/powerpoint/2010/main" val="11402175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(This slide provides an opportunity to walk the audience through a skipped floor system)</a:t>
            </a:r>
          </a:p>
          <a:p>
            <a:pPr>
              <a:defRPr/>
            </a:pPr>
            <a:r>
              <a:rPr lang="en-US" dirty="0" smtClean="0"/>
              <a:t>(A laser pointer will be helpful here.)</a:t>
            </a:r>
          </a:p>
          <a:p>
            <a:pPr>
              <a:defRPr/>
            </a:pPr>
            <a:endParaRPr lang="en-US" b="1" dirty="0" smtClean="0"/>
          </a:p>
          <a:p>
            <a:pPr>
              <a:defRPr/>
            </a:pPr>
            <a:r>
              <a:rPr lang="en-US" dirty="0" smtClean="0"/>
              <a:t>(Review the 3 floor section drawing on the right, highlighting the accumulation of uplift forces at upper floor due to the skipped floor system. </a:t>
            </a:r>
            <a:r>
              <a:rPr lang="en-US" b="1" dirty="0" smtClean="0"/>
              <a:t>Upper floors are required to resist uplift forces from floors below leading to larger posts, plates, rod sizes and therefore increased costs. </a:t>
            </a:r>
          </a:p>
          <a:p>
            <a:pPr>
              <a:defRPr/>
            </a:pPr>
            <a:endParaRPr lang="en-US" b="1" dirty="0" smtClean="0"/>
          </a:p>
          <a:p>
            <a:pPr>
              <a:defRPr/>
            </a:pPr>
            <a:r>
              <a:rPr lang="en-US" dirty="0" smtClean="0"/>
              <a:t>(Review Detail A, noting the accumulation of uplift forces that must be transferred through the third floor steel bearing plate into the top plate in a skipped floor system.)</a:t>
            </a:r>
          </a:p>
          <a:p>
            <a:pPr>
              <a:defRPr/>
            </a:pPr>
            <a:endParaRPr lang="en-US" b="1" dirty="0" smtClean="0"/>
          </a:p>
          <a:p>
            <a:pPr>
              <a:defRPr/>
            </a:pPr>
            <a:r>
              <a:rPr lang="en-US" dirty="0" smtClean="0"/>
              <a:t>Talking points:</a:t>
            </a:r>
          </a:p>
          <a:p>
            <a:pPr marL="228600" indent="-228600">
              <a:buFontTx/>
              <a:buAutoNum type="arabicPeriod"/>
              <a:defRPr/>
            </a:pPr>
            <a:r>
              <a:rPr lang="en-US" dirty="0" smtClean="0"/>
              <a:t>Note the load path direction is bottom to top to bottom… inefficient</a:t>
            </a:r>
          </a:p>
          <a:p>
            <a:pPr marL="228600" indent="-228600">
              <a:buFontTx/>
              <a:buAutoNum type="arabicPeriod"/>
              <a:defRPr/>
            </a:pPr>
            <a:r>
              <a:rPr lang="en-US" dirty="0" smtClean="0"/>
              <a:t>Overturning loads transferred to posts through boundary nailing, travel upward through compression until finding </a:t>
            </a:r>
            <a:r>
              <a:rPr lang="en-US" b="1" dirty="0" smtClean="0"/>
              <a:t>ONE</a:t>
            </a:r>
            <a:r>
              <a:rPr lang="en-US" dirty="0" smtClean="0"/>
              <a:t> point of restraint. One fails, all fails.</a:t>
            </a:r>
          </a:p>
          <a:p>
            <a:pPr marL="228600" indent="-228600">
              <a:buFontTx/>
              <a:buAutoNum type="arabicPeriod"/>
              <a:defRPr/>
            </a:pPr>
            <a:endParaRPr lang="en-US" dirty="0" smtClean="0"/>
          </a:p>
          <a:p>
            <a:pPr>
              <a:defRPr/>
            </a:pPr>
            <a:r>
              <a:rPr lang="en-US" b="1" dirty="0" smtClean="0"/>
              <a:t>Ask audience “Where is that one point of restraint in a skipped floor system? From an earlier slide (slide 35) recall the possible effect to the building if a wind or seismic event were to occur before the rod system was installed- collapse.”</a:t>
            </a:r>
          </a:p>
          <a:p>
            <a:pPr marL="228600" indent="-228600">
              <a:buFont typeface="+mj-lt"/>
              <a:buAutoNum type="arabicPeriod" startAt="3"/>
              <a:defRPr/>
            </a:pPr>
            <a:r>
              <a:rPr lang="en-US" dirty="0" smtClean="0"/>
              <a:t>Entire system restrained at upper top plate</a:t>
            </a:r>
            <a:r>
              <a:rPr lang="en-US" b="1" dirty="0" smtClean="0"/>
              <a:t> </a:t>
            </a:r>
            <a:r>
              <a:rPr lang="en-US" dirty="0" smtClean="0"/>
              <a:t>by large steel bearing plate.</a:t>
            </a:r>
          </a:p>
          <a:p>
            <a:pPr marL="228600" indent="-228600">
              <a:buFontTx/>
              <a:buAutoNum type="arabicPeriod" startAt="3"/>
              <a:defRPr/>
            </a:pPr>
            <a:r>
              <a:rPr lang="en-US" dirty="0" smtClean="0"/>
              <a:t>Load transfer from bearing plate to nut to rod.</a:t>
            </a:r>
          </a:p>
          <a:p>
            <a:pPr marL="228600" indent="-228600">
              <a:buFontTx/>
              <a:buAutoNum type="arabicPeriod" startAt="3"/>
              <a:defRPr/>
            </a:pPr>
            <a:r>
              <a:rPr lang="en-US" dirty="0" smtClean="0"/>
              <a:t>Top floor tension force a result of </a:t>
            </a:r>
            <a:r>
              <a:rPr lang="en-US" b="1" dirty="0" smtClean="0"/>
              <a:t>all</a:t>
            </a:r>
            <a:r>
              <a:rPr lang="en-US" dirty="0" smtClean="0"/>
              <a:t> the lower posts transferring loads upward to top floor before coming back down. Posts in lower floors carry that force up in compression.  Therefore, posts in top floor must resists uplift force from bottom floor.  RESULT IS OVERSIZED POSTS AT MID AND UPPER FLOOR- NOT COST EFFECTIVE.</a:t>
            </a:r>
          </a:p>
          <a:p>
            <a:pPr marL="228600" indent="-228600">
              <a:buFontTx/>
              <a:buAutoNum type="arabicPeriod" startAt="3"/>
              <a:defRPr/>
            </a:pPr>
            <a:endParaRPr lang="en-US" b="1" dirty="0" smtClean="0"/>
          </a:p>
          <a:p>
            <a:pPr marL="228600" indent="-228600">
              <a:buFont typeface="+mj-lt"/>
              <a:buAutoNum type="arabicPeriod" startAt="3"/>
              <a:defRPr/>
            </a:pPr>
            <a:r>
              <a:rPr lang="en-US" b="1" dirty="0" smtClean="0"/>
              <a:t>Section Drawing (on far right) notes:</a:t>
            </a:r>
          </a:p>
          <a:p>
            <a:pPr marL="685800" lvl="1" indent="-228600">
              <a:buFont typeface="+mj-lt"/>
              <a:buAutoNum type="arabicPeriod"/>
              <a:defRPr/>
            </a:pPr>
            <a:r>
              <a:rPr lang="en-US" dirty="0" smtClean="0"/>
              <a:t>F</a:t>
            </a:r>
            <a:r>
              <a:rPr lang="en-US" baseline="-25000" dirty="0" smtClean="0"/>
              <a:t>1</a:t>
            </a:r>
            <a:r>
              <a:rPr lang="en-US" dirty="0" smtClean="0"/>
              <a:t>, F</a:t>
            </a:r>
            <a:r>
              <a:rPr lang="en-US" baseline="-25000" dirty="0" smtClean="0"/>
              <a:t>2 </a:t>
            </a:r>
            <a:r>
              <a:rPr lang="en-US" dirty="0" smtClean="0"/>
              <a:t>and F</a:t>
            </a:r>
            <a:r>
              <a:rPr lang="en-US" baseline="-25000" dirty="0" smtClean="0"/>
              <a:t>3 </a:t>
            </a:r>
            <a:r>
              <a:rPr lang="en-US" dirty="0" smtClean="0"/>
              <a:t>are inter-story uplift forces.</a:t>
            </a:r>
            <a:endParaRPr lang="en-US" baseline="-25000" dirty="0" smtClean="0"/>
          </a:p>
          <a:p>
            <a:pPr marL="685800" lvl="1" indent="-228600">
              <a:buFont typeface="+mj-lt"/>
              <a:buAutoNum type="arabicPeriod"/>
              <a:defRPr/>
            </a:pPr>
            <a:r>
              <a:rPr lang="en-US" dirty="0" smtClean="0"/>
              <a:t>T</a:t>
            </a:r>
            <a:r>
              <a:rPr lang="en-US" baseline="-25000" dirty="0" smtClean="0"/>
              <a:t>1</a:t>
            </a:r>
            <a:r>
              <a:rPr lang="en-US" dirty="0" smtClean="0"/>
              <a:t>, T</a:t>
            </a:r>
            <a:r>
              <a:rPr lang="en-US" baseline="-25000" dirty="0" smtClean="0"/>
              <a:t>2 </a:t>
            </a:r>
            <a:r>
              <a:rPr lang="en-US" dirty="0" smtClean="0"/>
              <a:t>and T</a:t>
            </a:r>
            <a:r>
              <a:rPr lang="en-US" baseline="-25000" dirty="0" smtClean="0"/>
              <a:t>3 </a:t>
            </a:r>
            <a:r>
              <a:rPr lang="en-US" dirty="0" smtClean="0"/>
              <a:t>are rod tension loads</a:t>
            </a:r>
            <a:endParaRPr lang="en-US" baseline="-25000" dirty="0" smtClean="0"/>
          </a:p>
          <a:p>
            <a:pPr marL="685800" lvl="1" indent="-228600">
              <a:buFont typeface="+mj-lt"/>
              <a:buAutoNum type="arabicPeriod"/>
              <a:defRPr/>
            </a:pPr>
            <a:r>
              <a:rPr lang="en-US" dirty="0" smtClean="0"/>
              <a:t>C</a:t>
            </a:r>
            <a:r>
              <a:rPr lang="en-US" baseline="-25000" dirty="0" smtClean="0"/>
              <a:t>1</a:t>
            </a:r>
            <a:r>
              <a:rPr lang="en-US" dirty="0" smtClean="0"/>
              <a:t>, C</a:t>
            </a:r>
            <a:r>
              <a:rPr lang="en-US" baseline="-25000" dirty="0" smtClean="0"/>
              <a:t>2 </a:t>
            </a:r>
            <a:r>
              <a:rPr lang="en-US" dirty="0" smtClean="0"/>
              <a:t>and C</a:t>
            </a:r>
            <a:r>
              <a:rPr lang="en-US" baseline="-25000" dirty="0" smtClean="0"/>
              <a:t>3 </a:t>
            </a:r>
            <a:r>
              <a:rPr lang="en-US" dirty="0" smtClean="0"/>
              <a:t>are the post compression loads due to uplift forces. </a:t>
            </a:r>
          </a:p>
          <a:p>
            <a:pPr marL="685800" lvl="1" indent="-228600">
              <a:buFont typeface="+mj-lt"/>
              <a:buAutoNum type="arabicPeriod"/>
              <a:defRPr/>
            </a:pPr>
            <a:r>
              <a:rPr lang="en-US" dirty="0" smtClean="0"/>
              <a:t>Example does not include gravity loads.</a:t>
            </a:r>
          </a:p>
        </p:txBody>
      </p:sp>
      <p:sp>
        <p:nvSpPr>
          <p:cNvPr id="4" name="Slide Number Placeholder 3"/>
          <p:cNvSpPr>
            <a:spLocks noGrp="1"/>
          </p:cNvSpPr>
          <p:nvPr>
            <p:ph type="sldNum" sz="quarter" idx="10"/>
          </p:nvPr>
        </p:nvSpPr>
        <p:spPr/>
        <p:txBody>
          <a:bodyPr/>
          <a:lstStyle/>
          <a:p>
            <a:fld id="{6FCE880B-65DD-C741-91C3-31869CD49403}" type="slidenum">
              <a:rPr lang="en-US" smtClean="0"/>
              <a:t>36</a:t>
            </a:fld>
            <a:endParaRPr lang="en-US"/>
          </a:p>
        </p:txBody>
      </p:sp>
    </p:spTree>
    <p:extLst>
      <p:ext uri="{BB962C8B-B14F-4D97-AF65-F5344CB8AC3E}">
        <p14:creationId xmlns:p14="http://schemas.microsoft.com/office/powerpoint/2010/main" val="22229898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Play video</a:t>
            </a:r>
            <a:r>
              <a:rPr lang="en-US" b="0" dirty="0" smtClean="0"/>
              <a:t>. B</a:t>
            </a:r>
            <a:r>
              <a:rPr lang="en-US" b="0" baseline="0" dirty="0" smtClean="0"/>
              <a:t>e sure to point the location of the stud and sheathing failure prior to starting the video.</a:t>
            </a:r>
            <a:endParaRPr lang="en-US" b="0" dirty="0" smtClean="0"/>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37</a:t>
            </a:fld>
            <a:endParaRPr lang="en-US"/>
          </a:p>
        </p:txBody>
      </p:sp>
    </p:spTree>
    <p:extLst>
      <p:ext uri="{BB962C8B-B14F-4D97-AF65-F5344CB8AC3E}">
        <p14:creationId xmlns:p14="http://schemas.microsoft.com/office/powerpoint/2010/main" val="9793862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(This slide provides an opportunity to walk the audience through the advantages of an all-floors-tied-off system vs. a skipped floor system.)</a:t>
            </a:r>
          </a:p>
          <a:p>
            <a:pPr>
              <a:defRPr/>
            </a:pPr>
            <a:r>
              <a:rPr lang="en-US" dirty="0" smtClean="0"/>
              <a:t>(A laser pointer will be helpful here.)</a:t>
            </a:r>
          </a:p>
          <a:p>
            <a:pPr>
              <a:defRPr/>
            </a:pPr>
            <a:endParaRPr lang="en-US" dirty="0" smtClean="0"/>
          </a:p>
          <a:p>
            <a:pPr>
              <a:defRPr/>
            </a:pPr>
            <a:r>
              <a:rPr lang="en-US" dirty="0" smtClean="0"/>
              <a:t>(Review the 3 floor section drawing on the right, highlighting the lack of accumulation of uplift forces at upper floors due to all floor tie offs. </a:t>
            </a:r>
            <a:r>
              <a:rPr lang="en-US" b="1" dirty="0" smtClean="0"/>
              <a:t>Upper floors are no longer required to resist uplift forces from floors below leading to smaller posts, plates, rod sizes and therefore decreased costs. </a:t>
            </a:r>
          </a:p>
          <a:p>
            <a:pPr>
              <a:defRPr/>
            </a:pPr>
            <a:endParaRPr lang="en-US" b="1" dirty="0" smtClean="0"/>
          </a:p>
          <a:p>
            <a:pPr>
              <a:defRPr/>
            </a:pPr>
            <a:r>
              <a:rPr lang="en-US" dirty="0" smtClean="0"/>
              <a:t>(Review Detail B, noting the reduction in loads that must be restrained/transferred into the top plate vs. the skipped floor system [4k vs. 27 kips] )</a:t>
            </a:r>
          </a:p>
          <a:p>
            <a:pPr>
              <a:defRPr/>
            </a:pPr>
            <a:endParaRPr lang="en-US" dirty="0" smtClean="0"/>
          </a:p>
          <a:p>
            <a:pPr>
              <a:defRPr/>
            </a:pPr>
            <a:r>
              <a:rPr lang="en-US" dirty="0" smtClean="0"/>
              <a:t>(Review Detail C, noting reduction in rod tension loads [T value] vs. skipped floor system [14 vs. 27 kips])</a:t>
            </a:r>
          </a:p>
          <a:p>
            <a:pPr>
              <a:defRPr/>
            </a:pPr>
            <a:r>
              <a:rPr lang="en-US" dirty="0" smtClean="0"/>
              <a:t>(Review Detail C, note reduction in compression loads [C value] vs. skipped floor system [10 vs. 23 kips])</a:t>
            </a:r>
          </a:p>
          <a:p>
            <a:pPr>
              <a:defRPr/>
            </a:pPr>
            <a:endParaRPr lang="en-US" b="1" dirty="0" smtClean="0"/>
          </a:p>
          <a:p>
            <a:pPr>
              <a:defRPr/>
            </a:pPr>
            <a:r>
              <a:rPr lang="en-US" dirty="0" smtClean="0"/>
              <a:t>Talking points:</a:t>
            </a:r>
          </a:p>
          <a:p>
            <a:pPr marL="228600" indent="-228600">
              <a:buFont typeface="+mj-lt"/>
              <a:buAutoNum type="arabicPeriod"/>
              <a:defRPr/>
            </a:pPr>
            <a:r>
              <a:rPr lang="en-US" dirty="0" smtClean="0"/>
              <a:t>Load path: overturning loads transfer to posts through boundary nailing and travel upward through floor system until finding a point of restraint AT EACH STORY=EFFICIENT.</a:t>
            </a:r>
          </a:p>
          <a:p>
            <a:pPr marL="228600" indent="-228600">
              <a:buFont typeface="+mj-lt"/>
              <a:buAutoNum type="arabicPeriod"/>
              <a:defRPr/>
            </a:pPr>
            <a:r>
              <a:rPr lang="en-US" dirty="0" smtClean="0"/>
              <a:t>Floor system or roof top plates resist uplift only from floor below.  Posts are in compression due to uplift from inter-story loads. </a:t>
            </a:r>
          </a:p>
          <a:p>
            <a:pPr marL="228600" indent="-228600">
              <a:buFont typeface="+mj-lt"/>
              <a:buAutoNum type="arabicPeriod"/>
              <a:defRPr/>
            </a:pPr>
            <a:r>
              <a:rPr lang="en-US" dirty="0" smtClean="0"/>
              <a:t>Floor system or roof top plates held down by bearing plate on sole plate or roof top plate AT EACH FLOOR.</a:t>
            </a:r>
          </a:p>
          <a:p>
            <a:pPr marL="228600" indent="-228600">
              <a:buFont typeface="+mj-lt"/>
              <a:buAutoNum type="arabicPeriod"/>
              <a:defRPr/>
            </a:pPr>
            <a:r>
              <a:rPr lang="en-US" dirty="0" smtClean="0"/>
              <a:t>Bearing plates transfer EACH FLOOR’S load to nut then rod.</a:t>
            </a:r>
          </a:p>
          <a:p>
            <a:pPr marL="228600" indent="-228600">
              <a:buFont typeface="+mj-lt"/>
              <a:buAutoNum type="arabicPeriod"/>
              <a:defRPr/>
            </a:pPr>
            <a:r>
              <a:rPr lang="en-US" dirty="0" smtClean="0"/>
              <a:t>Posts on top floor resist uplift force only from floor below. </a:t>
            </a:r>
            <a:r>
              <a:rPr lang="en-US" b="1" dirty="0" smtClean="0"/>
              <a:t>Be</a:t>
            </a:r>
            <a:r>
              <a:rPr lang="en-US" b="1" baseline="0" dirty="0" smtClean="0"/>
              <a:t> sure to discuss that posts and rods can decrease in size on upper floors. </a:t>
            </a:r>
            <a:r>
              <a:rPr lang="en-US" dirty="0" smtClean="0"/>
              <a:t>RESULT IS COST SAVINGS DUE TO SMALLER POST SIZES ON MID AND UPPER FLOORS.</a:t>
            </a:r>
          </a:p>
          <a:p>
            <a:pPr marL="228600" indent="-228600">
              <a:buFont typeface="+mj-lt"/>
              <a:buAutoNum type="arabicPeriod"/>
              <a:defRPr/>
            </a:pPr>
            <a:endParaRPr lang="en-US" dirty="0" smtClean="0"/>
          </a:p>
          <a:p>
            <a:pPr marL="228600" indent="-228600">
              <a:buFont typeface="+mj-lt"/>
              <a:buAutoNum type="arabicPeriod"/>
              <a:defRPr/>
            </a:pPr>
            <a:r>
              <a:rPr lang="en-US" dirty="0" smtClean="0"/>
              <a:t>Detail B: Steel bearing plate is designed for bending and perp-to-grain load of 4 kips on top plates.</a:t>
            </a:r>
          </a:p>
          <a:p>
            <a:pPr marL="228600" indent="-228600">
              <a:buFont typeface="+mj-lt"/>
              <a:buAutoNum type="arabicPeriod"/>
              <a:defRPr/>
            </a:pPr>
            <a:r>
              <a:rPr lang="en-US" dirty="0" smtClean="0"/>
              <a:t>Detail B: Posts are designed for buckling load and perp-to-grain bearing load on top plates of 2 kips each.</a:t>
            </a:r>
          </a:p>
          <a:p>
            <a:pPr marL="228600" indent="-228600">
              <a:buFont typeface="+mj-lt"/>
              <a:buAutoNum type="arabicPeriod"/>
              <a:defRPr/>
            </a:pPr>
            <a:endParaRPr lang="en-US" dirty="0" smtClean="0"/>
          </a:p>
          <a:p>
            <a:pPr marL="228600" indent="-228600">
              <a:buFont typeface="+mj-lt"/>
              <a:buAutoNum type="arabicPeriod"/>
              <a:defRPr/>
            </a:pPr>
            <a:r>
              <a:rPr lang="en-US" dirty="0" smtClean="0"/>
              <a:t>Detail C: Incremental Bearing at each floor allows “tie-off” to occur.  </a:t>
            </a:r>
          </a:p>
          <a:p>
            <a:pPr marL="228600" indent="-228600">
              <a:buFont typeface="+mj-lt"/>
              <a:buAutoNum type="arabicPeriod"/>
              <a:defRPr/>
            </a:pPr>
            <a:endParaRPr lang="en-US" b="1" dirty="0" smtClean="0"/>
          </a:p>
          <a:p>
            <a:pPr marL="228600" indent="-228600">
              <a:buFont typeface="+mj-lt"/>
              <a:buAutoNum type="arabicPeriod"/>
              <a:defRPr/>
            </a:pPr>
            <a:r>
              <a:rPr lang="en-US" b="1" dirty="0" smtClean="0"/>
              <a:t>Section Drawing (on far right) notes:</a:t>
            </a:r>
          </a:p>
          <a:p>
            <a:pPr marL="685800" lvl="1" indent="-228600">
              <a:buFont typeface="+mj-lt"/>
              <a:buAutoNum type="arabicPeriod"/>
              <a:defRPr/>
            </a:pPr>
            <a:r>
              <a:rPr lang="en-US" dirty="0" smtClean="0"/>
              <a:t>F</a:t>
            </a:r>
            <a:r>
              <a:rPr lang="en-US" baseline="-25000" dirty="0" smtClean="0"/>
              <a:t>1</a:t>
            </a:r>
            <a:r>
              <a:rPr lang="en-US" dirty="0" smtClean="0"/>
              <a:t>, F</a:t>
            </a:r>
            <a:r>
              <a:rPr lang="en-US" baseline="-25000" dirty="0" smtClean="0"/>
              <a:t>2 </a:t>
            </a:r>
            <a:r>
              <a:rPr lang="en-US" dirty="0" smtClean="0"/>
              <a:t>and F</a:t>
            </a:r>
            <a:r>
              <a:rPr lang="en-US" baseline="-25000" dirty="0" smtClean="0"/>
              <a:t>3 </a:t>
            </a:r>
            <a:r>
              <a:rPr lang="en-US" dirty="0" smtClean="0"/>
              <a:t>are inter-story uplift forces.</a:t>
            </a:r>
            <a:endParaRPr lang="en-US" baseline="-25000" dirty="0" smtClean="0"/>
          </a:p>
          <a:p>
            <a:pPr marL="685800" lvl="1" indent="-228600">
              <a:buFont typeface="+mj-lt"/>
              <a:buAutoNum type="arabicPeriod"/>
              <a:defRPr/>
            </a:pPr>
            <a:r>
              <a:rPr lang="en-US" dirty="0" smtClean="0"/>
              <a:t>T</a:t>
            </a:r>
            <a:r>
              <a:rPr lang="en-US" baseline="-25000" dirty="0" smtClean="0"/>
              <a:t>1</a:t>
            </a:r>
            <a:r>
              <a:rPr lang="en-US" dirty="0" smtClean="0"/>
              <a:t>, T</a:t>
            </a:r>
            <a:r>
              <a:rPr lang="en-US" baseline="-25000" dirty="0" smtClean="0"/>
              <a:t>2 </a:t>
            </a:r>
            <a:r>
              <a:rPr lang="en-US" dirty="0" smtClean="0"/>
              <a:t>and T</a:t>
            </a:r>
            <a:r>
              <a:rPr lang="en-US" baseline="-25000" dirty="0" smtClean="0"/>
              <a:t>3 </a:t>
            </a:r>
            <a:r>
              <a:rPr lang="en-US" dirty="0" smtClean="0"/>
              <a:t>are rod tension loads</a:t>
            </a:r>
            <a:endParaRPr lang="en-US" baseline="-25000" dirty="0" smtClean="0"/>
          </a:p>
          <a:p>
            <a:pPr marL="685800" lvl="1" indent="-228600">
              <a:buFont typeface="+mj-lt"/>
              <a:buAutoNum type="arabicPeriod"/>
              <a:defRPr/>
            </a:pPr>
            <a:r>
              <a:rPr lang="en-US" dirty="0" smtClean="0"/>
              <a:t>C</a:t>
            </a:r>
            <a:r>
              <a:rPr lang="en-US" baseline="-25000" dirty="0" smtClean="0"/>
              <a:t>1</a:t>
            </a:r>
            <a:r>
              <a:rPr lang="en-US" dirty="0" smtClean="0"/>
              <a:t>, C</a:t>
            </a:r>
            <a:r>
              <a:rPr lang="en-US" baseline="-25000" dirty="0" smtClean="0"/>
              <a:t>2 </a:t>
            </a:r>
            <a:r>
              <a:rPr lang="en-US" dirty="0" smtClean="0"/>
              <a:t>and C</a:t>
            </a:r>
            <a:r>
              <a:rPr lang="en-US" baseline="-25000" dirty="0" smtClean="0"/>
              <a:t>3 </a:t>
            </a:r>
            <a:r>
              <a:rPr lang="en-US" dirty="0" smtClean="0"/>
              <a:t>are the post compression loads due to uplift forces. </a:t>
            </a:r>
          </a:p>
          <a:p>
            <a:pPr marL="685800" lvl="1" indent="-228600">
              <a:buFont typeface="+mj-lt"/>
              <a:buAutoNum type="arabicPeriod"/>
              <a:defRPr/>
            </a:pPr>
            <a:r>
              <a:rPr lang="en-US" dirty="0" smtClean="0"/>
              <a:t>Example does not include gravity loads.</a:t>
            </a:r>
          </a:p>
          <a:p>
            <a:pPr marL="228600" indent="-228600">
              <a:buFont typeface="+mj-lt"/>
              <a:buAutoNum type="arabicPeriod"/>
              <a:defRPr/>
            </a:pPr>
            <a:endParaRPr lang="en-US"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In an all-floors-tied-off system to resist overturning, posts and rods can decrease in size:</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On upper floors</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On the bottom floor</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On every floor</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They cannot decrease in size</a:t>
            </a:r>
          </a:p>
        </p:txBody>
      </p:sp>
      <p:sp>
        <p:nvSpPr>
          <p:cNvPr id="4" name="Slide Number Placeholder 3"/>
          <p:cNvSpPr>
            <a:spLocks noGrp="1"/>
          </p:cNvSpPr>
          <p:nvPr>
            <p:ph type="sldNum" sz="quarter" idx="10"/>
          </p:nvPr>
        </p:nvSpPr>
        <p:spPr/>
        <p:txBody>
          <a:bodyPr/>
          <a:lstStyle/>
          <a:p>
            <a:fld id="{6FCE880B-65DD-C741-91C3-31869CD49403}" type="slidenum">
              <a:rPr lang="en-US" smtClean="0"/>
              <a:t>38</a:t>
            </a:fld>
            <a:endParaRPr lang="en-US"/>
          </a:p>
        </p:txBody>
      </p:sp>
    </p:spTree>
    <p:extLst>
      <p:ext uri="{BB962C8B-B14F-4D97-AF65-F5344CB8AC3E}">
        <p14:creationId xmlns:p14="http://schemas.microsoft.com/office/powerpoint/2010/main" val="23849742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Skipping floors may also lead to construction stability issues as the full lateral capacity of a shear wall is not achieved until overturning is restrained.  If the contractor is using a system where you can tie off at each floor this could be installed as each level is completed – whereas in a skipped for system to have to wait until the entire structure is complete.</a:t>
            </a:r>
          </a:p>
          <a:p>
            <a:endParaRPr lang="en-US"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All of the following are results of using a skipped-floor system for shear wall overturning rod systems, EXCEPT: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Lack of system redundancy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overall cost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Increased construction stability</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drift</a:t>
            </a:r>
          </a:p>
        </p:txBody>
      </p:sp>
      <p:sp>
        <p:nvSpPr>
          <p:cNvPr id="4" name="Slide Number Placeholder 3"/>
          <p:cNvSpPr>
            <a:spLocks noGrp="1"/>
          </p:cNvSpPr>
          <p:nvPr>
            <p:ph type="sldNum" sz="quarter" idx="10"/>
          </p:nvPr>
        </p:nvSpPr>
        <p:spPr/>
        <p:txBody>
          <a:bodyPr/>
          <a:lstStyle/>
          <a:p>
            <a:fld id="{6FCE880B-65DD-C741-91C3-31869CD49403}" type="slidenum">
              <a:rPr lang="en-US" smtClean="0"/>
              <a:t>40</a:t>
            </a:fld>
            <a:endParaRPr lang="en-US"/>
          </a:p>
        </p:txBody>
      </p:sp>
    </p:spTree>
    <p:extLst>
      <p:ext uri="{BB962C8B-B14F-4D97-AF65-F5344CB8AC3E}">
        <p14:creationId xmlns:p14="http://schemas.microsoft.com/office/powerpoint/2010/main" val="376200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i="0" dirty="0"/>
              <a:t>Review the submission process for audiences requiring ICC CEU credits.</a:t>
            </a:r>
          </a:p>
          <a:p>
            <a:endParaRPr lang="en-US" i="0" dirty="0"/>
          </a:p>
          <a:p>
            <a:r>
              <a:rPr lang="en-US" i="0" dirty="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i="0" dirty="0"/>
          </a:p>
          <a:p>
            <a:r>
              <a:rPr lang="en-US" i="0" dirty="0"/>
              <a:t>Explain the credits awarded: ICC: 0.1 (Equivalent to 1 hour) CEUs.</a:t>
            </a:r>
          </a:p>
          <a:p>
            <a:endParaRPr lang="en-US" i="0" dirty="0"/>
          </a:p>
        </p:txBody>
      </p:sp>
      <p:sp>
        <p:nvSpPr>
          <p:cNvPr id="4" name="Slide Number Placeholder 3"/>
          <p:cNvSpPr>
            <a:spLocks noGrp="1"/>
          </p:cNvSpPr>
          <p:nvPr>
            <p:ph type="sldNum" sz="quarter" idx="10"/>
          </p:nvPr>
        </p:nvSpPr>
        <p:spPr/>
        <p:txBody>
          <a:bodyPr/>
          <a:lstStyle/>
          <a:p>
            <a:fld id="{6FCE880B-65DD-C741-91C3-31869CD49403}" type="slidenum">
              <a:rPr lang="en-US" smtClean="0"/>
              <a:t>4</a:t>
            </a:fld>
            <a:endParaRPr lang="en-US"/>
          </a:p>
        </p:txBody>
      </p:sp>
    </p:spTree>
    <p:extLst>
      <p:ext uri="{BB962C8B-B14F-4D97-AF65-F5344CB8AC3E}">
        <p14:creationId xmlns:p14="http://schemas.microsoft.com/office/powerpoint/2010/main" val="6115819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Comment on the importance of redundancy in design.</a:t>
            </a:r>
          </a:p>
          <a:p>
            <a:endParaRPr lang="en-US"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All of the following are results of using a skipped-floor system for shear wall overturning rod systems, EXCEPT: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Lack of system redundancy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overall cost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Increased construction stability</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drift</a:t>
            </a:r>
          </a:p>
        </p:txBody>
      </p:sp>
      <p:sp>
        <p:nvSpPr>
          <p:cNvPr id="4" name="Slide Number Placeholder 3"/>
          <p:cNvSpPr>
            <a:spLocks noGrp="1"/>
          </p:cNvSpPr>
          <p:nvPr>
            <p:ph type="sldNum" sz="quarter" idx="10"/>
          </p:nvPr>
        </p:nvSpPr>
        <p:spPr/>
        <p:txBody>
          <a:bodyPr/>
          <a:lstStyle/>
          <a:p>
            <a:fld id="{6FCE880B-65DD-C741-91C3-31869CD49403}" type="slidenum">
              <a:rPr lang="en-US" smtClean="0"/>
              <a:t>41</a:t>
            </a:fld>
            <a:endParaRPr lang="en-US"/>
          </a:p>
        </p:txBody>
      </p:sp>
    </p:spTree>
    <p:extLst>
      <p:ext uri="{BB962C8B-B14F-4D97-AF65-F5344CB8AC3E}">
        <p14:creationId xmlns:p14="http://schemas.microsoft.com/office/powerpoint/2010/main" val="9335153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smtClean="0"/>
              <a:t>Do</a:t>
            </a:r>
          </a:p>
          <a:p>
            <a:pPr eaLnBrk="1" hangingPunct="1"/>
            <a:r>
              <a:rPr lang="en-US" dirty="0" smtClean="0"/>
              <a:t>(Highlight the design advantages of an all-tied-off-system as indicated on the slide.)</a:t>
            </a:r>
          </a:p>
          <a:p>
            <a:pPr eaLnBrk="1" hangingPunct="1"/>
            <a:endParaRPr lang="en-US" b="1" dirty="0" smtClean="0">
              <a:solidFill>
                <a:srgbClr val="006600"/>
              </a:solidFill>
              <a:ea typeface="Calibri" pitchFamily="34" charset="0"/>
              <a:cs typeface="Calibri" pitchFamily="34" charset="0"/>
            </a:endParaRPr>
          </a:p>
          <a:p>
            <a:pPr eaLnBrk="1" hangingPunct="1"/>
            <a:r>
              <a:rPr lang="en-US" b="1" dirty="0" smtClean="0">
                <a:solidFill>
                  <a:srgbClr val="006600"/>
                </a:solidFill>
                <a:ea typeface="Calibri" pitchFamily="34" charset="0"/>
                <a:cs typeface="Calibri" pitchFamily="34" charset="0"/>
              </a:rPr>
              <a:t>Accommodates shrinkage at each floor independently:</a:t>
            </a:r>
          </a:p>
          <a:p>
            <a:pPr eaLnBrk="1" hangingPunct="1"/>
            <a:r>
              <a:rPr lang="en-US" dirty="0" smtClean="0">
                <a:ea typeface="Calibri" pitchFamily="34" charset="0"/>
                <a:cs typeface="Calibri" pitchFamily="34" charset="0"/>
              </a:rPr>
              <a:t>Individual rods are connected at each floor by a coupler take-up device</a:t>
            </a:r>
          </a:p>
          <a:p>
            <a:r>
              <a:rPr lang="en-US" b="1" dirty="0" smtClean="0">
                <a:solidFill>
                  <a:srgbClr val="006600"/>
                </a:solidFill>
                <a:latin typeface="Calibri" pitchFamily="34" charset="0"/>
                <a:ea typeface="Calibri" pitchFamily="34" charset="0"/>
                <a:cs typeface="Calibri" pitchFamily="34" charset="0"/>
              </a:rPr>
              <a:t>Greater system redundancy and is consistent with typical design load path:</a:t>
            </a:r>
          </a:p>
          <a:p>
            <a:r>
              <a:rPr lang="en-US" dirty="0" smtClean="0">
                <a:latin typeface="Calibri" pitchFamily="34" charset="0"/>
                <a:ea typeface="Calibri" pitchFamily="34" charset="0"/>
                <a:cs typeface="Calibri" pitchFamily="34" charset="0"/>
              </a:rPr>
              <a:t>Restraint provided at all floors. Lower levels are not dependent on restraint of floors above</a:t>
            </a:r>
          </a:p>
          <a:p>
            <a:r>
              <a:rPr lang="en-US" b="1" dirty="0" smtClean="0">
                <a:solidFill>
                  <a:srgbClr val="006600"/>
                </a:solidFill>
                <a:latin typeface="Calibri" pitchFamily="34" charset="0"/>
                <a:ea typeface="Calibri" pitchFamily="34" charset="0"/>
                <a:cs typeface="Calibri" pitchFamily="34" charset="0"/>
              </a:rPr>
              <a:t>Reduced drift:</a:t>
            </a:r>
          </a:p>
          <a:p>
            <a:r>
              <a:rPr lang="en-US" dirty="0" smtClean="0">
                <a:latin typeface="Calibri" pitchFamily="34" charset="0"/>
                <a:ea typeface="Calibri" pitchFamily="34" charset="0"/>
                <a:cs typeface="Calibri" pitchFamily="34" charset="0"/>
              </a:rPr>
              <a:t>Tying off at each floor does not allow the effect of rod elongation to accumulate at lower floors. Lower compression forces reduce crushing.</a:t>
            </a:r>
          </a:p>
          <a:p>
            <a:r>
              <a:rPr lang="en-US" b="1" dirty="0" smtClean="0">
                <a:solidFill>
                  <a:srgbClr val="006600"/>
                </a:solidFill>
                <a:latin typeface="Calibri" pitchFamily="34" charset="0"/>
                <a:ea typeface="Calibri" pitchFamily="34" charset="0"/>
                <a:cs typeface="Calibri" pitchFamily="34" charset="0"/>
              </a:rPr>
              <a:t>Lower overall cost:</a:t>
            </a:r>
          </a:p>
          <a:p>
            <a:r>
              <a:rPr lang="en-US" dirty="0" smtClean="0">
                <a:latin typeface="Calibri" pitchFamily="34" charset="0"/>
                <a:ea typeface="Calibri" pitchFamily="34" charset="0"/>
                <a:cs typeface="Calibri" pitchFamily="34" charset="0"/>
              </a:rPr>
              <a:t>Post and rods can decrease in size on upper floors</a:t>
            </a:r>
          </a:p>
          <a:p>
            <a:r>
              <a:rPr lang="en-US" b="1" dirty="0" smtClean="0">
                <a:solidFill>
                  <a:srgbClr val="006600"/>
                </a:solidFill>
                <a:latin typeface="Calibri" pitchFamily="34" charset="0"/>
                <a:ea typeface="Calibri" pitchFamily="34" charset="0"/>
                <a:cs typeface="Calibri" pitchFamily="34" charset="0"/>
              </a:rPr>
              <a:t>Forces in the elements get smaller as they move up the structure:</a:t>
            </a:r>
          </a:p>
          <a:p>
            <a:r>
              <a:rPr lang="en-US" dirty="0" smtClean="0">
                <a:latin typeface="Calibri" pitchFamily="34" charset="0"/>
                <a:ea typeface="Calibri" pitchFamily="34" charset="0"/>
                <a:cs typeface="Calibri" pitchFamily="34" charset="0"/>
              </a:rPr>
              <a:t>Bearing plate restraints provided at all floors. As a result, tension loads are smaller on upper floors</a:t>
            </a:r>
          </a:p>
          <a:p>
            <a:endParaRPr lang="en-US" dirty="0" smtClean="0">
              <a:latin typeface="Calibri" pitchFamily="34" charset="0"/>
              <a:ea typeface="Calibri" pitchFamily="34" charset="0"/>
              <a:cs typeface="Calibri" pitchFamily="34" charset="0"/>
            </a:endParaRPr>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All of the following are results of using a skipped-floor system for shear wall overturning rod systems, EXCEPT: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Lack of system redundancy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overall cost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Increased construction stability</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drift</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42</a:t>
            </a:fld>
            <a:endParaRPr lang="en-US"/>
          </a:p>
        </p:txBody>
      </p:sp>
    </p:spTree>
    <p:extLst>
      <p:ext uri="{BB962C8B-B14F-4D97-AF65-F5344CB8AC3E}">
        <p14:creationId xmlns:p14="http://schemas.microsoft.com/office/powerpoint/2010/main" val="37897042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(Briefly compare the 2 systems)</a:t>
            </a:r>
          </a:p>
          <a:p>
            <a:endParaRPr lang="en-US" b="1"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All of the following are results of using a skipped-floor system for shear wall overturning rod systems, EXCEPT: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Lack of system redundancy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overall cost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Increased construction stability</a:t>
            </a:r>
            <a:endParaRPr lang="en-US" sz="120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Increased drift</a:t>
            </a:r>
          </a:p>
        </p:txBody>
      </p:sp>
      <p:sp>
        <p:nvSpPr>
          <p:cNvPr id="4" name="Slide Number Placeholder 3"/>
          <p:cNvSpPr>
            <a:spLocks noGrp="1"/>
          </p:cNvSpPr>
          <p:nvPr>
            <p:ph type="sldNum" sz="quarter" idx="10"/>
          </p:nvPr>
        </p:nvSpPr>
        <p:spPr/>
        <p:txBody>
          <a:bodyPr/>
          <a:lstStyle/>
          <a:p>
            <a:fld id="{6FCE880B-65DD-C741-91C3-31869CD49403}" type="slidenum">
              <a:rPr lang="en-US" smtClean="0"/>
              <a:t>43</a:t>
            </a:fld>
            <a:endParaRPr lang="en-US"/>
          </a:p>
        </p:txBody>
      </p:sp>
    </p:spTree>
    <p:extLst>
      <p:ext uri="{BB962C8B-B14F-4D97-AF65-F5344CB8AC3E}">
        <p14:creationId xmlns:p14="http://schemas.microsoft.com/office/powerpoint/2010/main" val="4841035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a:defRPr/>
            </a:pPr>
            <a:r>
              <a:rPr lang="en-US" dirty="0" smtClean="0"/>
              <a:t>The only part of an overturning rod system not in the code are the optional take-up devices.</a:t>
            </a:r>
          </a:p>
          <a:p>
            <a:pPr>
              <a:defRPr/>
            </a:pPr>
            <a:endParaRPr lang="en-US" dirty="0" smtClean="0"/>
          </a:p>
          <a:p>
            <a:pPr marL="171450" indent="-171450" eaLnBrk="1" hangingPunct="1">
              <a:buFont typeface="Arial" pitchFamily="34" charset="0"/>
              <a:buChar char="•"/>
              <a:defRPr/>
            </a:pPr>
            <a:r>
              <a:rPr lang="en-US" dirty="0" smtClean="0"/>
              <a:t>Top-plate bearing pressure capacity defined by NDS Supp. Tables 4A &amp; 4B</a:t>
            </a:r>
          </a:p>
          <a:p>
            <a:pPr marL="171450" indent="-171450" eaLnBrk="1" hangingPunct="1">
              <a:buFont typeface="Arial" pitchFamily="34" charset="0"/>
              <a:buChar char="•"/>
              <a:defRPr/>
            </a:pPr>
            <a:r>
              <a:rPr lang="en-US" dirty="0" smtClean="0"/>
              <a:t>Steel bearing plates conform to ASTM A36 – allowable bearing stress of the plate in bending dependent on plate geometry: section modulus used with uniform pressure on cantilever moment to find steel bearing pressure capacity (see AISC Steel Construction Manual Table 7-20 for heavy hex nut sizes) – compare to wood bearing capacity</a:t>
            </a:r>
          </a:p>
          <a:p>
            <a:pPr marL="171450" indent="-171450" eaLnBrk="1" hangingPunct="1">
              <a:buFont typeface="Arial" pitchFamily="34" charset="0"/>
              <a:buChar char="•"/>
              <a:defRPr/>
            </a:pPr>
            <a:r>
              <a:rPr lang="en-US" dirty="0" smtClean="0"/>
              <a:t>Steel rod capacity defined by AISC Steel Construction Manual, 13</a:t>
            </a:r>
            <a:r>
              <a:rPr lang="en-US" baseline="30000" dirty="0" smtClean="0"/>
              <a:t>th</a:t>
            </a:r>
            <a:r>
              <a:rPr lang="en-US" dirty="0" smtClean="0"/>
              <a:t> Ed., Equations D2-1 (yielding) &amp; D2-2 (rupture) conforming to ASTM standards A307, A449, or A193 Grade B7</a:t>
            </a:r>
          </a:p>
          <a:p>
            <a:pPr marL="171450" indent="-171450" eaLnBrk="1" hangingPunct="1">
              <a:buFont typeface="Arial" pitchFamily="34" charset="0"/>
              <a:buChar char="•"/>
              <a:defRPr/>
            </a:pPr>
            <a:r>
              <a:rPr lang="en-US" dirty="0" smtClean="0"/>
              <a:t>Coupler nuts per ACI 318 – 21.13.3 Mechanical reinforcement  </a:t>
            </a:r>
          </a:p>
          <a:p>
            <a:pPr marL="171450" indent="-171450" eaLnBrk="1" hangingPunct="1">
              <a:buFont typeface="Arial" pitchFamily="34" charset="0"/>
              <a:buChar char="•"/>
              <a:defRPr/>
            </a:pPr>
            <a:r>
              <a:rPr lang="en-US" dirty="0" smtClean="0"/>
              <a:t>Take-up devices not defined by code – see ICC-ES AC316</a:t>
            </a:r>
          </a:p>
          <a:p>
            <a:pPr marL="171450" indent="-171450" eaLnBrk="1" hangingPunct="1">
              <a:buFont typeface="Arial" pitchFamily="34" charset="0"/>
              <a:buChar char="•"/>
              <a:defRPr/>
            </a:pPr>
            <a:r>
              <a:rPr lang="en-US" dirty="0" smtClean="0"/>
              <a:t>Anchorage defined in ACI 318 – Appendix D</a:t>
            </a:r>
          </a:p>
          <a:p>
            <a:pPr marL="171450" indent="-171450" eaLnBrk="1" hangingPunct="1">
              <a:buFont typeface="Arial" pitchFamily="34" charset="0"/>
              <a:buChar char="•"/>
              <a:defRPr/>
            </a:pPr>
            <a:r>
              <a:rPr lang="en-US" dirty="0" smtClean="0"/>
              <a:t>Code defined SW drift limitations will control OT rod system deflections or limit system performance – IBC-06 section 2305.3.1 &amp; 2305.3.2</a:t>
            </a:r>
          </a:p>
          <a:p>
            <a:pPr marL="0" indent="0" eaLnBrk="1" hangingPunct="1">
              <a:buFont typeface="Arial" pitchFamily="34" charset="0"/>
              <a:buNone/>
              <a:defRPr/>
            </a:pPr>
            <a:endParaRPr lang="en-US" dirty="0" smtClean="0"/>
          </a:p>
          <a:p>
            <a:r>
              <a:rPr lang="en-US" sz="1200" b="1" kern="1200" dirty="0" smtClean="0">
                <a:solidFill>
                  <a:schemeClr val="tx1"/>
                </a:solidFill>
                <a:cs typeface="Times New Roman" panose="02020603050405020304" pitchFamily="18" charset="0"/>
              </a:rPr>
              <a:t>Presenter Note</a:t>
            </a:r>
          </a:p>
          <a:p>
            <a:r>
              <a:rPr lang="en-US" sz="1200" b="0" kern="1200" dirty="0" smtClean="0">
                <a:solidFill>
                  <a:schemeClr val="tx1"/>
                </a:solidFill>
                <a:cs typeface="Times New Roman" panose="02020603050405020304" pitchFamily="18" charset="0"/>
              </a:rPr>
              <a:t>This slide features information that will be found on the post-training</a:t>
            </a:r>
            <a:r>
              <a:rPr lang="en-US" sz="1200" b="0" kern="1200" baseline="0" dirty="0" smtClean="0">
                <a:solidFill>
                  <a:schemeClr val="tx1"/>
                </a:solidFill>
                <a:cs typeface="Times New Roman" panose="02020603050405020304" pitchFamily="18" charset="0"/>
              </a:rPr>
              <a:t> knowledge assessment:</a:t>
            </a:r>
          </a:p>
          <a:p>
            <a:endParaRPr lang="en-US" sz="1200" b="0" kern="1200" baseline="0" dirty="0" smtClean="0">
              <a:solidFill>
                <a:schemeClr val="tx1"/>
              </a:solidFill>
              <a:cs typeface="Times New Roman" panose="02020603050405020304" pitchFamily="18" charset="0"/>
            </a:endParaRPr>
          </a:p>
          <a:p>
            <a:pPr lvl="0"/>
            <a:r>
              <a:rPr lang="en-US" sz="1200" kern="1200" dirty="0" smtClean="0">
                <a:solidFill>
                  <a:schemeClr val="tx1"/>
                </a:solidFill>
                <a:effectLst/>
                <a:latin typeface="Times New Roman" pitchFamily="18" charset="0"/>
                <a:ea typeface="+mn-ea"/>
                <a:cs typeface="+mn-cs"/>
              </a:rPr>
              <a:t>The only part of a shear wall overturning restraint rod system NOT in the code are the:</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Steel bearing plates</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Threaded rod</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Shear wall drift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Take-up devices</a:t>
            </a:r>
            <a:endParaRPr lang="en-US" sz="1200" kern="1200" dirty="0" smtClean="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fld id="{6FCE880B-65DD-C741-91C3-31869CD49403}" type="slidenum">
              <a:rPr lang="en-US" smtClean="0"/>
              <a:t>44</a:t>
            </a:fld>
            <a:endParaRPr lang="en-US"/>
          </a:p>
        </p:txBody>
      </p:sp>
    </p:spTree>
    <p:extLst>
      <p:ext uri="{BB962C8B-B14F-4D97-AF65-F5344CB8AC3E}">
        <p14:creationId xmlns:p14="http://schemas.microsoft.com/office/powerpoint/2010/main" val="12459691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a:p>
        </p:txBody>
      </p:sp>
      <p:sp>
        <p:nvSpPr>
          <p:cNvPr id="4" name="Slide Number Placeholder 3"/>
          <p:cNvSpPr>
            <a:spLocks noGrp="1"/>
          </p:cNvSpPr>
          <p:nvPr>
            <p:ph type="sldNum" sz="quarter" idx="10"/>
          </p:nvPr>
        </p:nvSpPr>
        <p:spPr/>
        <p:txBody>
          <a:bodyPr/>
          <a:lstStyle/>
          <a:p>
            <a:fld id="{6FCE880B-65DD-C741-91C3-31869CD49403}" type="slidenum">
              <a:rPr lang="en-US" smtClean="0"/>
              <a:t>45</a:t>
            </a:fld>
            <a:endParaRPr lang="en-US"/>
          </a:p>
        </p:txBody>
      </p:sp>
    </p:spTree>
    <p:extLst>
      <p:ext uri="{BB962C8B-B14F-4D97-AF65-F5344CB8AC3E}">
        <p14:creationId xmlns:p14="http://schemas.microsoft.com/office/powerpoint/2010/main" val="16280321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Discuss the components of a complete system and how manufacturer’s try to differentiate themselves:</a:t>
            </a:r>
          </a:p>
          <a:p>
            <a:pPr marL="171450" indent="-171450">
              <a:buFont typeface="Arial" panose="020B0604020202020204" pitchFamily="34" charset="0"/>
              <a:buChar char="•"/>
            </a:pPr>
            <a:r>
              <a:rPr lang="en-US" dirty="0" smtClean="0"/>
              <a:t>Based on offering a complete system, customer support, drawing and design services.</a:t>
            </a:r>
          </a:p>
          <a:p>
            <a:pPr marL="171450" indent="-171450">
              <a:buFont typeface="Arial" panose="020B0604020202020204" pitchFamily="34" charset="0"/>
              <a:buChar char="•"/>
            </a:pPr>
            <a:r>
              <a:rPr lang="en-US" dirty="0" smtClean="0"/>
              <a:t>Based on lowest cost, which may not include a complete system or verifiable quality in the components.</a:t>
            </a:r>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46</a:t>
            </a:fld>
            <a:endParaRPr lang="en-US"/>
          </a:p>
        </p:txBody>
      </p:sp>
    </p:spTree>
    <p:extLst>
      <p:ext uri="{BB962C8B-B14F-4D97-AF65-F5344CB8AC3E}">
        <p14:creationId xmlns:p14="http://schemas.microsoft.com/office/powerpoint/2010/main" val="30504180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Ask</a:t>
            </a:r>
          </a:p>
          <a:p>
            <a:pPr marL="171450" indent="-171450">
              <a:buFont typeface="Arial" panose="020B0604020202020204" pitchFamily="34" charset="0"/>
              <a:buChar char="•"/>
            </a:pPr>
            <a:r>
              <a:rPr lang="en-US" dirty="0" smtClean="0"/>
              <a:t>With a show of hands, who would consider this a complete list?</a:t>
            </a:r>
          </a:p>
          <a:p>
            <a:pPr marL="171450" indent="-171450">
              <a:buFont typeface="Arial" panose="020B0604020202020204" pitchFamily="34" charset="0"/>
              <a:buChar char="•"/>
            </a:pPr>
            <a:r>
              <a:rPr lang="en-US" dirty="0" smtClean="0"/>
              <a:t>Does this represent the design process your firm follows?</a:t>
            </a:r>
          </a:p>
          <a:p>
            <a:pPr marL="171450" indent="-171450">
              <a:buFont typeface="Arial" panose="020B0604020202020204" pitchFamily="34" charset="0"/>
              <a:buChar char="•"/>
            </a:pPr>
            <a:r>
              <a:rPr lang="en-US" dirty="0" smtClean="0"/>
              <a:t>If not, what would you add or subtract from this list?</a:t>
            </a:r>
            <a:endParaRPr lang="en-US" b="1" dirty="0" smtClean="0"/>
          </a:p>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47</a:t>
            </a:fld>
            <a:endParaRPr lang="en-US"/>
          </a:p>
        </p:txBody>
      </p:sp>
    </p:spTree>
    <p:extLst>
      <p:ext uri="{BB962C8B-B14F-4D97-AF65-F5344CB8AC3E}">
        <p14:creationId xmlns:p14="http://schemas.microsoft.com/office/powerpoint/2010/main" val="7879186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Comment to audience that a larger checklist is on</a:t>
            </a:r>
            <a:r>
              <a:rPr lang="en-US" baseline="0" dirty="0" smtClean="0"/>
              <a:t> page 33 of </a:t>
            </a:r>
            <a:r>
              <a:rPr lang="en-US" sz="1200" kern="1200" dirty="0" smtClean="0">
                <a:solidFill>
                  <a:schemeClr val="tx1"/>
                </a:solidFill>
                <a:effectLst/>
                <a:latin typeface="Times New Roman" pitchFamily="18" charset="0"/>
                <a:ea typeface="+mn-ea"/>
                <a:cs typeface="+mn-cs"/>
              </a:rPr>
              <a:t>F-L-SRS18 </a:t>
            </a:r>
            <a:r>
              <a:rPr lang="en-US" sz="1200" i="1" kern="1200" dirty="0" smtClean="0">
                <a:solidFill>
                  <a:schemeClr val="tx1"/>
                </a:solidFill>
                <a:effectLst/>
                <a:latin typeface="Times New Roman" pitchFamily="18" charset="0"/>
                <a:ea typeface="+mn-ea"/>
                <a:cs typeface="+mn-cs"/>
              </a:rPr>
              <a:t>(Strong-Rod Systems Seismic and Wind Restraint Systems Guide)</a:t>
            </a:r>
            <a:r>
              <a:rPr lang="en-US" sz="1200" kern="1200" dirty="0" smtClean="0">
                <a:solidFill>
                  <a:schemeClr val="tx1"/>
                </a:solidFill>
                <a:effectLst/>
                <a:latin typeface="Times New Roman" pitchFamily="18" charset="0"/>
                <a:ea typeface="+mn-ea"/>
                <a:cs typeface="+mn-cs"/>
              </a:rPr>
              <a:t> if those have been handed out</a:t>
            </a:r>
            <a:r>
              <a:rPr lang="en-US" dirty="0" smtClean="0"/>
              <a:t>.</a:t>
            </a:r>
          </a:p>
        </p:txBody>
      </p:sp>
      <p:sp>
        <p:nvSpPr>
          <p:cNvPr id="4" name="Slide Number Placeholder 3"/>
          <p:cNvSpPr>
            <a:spLocks noGrp="1"/>
          </p:cNvSpPr>
          <p:nvPr>
            <p:ph type="sldNum" sz="quarter" idx="10"/>
          </p:nvPr>
        </p:nvSpPr>
        <p:spPr/>
        <p:txBody>
          <a:bodyPr/>
          <a:lstStyle/>
          <a:p>
            <a:fld id="{6FCE880B-65DD-C741-91C3-31869CD49403}" type="slidenum">
              <a:rPr lang="en-US" smtClean="0"/>
              <a:t>48</a:t>
            </a:fld>
            <a:endParaRPr lang="en-US"/>
          </a:p>
        </p:txBody>
      </p:sp>
    </p:spTree>
    <p:extLst>
      <p:ext uri="{BB962C8B-B14F-4D97-AF65-F5344CB8AC3E}">
        <p14:creationId xmlns:p14="http://schemas.microsoft.com/office/powerpoint/2010/main" val="14460927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p>
          <a:p>
            <a:pPr marL="171450" indent="-171450">
              <a:buFont typeface="Arial" panose="020B0604020202020204" pitchFamily="34" charset="0"/>
              <a:buChar char="•"/>
            </a:pPr>
            <a:r>
              <a:rPr lang="en-US" dirty="0" smtClean="0"/>
              <a:t>Who analyzes the performance of the wood structure that the rod system must perform in?</a:t>
            </a:r>
            <a:r>
              <a:rPr lang="en-US" baseline="0" dirty="0" smtClean="0"/>
              <a:t> </a:t>
            </a:r>
            <a:r>
              <a:rPr lang="en-US" dirty="0" smtClean="0"/>
              <a:t>Such as: wood deflection limits, shear stress, top plate splice locations, top plate rotation, etc. </a:t>
            </a:r>
          </a:p>
          <a:p>
            <a:pPr marL="171450" indent="-171450">
              <a:buFont typeface="Arial" panose="020B0604020202020204" pitchFamily="34" charset="0"/>
              <a:buChar char="•"/>
            </a:pPr>
            <a:r>
              <a:rPr lang="en-US" dirty="0" smtClean="0"/>
              <a:t>How far does the EOR’s responsibility and liability extend in the area of product quality and performance of the system?  </a:t>
            </a:r>
          </a:p>
          <a:p>
            <a:pPr marL="171450" indent="-171450">
              <a:buFont typeface="Arial" panose="020B0604020202020204" pitchFamily="34" charset="0"/>
              <a:buChar char="•"/>
            </a:pPr>
            <a:r>
              <a:rPr lang="en-US" dirty="0" smtClean="0"/>
              <a:t>Who is responsible if a manufacturer or sub-contractor proposes or substitutes lower cost rod that hasn’t been tested and has no mill certification?</a:t>
            </a:r>
          </a:p>
          <a:p>
            <a:pPr marL="171450" indent="-171450">
              <a:buFont typeface="Arial" panose="020B0604020202020204" pitchFamily="34" charset="0"/>
              <a:buChar char="•"/>
            </a:pPr>
            <a:r>
              <a:rPr lang="en-US" dirty="0" smtClean="0"/>
              <a:t>How much control is lost over the specification process when manufacturer’s assume most of the design responsibility, or a contractor selects a product based on cost and not system reliability and whether product performance is verifiable as in the case of non-tested, non-certified steel?</a:t>
            </a:r>
          </a:p>
        </p:txBody>
      </p:sp>
      <p:sp>
        <p:nvSpPr>
          <p:cNvPr id="4" name="Slide Number Placeholder 3"/>
          <p:cNvSpPr>
            <a:spLocks noGrp="1"/>
          </p:cNvSpPr>
          <p:nvPr>
            <p:ph type="sldNum" sz="quarter" idx="10"/>
          </p:nvPr>
        </p:nvSpPr>
        <p:spPr/>
        <p:txBody>
          <a:bodyPr/>
          <a:lstStyle/>
          <a:p>
            <a:fld id="{6FCE880B-65DD-C741-91C3-31869CD49403}" type="slidenum">
              <a:rPr lang="en-US" smtClean="0"/>
              <a:t>49</a:t>
            </a:fld>
            <a:endParaRPr lang="en-US"/>
          </a:p>
        </p:txBody>
      </p:sp>
    </p:spTree>
    <p:extLst>
      <p:ext uri="{BB962C8B-B14F-4D97-AF65-F5344CB8AC3E}">
        <p14:creationId xmlns:p14="http://schemas.microsoft.com/office/powerpoint/2010/main" val="26507463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CE880B-65DD-C741-91C3-31869CD49403}" type="slidenum">
              <a:rPr lang="en-US" smtClean="0"/>
              <a:t>51</a:t>
            </a:fld>
            <a:endParaRPr lang="en-US"/>
          </a:p>
        </p:txBody>
      </p:sp>
    </p:spTree>
    <p:extLst>
      <p:ext uri="{BB962C8B-B14F-4D97-AF65-F5344CB8AC3E}">
        <p14:creationId xmlns:p14="http://schemas.microsoft.com/office/powerpoint/2010/main" val="584774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i="0" dirty="0"/>
              <a:t>Review the course description.</a:t>
            </a:r>
          </a:p>
        </p:txBody>
      </p:sp>
      <p:sp>
        <p:nvSpPr>
          <p:cNvPr id="4" name="Slide Number Placeholder 3"/>
          <p:cNvSpPr>
            <a:spLocks noGrp="1"/>
          </p:cNvSpPr>
          <p:nvPr>
            <p:ph type="sldNum" sz="quarter" idx="10"/>
          </p:nvPr>
        </p:nvSpPr>
        <p:spPr/>
        <p:txBody>
          <a:bodyPr/>
          <a:lstStyle/>
          <a:p>
            <a:fld id="{6FCE880B-65DD-C741-91C3-31869CD49403}" type="slidenum">
              <a:rPr lang="en-US" smtClean="0"/>
              <a:t>5</a:t>
            </a:fld>
            <a:endParaRPr lang="en-US"/>
          </a:p>
        </p:txBody>
      </p:sp>
    </p:spTree>
    <p:extLst>
      <p:ext uri="{BB962C8B-B14F-4D97-AF65-F5344CB8AC3E}">
        <p14:creationId xmlns:p14="http://schemas.microsoft.com/office/powerpoint/2010/main" val="39888842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b="1" dirty="0"/>
              <a:t>Note: Each bullet comes on screen with a mouse click to allow the presenter time to ask the questions below</a:t>
            </a:r>
          </a:p>
          <a:p>
            <a:pPr eaLnBrk="1" hangingPunct="1">
              <a:defRPr/>
            </a:pPr>
            <a:endParaRPr lang="en-US" b="1" dirty="0"/>
          </a:p>
          <a:p>
            <a:pPr eaLnBrk="1" hangingPunct="1">
              <a:defRPr/>
            </a:pPr>
            <a:r>
              <a:rPr lang="en-US" dirty="0"/>
              <a:t>Review contents of seminar</a:t>
            </a:r>
          </a:p>
          <a:p>
            <a:pPr marL="228600" indent="-228600" eaLnBrk="1" hangingPunct="1">
              <a:buFont typeface="+mj-lt"/>
              <a:buAutoNum type="arabicPeriod"/>
              <a:defRPr/>
            </a:pPr>
            <a:r>
              <a:rPr lang="en-US" dirty="0"/>
              <a:t>Two types of restraint rod systems.</a:t>
            </a:r>
          </a:p>
          <a:p>
            <a:pPr eaLnBrk="1" hangingPunct="1">
              <a:buFont typeface="Arial" pitchFamily="34" charset="0"/>
              <a:buNone/>
              <a:defRPr/>
            </a:pPr>
            <a:r>
              <a:rPr lang="en-US" b="1" dirty="0"/>
              <a:t>ASK AUDIENCE: “</a:t>
            </a:r>
            <a:r>
              <a:rPr lang="en-US" b="0" dirty="0"/>
              <a:t>The</a:t>
            </a:r>
            <a:r>
              <a:rPr lang="en-US" b="0" baseline="0" dirty="0"/>
              <a:t> next time your are designing a restraint rod system, w</a:t>
            </a:r>
            <a:r>
              <a:rPr lang="en-US" dirty="0"/>
              <a:t>hat are</a:t>
            </a:r>
            <a:r>
              <a:rPr lang="en-US" baseline="0" dirty="0"/>
              <a:t> the </a:t>
            </a:r>
            <a:r>
              <a:rPr lang="en-US" dirty="0"/>
              <a:t>different</a:t>
            </a:r>
            <a:r>
              <a:rPr lang="en-US" baseline="0" dirty="0"/>
              <a:t> design considerations you will need to make</a:t>
            </a:r>
            <a:r>
              <a:rPr lang="en-US" dirty="0"/>
              <a:t> between these two systems?” (answers are given for uplift, then overturning systems)</a:t>
            </a:r>
          </a:p>
          <a:p>
            <a:pPr marL="171450" indent="-171450" eaLnBrk="1" hangingPunct="1">
              <a:buFont typeface="Arial" pitchFamily="34" charset="0"/>
              <a:buChar char="•"/>
              <a:defRPr/>
            </a:pPr>
            <a:r>
              <a:rPr lang="en-US" dirty="0"/>
              <a:t>Rod location: U= at </a:t>
            </a:r>
            <a:r>
              <a:rPr lang="en-US" dirty="0" err="1"/>
              <a:t>oc</a:t>
            </a:r>
            <a:r>
              <a:rPr lang="en-US" dirty="0"/>
              <a:t> spacings along bearing walls. O=at shear wall ends.</a:t>
            </a:r>
          </a:p>
          <a:p>
            <a:pPr marL="171450" indent="-171450" eaLnBrk="1" hangingPunct="1">
              <a:buFont typeface="Arial" pitchFamily="34" charset="0"/>
              <a:buChar char="•"/>
              <a:defRPr/>
            </a:pPr>
            <a:r>
              <a:rPr lang="en-US" dirty="0"/>
              <a:t>Applied load location: U= Typically at roof level only.  O=at each level</a:t>
            </a:r>
          </a:p>
          <a:p>
            <a:pPr marL="171450" indent="-171450" eaLnBrk="1" hangingPunct="1">
              <a:buFont typeface="Arial" pitchFamily="34" charset="0"/>
              <a:buChar char="•"/>
              <a:defRPr/>
            </a:pPr>
            <a:r>
              <a:rPr lang="en-US" dirty="0"/>
              <a:t>Restraints: U=Typically at roof level. O=At each level</a:t>
            </a:r>
          </a:p>
          <a:p>
            <a:pPr marL="171450" indent="-171450" eaLnBrk="1" hangingPunct="1">
              <a:buFont typeface="Arial" pitchFamily="34" charset="0"/>
              <a:buChar char="•"/>
              <a:defRPr/>
            </a:pPr>
            <a:r>
              <a:rPr lang="en-US" dirty="0"/>
              <a:t>Shrinkage: U=At single location. O=Segmented per floor</a:t>
            </a:r>
          </a:p>
          <a:p>
            <a:pPr marL="228600" indent="-228600" eaLnBrk="1" hangingPunct="1">
              <a:buFont typeface="+mj-lt"/>
              <a:buAutoNum type="arabicPeriod" startAt="2"/>
              <a:defRPr/>
            </a:pPr>
            <a:r>
              <a:rPr lang="en-US" dirty="0"/>
              <a:t>Differences between overturning skipped floor and all-tied-off systems.</a:t>
            </a:r>
          </a:p>
          <a:p>
            <a:pPr eaLnBrk="1" hangingPunct="1">
              <a:buFont typeface="+mj-lt"/>
              <a:buNone/>
              <a:defRPr/>
            </a:pPr>
            <a:r>
              <a:rPr lang="en-US" b="1" dirty="0"/>
              <a:t>ASK AUDIENCE: </a:t>
            </a:r>
            <a:r>
              <a:rPr lang="en-US" b="0" dirty="0"/>
              <a:t>“Please answer the following questions and tell me if</a:t>
            </a:r>
            <a:r>
              <a:rPr lang="en-US" b="0" baseline="0" dirty="0"/>
              <a:t> these factors are cost or performance related?  Why?”</a:t>
            </a:r>
            <a:endParaRPr lang="en-US" b="1" dirty="0"/>
          </a:p>
          <a:p>
            <a:pPr eaLnBrk="1" hangingPunct="1">
              <a:buFont typeface="+mj-lt"/>
              <a:buNone/>
              <a:defRPr/>
            </a:pPr>
            <a:r>
              <a:rPr lang="en-US" dirty="0"/>
              <a:t>“Which system typically has larger post sizes in the upper floors, skipped or tied-off?  Why?” A=skipped.</a:t>
            </a:r>
          </a:p>
          <a:p>
            <a:pPr eaLnBrk="1" hangingPunct="1">
              <a:buFont typeface="+mj-lt"/>
              <a:buNone/>
              <a:defRPr/>
            </a:pPr>
            <a:r>
              <a:rPr lang="en-US" dirty="0"/>
              <a:t>“Which system has increased drift?” A=skipped</a:t>
            </a:r>
          </a:p>
          <a:p>
            <a:pPr eaLnBrk="1" hangingPunct="1">
              <a:buFont typeface="+mj-lt"/>
              <a:buNone/>
              <a:defRPr/>
            </a:pPr>
            <a:r>
              <a:rPr lang="en-US" dirty="0"/>
              <a:t>“Which system has shrinkage compensation per floor?” A=tied-off.</a:t>
            </a:r>
          </a:p>
          <a:p>
            <a:pPr eaLnBrk="1" hangingPunct="1">
              <a:buFont typeface="+mj-lt"/>
              <a:buNone/>
              <a:defRPr/>
            </a:pPr>
            <a:r>
              <a:rPr lang="en-US" dirty="0"/>
              <a:t>“Which system has more redundancy?” A=tied-off.</a:t>
            </a:r>
          </a:p>
          <a:p>
            <a:pPr eaLnBrk="1" hangingPunct="1">
              <a:buFont typeface="+mj-lt"/>
              <a:buNone/>
              <a:defRPr/>
            </a:pPr>
            <a:r>
              <a:rPr lang="en-US" dirty="0"/>
              <a:t>“Which system has more construction stability?” A=tied-off.</a:t>
            </a:r>
          </a:p>
          <a:p>
            <a:pPr eaLnBrk="1" hangingPunct="1">
              <a:buFont typeface="+mj-lt"/>
              <a:buNone/>
              <a:defRPr/>
            </a:pPr>
            <a:r>
              <a:rPr lang="en-US" dirty="0"/>
              <a:t>3.System performance is compromised when the wood structure is ignored.</a:t>
            </a:r>
          </a:p>
          <a:p>
            <a:pPr eaLnBrk="1" hangingPunct="1">
              <a:buFont typeface="+mj-lt"/>
              <a:buNone/>
              <a:defRPr/>
            </a:pPr>
            <a:r>
              <a:rPr lang="en-US" b="1" dirty="0"/>
              <a:t>ASK AUDIENCE:</a:t>
            </a:r>
          </a:p>
          <a:p>
            <a:pPr eaLnBrk="1" hangingPunct="1">
              <a:buFont typeface="+mj-lt"/>
              <a:buNone/>
              <a:defRPr/>
            </a:pPr>
            <a:r>
              <a:rPr lang="en-US" dirty="0"/>
              <a:t>“What parts of the wood structure should be accounted for in rod system design?”</a:t>
            </a:r>
          </a:p>
          <a:p>
            <a:pPr eaLnBrk="1" hangingPunct="1">
              <a:buFont typeface="+mj-lt"/>
              <a:buNone/>
              <a:defRPr/>
            </a:pPr>
            <a:r>
              <a:rPr lang="en-US" dirty="0"/>
              <a:t>Answer=top plate deflection, to plate rotation, top plate splice requirements, top plate crushing at bearing plate, shrinkage.</a:t>
            </a:r>
          </a:p>
          <a:p>
            <a:pPr eaLnBrk="1" hangingPunct="1">
              <a:buFont typeface="+mj-lt"/>
              <a:buNone/>
              <a:defRPr/>
            </a:pPr>
            <a:r>
              <a:rPr lang="en-US" dirty="0"/>
              <a:t>4. …regarding manufacture involvement in the design process… </a:t>
            </a:r>
          </a:p>
          <a:p>
            <a:pPr marL="0" marR="0" indent="0" algn="l" defTabSz="914400" rtl="0" eaLnBrk="1" fontAlgn="base" latinLnBrk="0" hangingPunct="1">
              <a:lnSpc>
                <a:spcPct val="100000"/>
              </a:lnSpc>
              <a:spcBef>
                <a:spcPct val="30000"/>
              </a:spcBef>
              <a:spcAft>
                <a:spcPct val="0"/>
              </a:spcAft>
              <a:buClrTx/>
              <a:buSzTx/>
              <a:buFont typeface="+mj-lt"/>
              <a:buNone/>
              <a:tabLst/>
              <a:defRPr/>
            </a:pPr>
            <a:r>
              <a:rPr lang="en-US" b="1" dirty="0"/>
              <a:t>ASK AUDIENCE:</a:t>
            </a:r>
          </a:p>
          <a:p>
            <a:pPr eaLnBrk="1" hangingPunct="1">
              <a:buFont typeface="+mj-lt"/>
              <a:buNone/>
              <a:defRPr/>
            </a:pPr>
            <a:r>
              <a:rPr lang="en-US" dirty="0"/>
              <a:t>“What are 3 ways to enlist the services of a manufacturer in the overturning rod design process?”</a:t>
            </a:r>
          </a:p>
          <a:p>
            <a:pPr eaLnBrk="1" hangingPunct="1">
              <a:buFont typeface="+mj-lt"/>
              <a:buNone/>
              <a:defRPr/>
            </a:pPr>
            <a:r>
              <a:rPr lang="en-US" dirty="0"/>
              <a:t>      Answer=	a. Send loads to manufacturer to optimize runs through software analysis and engineering calculations. (see sample output in participant’s guide)</a:t>
            </a:r>
          </a:p>
          <a:p>
            <a:pPr eaLnBrk="1" hangingPunct="1">
              <a:buFont typeface="+mj-lt"/>
              <a:buNone/>
              <a:defRPr/>
            </a:pPr>
            <a:r>
              <a:rPr lang="en-US" dirty="0"/>
              <a:t>	b. Provide loads and generic specs on drawings, then submit to manufacturer for optimization.</a:t>
            </a:r>
          </a:p>
          <a:p>
            <a:pPr eaLnBrk="1" hangingPunct="1">
              <a:buFont typeface="+mj-lt"/>
              <a:buNone/>
              <a:defRPr/>
            </a:pPr>
            <a:r>
              <a:rPr lang="en-US" dirty="0"/>
              <a:t>	c.  Specify catalog runs on specifications and manufacturer will optimize during the design review process. </a:t>
            </a:r>
          </a:p>
          <a:p>
            <a:pPr eaLnBrk="1" hangingPunct="1">
              <a:buFont typeface="+mj-lt"/>
              <a:buNone/>
              <a:defRPr/>
            </a:pPr>
            <a:endParaRPr lang="en-US" b="1" dirty="0"/>
          </a:p>
        </p:txBody>
      </p:sp>
      <p:sp>
        <p:nvSpPr>
          <p:cNvPr id="4" name="Slide Number Placeholder 3"/>
          <p:cNvSpPr>
            <a:spLocks noGrp="1"/>
          </p:cNvSpPr>
          <p:nvPr>
            <p:ph type="sldNum" sz="quarter" idx="10"/>
          </p:nvPr>
        </p:nvSpPr>
        <p:spPr/>
        <p:txBody>
          <a:bodyPr/>
          <a:lstStyle/>
          <a:p>
            <a:fld id="{6FCE880B-65DD-C741-91C3-31869CD49403}" type="slidenum">
              <a:rPr lang="en-US" smtClean="0"/>
              <a:t>52</a:t>
            </a:fld>
            <a:endParaRPr lang="en-US"/>
          </a:p>
        </p:txBody>
      </p:sp>
    </p:spTree>
    <p:extLst>
      <p:ext uri="{BB962C8B-B14F-4D97-AF65-F5344CB8AC3E}">
        <p14:creationId xmlns:p14="http://schemas.microsoft.com/office/powerpoint/2010/main" val="34464758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mj-lt"/>
              <a:buNone/>
              <a:defRPr/>
            </a:pPr>
            <a:r>
              <a:rPr lang="en-US" b="1" dirty="0"/>
              <a:t>Do</a:t>
            </a:r>
          </a:p>
          <a:p>
            <a:pPr eaLnBrk="1" hangingPunct="1">
              <a:buFont typeface="+mj-lt"/>
              <a:buNone/>
              <a:defRPr/>
            </a:pPr>
            <a:r>
              <a:rPr lang="en-US" b="0" dirty="0"/>
              <a:t>Draw the meeting to a close. Hand out literature and business cards.</a:t>
            </a:r>
          </a:p>
          <a:p>
            <a:pPr eaLnBrk="1" hangingPunct="1">
              <a:buFont typeface="+mj-lt"/>
              <a:buNone/>
              <a:defRPr/>
            </a:pPr>
            <a:endParaRPr lang="en-US" b="1" dirty="0"/>
          </a:p>
          <a:p>
            <a:pPr eaLnBrk="1" hangingPunct="1">
              <a:buFont typeface="+mj-lt"/>
              <a:buNone/>
              <a:defRPr/>
            </a:pPr>
            <a:r>
              <a:rPr lang="en-US" b="1" dirty="0"/>
              <a:t>Say</a:t>
            </a:r>
          </a:p>
          <a:p>
            <a:pPr eaLnBrk="1" hangingPunct="1">
              <a:buFont typeface="+mj-lt"/>
              <a:buNone/>
              <a:defRPr/>
            </a:pPr>
            <a:r>
              <a:rPr lang="en-US" b="0" dirty="0"/>
              <a:t>If you have ongoing projects that you would be interested in reviewing together, please let me know.</a:t>
            </a:r>
          </a:p>
        </p:txBody>
      </p:sp>
      <p:sp>
        <p:nvSpPr>
          <p:cNvPr id="4" name="Slide Number Placeholder 3"/>
          <p:cNvSpPr>
            <a:spLocks noGrp="1"/>
          </p:cNvSpPr>
          <p:nvPr>
            <p:ph type="sldNum" sz="quarter" idx="10"/>
          </p:nvPr>
        </p:nvSpPr>
        <p:spPr/>
        <p:txBody>
          <a:bodyPr/>
          <a:lstStyle/>
          <a:p>
            <a:fld id="{6FCE880B-65DD-C741-91C3-31869CD49403}" type="slidenum">
              <a:rPr lang="en-US" smtClean="0"/>
              <a:t>53</a:t>
            </a:fld>
            <a:endParaRPr lang="en-US"/>
          </a:p>
        </p:txBody>
      </p:sp>
    </p:spTree>
    <p:extLst>
      <p:ext uri="{BB962C8B-B14F-4D97-AF65-F5344CB8AC3E}">
        <p14:creationId xmlns:p14="http://schemas.microsoft.com/office/powerpoint/2010/main" val="4400040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a:p>
          <a:p>
            <a:pPr defTabSz="961062" eaLnBrk="1" fontAlgn="auto" hangingPunct="1">
              <a:spcBef>
                <a:spcPts val="0"/>
              </a:spcBef>
              <a:spcAft>
                <a:spcPts val="0"/>
              </a:spcAft>
              <a:defRPr/>
            </a:pPr>
            <a:r>
              <a:rPr lang="en-US" b="0" dirty="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dirty="0"/>
              <a:t>You must self-report your credits to your certifying organization or agency.</a:t>
            </a:r>
            <a:endParaRPr lang="en-US" b="0" baseline="0" dirty="0"/>
          </a:p>
        </p:txBody>
      </p:sp>
      <p:sp>
        <p:nvSpPr>
          <p:cNvPr id="4" name="Slide Number Placeholder 3"/>
          <p:cNvSpPr>
            <a:spLocks noGrp="1"/>
          </p:cNvSpPr>
          <p:nvPr>
            <p:ph type="sldNum" sz="quarter" idx="10"/>
          </p:nvPr>
        </p:nvSpPr>
        <p:spPr/>
        <p:txBody>
          <a:bodyPr/>
          <a:lstStyle/>
          <a:p>
            <a:fld id="{6FCE880B-65DD-C741-91C3-31869CD49403}" type="slidenum">
              <a:rPr lang="en-US" smtClean="0"/>
              <a:t>54</a:t>
            </a:fld>
            <a:endParaRPr lang="en-US"/>
          </a:p>
        </p:txBody>
      </p:sp>
    </p:spTree>
    <p:extLst>
      <p:ext uri="{BB962C8B-B14F-4D97-AF65-F5344CB8AC3E}">
        <p14:creationId xmlns:p14="http://schemas.microsoft.com/office/powerpoint/2010/main" val="4958438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a:t>Presenter Notes:</a:t>
            </a:r>
          </a:p>
          <a:p>
            <a:pPr defTabSz="961062" eaLnBrk="1" fontAlgn="auto" hangingPunct="1">
              <a:spcBef>
                <a:spcPts val="0"/>
              </a:spcBef>
              <a:spcAft>
                <a:spcPts val="0"/>
              </a:spcAft>
              <a:defRPr/>
            </a:pPr>
            <a:endParaRPr lang="en-US" b="0" dirty="0"/>
          </a:p>
          <a:p>
            <a:pPr defTabSz="961062" eaLnBrk="1" fontAlgn="auto" hangingPunct="1">
              <a:spcBef>
                <a:spcPts val="0"/>
              </a:spcBef>
              <a:spcAft>
                <a:spcPts val="0"/>
              </a:spcAft>
              <a:defRPr/>
            </a:pPr>
            <a:r>
              <a:rPr lang="en-US" b="0" dirty="0"/>
              <a:t>Review the email and notification process as outlined in this slide.</a:t>
            </a:r>
          </a:p>
          <a:p>
            <a:pPr defTabSz="961062" eaLnBrk="1" fontAlgn="auto" hangingPunct="1">
              <a:spcBef>
                <a:spcPts val="0"/>
              </a:spcBef>
              <a:spcAft>
                <a:spcPts val="0"/>
              </a:spcAft>
              <a:defRPr/>
            </a:pPr>
            <a:endParaRPr lang="en-US" b="0" dirty="0"/>
          </a:p>
          <a:p>
            <a:pPr marL="171450" indent="-171450" defTabSz="961062" eaLnBrk="1" fontAlgn="auto" hangingPunct="1">
              <a:spcBef>
                <a:spcPts val="0"/>
              </a:spcBef>
              <a:spcAft>
                <a:spcPts val="0"/>
              </a:spcAft>
              <a:buFont typeface="Arial" panose="020B0604020202020204" pitchFamily="34" charset="0"/>
              <a:buChar char="•"/>
              <a:defRPr/>
            </a:pPr>
            <a:r>
              <a:rPr lang="en-US" b="0" dirty="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6FCE880B-65DD-C741-91C3-31869CD49403}" type="slidenum">
              <a:rPr lang="en-US" smtClean="0"/>
              <a:t>55</a:t>
            </a:fld>
            <a:endParaRPr lang="en-US"/>
          </a:p>
        </p:txBody>
      </p:sp>
    </p:spTree>
    <p:extLst>
      <p:ext uri="{BB962C8B-B14F-4D97-AF65-F5344CB8AC3E}">
        <p14:creationId xmlns:p14="http://schemas.microsoft.com/office/powerpoint/2010/main" val="240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i="0" dirty="0"/>
              <a:t>Review</a:t>
            </a:r>
            <a:r>
              <a:rPr lang="en-US" i="0" baseline="0" dirty="0"/>
              <a:t> agenda.</a:t>
            </a:r>
            <a:endParaRPr lang="en-US" i="0" dirty="0"/>
          </a:p>
        </p:txBody>
      </p:sp>
      <p:sp>
        <p:nvSpPr>
          <p:cNvPr id="4" name="Slide Number Placeholder 3"/>
          <p:cNvSpPr>
            <a:spLocks noGrp="1"/>
          </p:cNvSpPr>
          <p:nvPr>
            <p:ph type="sldNum" sz="quarter" idx="10"/>
          </p:nvPr>
        </p:nvSpPr>
        <p:spPr/>
        <p:txBody>
          <a:bodyPr/>
          <a:lstStyle/>
          <a:p>
            <a:fld id="{6FCE880B-65DD-C741-91C3-31869CD49403}" type="slidenum">
              <a:rPr lang="en-US" smtClean="0"/>
              <a:t>6</a:t>
            </a:fld>
            <a:endParaRPr lang="en-US"/>
          </a:p>
        </p:txBody>
      </p:sp>
    </p:spTree>
    <p:extLst>
      <p:ext uri="{BB962C8B-B14F-4D97-AF65-F5344CB8AC3E}">
        <p14:creationId xmlns:p14="http://schemas.microsoft.com/office/powerpoint/2010/main" val="555901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Do</a:t>
            </a:r>
          </a:p>
          <a:p>
            <a:r>
              <a:rPr lang="en-US" i="0" dirty="0"/>
              <a:t>Review the learning objectives</a:t>
            </a:r>
            <a:r>
              <a:rPr lang="en-US" i="0" dirty="0" smtClean="0"/>
              <a:t>.</a:t>
            </a:r>
          </a:p>
          <a:p>
            <a:endParaRPr lang="en-US" i="0" dirty="0" smtClean="0"/>
          </a:p>
          <a:p>
            <a:r>
              <a:rPr lang="en-US" b="1" dirty="0" smtClean="0"/>
              <a:t>ASK AUDIENCE: </a:t>
            </a:r>
          </a:p>
          <a:p>
            <a:endParaRPr lang="en-US" b="1" dirty="0" smtClean="0"/>
          </a:p>
          <a:p>
            <a:r>
              <a:rPr lang="en-US" b="0" dirty="0" smtClean="0"/>
              <a:t>“Is there anything</a:t>
            </a:r>
            <a:r>
              <a:rPr lang="en-US" b="0" baseline="0" dirty="0" smtClean="0"/>
              <a:t> you would like to add to this list if we have time today?”</a:t>
            </a:r>
          </a:p>
          <a:p>
            <a:endParaRPr lang="en-US" b="1" dirty="0" smtClean="0"/>
          </a:p>
          <a:p>
            <a:r>
              <a:rPr lang="en-US" b="1" dirty="0" smtClean="0"/>
              <a:t>DO:</a:t>
            </a:r>
            <a:r>
              <a:rPr lang="en-US" b="1" baseline="0" dirty="0" smtClean="0"/>
              <a:t> </a:t>
            </a:r>
            <a:r>
              <a:rPr lang="en-US" b="0" baseline="0" dirty="0" smtClean="0"/>
              <a:t>(Write down these additional learning objectives for review at the end of the presentation.)</a:t>
            </a:r>
            <a:endParaRPr lang="en-US" b="1" dirty="0" smtClean="0"/>
          </a:p>
          <a:p>
            <a:endParaRPr lang="en-US" b="1" dirty="0" smtClean="0"/>
          </a:p>
          <a:p>
            <a:r>
              <a:rPr lang="en-US" dirty="0" smtClean="0"/>
              <a:t>“What type of design challenges have you had in the past with designing restraint rod systems?”</a:t>
            </a:r>
          </a:p>
          <a:p>
            <a:r>
              <a:rPr lang="en-US" dirty="0" smtClean="0"/>
              <a:t>“How were you able to overcome these challenges?”</a:t>
            </a:r>
          </a:p>
          <a:p>
            <a:r>
              <a:rPr lang="en-US" dirty="0" smtClean="0"/>
              <a:t>“How have manufacturer’s been able to help you in the past?”</a:t>
            </a:r>
          </a:p>
          <a:p>
            <a:r>
              <a:rPr lang="en-US" dirty="0" smtClean="0"/>
              <a:t>“What else would you like to see manufacturer’s do to assist you as a engineer or designer?”</a:t>
            </a:r>
          </a:p>
          <a:p>
            <a:endParaRPr lang="en-US" dirty="0" smtClean="0"/>
          </a:p>
          <a:p>
            <a:r>
              <a:rPr lang="en-US" b="1" dirty="0" smtClean="0"/>
              <a:t>DO: </a:t>
            </a:r>
            <a:r>
              <a:rPr lang="en-US" dirty="0" smtClean="0"/>
              <a:t>Write down audiences answers to the above questions..</a:t>
            </a:r>
            <a:endParaRPr lang="en-US" b="1" dirty="0" smtClean="0"/>
          </a:p>
          <a:p>
            <a:endParaRPr lang="en-US" dirty="0" smtClean="0"/>
          </a:p>
          <a:p>
            <a:r>
              <a:rPr lang="en-US" b="1" dirty="0" smtClean="0"/>
              <a:t>SAY: </a:t>
            </a:r>
            <a:r>
              <a:rPr lang="en-US" dirty="0" smtClean="0"/>
              <a:t>“Let’s see how many of these we can address today.”</a:t>
            </a:r>
            <a:endParaRPr lang="en-US" b="1" dirty="0" smtClean="0"/>
          </a:p>
        </p:txBody>
      </p:sp>
      <p:sp>
        <p:nvSpPr>
          <p:cNvPr id="4" name="Slide Number Placeholder 3"/>
          <p:cNvSpPr>
            <a:spLocks noGrp="1"/>
          </p:cNvSpPr>
          <p:nvPr>
            <p:ph type="sldNum" sz="quarter" idx="10"/>
          </p:nvPr>
        </p:nvSpPr>
        <p:spPr/>
        <p:txBody>
          <a:bodyPr/>
          <a:lstStyle/>
          <a:p>
            <a:fld id="{6FCE880B-65DD-C741-91C3-31869CD49403}" type="slidenum">
              <a:rPr lang="en-US" smtClean="0"/>
              <a:t>7</a:t>
            </a:fld>
            <a:endParaRPr lang="en-US"/>
          </a:p>
        </p:txBody>
      </p:sp>
    </p:spTree>
    <p:extLst>
      <p:ext uri="{BB962C8B-B14F-4D97-AF65-F5344CB8AC3E}">
        <p14:creationId xmlns:p14="http://schemas.microsoft.com/office/powerpoint/2010/main" val="2794611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a:t>Do</a:t>
            </a:r>
          </a:p>
          <a:p>
            <a:pPr marL="0" indent="0">
              <a:buFont typeface="Arial" panose="020B0604020202020204" pitchFamily="34" charset="0"/>
              <a:buNone/>
            </a:pPr>
            <a:r>
              <a:rPr lang="en-US" baseline="0" dirty="0"/>
              <a:t>Briefly review bullet points of history to introduce the topic and some of the issues regarding design of systems- issues that you will address during the presentation.</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Below is dialogue you may choose to incorporate into your “History lesson”.</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Say</a:t>
            </a:r>
          </a:p>
          <a:p>
            <a:pPr marL="0" indent="0">
              <a:buFont typeface="Arial" panose="020B0604020202020204" pitchFamily="34" charset="0"/>
              <a:buNone/>
            </a:pPr>
            <a:r>
              <a:rPr lang="en-US" baseline="0" dirty="0"/>
              <a:t>Rod tie-down systems have been used by the wood light-framed construction industry to resist shear wall overturning in lieu of traditional straps and </a:t>
            </a:r>
            <a:r>
              <a:rPr lang="en-US" baseline="0" dirty="0" err="1"/>
              <a:t>holdowns</a:t>
            </a:r>
            <a:r>
              <a:rPr lang="en-US" baseline="0" dirty="0"/>
              <a:t> for many years now. The design components of shear wall overturning rod systems are included in various codes and guidelines (NDS, ASTM, AISC Steel Construction Manual, ACI, and IBC).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For the past decade, rod tie-down systems have also been used to resist wind uplift forces. Yet codes and standards have not provided detailed guidance for design of these systems. Designers, consequently, have been forced to rely entirely on engineering judgment to create this load path.</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This lack of guidance sometimes led to rod-restraint spacing based on rod tension and bearing plate capacities alone. This design neglects the wood components of the system and may lead to rods spaced too far apart, compromising the continuous load path, causing building damage and creating life-safety issues.</a:t>
            </a:r>
          </a:p>
        </p:txBody>
      </p:sp>
      <p:sp>
        <p:nvSpPr>
          <p:cNvPr id="4" name="Slide Number Placeholder 3"/>
          <p:cNvSpPr>
            <a:spLocks noGrp="1"/>
          </p:cNvSpPr>
          <p:nvPr>
            <p:ph type="sldNum" sz="quarter" idx="10"/>
          </p:nvPr>
        </p:nvSpPr>
        <p:spPr/>
        <p:txBody>
          <a:bodyPr/>
          <a:lstStyle/>
          <a:p>
            <a:fld id="{6FCE880B-65DD-C741-91C3-31869CD49403}" type="slidenum">
              <a:rPr lang="en-US" smtClean="0"/>
              <a:t>8</a:t>
            </a:fld>
            <a:endParaRPr lang="en-US"/>
          </a:p>
        </p:txBody>
      </p:sp>
    </p:spTree>
    <p:extLst>
      <p:ext uri="{BB962C8B-B14F-4D97-AF65-F5344CB8AC3E}">
        <p14:creationId xmlns:p14="http://schemas.microsoft.com/office/powerpoint/2010/main" val="414455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a:t>Do</a:t>
            </a:r>
          </a:p>
          <a:p>
            <a:pPr marL="0" indent="0">
              <a:buFont typeface="Arial" panose="020B0604020202020204" pitchFamily="34" charset="0"/>
              <a:buNone/>
            </a:pPr>
            <a:r>
              <a:rPr lang="en-US" baseline="0" dirty="0"/>
              <a:t>Briefly review bullet points of history to introduce the topic and some of the issues regarding design of systems- issues that you will address during the presentation.</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Below is dialogue you may choose to incorporate into your “History lesson”.</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Say</a:t>
            </a:r>
          </a:p>
          <a:p>
            <a:pPr marL="0" indent="0">
              <a:buFont typeface="Arial" panose="020B0604020202020204" pitchFamily="34" charset="0"/>
              <a:buNone/>
            </a:pPr>
            <a:r>
              <a:rPr lang="en-US" baseline="0" dirty="0"/>
              <a:t>Rod tie-down systems have been used by the wood light-framed construction industry to resist shear wall overturning in lieu of traditional straps and </a:t>
            </a:r>
            <a:r>
              <a:rPr lang="en-US" baseline="0" dirty="0" err="1"/>
              <a:t>holdowns</a:t>
            </a:r>
            <a:r>
              <a:rPr lang="en-US" baseline="0" dirty="0"/>
              <a:t> for many years now. The design components of shear wall overturning rod systems are included in various codes and guidelines (NDS, ASTM, AISC Steel Construction Manual, ACI, and IBC).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For the past decade, rod tie-down systems have also been used to resist wind uplift forces. Yet codes and standards have not provided detailed guidance for design of these systems. Designers, consequently, have been forced to rely entirely on engineering judgment to create this load path.</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This lack of guidance sometimes led to rod-restraint spacing based on rod tension and bearing plate capacities alone. This design neglects the wood components of the system and may lead to rods spaced too far apart, compromising the continuous load path, causing building damage and creating life-safety issues.</a:t>
            </a:r>
          </a:p>
        </p:txBody>
      </p:sp>
      <p:sp>
        <p:nvSpPr>
          <p:cNvPr id="4" name="Slide Number Placeholder 3"/>
          <p:cNvSpPr>
            <a:spLocks noGrp="1"/>
          </p:cNvSpPr>
          <p:nvPr>
            <p:ph type="sldNum" sz="quarter" idx="10"/>
          </p:nvPr>
        </p:nvSpPr>
        <p:spPr/>
        <p:txBody>
          <a:bodyPr/>
          <a:lstStyle/>
          <a:p>
            <a:fld id="{6FCE880B-65DD-C741-91C3-31869CD49403}" type="slidenum">
              <a:rPr lang="en-US" smtClean="0"/>
              <a:t>9</a:t>
            </a:fld>
            <a:endParaRPr lang="en-US"/>
          </a:p>
        </p:txBody>
      </p:sp>
    </p:spTree>
    <p:extLst>
      <p:ext uri="{BB962C8B-B14F-4D97-AF65-F5344CB8AC3E}">
        <p14:creationId xmlns:p14="http://schemas.microsoft.com/office/powerpoint/2010/main" val="26630864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emf"/><Relationship Id="rId7" Type="http://schemas.openxmlformats.org/officeDocument/2006/relationships/image" Target="../media/image14.pn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emf"/><Relationship Id="rId7" Type="http://schemas.openxmlformats.org/officeDocument/2006/relationships/image" Target="../media/image14.pn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1.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spTree>
      <p:nvGrpSpPr>
        <p:cNvPr id="1" name=""/>
        <p:cNvGrpSpPr/>
        <p:nvPr/>
      </p:nvGrpSpPr>
      <p:grpSpPr>
        <a:xfrm>
          <a:off x="0" y="0"/>
          <a:ext cx="0" cy="0"/>
          <a:chOff x="0" y="0"/>
          <a:chExt cx="0" cy="0"/>
        </a:xfrm>
      </p:grpSpPr>
      <p:sp>
        <p:nvSpPr>
          <p:cNvPr id="16" name="Text Placeholder 8">
            <a:extLst>
              <a:ext uri="{FF2B5EF4-FFF2-40B4-BE49-F238E27FC236}">
                <a16:creationId xmlns:a16="http://schemas.microsoft.com/office/drawing/2014/main" id="{D6B4F6BA-C8E3-954C-B2C6-3FF4C6F465E3}"/>
              </a:ext>
            </a:extLst>
          </p:cNvPr>
          <p:cNvSpPr>
            <a:spLocks noGrp="1"/>
          </p:cNvSpPr>
          <p:nvPr>
            <p:ph type="body" sz="quarter" idx="14" hasCustomPrompt="1"/>
          </p:nvPr>
        </p:nvSpPr>
        <p:spPr>
          <a:xfrm>
            <a:off x="8201626" y="233626"/>
            <a:ext cx="2412168" cy="320040"/>
          </a:xfrm>
          <a:prstGeom prst="rect">
            <a:avLst/>
          </a:prstGeom>
        </p:spPr>
        <p:txBody>
          <a:bodyPr anchor="ctr"/>
          <a:lstStyle>
            <a:lvl1pPr marL="0" indent="0" algn="r">
              <a:lnSpc>
                <a:spcPct val="100000"/>
              </a:lnSpc>
              <a:spcBef>
                <a:spcPts val="0"/>
              </a:spcBef>
              <a:buNone/>
              <a:defRPr sz="1600" b="0">
                <a:solidFill>
                  <a:schemeClr val="tx1"/>
                </a:solidFill>
              </a:defRPr>
            </a:lvl1pPr>
          </a:lstStyle>
          <a:p>
            <a:pPr lvl="0"/>
            <a:r>
              <a:rPr lang="en-US" dirty="0"/>
              <a:t>Edit date</a:t>
            </a:r>
          </a:p>
        </p:txBody>
      </p:sp>
      <p:sp>
        <p:nvSpPr>
          <p:cNvPr id="17" name="Text Placeholder 8">
            <a:extLst>
              <a:ext uri="{FF2B5EF4-FFF2-40B4-BE49-F238E27FC236}">
                <a16:creationId xmlns:a16="http://schemas.microsoft.com/office/drawing/2014/main" id="{4B00BC15-E93B-C747-AB11-F593F69DF3E6}"/>
              </a:ext>
            </a:extLst>
          </p:cNvPr>
          <p:cNvSpPr>
            <a:spLocks noGrp="1"/>
          </p:cNvSpPr>
          <p:nvPr>
            <p:ph type="body" sz="quarter" idx="15" hasCustomPrompt="1"/>
          </p:nvPr>
        </p:nvSpPr>
        <p:spPr>
          <a:xfrm>
            <a:off x="8201626" y="578404"/>
            <a:ext cx="2412168" cy="320040"/>
          </a:xfrm>
          <a:prstGeom prst="rect">
            <a:avLst/>
          </a:prstGeom>
        </p:spPr>
        <p:txBody>
          <a:bodyPr anchor="ctr"/>
          <a:lstStyle>
            <a:lvl1pPr marL="0" indent="0" algn="r">
              <a:lnSpc>
                <a:spcPct val="100000"/>
              </a:lnSpc>
              <a:spcBef>
                <a:spcPts val="0"/>
              </a:spcBef>
              <a:buNone/>
              <a:defRPr sz="1600" b="0">
                <a:solidFill>
                  <a:schemeClr val="tx1"/>
                </a:solidFill>
              </a:defRPr>
            </a:lvl1pPr>
          </a:lstStyle>
          <a:p>
            <a:pPr lvl="0"/>
            <a:r>
              <a:rPr lang="en-US" dirty="0"/>
              <a:t>Edit presenter</a:t>
            </a:r>
          </a:p>
        </p:txBody>
      </p:sp>
      <p:sp>
        <p:nvSpPr>
          <p:cNvPr id="8" name="Rectangle 7">
            <a:extLst>
              <a:ext uri="{FF2B5EF4-FFF2-40B4-BE49-F238E27FC236}">
                <a16:creationId xmlns:a16="http://schemas.microsoft.com/office/drawing/2014/main" id="{9010E9BA-F959-4837-B089-6B7CAC7F3FE3}"/>
              </a:ext>
            </a:extLst>
          </p:cNvPr>
          <p:cNvSpPr/>
          <p:nvPr userDrawn="1"/>
        </p:nvSpPr>
        <p:spPr>
          <a:xfrm>
            <a:off x="-1" y="2563906"/>
            <a:ext cx="7494495" cy="1954305"/>
          </a:xfrm>
          <a:prstGeom prst="rect">
            <a:avLst/>
          </a:prstGeom>
          <a:gradFill>
            <a:gsLst>
              <a:gs pos="0">
                <a:schemeClr val="tx1">
                  <a:alpha val="50000"/>
                </a:schemeClr>
              </a:gs>
              <a:gs pos="66000">
                <a:srgbClr val="000000">
                  <a:alpha val="50000"/>
                </a:srgbClr>
              </a:gs>
              <a:gs pos="33000">
                <a:schemeClr val="tx1">
                  <a:alpha val="50000"/>
                </a:schemeClr>
              </a:gs>
              <a:gs pos="100000">
                <a:schemeClr val="tx1">
                  <a:alpha val="0"/>
                </a:schemeClr>
              </a:gs>
            </a:gsLst>
            <a:lin ang="0" scaled="0"/>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Text Placeholder 8">
            <a:extLst>
              <a:ext uri="{FF2B5EF4-FFF2-40B4-BE49-F238E27FC236}">
                <a16:creationId xmlns:a16="http://schemas.microsoft.com/office/drawing/2014/main" id="{01245E9E-6834-4909-81CB-3800E41E7959}"/>
              </a:ext>
            </a:extLst>
          </p:cNvPr>
          <p:cNvSpPr>
            <a:spLocks noGrp="1"/>
          </p:cNvSpPr>
          <p:nvPr>
            <p:ph type="body" sz="quarter" idx="13" hasCustomPrompt="1"/>
          </p:nvPr>
        </p:nvSpPr>
        <p:spPr>
          <a:xfrm>
            <a:off x="-1" y="2590801"/>
            <a:ext cx="10345784" cy="838200"/>
          </a:xfrm>
          <a:prstGeom prst="rect">
            <a:avLst/>
          </a:prstGeom>
        </p:spPr>
        <p:txBody>
          <a:bodyPr lIns="457200" anchor="ctr"/>
          <a:lstStyle>
            <a:lvl1pPr marL="0" indent="0" algn="l">
              <a:lnSpc>
                <a:spcPct val="100000"/>
              </a:lnSpc>
              <a:spcBef>
                <a:spcPts val="0"/>
              </a:spcBef>
              <a:buNone/>
              <a:defRPr sz="3600" b="1">
                <a:solidFill>
                  <a:schemeClr val="bg1"/>
                </a:solidFill>
              </a:defRPr>
            </a:lvl1pPr>
          </a:lstStyle>
          <a:p>
            <a:pPr lvl="0"/>
            <a:r>
              <a:rPr lang="en-US" dirty="0"/>
              <a:t>Restraint Rod Systems</a:t>
            </a:r>
          </a:p>
        </p:txBody>
      </p:sp>
      <p:sp>
        <p:nvSpPr>
          <p:cNvPr id="11" name="Text Placeholder 8">
            <a:extLst>
              <a:ext uri="{FF2B5EF4-FFF2-40B4-BE49-F238E27FC236}">
                <a16:creationId xmlns:a16="http://schemas.microsoft.com/office/drawing/2014/main" id="{6C5ACDE8-EBED-4B02-AE72-7427EE68D079}"/>
              </a:ext>
            </a:extLst>
          </p:cNvPr>
          <p:cNvSpPr>
            <a:spLocks noGrp="1"/>
          </p:cNvSpPr>
          <p:nvPr>
            <p:ph type="body" sz="quarter" idx="16" hasCustomPrompt="1"/>
          </p:nvPr>
        </p:nvSpPr>
        <p:spPr>
          <a:xfrm>
            <a:off x="-1" y="3554658"/>
            <a:ext cx="10345782" cy="703526"/>
          </a:xfrm>
          <a:prstGeom prst="rect">
            <a:avLst/>
          </a:prstGeom>
        </p:spPr>
        <p:txBody>
          <a:bodyPr wrap="square" lIns="457200" tIns="0" bIns="0" anchor="ctr">
            <a:spAutoFit/>
          </a:bodyPr>
          <a:lstStyle>
            <a:lvl1pPr marL="0" indent="0" algn="l">
              <a:lnSpc>
                <a:spcPct val="120000"/>
              </a:lnSpc>
              <a:spcBef>
                <a:spcPts val="0"/>
              </a:spcBef>
              <a:buNone/>
              <a:defRPr sz="2000" b="0" baseline="0">
                <a:solidFill>
                  <a:schemeClr val="bg1"/>
                </a:solidFill>
                <a:latin typeface="Arial Narrow" panose="020B0606020202030204" pitchFamily="34" charset="0"/>
              </a:defRPr>
            </a:lvl1pPr>
          </a:lstStyle>
          <a:p>
            <a:pPr lvl="0"/>
            <a:r>
              <a:rPr lang="en-US" dirty="0"/>
              <a:t>SHEAR WALL OVERTURNING VS. WIND UPLIFT</a:t>
            </a:r>
          </a:p>
          <a:p>
            <a:pPr lvl="0"/>
            <a:r>
              <a:rPr lang="en-US" dirty="0"/>
              <a:t>AND HOW TO DESIGN THEM PROPERLY</a:t>
            </a:r>
          </a:p>
        </p:txBody>
      </p:sp>
      <p:cxnSp>
        <p:nvCxnSpPr>
          <p:cNvPr id="12" name="Straight Connector 11">
            <a:extLst>
              <a:ext uri="{FF2B5EF4-FFF2-40B4-BE49-F238E27FC236}">
                <a16:creationId xmlns:a16="http://schemas.microsoft.com/office/drawing/2014/main" id="{F6B311A7-2472-46F9-A198-BFDC6B30035A}"/>
              </a:ext>
            </a:extLst>
          </p:cNvPr>
          <p:cNvCxnSpPr>
            <a:cxnSpLocks/>
          </p:cNvCxnSpPr>
          <p:nvPr userDrawn="1"/>
        </p:nvCxnSpPr>
        <p:spPr>
          <a:xfrm>
            <a:off x="0" y="3429001"/>
            <a:ext cx="5719482"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8032333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Photo">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5F3CAE9-26AE-A745-A3AE-7073645033D7}"/>
              </a:ext>
            </a:extLst>
          </p:cNvPr>
          <p:cNvSpPr>
            <a:spLocks noGrp="1"/>
          </p:cNvSpPr>
          <p:nvPr>
            <p:ph type="title" hasCustomPrompt="1"/>
          </p:nvPr>
        </p:nvSpPr>
        <p:spPr>
          <a:xfrm>
            <a:off x="457200" y="490112"/>
            <a:ext cx="11272838" cy="549275"/>
          </a:xfrm>
          <a:prstGeom prst="rect">
            <a:avLst/>
          </a:prstGeom>
        </p:spPr>
        <p:txBody>
          <a:bodyPr lIns="0" rIns="0"/>
          <a:lstStyle/>
          <a:p>
            <a:r>
              <a:rPr lang="en-US" dirty="0"/>
              <a:t>Click to edit master title style</a:t>
            </a:r>
          </a:p>
        </p:txBody>
      </p:sp>
      <p:sp>
        <p:nvSpPr>
          <p:cNvPr id="10" name="Text Placeholder 9">
            <a:extLst>
              <a:ext uri="{FF2B5EF4-FFF2-40B4-BE49-F238E27FC236}">
                <a16:creationId xmlns:a16="http://schemas.microsoft.com/office/drawing/2014/main" id="{48555EC1-63F7-8F45-9AE0-6C813251890B}"/>
              </a:ext>
            </a:extLst>
          </p:cNvPr>
          <p:cNvSpPr>
            <a:spLocks noGrp="1"/>
          </p:cNvSpPr>
          <p:nvPr>
            <p:ph type="body" sz="quarter" idx="17" hasCustomPrompt="1"/>
          </p:nvPr>
        </p:nvSpPr>
        <p:spPr>
          <a:xfrm>
            <a:off x="457200" y="1295400"/>
            <a:ext cx="5334000" cy="4419600"/>
          </a:xfrm>
          <a:prstGeom prst="rect">
            <a:avLst/>
          </a:prstGeom>
        </p:spPr>
        <p:txBody>
          <a:bodyPr lIns="0" tIns="0" rIns="0" bIns="0"/>
          <a:lstStyle>
            <a:lvl1pPr marL="0" indent="0">
              <a:buNone/>
              <a:defRPr sz="1800"/>
            </a:lvl1pPr>
            <a:lvl2pPr>
              <a:defRPr sz="1000"/>
            </a:lvl2pPr>
            <a:lvl3pPr>
              <a:defRPr sz="1000"/>
            </a:lvl3pPr>
            <a:lvl4pPr>
              <a:defRPr sz="1000"/>
            </a:lvl4pPr>
            <a:lvl5pPr>
              <a:defRPr sz="1000"/>
            </a:lvl5pPr>
          </a:lstStyle>
          <a:p>
            <a:pPr lvl="0"/>
            <a:r>
              <a:rPr lang="en-US" dirty="0"/>
              <a:t>Add body copy here</a:t>
            </a:r>
          </a:p>
        </p:txBody>
      </p:sp>
      <p:sp>
        <p:nvSpPr>
          <p:cNvPr id="12" name="Picture Placeholder 11">
            <a:extLst>
              <a:ext uri="{FF2B5EF4-FFF2-40B4-BE49-F238E27FC236}">
                <a16:creationId xmlns:a16="http://schemas.microsoft.com/office/drawing/2014/main" id="{6B0274DD-C083-4D4D-ABFD-584A6FB67048}"/>
              </a:ext>
            </a:extLst>
          </p:cNvPr>
          <p:cNvSpPr>
            <a:spLocks noGrp="1"/>
          </p:cNvSpPr>
          <p:nvPr>
            <p:ph type="pic" sz="quarter" idx="18"/>
          </p:nvPr>
        </p:nvSpPr>
        <p:spPr>
          <a:xfrm>
            <a:off x="6400800" y="1295400"/>
            <a:ext cx="5329238" cy="4419600"/>
          </a:xfrm>
          <a:prstGeom prst="rect">
            <a:avLst/>
          </a:prstGeom>
        </p:spPr>
        <p:txBody>
          <a:bodyPr lIns="0" tIns="0" rIns="0" bIns="0"/>
          <a:lstStyle>
            <a:lvl1pPr marL="0" indent="0">
              <a:buNone/>
              <a:defRPr sz="1800"/>
            </a:lvl1pPr>
          </a:lstStyle>
          <a:p>
            <a:endParaRPr lang="en-US" dirty="0"/>
          </a:p>
        </p:txBody>
      </p:sp>
      <p:sp>
        <p:nvSpPr>
          <p:cNvPr id="17" name="Slide Number Placeholder 3">
            <a:extLst>
              <a:ext uri="{FF2B5EF4-FFF2-40B4-BE49-F238E27FC236}">
                <a16:creationId xmlns:a16="http://schemas.microsoft.com/office/drawing/2014/main" id="{A5669644-17B1-474E-ABCB-A2477895ED22}"/>
              </a:ext>
            </a:extLst>
          </p:cNvPr>
          <p:cNvSpPr txBox="1">
            <a:spLocks/>
          </p:cNvSpPr>
          <p:nvPr userDrawn="1"/>
        </p:nvSpPr>
        <p:spPr>
          <a:xfrm>
            <a:off x="477218" y="6340712"/>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19" name="Text Placeholder 7">
            <a:extLst>
              <a:ext uri="{FF2B5EF4-FFF2-40B4-BE49-F238E27FC236}">
                <a16:creationId xmlns:a16="http://schemas.microsoft.com/office/drawing/2014/main" id="{DBF91C70-2519-6047-A3F3-38638D1EE416}"/>
              </a:ext>
            </a:extLst>
          </p:cNvPr>
          <p:cNvSpPr>
            <a:spLocks noGrp="1"/>
          </p:cNvSpPr>
          <p:nvPr>
            <p:ph type="body" sz="quarter" idx="16" hasCustomPrompt="1"/>
          </p:nvPr>
        </p:nvSpPr>
        <p:spPr>
          <a:xfrm>
            <a:off x="741777" y="6360602"/>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Retrofit | Edit lesson name</a:t>
            </a:r>
          </a:p>
          <a:p>
            <a:pPr lvl="0"/>
            <a:endParaRPr lang="en-US" dirty="0"/>
          </a:p>
        </p:txBody>
      </p:sp>
    </p:spTree>
    <p:custDataLst>
      <p:tags r:id="rId1"/>
    </p:custDataLst>
    <p:extLst>
      <p:ext uri="{BB962C8B-B14F-4D97-AF65-F5344CB8AC3E}">
        <p14:creationId xmlns:p14="http://schemas.microsoft.com/office/powerpoint/2010/main" val="399773388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ith Bullets">
    <p:spTree>
      <p:nvGrpSpPr>
        <p:cNvPr id="1" name=""/>
        <p:cNvGrpSpPr/>
        <p:nvPr/>
      </p:nvGrpSpPr>
      <p:grpSpPr>
        <a:xfrm>
          <a:off x="0" y="0"/>
          <a:ext cx="0" cy="0"/>
          <a:chOff x="0" y="0"/>
          <a:chExt cx="0" cy="0"/>
        </a:xfrm>
      </p:grpSpPr>
      <p:sp>
        <p:nvSpPr>
          <p:cNvPr id="11" name="Text Placeholder 9">
            <a:extLst>
              <a:ext uri="{FF2B5EF4-FFF2-40B4-BE49-F238E27FC236}">
                <a16:creationId xmlns:a16="http://schemas.microsoft.com/office/drawing/2014/main" id="{AA68C320-B804-1E44-BF90-53030E8202AE}"/>
              </a:ext>
            </a:extLst>
          </p:cNvPr>
          <p:cNvSpPr>
            <a:spLocks noGrp="1"/>
          </p:cNvSpPr>
          <p:nvPr>
            <p:ph type="body" sz="quarter" idx="20" hasCustomPrompt="1"/>
          </p:nvPr>
        </p:nvSpPr>
        <p:spPr>
          <a:xfrm>
            <a:off x="6400800" y="1295400"/>
            <a:ext cx="5329238" cy="4419600"/>
          </a:xfrm>
          <a:prstGeom prst="rect">
            <a:avLst/>
          </a:prstGeom>
        </p:spPr>
        <p:txBody>
          <a:bodyPr lIns="0" tIns="0" rIns="0" bIns="0"/>
          <a:lstStyle>
            <a:lvl1pPr marL="171450" indent="-171450">
              <a:buFont typeface="Arial" panose="020B0604020202020204" pitchFamily="34" charset="0"/>
              <a:buChar char="•"/>
              <a:defRPr sz="1800"/>
            </a:lvl1pPr>
            <a:lvl2pPr>
              <a:defRPr sz="1000"/>
            </a:lvl2pPr>
            <a:lvl3pPr>
              <a:defRPr sz="1000"/>
            </a:lvl3pPr>
            <a:lvl4pPr>
              <a:defRPr sz="1000"/>
            </a:lvl4pPr>
            <a:lvl5pPr>
              <a:defRPr sz="1000"/>
            </a:lvl5pPr>
          </a:lstStyle>
          <a:p>
            <a:pPr lvl="0"/>
            <a:r>
              <a:rPr lang="en-US" dirty="0"/>
              <a:t>Add body copy here</a:t>
            </a:r>
          </a:p>
        </p:txBody>
      </p:sp>
      <p:sp>
        <p:nvSpPr>
          <p:cNvPr id="12" name="Slide Number Placeholder 3">
            <a:extLst>
              <a:ext uri="{FF2B5EF4-FFF2-40B4-BE49-F238E27FC236}">
                <a16:creationId xmlns:a16="http://schemas.microsoft.com/office/drawing/2014/main" id="{A5669644-17B1-474E-ABCB-A2477895ED22}"/>
              </a:ext>
            </a:extLst>
          </p:cNvPr>
          <p:cNvSpPr txBox="1">
            <a:spLocks/>
          </p:cNvSpPr>
          <p:nvPr userDrawn="1"/>
        </p:nvSpPr>
        <p:spPr>
          <a:xfrm>
            <a:off x="477218" y="6340712"/>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13" name="Text Placeholder 7">
            <a:extLst>
              <a:ext uri="{FF2B5EF4-FFF2-40B4-BE49-F238E27FC236}">
                <a16:creationId xmlns:a16="http://schemas.microsoft.com/office/drawing/2014/main" id="{DBF91C70-2519-6047-A3F3-38638D1EE416}"/>
              </a:ext>
            </a:extLst>
          </p:cNvPr>
          <p:cNvSpPr>
            <a:spLocks noGrp="1"/>
          </p:cNvSpPr>
          <p:nvPr>
            <p:ph type="body" sz="quarter" idx="16" hasCustomPrompt="1"/>
          </p:nvPr>
        </p:nvSpPr>
        <p:spPr>
          <a:xfrm>
            <a:off x="741777" y="6360602"/>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Retrofit | Edit lesson name</a:t>
            </a:r>
          </a:p>
          <a:p>
            <a:pPr lvl="0"/>
            <a:endParaRPr lang="en-US" dirty="0"/>
          </a:p>
        </p:txBody>
      </p:sp>
      <p:sp>
        <p:nvSpPr>
          <p:cNvPr id="15" name="Title 7">
            <a:extLst>
              <a:ext uri="{FF2B5EF4-FFF2-40B4-BE49-F238E27FC236}">
                <a16:creationId xmlns:a16="http://schemas.microsoft.com/office/drawing/2014/main" id="{B5F3CAE9-26AE-A745-A3AE-7073645033D7}"/>
              </a:ext>
            </a:extLst>
          </p:cNvPr>
          <p:cNvSpPr>
            <a:spLocks noGrp="1"/>
          </p:cNvSpPr>
          <p:nvPr>
            <p:ph type="title" hasCustomPrompt="1"/>
          </p:nvPr>
        </p:nvSpPr>
        <p:spPr>
          <a:xfrm>
            <a:off x="457200" y="490112"/>
            <a:ext cx="11272838" cy="549275"/>
          </a:xfrm>
          <a:prstGeom prst="rect">
            <a:avLst/>
          </a:prstGeom>
        </p:spPr>
        <p:txBody>
          <a:bodyPr lIns="0" rIns="0"/>
          <a:lstStyle/>
          <a:p>
            <a:r>
              <a:rPr lang="en-US" dirty="0"/>
              <a:t>Click to edit master title style</a:t>
            </a:r>
          </a:p>
        </p:txBody>
      </p:sp>
      <p:sp>
        <p:nvSpPr>
          <p:cNvPr id="16" name="Text Placeholder 9">
            <a:extLst>
              <a:ext uri="{FF2B5EF4-FFF2-40B4-BE49-F238E27FC236}">
                <a16:creationId xmlns:a16="http://schemas.microsoft.com/office/drawing/2014/main" id="{48555EC1-63F7-8F45-9AE0-6C813251890B}"/>
              </a:ext>
            </a:extLst>
          </p:cNvPr>
          <p:cNvSpPr>
            <a:spLocks noGrp="1"/>
          </p:cNvSpPr>
          <p:nvPr>
            <p:ph type="body" sz="quarter" idx="17" hasCustomPrompt="1"/>
          </p:nvPr>
        </p:nvSpPr>
        <p:spPr>
          <a:xfrm>
            <a:off x="457200" y="1295400"/>
            <a:ext cx="5334000" cy="4419600"/>
          </a:xfrm>
          <a:prstGeom prst="rect">
            <a:avLst/>
          </a:prstGeom>
        </p:spPr>
        <p:txBody>
          <a:bodyPr lIns="0" tIns="0" rIns="0" bIns="0"/>
          <a:lstStyle>
            <a:lvl1pPr marL="0" indent="0">
              <a:buNone/>
              <a:defRPr sz="1800"/>
            </a:lvl1pPr>
            <a:lvl2pPr>
              <a:defRPr sz="1000"/>
            </a:lvl2pPr>
            <a:lvl3pPr>
              <a:defRPr sz="1000"/>
            </a:lvl3pPr>
            <a:lvl4pPr>
              <a:defRPr sz="1000"/>
            </a:lvl4pPr>
            <a:lvl5pPr>
              <a:defRPr sz="1000"/>
            </a:lvl5pPr>
          </a:lstStyle>
          <a:p>
            <a:pPr lvl="0"/>
            <a:r>
              <a:rPr lang="en-US" dirty="0"/>
              <a:t>Add body copy here</a:t>
            </a:r>
          </a:p>
        </p:txBody>
      </p:sp>
    </p:spTree>
    <p:custDataLst>
      <p:tags r:id="rId1"/>
    </p:custDataLst>
    <p:extLst>
      <p:ext uri="{BB962C8B-B14F-4D97-AF65-F5344CB8AC3E}">
        <p14:creationId xmlns:p14="http://schemas.microsoft.com/office/powerpoint/2010/main" val="366144400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A5669644-17B1-474E-ABCB-A2477895ED22}"/>
              </a:ext>
            </a:extLst>
          </p:cNvPr>
          <p:cNvSpPr txBox="1">
            <a:spLocks/>
          </p:cNvSpPr>
          <p:nvPr userDrawn="1"/>
        </p:nvSpPr>
        <p:spPr>
          <a:xfrm>
            <a:off x="477218" y="6340712"/>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11" name="Text Placeholder 7">
            <a:extLst>
              <a:ext uri="{FF2B5EF4-FFF2-40B4-BE49-F238E27FC236}">
                <a16:creationId xmlns:a16="http://schemas.microsoft.com/office/drawing/2014/main" id="{DBF91C70-2519-6047-A3F3-38638D1EE416}"/>
              </a:ext>
            </a:extLst>
          </p:cNvPr>
          <p:cNvSpPr>
            <a:spLocks noGrp="1"/>
          </p:cNvSpPr>
          <p:nvPr>
            <p:ph type="body" sz="quarter" idx="16" hasCustomPrompt="1"/>
          </p:nvPr>
        </p:nvSpPr>
        <p:spPr>
          <a:xfrm>
            <a:off x="741777" y="6360602"/>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Retrofit | Edit lesson name</a:t>
            </a:r>
          </a:p>
          <a:p>
            <a:pPr lvl="0"/>
            <a:endParaRPr lang="en-US" dirty="0"/>
          </a:p>
        </p:txBody>
      </p:sp>
      <p:sp>
        <p:nvSpPr>
          <p:cNvPr id="12" name="Title 7">
            <a:extLst>
              <a:ext uri="{FF2B5EF4-FFF2-40B4-BE49-F238E27FC236}">
                <a16:creationId xmlns:a16="http://schemas.microsoft.com/office/drawing/2014/main" id="{B5F3CAE9-26AE-A745-A3AE-7073645033D7}"/>
              </a:ext>
            </a:extLst>
          </p:cNvPr>
          <p:cNvSpPr>
            <a:spLocks noGrp="1"/>
          </p:cNvSpPr>
          <p:nvPr>
            <p:ph type="title" hasCustomPrompt="1"/>
          </p:nvPr>
        </p:nvSpPr>
        <p:spPr>
          <a:xfrm>
            <a:off x="457200" y="490112"/>
            <a:ext cx="11272838" cy="549275"/>
          </a:xfrm>
          <a:prstGeom prst="rect">
            <a:avLst/>
          </a:prstGeom>
        </p:spPr>
        <p:txBody>
          <a:bodyPr lIns="0" rIns="0"/>
          <a:lstStyle/>
          <a:p>
            <a:r>
              <a:rPr lang="en-US" dirty="0"/>
              <a:t>Click to edit master title style</a:t>
            </a:r>
          </a:p>
        </p:txBody>
      </p:sp>
      <p:sp>
        <p:nvSpPr>
          <p:cNvPr id="13" name="Text Placeholder 9">
            <a:extLst>
              <a:ext uri="{FF2B5EF4-FFF2-40B4-BE49-F238E27FC236}">
                <a16:creationId xmlns:a16="http://schemas.microsoft.com/office/drawing/2014/main" id="{48555EC1-63F7-8F45-9AE0-6C813251890B}"/>
              </a:ext>
            </a:extLst>
          </p:cNvPr>
          <p:cNvSpPr>
            <a:spLocks noGrp="1"/>
          </p:cNvSpPr>
          <p:nvPr>
            <p:ph type="body" sz="quarter" idx="17" hasCustomPrompt="1"/>
          </p:nvPr>
        </p:nvSpPr>
        <p:spPr>
          <a:xfrm>
            <a:off x="457200" y="1295400"/>
            <a:ext cx="11272838" cy="4419600"/>
          </a:xfrm>
          <a:prstGeom prst="rect">
            <a:avLst/>
          </a:prstGeom>
        </p:spPr>
        <p:txBody>
          <a:bodyPr lIns="0" tIns="0" rIns="0" bIns="0"/>
          <a:lstStyle>
            <a:lvl1pPr marL="0" indent="0">
              <a:buNone/>
              <a:defRPr sz="1800"/>
            </a:lvl1pPr>
            <a:lvl2pPr>
              <a:defRPr sz="1000"/>
            </a:lvl2pPr>
            <a:lvl3pPr>
              <a:defRPr sz="1000"/>
            </a:lvl3pPr>
            <a:lvl4pPr>
              <a:defRPr sz="1000"/>
            </a:lvl4pPr>
            <a:lvl5pPr>
              <a:defRPr sz="1000"/>
            </a:lvl5pPr>
          </a:lstStyle>
          <a:p>
            <a:pPr lvl="0"/>
            <a:r>
              <a:rPr lang="en-US" dirty="0"/>
              <a:t>Add body copy here</a:t>
            </a:r>
          </a:p>
        </p:txBody>
      </p:sp>
    </p:spTree>
    <p:custDataLst>
      <p:tags r:id="rId1"/>
    </p:custDataLst>
    <p:extLst>
      <p:ext uri="{BB962C8B-B14F-4D97-AF65-F5344CB8AC3E}">
        <p14:creationId xmlns:p14="http://schemas.microsoft.com/office/powerpoint/2010/main" val="7001530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Chapter Slid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EAFEFA2-6143-4746-82B2-48B05278A16D}"/>
              </a:ext>
            </a:extLst>
          </p:cNvPr>
          <p:cNvSpPr/>
          <p:nvPr userDrawn="1"/>
        </p:nvSpPr>
        <p:spPr>
          <a:xfrm>
            <a:off x="0" y="0"/>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2400" b="1"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5ED7D043-3ECD-A74B-93CD-EF17F74FA5AD}"/>
              </a:ext>
            </a:extLst>
          </p:cNvPr>
          <p:cNvSpPr/>
          <p:nvPr userDrawn="1"/>
        </p:nvSpPr>
        <p:spPr>
          <a:xfrm>
            <a:off x="0" y="6421613"/>
            <a:ext cx="12192000" cy="493163"/>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900" b="1" dirty="0">
              <a:latin typeface="Helvetica Neue LT Std 75" panose="020B0604020202020204" pitchFamily="34" charset="0"/>
            </a:endParaRPr>
          </a:p>
        </p:txBody>
      </p:sp>
      <p:pic>
        <p:nvPicPr>
          <p:cNvPr id="8" name="Picture 7">
            <a:extLst>
              <a:ext uri="{FF2B5EF4-FFF2-40B4-BE49-F238E27FC236}">
                <a16:creationId xmlns:a16="http://schemas.microsoft.com/office/drawing/2014/main" id="{FE02279E-597C-C142-B86F-60078A7746F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73450" y="211194"/>
            <a:ext cx="1051652" cy="699974"/>
          </a:xfrm>
          <a:prstGeom prst="rect">
            <a:avLst/>
          </a:prstGeom>
        </p:spPr>
      </p:pic>
      <p:sp>
        <p:nvSpPr>
          <p:cNvPr id="11" name="Text Placeholder 7">
            <a:extLst>
              <a:ext uri="{FF2B5EF4-FFF2-40B4-BE49-F238E27FC236}">
                <a16:creationId xmlns:a16="http://schemas.microsoft.com/office/drawing/2014/main" id="{4D96B534-B8F3-FC4E-B546-F76827CD2854}"/>
              </a:ext>
            </a:extLst>
          </p:cNvPr>
          <p:cNvSpPr>
            <a:spLocks noGrp="1"/>
          </p:cNvSpPr>
          <p:nvPr>
            <p:ph type="body" sz="quarter" idx="16" hasCustomPrompt="1"/>
          </p:nvPr>
        </p:nvSpPr>
        <p:spPr>
          <a:xfrm>
            <a:off x="473528" y="6525303"/>
            <a:ext cx="3780796" cy="23259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presentation title | Edit lesson name</a:t>
            </a:r>
          </a:p>
          <a:p>
            <a:pPr lvl="0"/>
            <a:endParaRPr lang="en-US" dirty="0"/>
          </a:p>
        </p:txBody>
      </p:sp>
      <p:sp>
        <p:nvSpPr>
          <p:cNvPr id="12" name="Title Placeholder 8">
            <a:extLst>
              <a:ext uri="{FF2B5EF4-FFF2-40B4-BE49-F238E27FC236}">
                <a16:creationId xmlns:a16="http://schemas.microsoft.com/office/drawing/2014/main" id="{7E12594D-694D-004D-A6CA-28805CB5ABEB}"/>
              </a:ext>
            </a:extLst>
          </p:cNvPr>
          <p:cNvSpPr>
            <a:spLocks noGrp="1"/>
          </p:cNvSpPr>
          <p:nvPr>
            <p:ph type="title" hasCustomPrompt="1"/>
          </p:nvPr>
        </p:nvSpPr>
        <p:spPr>
          <a:xfrm>
            <a:off x="473528" y="286544"/>
            <a:ext cx="5680166" cy="549275"/>
          </a:xfrm>
          <a:prstGeom prst="rect">
            <a:avLst/>
          </a:prstGeom>
        </p:spPr>
        <p:txBody>
          <a:bodyPr vert="horz" lIns="91440" tIns="45720" rIns="91440" bIns="45720" rtlCol="0" anchor="ctr">
            <a:normAutofit/>
          </a:bodyPr>
          <a:lstStyle>
            <a:lvl1pPr>
              <a:defRPr>
                <a:solidFill>
                  <a:schemeClr val="bg1"/>
                </a:solidFill>
              </a:defRPr>
            </a:lvl1pPr>
          </a:lstStyle>
          <a:p>
            <a:r>
              <a:rPr lang="en-US" dirty="0"/>
              <a:t>Edit Lesson Chapter</a:t>
            </a:r>
          </a:p>
        </p:txBody>
      </p:sp>
    </p:spTree>
    <p:custDataLst>
      <p:tags r:id="rId1"/>
    </p:custDataLst>
    <p:extLst>
      <p:ext uri="{BB962C8B-B14F-4D97-AF65-F5344CB8AC3E}">
        <p14:creationId xmlns:p14="http://schemas.microsoft.com/office/powerpoint/2010/main" val="29686081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Concrete Series Roadm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EEB75BC-99B0-A548-8AC5-EEF238F31624}"/>
              </a:ext>
            </a:extLst>
          </p:cNvPr>
          <p:cNvSpPr/>
          <p:nvPr userDrawn="1"/>
        </p:nvSpPr>
        <p:spPr>
          <a:xfrm>
            <a:off x="0" y="1"/>
            <a:ext cx="12192000" cy="2032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900" b="1" dirty="0">
              <a:latin typeface="Helvetica Neue LT Std 75" panose="020B0604020202020204" pitchFamily="34" charset="0"/>
            </a:endParaRPr>
          </a:p>
        </p:txBody>
      </p:sp>
      <p:sp>
        <p:nvSpPr>
          <p:cNvPr id="5" name="Rectangle 4">
            <a:extLst>
              <a:ext uri="{FF2B5EF4-FFF2-40B4-BE49-F238E27FC236}">
                <a16:creationId xmlns:a16="http://schemas.microsoft.com/office/drawing/2014/main" id="{675275C2-67AA-7246-ABD6-B1E9E0C8A3B7}"/>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2D1B9FD7-3D74-B64C-A978-7C455A1A9F6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12" name="TextBox 11">
            <a:extLst>
              <a:ext uri="{FF2B5EF4-FFF2-40B4-BE49-F238E27FC236}">
                <a16:creationId xmlns:a16="http://schemas.microsoft.com/office/drawing/2014/main" id="{05922012-9949-1345-90F9-279A79F63B2C}"/>
              </a:ext>
            </a:extLst>
          </p:cNvPr>
          <p:cNvSpPr txBox="1"/>
          <p:nvPr userDrawn="1"/>
        </p:nvSpPr>
        <p:spPr>
          <a:xfrm>
            <a:off x="457200" y="1380550"/>
            <a:ext cx="5486400" cy="307777"/>
          </a:xfrm>
          <a:prstGeom prst="rect">
            <a:avLst/>
          </a:prstGeom>
          <a:solidFill>
            <a:srgbClr val="FF5308"/>
          </a:solidFill>
        </p:spPr>
        <p:txBody>
          <a:bodyPr wrap="square" rtlCol="0" anchor="ctr" anchorCtr="0">
            <a:spAutoFit/>
          </a:bodyPr>
          <a:lstStyle/>
          <a:p>
            <a:pPr algn="ctr"/>
            <a:r>
              <a:rPr lang="en-US" sz="1400" b="1" dirty="0">
                <a:latin typeface="Arial" panose="020B0604020202020204" pitchFamily="34" charset="0"/>
                <a:cs typeface="Arial" panose="020B0604020202020204" pitchFamily="34" charset="0"/>
              </a:rPr>
              <a:t>Industry Knowledge</a:t>
            </a:r>
          </a:p>
        </p:txBody>
      </p:sp>
      <p:sp>
        <p:nvSpPr>
          <p:cNvPr id="14" name="TextBox 13">
            <a:extLst>
              <a:ext uri="{FF2B5EF4-FFF2-40B4-BE49-F238E27FC236}">
                <a16:creationId xmlns:a16="http://schemas.microsoft.com/office/drawing/2014/main" id="{D7DFAB0B-B20D-4043-BDE9-8CECB1ADE56B}"/>
              </a:ext>
            </a:extLst>
          </p:cNvPr>
          <p:cNvSpPr txBox="1"/>
          <p:nvPr userDrawn="1"/>
        </p:nvSpPr>
        <p:spPr>
          <a:xfrm>
            <a:off x="457200" y="4223191"/>
            <a:ext cx="11107432" cy="307777"/>
          </a:xfrm>
          <a:prstGeom prst="rect">
            <a:avLst/>
          </a:prstGeom>
          <a:solidFill>
            <a:srgbClr val="FF5308"/>
          </a:solidFill>
        </p:spPr>
        <p:txBody>
          <a:bodyPr wrap="square" rtlCol="0" anchor="ctr" anchorCtr="0">
            <a:spAutoFit/>
          </a:bodyPr>
          <a:lstStyle/>
          <a:p>
            <a:pPr algn="ctr"/>
            <a:r>
              <a:rPr lang="en-US" sz="1400" b="1" dirty="0">
                <a:latin typeface="Arial" panose="020B0604020202020204" pitchFamily="34" charset="0"/>
                <a:cs typeface="Arial" panose="020B0604020202020204" pitchFamily="34" charset="0"/>
              </a:rPr>
              <a:t>Selling Skills</a:t>
            </a:r>
          </a:p>
        </p:txBody>
      </p:sp>
      <p:sp>
        <p:nvSpPr>
          <p:cNvPr id="16" name="TextBox 15">
            <a:extLst>
              <a:ext uri="{FF2B5EF4-FFF2-40B4-BE49-F238E27FC236}">
                <a16:creationId xmlns:a16="http://schemas.microsoft.com/office/drawing/2014/main" id="{3293FE46-CC74-CB47-9345-207BAC1C92AA}"/>
              </a:ext>
            </a:extLst>
          </p:cNvPr>
          <p:cNvSpPr txBox="1"/>
          <p:nvPr/>
        </p:nvSpPr>
        <p:spPr>
          <a:xfrm>
            <a:off x="849395" y="1836170"/>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Wastewater Treatment</a:t>
            </a:r>
          </a:p>
        </p:txBody>
      </p:sp>
      <p:sp>
        <p:nvSpPr>
          <p:cNvPr id="17" name="TextBox 16">
            <a:extLst>
              <a:ext uri="{FF2B5EF4-FFF2-40B4-BE49-F238E27FC236}">
                <a16:creationId xmlns:a16="http://schemas.microsoft.com/office/drawing/2014/main" id="{4E076ED6-DF56-6948-A3D5-20D399F9A81F}"/>
              </a:ext>
            </a:extLst>
          </p:cNvPr>
          <p:cNvSpPr txBox="1"/>
          <p:nvPr/>
        </p:nvSpPr>
        <p:spPr>
          <a:xfrm>
            <a:off x="849395" y="2224183"/>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Bridge &amp; Marine</a:t>
            </a:r>
          </a:p>
        </p:txBody>
      </p:sp>
      <p:sp>
        <p:nvSpPr>
          <p:cNvPr id="18" name="TextBox 17">
            <a:extLst>
              <a:ext uri="{FF2B5EF4-FFF2-40B4-BE49-F238E27FC236}">
                <a16:creationId xmlns:a16="http://schemas.microsoft.com/office/drawing/2014/main" id="{8F712928-B79E-ED4E-84BA-8EE7FA9951E0}"/>
              </a:ext>
            </a:extLst>
          </p:cNvPr>
          <p:cNvSpPr txBox="1"/>
          <p:nvPr/>
        </p:nvSpPr>
        <p:spPr>
          <a:xfrm>
            <a:off x="849395" y="2612196"/>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Retrofit</a:t>
            </a:r>
          </a:p>
        </p:txBody>
      </p:sp>
      <p:sp>
        <p:nvSpPr>
          <p:cNvPr id="19" name="TextBox 18">
            <a:extLst>
              <a:ext uri="{FF2B5EF4-FFF2-40B4-BE49-F238E27FC236}">
                <a16:creationId xmlns:a16="http://schemas.microsoft.com/office/drawing/2014/main" id="{61614D87-10F4-0043-9E7D-3E3FBE611F83}"/>
              </a:ext>
            </a:extLst>
          </p:cNvPr>
          <p:cNvSpPr txBox="1"/>
          <p:nvPr/>
        </p:nvSpPr>
        <p:spPr>
          <a:xfrm>
            <a:off x="849395" y="3000209"/>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OEM</a:t>
            </a:r>
          </a:p>
        </p:txBody>
      </p:sp>
      <p:sp>
        <p:nvSpPr>
          <p:cNvPr id="20" name="TextBox 19">
            <a:extLst>
              <a:ext uri="{FF2B5EF4-FFF2-40B4-BE49-F238E27FC236}">
                <a16:creationId xmlns:a16="http://schemas.microsoft.com/office/drawing/2014/main" id="{EF8B9FE1-109A-7747-8E8F-FC83337D09B0}"/>
              </a:ext>
            </a:extLst>
          </p:cNvPr>
          <p:cNvSpPr txBox="1"/>
          <p:nvPr/>
        </p:nvSpPr>
        <p:spPr>
          <a:xfrm>
            <a:off x="849395" y="338822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CFS</a:t>
            </a:r>
          </a:p>
        </p:txBody>
      </p:sp>
      <p:sp>
        <p:nvSpPr>
          <p:cNvPr id="21" name="TextBox 20">
            <a:extLst>
              <a:ext uri="{FF2B5EF4-FFF2-40B4-BE49-F238E27FC236}">
                <a16:creationId xmlns:a16="http://schemas.microsoft.com/office/drawing/2014/main" id="{99E45B9C-37C4-9544-8F4A-36C924CCECE1}"/>
              </a:ext>
            </a:extLst>
          </p:cNvPr>
          <p:cNvSpPr txBox="1"/>
          <p:nvPr/>
        </p:nvSpPr>
        <p:spPr>
          <a:xfrm>
            <a:off x="849395" y="3776235"/>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Light Frame</a:t>
            </a:r>
          </a:p>
        </p:txBody>
      </p:sp>
      <p:pic>
        <p:nvPicPr>
          <p:cNvPr id="22" name="Picture 21">
            <a:extLst>
              <a:ext uri="{FF2B5EF4-FFF2-40B4-BE49-F238E27FC236}">
                <a16:creationId xmlns:a16="http://schemas.microsoft.com/office/drawing/2014/main" id="{87073B47-9353-6C40-98D2-1D2B54F555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3776235"/>
            <a:ext cx="301752" cy="301752"/>
          </a:xfrm>
          <a:prstGeom prst="rect">
            <a:avLst/>
          </a:prstGeom>
        </p:spPr>
      </p:pic>
      <p:pic>
        <p:nvPicPr>
          <p:cNvPr id="23" name="Picture 22">
            <a:extLst>
              <a:ext uri="{FF2B5EF4-FFF2-40B4-BE49-F238E27FC236}">
                <a16:creationId xmlns:a16="http://schemas.microsoft.com/office/drawing/2014/main" id="{CBE21BDD-4E48-1044-8ADB-3F51821BD8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2614163"/>
            <a:ext cx="301752" cy="301752"/>
          </a:xfrm>
          <a:prstGeom prst="rect">
            <a:avLst/>
          </a:prstGeom>
        </p:spPr>
      </p:pic>
      <p:pic>
        <p:nvPicPr>
          <p:cNvPr id="24" name="Picture 23">
            <a:extLst>
              <a:ext uri="{FF2B5EF4-FFF2-40B4-BE49-F238E27FC236}">
                <a16:creationId xmlns:a16="http://schemas.microsoft.com/office/drawing/2014/main" id="{2F280965-7D2A-3F49-B7FD-D51F9EF188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1835381"/>
            <a:ext cx="301752" cy="301752"/>
          </a:xfrm>
          <a:prstGeom prst="rect">
            <a:avLst/>
          </a:prstGeom>
        </p:spPr>
      </p:pic>
      <p:pic>
        <p:nvPicPr>
          <p:cNvPr id="25" name="Picture 24">
            <a:extLst>
              <a:ext uri="{FF2B5EF4-FFF2-40B4-BE49-F238E27FC236}">
                <a16:creationId xmlns:a16="http://schemas.microsoft.com/office/drawing/2014/main" id="{76A1D271-922D-6649-A6B7-537FBA077E2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200" y="2222474"/>
            <a:ext cx="301752" cy="301752"/>
          </a:xfrm>
          <a:prstGeom prst="rect">
            <a:avLst/>
          </a:prstGeom>
        </p:spPr>
      </p:pic>
      <p:pic>
        <p:nvPicPr>
          <p:cNvPr id="26" name="Picture 25">
            <a:extLst>
              <a:ext uri="{FF2B5EF4-FFF2-40B4-BE49-F238E27FC236}">
                <a16:creationId xmlns:a16="http://schemas.microsoft.com/office/drawing/2014/main" id="{6E1EA919-4C78-2D42-B11E-38E98B20E9A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200" y="3001258"/>
            <a:ext cx="301752" cy="301752"/>
          </a:xfrm>
          <a:prstGeom prst="rect">
            <a:avLst/>
          </a:prstGeom>
        </p:spPr>
      </p:pic>
      <p:pic>
        <p:nvPicPr>
          <p:cNvPr id="27" name="Picture 26">
            <a:extLst>
              <a:ext uri="{FF2B5EF4-FFF2-40B4-BE49-F238E27FC236}">
                <a16:creationId xmlns:a16="http://schemas.microsoft.com/office/drawing/2014/main" id="{BD4A0899-C1A1-CB41-91A2-8B3FF6DF96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200" y="3389044"/>
            <a:ext cx="301752" cy="301752"/>
          </a:xfrm>
          <a:prstGeom prst="rect">
            <a:avLst/>
          </a:prstGeom>
        </p:spPr>
      </p:pic>
      <p:sp>
        <p:nvSpPr>
          <p:cNvPr id="28" name="TextBox 27">
            <a:extLst>
              <a:ext uri="{FF2B5EF4-FFF2-40B4-BE49-F238E27FC236}">
                <a16:creationId xmlns:a16="http://schemas.microsoft.com/office/drawing/2014/main" id="{E89144E9-B0B0-7A47-943F-145C490A700C}"/>
              </a:ext>
            </a:extLst>
          </p:cNvPr>
          <p:cNvSpPr txBox="1"/>
          <p:nvPr/>
        </p:nvSpPr>
        <p:spPr>
          <a:xfrm>
            <a:off x="3218204" y="1831047"/>
            <a:ext cx="2707628" cy="2249424"/>
          </a:xfrm>
          <a:prstGeom prst="rect">
            <a:avLst/>
          </a:prstGeom>
          <a:solidFill>
            <a:schemeClr val="bg1">
              <a:lumMod val="50000"/>
            </a:schemeClr>
          </a:solidFill>
        </p:spPr>
        <p:txBody>
          <a:bodyPr wrap="square" rtlCol="0" anchor="ctr" anchorCtr="0">
            <a:spAutoFit/>
          </a:bodyPr>
          <a:lstStyle/>
          <a:p>
            <a:pPr algn="ctr"/>
            <a:endParaRPr lang="en-US" sz="1000" b="1" dirty="0">
              <a:solidFill>
                <a:schemeClr val="bg1"/>
              </a:solidFill>
              <a:latin typeface="Helvetica Neue LT Std 75" panose="020B0604020202020204" pitchFamily="34" charset="0"/>
            </a:endParaRPr>
          </a:p>
        </p:txBody>
      </p:sp>
      <p:sp>
        <p:nvSpPr>
          <p:cNvPr id="29" name="TextBox 28">
            <a:extLst>
              <a:ext uri="{FF2B5EF4-FFF2-40B4-BE49-F238E27FC236}">
                <a16:creationId xmlns:a16="http://schemas.microsoft.com/office/drawing/2014/main" id="{BEAB3DA5-ADDB-3649-8EF7-D375F00BBDBE}"/>
              </a:ext>
            </a:extLst>
          </p:cNvPr>
          <p:cNvSpPr txBox="1"/>
          <p:nvPr/>
        </p:nvSpPr>
        <p:spPr>
          <a:xfrm>
            <a:off x="3368994" y="2004683"/>
            <a:ext cx="2412091" cy="548640"/>
          </a:xfrm>
          <a:prstGeom prst="rect">
            <a:avLst/>
          </a:prstGeom>
          <a:solidFill>
            <a:schemeClr val="bg1">
              <a:lumMod val="85000"/>
            </a:schemeClr>
          </a:solidFill>
        </p:spPr>
        <p:txBody>
          <a:bodyPr wrap="square" rtlCol="0" anchor="ctr" anchorCtr="0">
            <a:noAutofit/>
          </a:bodyPr>
          <a:lstStyle/>
          <a:p>
            <a:r>
              <a:rPr lang="en-US" sz="1000" b="0" i="1" dirty="0">
                <a:latin typeface="Arial" panose="020B0604020202020204" pitchFamily="34" charset="0"/>
                <a:cs typeface="Arial" panose="020B0604020202020204" pitchFamily="34" charset="0"/>
              </a:rPr>
              <a:t>Online </a:t>
            </a:r>
            <a:r>
              <a:rPr lang="en-US" sz="1000" b="0" i="1" dirty="0" err="1">
                <a:latin typeface="Arial" panose="020B0604020202020204" pitchFamily="34" charset="0"/>
                <a:cs typeface="Arial" panose="020B0604020202020204" pitchFamily="34" charset="0"/>
              </a:rPr>
              <a:t>Prework</a:t>
            </a:r>
            <a:endParaRPr lang="en-US" sz="1000" b="0" i="1"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Introduction to the Industry</a:t>
            </a:r>
          </a:p>
        </p:txBody>
      </p:sp>
      <p:sp>
        <p:nvSpPr>
          <p:cNvPr id="30" name="TextBox 29">
            <a:extLst>
              <a:ext uri="{FF2B5EF4-FFF2-40B4-BE49-F238E27FC236}">
                <a16:creationId xmlns:a16="http://schemas.microsoft.com/office/drawing/2014/main" id="{198B2347-852C-ED45-A3B9-9BFED686D22A}"/>
              </a:ext>
            </a:extLst>
          </p:cNvPr>
          <p:cNvSpPr txBox="1"/>
          <p:nvPr/>
        </p:nvSpPr>
        <p:spPr>
          <a:xfrm>
            <a:off x="3368994" y="2688973"/>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Selling in the Industry</a:t>
            </a:r>
            <a:endParaRPr lang="en-US" sz="800"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B64D25D3-7525-4A4D-BB92-C28265BD83BC}"/>
              </a:ext>
            </a:extLst>
          </p:cNvPr>
          <p:cNvSpPr txBox="1"/>
          <p:nvPr/>
        </p:nvSpPr>
        <p:spPr>
          <a:xfrm>
            <a:off x="3368994" y="3373264"/>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Resource: Specifier</a:t>
            </a:r>
            <a:r>
              <a:rPr lang="en-US" sz="1000" b="1" baseline="0" dirty="0">
                <a:latin typeface="Arial" panose="020B0604020202020204" pitchFamily="34" charset="0"/>
                <a:cs typeface="Arial" panose="020B0604020202020204" pitchFamily="34" charset="0"/>
              </a:rPr>
              <a:t> Presentation</a:t>
            </a:r>
            <a:endParaRPr lang="en-US" sz="1000" b="1"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780D16D9-2645-D14D-BDE3-66F7A41C3EA5}"/>
              </a:ext>
            </a:extLst>
          </p:cNvPr>
          <p:cNvSpPr txBox="1"/>
          <p:nvPr userDrawn="1"/>
        </p:nvSpPr>
        <p:spPr>
          <a:xfrm>
            <a:off x="6096000" y="1380550"/>
            <a:ext cx="5486400" cy="307777"/>
          </a:xfrm>
          <a:prstGeom prst="rect">
            <a:avLst/>
          </a:prstGeom>
          <a:solidFill>
            <a:srgbClr val="FF5308"/>
          </a:solidFill>
        </p:spPr>
        <p:txBody>
          <a:bodyPr wrap="square" rtlCol="0" anchor="ctr" anchorCtr="0">
            <a:spAutoFit/>
          </a:bodyPr>
          <a:lstStyle/>
          <a:p>
            <a:pPr algn="ctr"/>
            <a:r>
              <a:rPr lang="en-US" sz="1400" b="1" dirty="0">
                <a:latin typeface="Arial" panose="020B0604020202020204" pitchFamily="34" charset="0"/>
                <a:cs typeface="Arial" panose="020B0604020202020204" pitchFamily="34" charset="0"/>
              </a:rPr>
              <a:t>Product Knowledge</a:t>
            </a:r>
          </a:p>
        </p:txBody>
      </p:sp>
      <p:sp>
        <p:nvSpPr>
          <p:cNvPr id="34" name="TextBox 33">
            <a:extLst>
              <a:ext uri="{FF2B5EF4-FFF2-40B4-BE49-F238E27FC236}">
                <a16:creationId xmlns:a16="http://schemas.microsoft.com/office/drawing/2014/main" id="{6D4AA609-EDD8-0146-A2A0-DC44E155E81E}"/>
              </a:ext>
            </a:extLst>
          </p:cNvPr>
          <p:cNvSpPr txBox="1"/>
          <p:nvPr userDrawn="1"/>
        </p:nvSpPr>
        <p:spPr>
          <a:xfrm>
            <a:off x="6488195" y="183561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Adhesive Anchors</a:t>
            </a:r>
          </a:p>
        </p:txBody>
      </p:sp>
      <p:sp>
        <p:nvSpPr>
          <p:cNvPr id="35" name="TextBox 34">
            <a:extLst>
              <a:ext uri="{FF2B5EF4-FFF2-40B4-BE49-F238E27FC236}">
                <a16:creationId xmlns:a16="http://schemas.microsoft.com/office/drawing/2014/main" id="{36085008-87F1-3E49-94A7-2E31A6189177}"/>
              </a:ext>
            </a:extLst>
          </p:cNvPr>
          <p:cNvSpPr txBox="1"/>
          <p:nvPr userDrawn="1"/>
        </p:nvSpPr>
        <p:spPr>
          <a:xfrm>
            <a:off x="6488195" y="2223857"/>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Mechanical Anchors</a:t>
            </a:r>
          </a:p>
        </p:txBody>
      </p:sp>
      <p:sp>
        <p:nvSpPr>
          <p:cNvPr id="36" name="TextBox 35">
            <a:extLst>
              <a:ext uri="{FF2B5EF4-FFF2-40B4-BE49-F238E27FC236}">
                <a16:creationId xmlns:a16="http://schemas.microsoft.com/office/drawing/2014/main" id="{5640D4CD-B574-EB4C-8245-13506169996E}"/>
              </a:ext>
            </a:extLst>
          </p:cNvPr>
          <p:cNvSpPr txBox="1"/>
          <p:nvPr userDrawn="1"/>
        </p:nvSpPr>
        <p:spPr>
          <a:xfrm>
            <a:off x="6488195" y="3000347"/>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FX-70</a:t>
            </a:r>
          </a:p>
        </p:txBody>
      </p:sp>
      <p:sp>
        <p:nvSpPr>
          <p:cNvPr id="37" name="TextBox 36">
            <a:extLst>
              <a:ext uri="{FF2B5EF4-FFF2-40B4-BE49-F238E27FC236}">
                <a16:creationId xmlns:a16="http://schemas.microsoft.com/office/drawing/2014/main" id="{CDCB17B6-B3C7-5747-9983-02D8F46810E2}"/>
              </a:ext>
            </a:extLst>
          </p:cNvPr>
          <p:cNvSpPr txBox="1"/>
          <p:nvPr userDrawn="1"/>
        </p:nvSpPr>
        <p:spPr>
          <a:xfrm>
            <a:off x="6488195" y="338859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CSS</a:t>
            </a:r>
          </a:p>
        </p:txBody>
      </p:sp>
      <p:sp>
        <p:nvSpPr>
          <p:cNvPr id="38" name="TextBox 37">
            <a:extLst>
              <a:ext uri="{FF2B5EF4-FFF2-40B4-BE49-F238E27FC236}">
                <a16:creationId xmlns:a16="http://schemas.microsoft.com/office/drawing/2014/main" id="{5BA3951A-A7A4-D248-AAE5-6F8A8560531B}"/>
              </a:ext>
            </a:extLst>
          </p:cNvPr>
          <p:cNvSpPr txBox="1"/>
          <p:nvPr userDrawn="1"/>
        </p:nvSpPr>
        <p:spPr>
          <a:xfrm>
            <a:off x="6488195" y="3776837"/>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Cold-Formed Steel</a:t>
            </a:r>
          </a:p>
        </p:txBody>
      </p:sp>
      <p:sp>
        <p:nvSpPr>
          <p:cNvPr id="39" name="TextBox 38">
            <a:extLst>
              <a:ext uri="{FF2B5EF4-FFF2-40B4-BE49-F238E27FC236}">
                <a16:creationId xmlns:a16="http://schemas.microsoft.com/office/drawing/2014/main" id="{66DB50AE-AA8A-5B44-8E91-286D57F39970}"/>
              </a:ext>
            </a:extLst>
          </p:cNvPr>
          <p:cNvSpPr txBox="1"/>
          <p:nvPr userDrawn="1"/>
        </p:nvSpPr>
        <p:spPr>
          <a:xfrm>
            <a:off x="8874772" y="1831047"/>
            <a:ext cx="2707628" cy="2249424"/>
          </a:xfrm>
          <a:prstGeom prst="rect">
            <a:avLst/>
          </a:prstGeom>
          <a:solidFill>
            <a:schemeClr val="bg1">
              <a:lumMod val="50000"/>
            </a:schemeClr>
          </a:solidFill>
        </p:spPr>
        <p:txBody>
          <a:bodyPr wrap="square" rtlCol="0" anchor="ctr" anchorCtr="0">
            <a:spAutoFit/>
          </a:bodyPr>
          <a:lstStyle/>
          <a:p>
            <a:pPr algn="ctr"/>
            <a:endParaRPr lang="en-US" sz="1000" b="1" dirty="0">
              <a:solidFill>
                <a:schemeClr val="bg1"/>
              </a:solidFill>
              <a:latin typeface="Helvetica Neue LT Std 75" panose="020B0604020202020204" pitchFamily="34" charset="0"/>
            </a:endParaRPr>
          </a:p>
        </p:txBody>
      </p:sp>
      <p:sp>
        <p:nvSpPr>
          <p:cNvPr id="40" name="TextBox 39">
            <a:extLst>
              <a:ext uri="{FF2B5EF4-FFF2-40B4-BE49-F238E27FC236}">
                <a16:creationId xmlns:a16="http://schemas.microsoft.com/office/drawing/2014/main" id="{E70D12CE-31EF-304B-8304-F8509E414878}"/>
              </a:ext>
            </a:extLst>
          </p:cNvPr>
          <p:cNvSpPr txBox="1"/>
          <p:nvPr userDrawn="1"/>
        </p:nvSpPr>
        <p:spPr>
          <a:xfrm>
            <a:off x="6097398" y="1835612"/>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AA</a:t>
            </a:r>
          </a:p>
        </p:txBody>
      </p:sp>
      <p:sp>
        <p:nvSpPr>
          <p:cNvPr id="41" name="TextBox 40">
            <a:extLst>
              <a:ext uri="{FF2B5EF4-FFF2-40B4-BE49-F238E27FC236}">
                <a16:creationId xmlns:a16="http://schemas.microsoft.com/office/drawing/2014/main" id="{B6B69D56-92D4-0249-8079-6B7AA2EF8C5E}"/>
              </a:ext>
            </a:extLst>
          </p:cNvPr>
          <p:cNvSpPr txBox="1"/>
          <p:nvPr userDrawn="1"/>
        </p:nvSpPr>
        <p:spPr>
          <a:xfrm>
            <a:off x="6097398" y="2221608"/>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MA</a:t>
            </a:r>
          </a:p>
        </p:txBody>
      </p:sp>
      <p:sp>
        <p:nvSpPr>
          <p:cNvPr id="42" name="TextBox 41">
            <a:extLst>
              <a:ext uri="{FF2B5EF4-FFF2-40B4-BE49-F238E27FC236}">
                <a16:creationId xmlns:a16="http://schemas.microsoft.com/office/drawing/2014/main" id="{00AF6341-248C-D84A-8C14-DE8D549C756E}"/>
              </a:ext>
            </a:extLst>
          </p:cNvPr>
          <p:cNvSpPr txBox="1"/>
          <p:nvPr userDrawn="1"/>
        </p:nvSpPr>
        <p:spPr>
          <a:xfrm>
            <a:off x="6097398" y="2615100"/>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DF</a:t>
            </a:r>
          </a:p>
        </p:txBody>
      </p:sp>
      <p:sp>
        <p:nvSpPr>
          <p:cNvPr id="43" name="TextBox 42">
            <a:extLst>
              <a:ext uri="{FF2B5EF4-FFF2-40B4-BE49-F238E27FC236}">
                <a16:creationId xmlns:a16="http://schemas.microsoft.com/office/drawing/2014/main" id="{074EAF10-4745-8A40-A420-54E13B002D07}"/>
              </a:ext>
            </a:extLst>
          </p:cNvPr>
          <p:cNvSpPr txBox="1"/>
          <p:nvPr userDrawn="1"/>
        </p:nvSpPr>
        <p:spPr>
          <a:xfrm>
            <a:off x="6097398" y="3001096"/>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FX</a:t>
            </a:r>
          </a:p>
        </p:txBody>
      </p:sp>
      <p:sp>
        <p:nvSpPr>
          <p:cNvPr id="44" name="TextBox 43">
            <a:extLst>
              <a:ext uri="{FF2B5EF4-FFF2-40B4-BE49-F238E27FC236}">
                <a16:creationId xmlns:a16="http://schemas.microsoft.com/office/drawing/2014/main" id="{8EB1054C-4399-D54E-AF63-4D8403CC9CB6}"/>
              </a:ext>
            </a:extLst>
          </p:cNvPr>
          <p:cNvSpPr txBox="1"/>
          <p:nvPr userDrawn="1"/>
        </p:nvSpPr>
        <p:spPr>
          <a:xfrm>
            <a:off x="6097398" y="3387093"/>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CSS</a:t>
            </a:r>
          </a:p>
        </p:txBody>
      </p:sp>
      <p:sp>
        <p:nvSpPr>
          <p:cNvPr id="45" name="TextBox 44">
            <a:extLst>
              <a:ext uri="{FF2B5EF4-FFF2-40B4-BE49-F238E27FC236}">
                <a16:creationId xmlns:a16="http://schemas.microsoft.com/office/drawing/2014/main" id="{535E3013-A547-1444-AFB2-F48A679590C0}"/>
              </a:ext>
            </a:extLst>
          </p:cNvPr>
          <p:cNvSpPr txBox="1"/>
          <p:nvPr userDrawn="1"/>
        </p:nvSpPr>
        <p:spPr>
          <a:xfrm>
            <a:off x="6097398" y="3776837"/>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CFS</a:t>
            </a:r>
          </a:p>
        </p:txBody>
      </p:sp>
      <p:sp>
        <p:nvSpPr>
          <p:cNvPr id="46" name="TextBox 45">
            <a:extLst>
              <a:ext uri="{FF2B5EF4-FFF2-40B4-BE49-F238E27FC236}">
                <a16:creationId xmlns:a16="http://schemas.microsoft.com/office/drawing/2014/main" id="{B27B5B11-5D83-7441-905B-445EB1FD1C0C}"/>
              </a:ext>
            </a:extLst>
          </p:cNvPr>
          <p:cNvSpPr txBox="1"/>
          <p:nvPr userDrawn="1"/>
        </p:nvSpPr>
        <p:spPr>
          <a:xfrm>
            <a:off x="9022541" y="1968603"/>
            <a:ext cx="2412091" cy="548640"/>
          </a:xfrm>
          <a:prstGeom prst="rect">
            <a:avLst/>
          </a:prstGeom>
          <a:solidFill>
            <a:schemeClr val="bg1">
              <a:lumMod val="85000"/>
            </a:schemeClr>
          </a:solidFill>
        </p:spPr>
        <p:txBody>
          <a:bodyPr wrap="square" rtlCol="0" anchor="ctr" anchorCtr="0">
            <a:noAutofit/>
          </a:bodyPr>
          <a:lstStyle/>
          <a:p>
            <a:r>
              <a:rPr lang="en-US" sz="1000" b="0" i="1" dirty="0">
                <a:latin typeface="Arial" panose="020B0604020202020204" pitchFamily="34" charset="0"/>
                <a:cs typeface="Arial" panose="020B0604020202020204" pitchFamily="34" charset="0"/>
              </a:rPr>
              <a:t>Online </a:t>
            </a:r>
            <a:r>
              <a:rPr lang="en-US" sz="1000" b="0" i="1" dirty="0" err="1">
                <a:latin typeface="Arial" panose="020B0604020202020204" pitchFamily="34" charset="0"/>
                <a:cs typeface="Arial" panose="020B0604020202020204" pitchFamily="34" charset="0"/>
              </a:rPr>
              <a:t>Prework</a:t>
            </a:r>
            <a:endParaRPr lang="en-US" sz="1000" b="0" i="1"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Introduction to Product Line</a:t>
            </a:r>
            <a:endParaRPr lang="en-US" sz="800" dirty="0">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2C75C648-1EA2-A34E-8A55-C02A900F888F}"/>
              </a:ext>
            </a:extLst>
          </p:cNvPr>
          <p:cNvSpPr txBox="1"/>
          <p:nvPr userDrawn="1"/>
        </p:nvSpPr>
        <p:spPr>
          <a:xfrm>
            <a:off x="9022541" y="2675753"/>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Comparisons, Competition,</a:t>
            </a:r>
            <a:r>
              <a:rPr lang="en-US" sz="1000" b="1" baseline="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 Demos</a:t>
            </a:r>
            <a:endParaRPr lang="en-US" sz="800" dirty="0">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C056B1F4-87AC-F844-B13F-8C9E0DECDDF3}"/>
              </a:ext>
            </a:extLst>
          </p:cNvPr>
          <p:cNvSpPr txBox="1"/>
          <p:nvPr userDrawn="1"/>
        </p:nvSpPr>
        <p:spPr>
          <a:xfrm>
            <a:off x="9022541" y="3382904"/>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Technical Design Consideration</a:t>
            </a:r>
            <a:endParaRPr lang="en-US" sz="800" dirty="0">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53017902-AEB1-814B-8D42-EE7F063C9B04}"/>
              </a:ext>
            </a:extLst>
          </p:cNvPr>
          <p:cNvSpPr txBox="1"/>
          <p:nvPr/>
        </p:nvSpPr>
        <p:spPr>
          <a:xfrm>
            <a:off x="6083963" y="4625760"/>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The Role of a TSR</a:t>
            </a:r>
          </a:p>
        </p:txBody>
      </p:sp>
      <p:sp>
        <p:nvSpPr>
          <p:cNvPr id="51" name="TextBox 50">
            <a:extLst>
              <a:ext uri="{FF2B5EF4-FFF2-40B4-BE49-F238E27FC236}">
                <a16:creationId xmlns:a16="http://schemas.microsoft.com/office/drawing/2014/main" id="{39FEB46B-C7BC-8946-A545-32D1EAFA8787}"/>
              </a:ext>
            </a:extLst>
          </p:cNvPr>
          <p:cNvSpPr txBox="1"/>
          <p:nvPr/>
        </p:nvSpPr>
        <p:spPr>
          <a:xfrm>
            <a:off x="6083963" y="5060225"/>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Providing Value to a Distributor</a:t>
            </a:r>
            <a:endParaRPr lang="en-US" sz="800" dirty="0">
              <a:solidFill>
                <a:schemeClr val="bg1"/>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A8F7B6BD-AEFB-254F-A9E0-96E1FE5F4BA3}"/>
              </a:ext>
            </a:extLst>
          </p:cNvPr>
          <p:cNvSpPr txBox="1"/>
          <p:nvPr/>
        </p:nvSpPr>
        <p:spPr>
          <a:xfrm>
            <a:off x="8894071" y="4625760"/>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Effective Jobsite Calls</a:t>
            </a:r>
            <a:endParaRPr lang="en-US" sz="800" dirty="0">
              <a:solidFill>
                <a:schemeClr val="bg1"/>
              </a:solidFill>
              <a:latin typeface="Arial" panose="020B06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F7B968BD-8BB6-1A4F-84CA-E399E3BE3D1A}"/>
              </a:ext>
            </a:extLst>
          </p:cNvPr>
          <p:cNvSpPr txBox="1"/>
          <p:nvPr/>
        </p:nvSpPr>
        <p:spPr>
          <a:xfrm>
            <a:off x="8894071" y="5060225"/>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Specifier/Building Dept Call Basics</a:t>
            </a:r>
            <a:endParaRPr lang="en-US" sz="800" dirty="0">
              <a:solidFill>
                <a:schemeClr val="bg1"/>
              </a:solidFill>
              <a:latin typeface="Arial" panose="020B0604020202020204" pitchFamily="34" charset="0"/>
              <a:cs typeface="Arial" panose="020B0604020202020204" pitchFamily="34" charset="0"/>
            </a:endParaRPr>
          </a:p>
        </p:txBody>
      </p:sp>
      <p:sp>
        <p:nvSpPr>
          <p:cNvPr id="56" name="TextBox 55">
            <a:extLst>
              <a:ext uri="{FF2B5EF4-FFF2-40B4-BE49-F238E27FC236}">
                <a16:creationId xmlns:a16="http://schemas.microsoft.com/office/drawing/2014/main" id="{41E57505-021F-944A-B213-9D98CAD88960}"/>
              </a:ext>
            </a:extLst>
          </p:cNvPr>
          <p:cNvSpPr txBox="1"/>
          <p:nvPr/>
        </p:nvSpPr>
        <p:spPr>
          <a:xfrm>
            <a:off x="457201" y="4625760"/>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Professional Selling Skills</a:t>
            </a:r>
            <a:endParaRPr lang="en-US" sz="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7" name="TextBox 56">
            <a:extLst>
              <a:ext uri="{FF2B5EF4-FFF2-40B4-BE49-F238E27FC236}">
                <a16:creationId xmlns:a16="http://schemas.microsoft.com/office/drawing/2014/main" id="{031A112B-2062-AA40-BA54-F6DEB8738ADA}"/>
              </a:ext>
            </a:extLst>
          </p:cNvPr>
          <p:cNvSpPr txBox="1"/>
          <p:nvPr/>
        </p:nvSpPr>
        <p:spPr>
          <a:xfrm>
            <a:off x="457201" y="5060225"/>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Simpson Presentation Skills</a:t>
            </a:r>
            <a:endParaRPr lang="en-US" sz="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9" name="TextBox 58">
            <a:extLst>
              <a:ext uri="{FF2B5EF4-FFF2-40B4-BE49-F238E27FC236}">
                <a16:creationId xmlns:a16="http://schemas.microsoft.com/office/drawing/2014/main" id="{59FCAEDD-EAF9-B446-8C0E-9F505BDBBAE7}"/>
              </a:ext>
            </a:extLst>
          </p:cNvPr>
          <p:cNvSpPr txBox="1"/>
          <p:nvPr/>
        </p:nvSpPr>
        <p:spPr>
          <a:xfrm>
            <a:off x="3267308" y="4625760"/>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Foundation for the Future</a:t>
            </a:r>
            <a:endParaRPr lang="en-US" sz="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C9F521E9-4768-6848-8851-C32773ED16CC}"/>
              </a:ext>
            </a:extLst>
          </p:cNvPr>
          <p:cNvSpPr txBox="1"/>
          <p:nvPr/>
        </p:nvSpPr>
        <p:spPr>
          <a:xfrm>
            <a:off x="3267308" y="5060225"/>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Professional Sales Coaching</a:t>
            </a:r>
            <a:endParaRPr lang="en-US" sz="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1" name="TextBox 60">
            <a:extLst>
              <a:ext uri="{FF2B5EF4-FFF2-40B4-BE49-F238E27FC236}">
                <a16:creationId xmlns:a16="http://schemas.microsoft.com/office/drawing/2014/main" id="{C6412BF7-8B3E-444B-BFC8-701DE27F6B9D}"/>
              </a:ext>
            </a:extLst>
          </p:cNvPr>
          <p:cNvSpPr txBox="1"/>
          <p:nvPr userDrawn="1"/>
        </p:nvSpPr>
        <p:spPr>
          <a:xfrm>
            <a:off x="6497778" y="261210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Direct Fastening</a:t>
            </a:r>
          </a:p>
        </p:txBody>
      </p:sp>
      <p:sp>
        <p:nvSpPr>
          <p:cNvPr id="63" name="Slide Number Placeholder 3">
            <a:extLst>
              <a:ext uri="{FF2B5EF4-FFF2-40B4-BE49-F238E27FC236}">
                <a16:creationId xmlns:a16="http://schemas.microsoft.com/office/drawing/2014/main" id="{DAB8FA43-11C9-2345-A8BB-0995C9928602}"/>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64" name="Text Placeholder 7">
            <a:extLst>
              <a:ext uri="{FF2B5EF4-FFF2-40B4-BE49-F238E27FC236}">
                <a16:creationId xmlns:a16="http://schemas.microsoft.com/office/drawing/2014/main" id="{2C5307B0-E1BF-8446-9BE7-CF133324D6C5}"/>
              </a:ext>
            </a:extLst>
          </p:cNvPr>
          <p:cNvSpPr>
            <a:spLocks noGrp="1"/>
          </p:cNvSpPr>
          <p:nvPr userDrawn="1">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presentation title | Edit lesson name</a:t>
            </a:r>
          </a:p>
          <a:p>
            <a:pPr lvl="0"/>
            <a:endParaRPr lang="en-US" dirty="0"/>
          </a:p>
        </p:txBody>
      </p:sp>
      <p:sp>
        <p:nvSpPr>
          <p:cNvPr id="62" name="Rectangle 61">
            <a:extLst>
              <a:ext uri="{FF2B5EF4-FFF2-40B4-BE49-F238E27FC236}">
                <a16:creationId xmlns:a16="http://schemas.microsoft.com/office/drawing/2014/main" id="{24369464-370D-9A44-8F26-EE4C41433AE9}"/>
              </a:ext>
            </a:extLst>
          </p:cNvPr>
          <p:cNvSpPr/>
          <p:nvPr userDrawn="1"/>
        </p:nvSpPr>
        <p:spPr>
          <a:xfrm>
            <a:off x="0" y="0"/>
            <a:ext cx="12192000" cy="1122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b" anchorCtr="0"/>
          <a:lstStyle/>
          <a:p>
            <a:r>
              <a:rPr lang="en-US" sz="2400" b="1" dirty="0">
                <a:solidFill>
                  <a:schemeClr val="tx1"/>
                </a:solidFill>
                <a:latin typeface="+mj-lt"/>
              </a:rPr>
              <a:t>Concrete Training Series Roadmap</a:t>
            </a:r>
          </a:p>
        </p:txBody>
      </p:sp>
    </p:spTree>
    <p:custDataLst>
      <p:tags r:id="rId1"/>
    </p:custDataLst>
    <p:extLst>
      <p:ext uri="{BB962C8B-B14F-4D97-AF65-F5344CB8AC3E}">
        <p14:creationId xmlns:p14="http://schemas.microsoft.com/office/powerpoint/2010/main" val="17248580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crete Series Roadm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EEB75BC-99B0-A548-8AC5-EEF238F31624}"/>
              </a:ext>
            </a:extLst>
          </p:cNvPr>
          <p:cNvSpPr/>
          <p:nvPr userDrawn="1"/>
        </p:nvSpPr>
        <p:spPr>
          <a:xfrm>
            <a:off x="0" y="1"/>
            <a:ext cx="12192000" cy="203200"/>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900" b="1" dirty="0">
              <a:latin typeface="Helvetica Neue LT Std 75" panose="020B0604020202020204" pitchFamily="34" charset="0"/>
            </a:endParaRPr>
          </a:p>
        </p:txBody>
      </p:sp>
      <p:sp>
        <p:nvSpPr>
          <p:cNvPr id="5" name="Rectangle 4">
            <a:extLst>
              <a:ext uri="{FF2B5EF4-FFF2-40B4-BE49-F238E27FC236}">
                <a16:creationId xmlns:a16="http://schemas.microsoft.com/office/drawing/2014/main" id="{675275C2-67AA-7246-ABD6-B1E9E0C8A3B7}"/>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2D1B9FD7-3D74-B64C-A978-7C455A1A9F6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63" name="Slide Number Placeholder 3">
            <a:extLst>
              <a:ext uri="{FF2B5EF4-FFF2-40B4-BE49-F238E27FC236}">
                <a16:creationId xmlns:a16="http://schemas.microsoft.com/office/drawing/2014/main" id="{DAB8FA43-11C9-2345-A8BB-0995C9928602}"/>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64" name="Text Placeholder 7">
            <a:extLst>
              <a:ext uri="{FF2B5EF4-FFF2-40B4-BE49-F238E27FC236}">
                <a16:creationId xmlns:a16="http://schemas.microsoft.com/office/drawing/2014/main" id="{2C5307B0-E1BF-8446-9BE7-CF133324D6C5}"/>
              </a:ext>
            </a:extLst>
          </p:cNvPr>
          <p:cNvSpPr>
            <a:spLocks noGrp="1"/>
          </p:cNvSpPr>
          <p:nvPr userDrawn="1">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Bridge and Marine | Edit lesson name</a:t>
            </a:r>
          </a:p>
          <a:p>
            <a:pPr lvl="0"/>
            <a:endParaRPr lang="en-US" dirty="0"/>
          </a:p>
        </p:txBody>
      </p:sp>
      <p:sp>
        <p:nvSpPr>
          <p:cNvPr id="62" name="Rectangle 61">
            <a:extLst>
              <a:ext uri="{FF2B5EF4-FFF2-40B4-BE49-F238E27FC236}">
                <a16:creationId xmlns:a16="http://schemas.microsoft.com/office/drawing/2014/main" id="{24369464-370D-9A44-8F26-EE4C41433AE9}"/>
              </a:ext>
            </a:extLst>
          </p:cNvPr>
          <p:cNvSpPr/>
          <p:nvPr userDrawn="1"/>
        </p:nvSpPr>
        <p:spPr>
          <a:xfrm>
            <a:off x="0" y="0"/>
            <a:ext cx="12192000" cy="1122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b" anchorCtr="0"/>
          <a:lstStyle/>
          <a:p>
            <a:r>
              <a:rPr lang="en-US" sz="2400" b="1" dirty="0">
                <a:solidFill>
                  <a:schemeClr val="tx1"/>
                </a:solidFill>
                <a:latin typeface="+mj-lt"/>
              </a:rPr>
              <a:t>Concrete Training Series Roadmap</a:t>
            </a:r>
          </a:p>
        </p:txBody>
      </p:sp>
      <p:sp>
        <p:nvSpPr>
          <p:cNvPr id="52" name="TextBox 51">
            <a:extLst>
              <a:ext uri="{FF2B5EF4-FFF2-40B4-BE49-F238E27FC236}">
                <a16:creationId xmlns:a16="http://schemas.microsoft.com/office/drawing/2014/main" id="{1DB76F5E-22B0-496D-B3A6-F94BA3C43523}"/>
              </a:ext>
            </a:extLst>
          </p:cNvPr>
          <p:cNvSpPr txBox="1"/>
          <p:nvPr userDrawn="1"/>
        </p:nvSpPr>
        <p:spPr>
          <a:xfrm>
            <a:off x="457200" y="1380550"/>
            <a:ext cx="5486400" cy="307777"/>
          </a:xfrm>
          <a:prstGeom prst="rect">
            <a:avLst/>
          </a:prstGeom>
          <a:solidFill>
            <a:srgbClr val="FF5308"/>
          </a:solidFill>
        </p:spPr>
        <p:txBody>
          <a:bodyPr wrap="square" rtlCol="0" anchor="ctr" anchorCtr="0">
            <a:spAutoFit/>
          </a:bodyPr>
          <a:lstStyle/>
          <a:p>
            <a:pPr algn="ctr"/>
            <a:r>
              <a:rPr lang="en-US" sz="1400" b="1" dirty="0">
                <a:latin typeface="Arial" panose="020B0604020202020204" pitchFamily="34" charset="0"/>
                <a:cs typeface="Arial" panose="020B0604020202020204" pitchFamily="34" charset="0"/>
              </a:rPr>
              <a:t>Industry Knowledge</a:t>
            </a:r>
          </a:p>
        </p:txBody>
      </p:sp>
      <p:sp>
        <p:nvSpPr>
          <p:cNvPr id="55" name="TextBox 54">
            <a:extLst>
              <a:ext uri="{FF2B5EF4-FFF2-40B4-BE49-F238E27FC236}">
                <a16:creationId xmlns:a16="http://schemas.microsoft.com/office/drawing/2014/main" id="{E6E15370-D16D-4384-9809-A4CBDD365081}"/>
              </a:ext>
            </a:extLst>
          </p:cNvPr>
          <p:cNvSpPr txBox="1"/>
          <p:nvPr userDrawn="1"/>
        </p:nvSpPr>
        <p:spPr>
          <a:xfrm>
            <a:off x="457200" y="4223191"/>
            <a:ext cx="11107432" cy="307777"/>
          </a:xfrm>
          <a:prstGeom prst="rect">
            <a:avLst/>
          </a:prstGeom>
          <a:solidFill>
            <a:srgbClr val="FF5308"/>
          </a:solidFill>
        </p:spPr>
        <p:txBody>
          <a:bodyPr wrap="square" rtlCol="0" anchor="ctr" anchorCtr="0">
            <a:spAutoFit/>
          </a:bodyPr>
          <a:lstStyle/>
          <a:p>
            <a:pPr algn="ctr"/>
            <a:r>
              <a:rPr lang="en-US" sz="1400" b="1" dirty="0">
                <a:latin typeface="Arial" panose="020B0604020202020204" pitchFamily="34" charset="0"/>
                <a:cs typeface="Arial" panose="020B0604020202020204" pitchFamily="34" charset="0"/>
              </a:rPr>
              <a:t>Selling Skills</a:t>
            </a:r>
          </a:p>
        </p:txBody>
      </p:sp>
      <p:sp>
        <p:nvSpPr>
          <p:cNvPr id="58" name="TextBox 57">
            <a:extLst>
              <a:ext uri="{FF2B5EF4-FFF2-40B4-BE49-F238E27FC236}">
                <a16:creationId xmlns:a16="http://schemas.microsoft.com/office/drawing/2014/main" id="{5A76C96D-ECEB-494D-BDA4-7DC611A56B26}"/>
              </a:ext>
            </a:extLst>
          </p:cNvPr>
          <p:cNvSpPr txBox="1"/>
          <p:nvPr userDrawn="1"/>
        </p:nvSpPr>
        <p:spPr>
          <a:xfrm>
            <a:off x="849395" y="1836170"/>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Wastewater Treatment</a:t>
            </a:r>
          </a:p>
        </p:txBody>
      </p:sp>
      <p:sp>
        <p:nvSpPr>
          <p:cNvPr id="65" name="TextBox 64">
            <a:extLst>
              <a:ext uri="{FF2B5EF4-FFF2-40B4-BE49-F238E27FC236}">
                <a16:creationId xmlns:a16="http://schemas.microsoft.com/office/drawing/2014/main" id="{A2C06FA2-231F-45EB-857B-EF6752DFFF27}"/>
              </a:ext>
            </a:extLst>
          </p:cNvPr>
          <p:cNvSpPr txBox="1"/>
          <p:nvPr userDrawn="1"/>
        </p:nvSpPr>
        <p:spPr>
          <a:xfrm>
            <a:off x="849395" y="2224183"/>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Bridge and Marine</a:t>
            </a:r>
          </a:p>
        </p:txBody>
      </p:sp>
      <p:sp>
        <p:nvSpPr>
          <p:cNvPr id="66" name="TextBox 65">
            <a:extLst>
              <a:ext uri="{FF2B5EF4-FFF2-40B4-BE49-F238E27FC236}">
                <a16:creationId xmlns:a16="http://schemas.microsoft.com/office/drawing/2014/main" id="{30DD5AC3-C4B6-4FF2-BF7C-9A60C71F3647}"/>
              </a:ext>
            </a:extLst>
          </p:cNvPr>
          <p:cNvSpPr txBox="1"/>
          <p:nvPr userDrawn="1"/>
        </p:nvSpPr>
        <p:spPr>
          <a:xfrm>
            <a:off x="849395" y="2612196"/>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Retrofit</a:t>
            </a:r>
          </a:p>
        </p:txBody>
      </p:sp>
      <p:sp>
        <p:nvSpPr>
          <p:cNvPr id="67" name="TextBox 66">
            <a:extLst>
              <a:ext uri="{FF2B5EF4-FFF2-40B4-BE49-F238E27FC236}">
                <a16:creationId xmlns:a16="http://schemas.microsoft.com/office/drawing/2014/main" id="{72CE85C1-24A0-4B74-ADB2-8AA935E5F9CE}"/>
              </a:ext>
            </a:extLst>
          </p:cNvPr>
          <p:cNvSpPr txBox="1"/>
          <p:nvPr userDrawn="1"/>
        </p:nvSpPr>
        <p:spPr>
          <a:xfrm>
            <a:off x="849395" y="3000209"/>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OEM</a:t>
            </a:r>
          </a:p>
        </p:txBody>
      </p:sp>
      <p:sp>
        <p:nvSpPr>
          <p:cNvPr id="68" name="TextBox 67">
            <a:extLst>
              <a:ext uri="{FF2B5EF4-FFF2-40B4-BE49-F238E27FC236}">
                <a16:creationId xmlns:a16="http://schemas.microsoft.com/office/drawing/2014/main" id="{60ABAF08-3A5A-46FF-8618-88FA77012659}"/>
              </a:ext>
            </a:extLst>
          </p:cNvPr>
          <p:cNvSpPr txBox="1"/>
          <p:nvPr userDrawn="1"/>
        </p:nvSpPr>
        <p:spPr>
          <a:xfrm>
            <a:off x="849395" y="338822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CFS</a:t>
            </a:r>
          </a:p>
        </p:txBody>
      </p:sp>
      <p:sp>
        <p:nvSpPr>
          <p:cNvPr id="69" name="TextBox 68">
            <a:extLst>
              <a:ext uri="{FF2B5EF4-FFF2-40B4-BE49-F238E27FC236}">
                <a16:creationId xmlns:a16="http://schemas.microsoft.com/office/drawing/2014/main" id="{A5DD543C-D2D0-4429-9DD4-305C83FC266C}"/>
              </a:ext>
            </a:extLst>
          </p:cNvPr>
          <p:cNvSpPr txBox="1"/>
          <p:nvPr userDrawn="1"/>
        </p:nvSpPr>
        <p:spPr>
          <a:xfrm>
            <a:off x="849395" y="3776235"/>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Light-Frame</a:t>
            </a:r>
          </a:p>
        </p:txBody>
      </p:sp>
      <p:pic>
        <p:nvPicPr>
          <p:cNvPr id="70" name="Picture 69">
            <a:extLst>
              <a:ext uri="{FF2B5EF4-FFF2-40B4-BE49-F238E27FC236}">
                <a16:creationId xmlns:a16="http://schemas.microsoft.com/office/drawing/2014/main" id="{FA9DC8FE-4241-40D0-9167-140A33455B9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200" y="3776235"/>
            <a:ext cx="301752" cy="301752"/>
          </a:xfrm>
          <a:prstGeom prst="rect">
            <a:avLst/>
          </a:prstGeom>
        </p:spPr>
      </p:pic>
      <p:pic>
        <p:nvPicPr>
          <p:cNvPr id="71" name="Picture 70">
            <a:extLst>
              <a:ext uri="{FF2B5EF4-FFF2-40B4-BE49-F238E27FC236}">
                <a16:creationId xmlns:a16="http://schemas.microsoft.com/office/drawing/2014/main" id="{6F133186-925F-42FA-82D1-6C9972381F2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57200" y="2614163"/>
            <a:ext cx="301752" cy="301752"/>
          </a:xfrm>
          <a:prstGeom prst="rect">
            <a:avLst/>
          </a:prstGeom>
        </p:spPr>
      </p:pic>
      <p:pic>
        <p:nvPicPr>
          <p:cNvPr id="72" name="Picture 71">
            <a:extLst>
              <a:ext uri="{FF2B5EF4-FFF2-40B4-BE49-F238E27FC236}">
                <a16:creationId xmlns:a16="http://schemas.microsoft.com/office/drawing/2014/main" id="{40B1DE35-5CBD-4D50-BE93-F6A2F52504A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57200" y="1835381"/>
            <a:ext cx="301752" cy="301752"/>
          </a:xfrm>
          <a:prstGeom prst="rect">
            <a:avLst/>
          </a:prstGeom>
        </p:spPr>
      </p:pic>
      <p:pic>
        <p:nvPicPr>
          <p:cNvPr id="73" name="Picture 72">
            <a:extLst>
              <a:ext uri="{FF2B5EF4-FFF2-40B4-BE49-F238E27FC236}">
                <a16:creationId xmlns:a16="http://schemas.microsoft.com/office/drawing/2014/main" id="{26C2D4A5-8DEE-43AC-A917-F3988493A5DD}"/>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57200" y="2222474"/>
            <a:ext cx="301752" cy="301752"/>
          </a:xfrm>
          <a:prstGeom prst="rect">
            <a:avLst/>
          </a:prstGeom>
        </p:spPr>
      </p:pic>
      <p:pic>
        <p:nvPicPr>
          <p:cNvPr id="74" name="Picture 73">
            <a:extLst>
              <a:ext uri="{FF2B5EF4-FFF2-40B4-BE49-F238E27FC236}">
                <a16:creationId xmlns:a16="http://schemas.microsoft.com/office/drawing/2014/main" id="{A24E9CA2-9F44-4991-8698-C18C764B1DB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57200" y="3001258"/>
            <a:ext cx="301752" cy="301752"/>
          </a:xfrm>
          <a:prstGeom prst="rect">
            <a:avLst/>
          </a:prstGeom>
        </p:spPr>
      </p:pic>
      <p:pic>
        <p:nvPicPr>
          <p:cNvPr id="75" name="Picture 74">
            <a:extLst>
              <a:ext uri="{FF2B5EF4-FFF2-40B4-BE49-F238E27FC236}">
                <a16:creationId xmlns:a16="http://schemas.microsoft.com/office/drawing/2014/main" id="{01A611E8-C03F-4215-A931-FC31D7510C99}"/>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57200" y="3389044"/>
            <a:ext cx="301752" cy="301752"/>
          </a:xfrm>
          <a:prstGeom prst="rect">
            <a:avLst/>
          </a:prstGeom>
        </p:spPr>
      </p:pic>
      <p:sp>
        <p:nvSpPr>
          <p:cNvPr id="76" name="TextBox 75">
            <a:extLst>
              <a:ext uri="{FF2B5EF4-FFF2-40B4-BE49-F238E27FC236}">
                <a16:creationId xmlns:a16="http://schemas.microsoft.com/office/drawing/2014/main" id="{D4EBDDAA-ED72-488E-A088-6787C708DBFB}"/>
              </a:ext>
            </a:extLst>
          </p:cNvPr>
          <p:cNvSpPr txBox="1"/>
          <p:nvPr userDrawn="1"/>
        </p:nvSpPr>
        <p:spPr>
          <a:xfrm>
            <a:off x="3218204" y="1831047"/>
            <a:ext cx="2707628" cy="2249424"/>
          </a:xfrm>
          <a:prstGeom prst="rect">
            <a:avLst/>
          </a:prstGeom>
          <a:solidFill>
            <a:schemeClr val="bg1">
              <a:lumMod val="50000"/>
            </a:schemeClr>
          </a:solidFill>
        </p:spPr>
        <p:txBody>
          <a:bodyPr wrap="square" rtlCol="0" anchor="ctr" anchorCtr="0">
            <a:spAutoFit/>
          </a:bodyPr>
          <a:lstStyle/>
          <a:p>
            <a:pPr algn="ctr"/>
            <a:endParaRPr lang="en-US" sz="1000" b="1" dirty="0">
              <a:solidFill>
                <a:schemeClr val="bg1"/>
              </a:solidFill>
              <a:latin typeface="Helvetica Neue LT Std 75" panose="020B0604020202020204" pitchFamily="34" charset="0"/>
            </a:endParaRPr>
          </a:p>
        </p:txBody>
      </p:sp>
      <p:sp>
        <p:nvSpPr>
          <p:cNvPr id="77" name="TextBox 76">
            <a:extLst>
              <a:ext uri="{FF2B5EF4-FFF2-40B4-BE49-F238E27FC236}">
                <a16:creationId xmlns:a16="http://schemas.microsoft.com/office/drawing/2014/main" id="{4222FD0B-1A23-4191-9046-AC6E6B8D5A72}"/>
              </a:ext>
            </a:extLst>
          </p:cNvPr>
          <p:cNvSpPr txBox="1"/>
          <p:nvPr userDrawn="1"/>
        </p:nvSpPr>
        <p:spPr>
          <a:xfrm>
            <a:off x="3368994" y="2004683"/>
            <a:ext cx="2412091" cy="548640"/>
          </a:xfrm>
          <a:prstGeom prst="rect">
            <a:avLst/>
          </a:prstGeom>
          <a:solidFill>
            <a:schemeClr val="bg1">
              <a:lumMod val="85000"/>
            </a:schemeClr>
          </a:solidFill>
        </p:spPr>
        <p:txBody>
          <a:bodyPr wrap="square" rtlCol="0" anchor="ctr" anchorCtr="0">
            <a:noAutofit/>
          </a:bodyPr>
          <a:lstStyle/>
          <a:p>
            <a:r>
              <a:rPr lang="en-US" sz="1000" b="0" i="1" dirty="0">
                <a:latin typeface="Arial" panose="020B0604020202020204" pitchFamily="34" charset="0"/>
                <a:cs typeface="Arial" panose="020B0604020202020204" pitchFamily="34" charset="0"/>
              </a:rPr>
              <a:t>Online </a:t>
            </a:r>
            <a:r>
              <a:rPr lang="en-US" sz="1000" b="0" i="1" dirty="0" err="1">
                <a:latin typeface="Arial" panose="020B0604020202020204" pitchFamily="34" charset="0"/>
                <a:cs typeface="Arial" panose="020B0604020202020204" pitchFamily="34" charset="0"/>
              </a:rPr>
              <a:t>Prework</a:t>
            </a:r>
            <a:endParaRPr lang="en-US" sz="1000" b="0" i="1"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Introduction to the Industry</a:t>
            </a:r>
          </a:p>
        </p:txBody>
      </p:sp>
      <p:sp>
        <p:nvSpPr>
          <p:cNvPr id="78" name="TextBox 77">
            <a:extLst>
              <a:ext uri="{FF2B5EF4-FFF2-40B4-BE49-F238E27FC236}">
                <a16:creationId xmlns:a16="http://schemas.microsoft.com/office/drawing/2014/main" id="{A6F817F1-5877-4708-A457-18DDEBC7BB23}"/>
              </a:ext>
            </a:extLst>
          </p:cNvPr>
          <p:cNvSpPr txBox="1"/>
          <p:nvPr userDrawn="1"/>
        </p:nvSpPr>
        <p:spPr>
          <a:xfrm>
            <a:off x="3368994" y="2688973"/>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Selling in the Industry</a:t>
            </a:r>
            <a:endParaRPr lang="en-US" sz="800" dirty="0">
              <a:latin typeface="Arial" panose="020B0604020202020204" pitchFamily="34" charset="0"/>
              <a:cs typeface="Arial" panose="020B0604020202020204" pitchFamily="34" charset="0"/>
            </a:endParaRPr>
          </a:p>
        </p:txBody>
      </p:sp>
      <p:sp>
        <p:nvSpPr>
          <p:cNvPr id="79" name="TextBox 78">
            <a:extLst>
              <a:ext uri="{FF2B5EF4-FFF2-40B4-BE49-F238E27FC236}">
                <a16:creationId xmlns:a16="http://schemas.microsoft.com/office/drawing/2014/main" id="{8667D7A1-DD43-4829-B66E-833950ECACCC}"/>
              </a:ext>
            </a:extLst>
          </p:cNvPr>
          <p:cNvSpPr txBox="1"/>
          <p:nvPr userDrawn="1"/>
        </p:nvSpPr>
        <p:spPr>
          <a:xfrm>
            <a:off x="3368994" y="3373264"/>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Resource: Specifier</a:t>
            </a:r>
            <a:r>
              <a:rPr lang="en-US" sz="1000" b="1" baseline="0" dirty="0">
                <a:latin typeface="Arial" panose="020B0604020202020204" pitchFamily="34" charset="0"/>
                <a:cs typeface="Arial" panose="020B0604020202020204" pitchFamily="34" charset="0"/>
              </a:rPr>
              <a:t> Presentation</a:t>
            </a:r>
            <a:endParaRPr lang="en-US" sz="1000" b="1" dirty="0">
              <a:latin typeface="Arial" panose="020B0604020202020204" pitchFamily="34" charset="0"/>
              <a:cs typeface="Arial" panose="020B0604020202020204" pitchFamily="34" charset="0"/>
            </a:endParaRPr>
          </a:p>
        </p:txBody>
      </p:sp>
      <p:sp>
        <p:nvSpPr>
          <p:cNvPr id="80" name="TextBox 79">
            <a:extLst>
              <a:ext uri="{FF2B5EF4-FFF2-40B4-BE49-F238E27FC236}">
                <a16:creationId xmlns:a16="http://schemas.microsoft.com/office/drawing/2014/main" id="{40D5A427-86E7-4B2D-8792-20475D9404BF}"/>
              </a:ext>
            </a:extLst>
          </p:cNvPr>
          <p:cNvSpPr txBox="1"/>
          <p:nvPr userDrawn="1"/>
        </p:nvSpPr>
        <p:spPr>
          <a:xfrm>
            <a:off x="6096000" y="1380550"/>
            <a:ext cx="5486400" cy="307777"/>
          </a:xfrm>
          <a:prstGeom prst="rect">
            <a:avLst/>
          </a:prstGeom>
          <a:solidFill>
            <a:srgbClr val="FF5308"/>
          </a:solidFill>
        </p:spPr>
        <p:txBody>
          <a:bodyPr wrap="square" rtlCol="0" anchor="ctr" anchorCtr="0">
            <a:spAutoFit/>
          </a:bodyPr>
          <a:lstStyle/>
          <a:p>
            <a:pPr algn="ctr"/>
            <a:r>
              <a:rPr lang="en-US" sz="1400" b="1" dirty="0">
                <a:latin typeface="Arial" panose="020B0604020202020204" pitchFamily="34" charset="0"/>
                <a:cs typeface="Arial" panose="020B0604020202020204" pitchFamily="34" charset="0"/>
              </a:rPr>
              <a:t>Product Knowledge</a:t>
            </a:r>
          </a:p>
        </p:txBody>
      </p:sp>
      <p:sp>
        <p:nvSpPr>
          <p:cNvPr id="81" name="TextBox 80">
            <a:extLst>
              <a:ext uri="{FF2B5EF4-FFF2-40B4-BE49-F238E27FC236}">
                <a16:creationId xmlns:a16="http://schemas.microsoft.com/office/drawing/2014/main" id="{82184DB0-DA34-4BD1-ABE3-C38142BFFB3A}"/>
              </a:ext>
            </a:extLst>
          </p:cNvPr>
          <p:cNvSpPr txBox="1"/>
          <p:nvPr userDrawn="1"/>
        </p:nvSpPr>
        <p:spPr>
          <a:xfrm>
            <a:off x="6488195" y="183561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Adhesive Anchors</a:t>
            </a:r>
          </a:p>
        </p:txBody>
      </p:sp>
      <p:sp>
        <p:nvSpPr>
          <p:cNvPr id="82" name="TextBox 81">
            <a:extLst>
              <a:ext uri="{FF2B5EF4-FFF2-40B4-BE49-F238E27FC236}">
                <a16:creationId xmlns:a16="http://schemas.microsoft.com/office/drawing/2014/main" id="{AA33DDCC-DC0B-4083-AA9F-872D486DDB4A}"/>
              </a:ext>
            </a:extLst>
          </p:cNvPr>
          <p:cNvSpPr txBox="1"/>
          <p:nvPr userDrawn="1"/>
        </p:nvSpPr>
        <p:spPr>
          <a:xfrm>
            <a:off x="6488195" y="2223857"/>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Mechanical Anchors</a:t>
            </a:r>
          </a:p>
        </p:txBody>
      </p:sp>
      <p:sp>
        <p:nvSpPr>
          <p:cNvPr id="83" name="TextBox 82">
            <a:extLst>
              <a:ext uri="{FF2B5EF4-FFF2-40B4-BE49-F238E27FC236}">
                <a16:creationId xmlns:a16="http://schemas.microsoft.com/office/drawing/2014/main" id="{F48E39ED-1DFA-4663-806A-E359FF93DA04}"/>
              </a:ext>
            </a:extLst>
          </p:cNvPr>
          <p:cNvSpPr txBox="1"/>
          <p:nvPr userDrawn="1"/>
        </p:nvSpPr>
        <p:spPr>
          <a:xfrm>
            <a:off x="6488195" y="3000347"/>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FX-70</a:t>
            </a:r>
            <a:r>
              <a:rPr lang="en-US" sz="900" b="1" baseline="30000" dirty="0">
                <a:solidFill>
                  <a:schemeClr val="bg1"/>
                </a:solidFill>
                <a:latin typeface="Arial" panose="020B0604020202020204" pitchFamily="34" charset="0"/>
                <a:cs typeface="Arial" panose="020B0604020202020204" pitchFamily="34" charset="0"/>
              </a:rPr>
              <a:t>®</a:t>
            </a:r>
          </a:p>
        </p:txBody>
      </p:sp>
      <p:sp>
        <p:nvSpPr>
          <p:cNvPr id="84" name="TextBox 83">
            <a:extLst>
              <a:ext uri="{FF2B5EF4-FFF2-40B4-BE49-F238E27FC236}">
                <a16:creationId xmlns:a16="http://schemas.microsoft.com/office/drawing/2014/main" id="{6BC5F21E-BA63-44E5-9ECE-B23F83ABC59E}"/>
              </a:ext>
            </a:extLst>
          </p:cNvPr>
          <p:cNvSpPr txBox="1"/>
          <p:nvPr userDrawn="1"/>
        </p:nvSpPr>
        <p:spPr>
          <a:xfrm>
            <a:off x="6488195" y="338859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CSS</a:t>
            </a:r>
            <a:r>
              <a:rPr lang="en-US" sz="900" b="1" baseline="30000" dirty="0">
                <a:solidFill>
                  <a:schemeClr val="bg1"/>
                </a:solidFill>
                <a:latin typeface="Arial" panose="020B0604020202020204" pitchFamily="34" charset="0"/>
                <a:cs typeface="Arial" panose="020B0604020202020204" pitchFamily="34" charset="0"/>
              </a:rPr>
              <a:t>™</a:t>
            </a:r>
          </a:p>
        </p:txBody>
      </p:sp>
      <p:sp>
        <p:nvSpPr>
          <p:cNvPr id="85" name="TextBox 84">
            <a:extLst>
              <a:ext uri="{FF2B5EF4-FFF2-40B4-BE49-F238E27FC236}">
                <a16:creationId xmlns:a16="http://schemas.microsoft.com/office/drawing/2014/main" id="{B647EC95-3A39-43BC-97BB-91160145DF8F}"/>
              </a:ext>
            </a:extLst>
          </p:cNvPr>
          <p:cNvSpPr txBox="1"/>
          <p:nvPr userDrawn="1"/>
        </p:nvSpPr>
        <p:spPr>
          <a:xfrm>
            <a:off x="6488195" y="3776837"/>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Cold-Formed Steel</a:t>
            </a:r>
          </a:p>
        </p:txBody>
      </p:sp>
      <p:sp>
        <p:nvSpPr>
          <p:cNvPr id="86" name="TextBox 85">
            <a:extLst>
              <a:ext uri="{FF2B5EF4-FFF2-40B4-BE49-F238E27FC236}">
                <a16:creationId xmlns:a16="http://schemas.microsoft.com/office/drawing/2014/main" id="{97751724-E72E-4F9A-8E56-8FDEB8B43C73}"/>
              </a:ext>
            </a:extLst>
          </p:cNvPr>
          <p:cNvSpPr txBox="1"/>
          <p:nvPr userDrawn="1"/>
        </p:nvSpPr>
        <p:spPr>
          <a:xfrm>
            <a:off x="8874772" y="1831047"/>
            <a:ext cx="2707628" cy="2249424"/>
          </a:xfrm>
          <a:prstGeom prst="rect">
            <a:avLst/>
          </a:prstGeom>
          <a:solidFill>
            <a:schemeClr val="bg1">
              <a:lumMod val="50000"/>
            </a:schemeClr>
          </a:solidFill>
        </p:spPr>
        <p:txBody>
          <a:bodyPr wrap="square" rtlCol="0" anchor="ctr" anchorCtr="0">
            <a:spAutoFit/>
          </a:bodyPr>
          <a:lstStyle/>
          <a:p>
            <a:pPr algn="ctr"/>
            <a:endParaRPr lang="en-US" sz="1000" b="1" dirty="0">
              <a:solidFill>
                <a:schemeClr val="bg1"/>
              </a:solidFill>
              <a:latin typeface="Helvetica Neue LT Std 75" panose="020B0604020202020204" pitchFamily="34" charset="0"/>
            </a:endParaRPr>
          </a:p>
        </p:txBody>
      </p:sp>
      <p:sp>
        <p:nvSpPr>
          <p:cNvPr id="87" name="TextBox 86">
            <a:extLst>
              <a:ext uri="{FF2B5EF4-FFF2-40B4-BE49-F238E27FC236}">
                <a16:creationId xmlns:a16="http://schemas.microsoft.com/office/drawing/2014/main" id="{DFEDCECF-EE57-4A45-9303-69161C222755}"/>
              </a:ext>
            </a:extLst>
          </p:cNvPr>
          <p:cNvSpPr txBox="1"/>
          <p:nvPr userDrawn="1"/>
        </p:nvSpPr>
        <p:spPr>
          <a:xfrm>
            <a:off x="6097398" y="1835612"/>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AA</a:t>
            </a:r>
          </a:p>
        </p:txBody>
      </p:sp>
      <p:sp>
        <p:nvSpPr>
          <p:cNvPr id="88" name="TextBox 87">
            <a:extLst>
              <a:ext uri="{FF2B5EF4-FFF2-40B4-BE49-F238E27FC236}">
                <a16:creationId xmlns:a16="http://schemas.microsoft.com/office/drawing/2014/main" id="{4C7A983E-E0DE-4D24-9CE5-55A558BD5020}"/>
              </a:ext>
            </a:extLst>
          </p:cNvPr>
          <p:cNvSpPr txBox="1"/>
          <p:nvPr userDrawn="1"/>
        </p:nvSpPr>
        <p:spPr>
          <a:xfrm>
            <a:off x="6097398" y="2221608"/>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MA</a:t>
            </a:r>
          </a:p>
        </p:txBody>
      </p:sp>
      <p:sp>
        <p:nvSpPr>
          <p:cNvPr id="89" name="TextBox 88">
            <a:extLst>
              <a:ext uri="{FF2B5EF4-FFF2-40B4-BE49-F238E27FC236}">
                <a16:creationId xmlns:a16="http://schemas.microsoft.com/office/drawing/2014/main" id="{66C3A0CA-E4D3-4AA5-BEA8-E869719CAD34}"/>
              </a:ext>
            </a:extLst>
          </p:cNvPr>
          <p:cNvSpPr txBox="1"/>
          <p:nvPr userDrawn="1"/>
        </p:nvSpPr>
        <p:spPr>
          <a:xfrm>
            <a:off x="6097398" y="2615100"/>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DF</a:t>
            </a:r>
          </a:p>
        </p:txBody>
      </p:sp>
      <p:sp>
        <p:nvSpPr>
          <p:cNvPr id="90" name="TextBox 89">
            <a:extLst>
              <a:ext uri="{FF2B5EF4-FFF2-40B4-BE49-F238E27FC236}">
                <a16:creationId xmlns:a16="http://schemas.microsoft.com/office/drawing/2014/main" id="{5FFD567E-7975-4C38-A1AB-3EE2FA977BF7}"/>
              </a:ext>
            </a:extLst>
          </p:cNvPr>
          <p:cNvSpPr txBox="1"/>
          <p:nvPr userDrawn="1"/>
        </p:nvSpPr>
        <p:spPr>
          <a:xfrm>
            <a:off x="6097398" y="3001096"/>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FX</a:t>
            </a:r>
          </a:p>
        </p:txBody>
      </p:sp>
      <p:sp>
        <p:nvSpPr>
          <p:cNvPr id="91" name="TextBox 90">
            <a:extLst>
              <a:ext uri="{FF2B5EF4-FFF2-40B4-BE49-F238E27FC236}">
                <a16:creationId xmlns:a16="http://schemas.microsoft.com/office/drawing/2014/main" id="{DA00B965-CC19-454C-832B-F98096FAA52E}"/>
              </a:ext>
            </a:extLst>
          </p:cNvPr>
          <p:cNvSpPr txBox="1"/>
          <p:nvPr userDrawn="1"/>
        </p:nvSpPr>
        <p:spPr>
          <a:xfrm>
            <a:off x="6097398" y="3387093"/>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CSS</a:t>
            </a:r>
          </a:p>
        </p:txBody>
      </p:sp>
      <p:sp>
        <p:nvSpPr>
          <p:cNvPr id="92" name="TextBox 91">
            <a:extLst>
              <a:ext uri="{FF2B5EF4-FFF2-40B4-BE49-F238E27FC236}">
                <a16:creationId xmlns:a16="http://schemas.microsoft.com/office/drawing/2014/main" id="{65371F6D-28C4-4E2E-9B6D-9242C5297AE8}"/>
              </a:ext>
            </a:extLst>
          </p:cNvPr>
          <p:cNvSpPr txBox="1"/>
          <p:nvPr userDrawn="1"/>
        </p:nvSpPr>
        <p:spPr>
          <a:xfrm>
            <a:off x="6097398" y="3776837"/>
            <a:ext cx="301752" cy="301752"/>
          </a:xfrm>
          <a:prstGeom prst="rect">
            <a:avLst/>
          </a:prstGeom>
          <a:solidFill>
            <a:schemeClr val="tx1"/>
          </a:solidFill>
        </p:spPr>
        <p:txBody>
          <a:bodyPr wrap="square" lIns="0" tIns="91440" rIns="0" bIns="91440" rtlCol="0" anchor="ctr" anchorCtr="0">
            <a:noAutofit/>
          </a:bodyPr>
          <a:lstStyle/>
          <a:p>
            <a:pPr algn="ctr"/>
            <a:r>
              <a:rPr lang="en-US" sz="900" b="1" dirty="0">
                <a:solidFill>
                  <a:srgbClr val="FF5308"/>
                </a:solidFill>
                <a:latin typeface="Arial" panose="020B0604020202020204" pitchFamily="34" charset="0"/>
                <a:cs typeface="Arial" panose="020B0604020202020204" pitchFamily="34" charset="0"/>
              </a:rPr>
              <a:t>CFS</a:t>
            </a:r>
          </a:p>
        </p:txBody>
      </p:sp>
      <p:sp>
        <p:nvSpPr>
          <p:cNvPr id="93" name="TextBox 92">
            <a:extLst>
              <a:ext uri="{FF2B5EF4-FFF2-40B4-BE49-F238E27FC236}">
                <a16:creationId xmlns:a16="http://schemas.microsoft.com/office/drawing/2014/main" id="{42A15DDA-001F-4CA6-B7E1-EDFA22EF2EA3}"/>
              </a:ext>
            </a:extLst>
          </p:cNvPr>
          <p:cNvSpPr txBox="1"/>
          <p:nvPr userDrawn="1"/>
        </p:nvSpPr>
        <p:spPr>
          <a:xfrm>
            <a:off x="9022541" y="1968603"/>
            <a:ext cx="2412091" cy="548640"/>
          </a:xfrm>
          <a:prstGeom prst="rect">
            <a:avLst/>
          </a:prstGeom>
          <a:solidFill>
            <a:schemeClr val="bg1">
              <a:lumMod val="85000"/>
            </a:schemeClr>
          </a:solidFill>
        </p:spPr>
        <p:txBody>
          <a:bodyPr wrap="square" rtlCol="0" anchor="ctr" anchorCtr="0">
            <a:noAutofit/>
          </a:bodyPr>
          <a:lstStyle/>
          <a:p>
            <a:r>
              <a:rPr lang="en-US" sz="1000" b="0" i="1" dirty="0">
                <a:latin typeface="Arial" panose="020B0604020202020204" pitchFamily="34" charset="0"/>
                <a:cs typeface="Arial" panose="020B0604020202020204" pitchFamily="34" charset="0"/>
              </a:rPr>
              <a:t>Online </a:t>
            </a:r>
            <a:r>
              <a:rPr lang="en-US" sz="1000" b="0" i="1" dirty="0" err="1">
                <a:latin typeface="Arial" panose="020B0604020202020204" pitchFamily="34" charset="0"/>
                <a:cs typeface="Arial" panose="020B0604020202020204" pitchFamily="34" charset="0"/>
              </a:rPr>
              <a:t>Prework</a:t>
            </a:r>
            <a:endParaRPr lang="en-US" sz="1000" b="0" i="1"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Introduction to Product Line</a:t>
            </a:r>
            <a:endParaRPr lang="en-US" sz="800" dirty="0">
              <a:latin typeface="Arial" panose="020B0604020202020204" pitchFamily="34" charset="0"/>
              <a:cs typeface="Arial" panose="020B0604020202020204" pitchFamily="34" charset="0"/>
            </a:endParaRPr>
          </a:p>
        </p:txBody>
      </p:sp>
      <p:sp>
        <p:nvSpPr>
          <p:cNvPr id="94" name="TextBox 93">
            <a:extLst>
              <a:ext uri="{FF2B5EF4-FFF2-40B4-BE49-F238E27FC236}">
                <a16:creationId xmlns:a16="http://schemas.microsoft.com/office/drawing/2014/main" id="{95AE8CF6-F110-4680-A00B-78EE35200A62}"/>
              </a:ext>
            </a:extLst>
          </p:cNvPr>
          <p:cNvSpPr txBox="1"/>
          <p:nvPr userDrawn="1"/>
        </p:nvSpPr>
        <p:spPr>
          <a:xfrm>
            <a:off x="9022541" y="2675753"/>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Comparisons, Competition,</a:t>
            </a:r>
            <a:r>
              <a:rPr lang="en-US" sz="1000" b="1" baseline="0"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Demos</a:t>
            </a:r>
            <a:endParaRPr lang="en-US" sz="800" dirty="0">
              <a:latin typeface="Arial" panose="020B0604020202020204" pitchFamily="34" charset="0"/>
              <a:cs typeface="Arial" panose="020B0604020202020204" pitchFamily="34" charset="0"/>
            </a:endParaRPr>
          </a:p>
        </p:txBody>
      </p:sp>
      <p:sp>
        <p:nvSpPr>
          <p:cNvPr id="95" name="TextBox 94">
            <a:extLst>
              <a:ext uri="{FF2B5EF4-FFF2-40B4-BE49-F238E27FC236}">
                <a16:creationId xmlns:a16="http://schemas.microsoft.com/office/drawing/2014/main" id="{0B838AC6-CCD7-4DDF-927B-A0EC8D49F90E}"/>
              </a:ext>
            </a:extLst>
          </p:cNvPr>
          <p:cNvSpPr txBox="1"/>
          <p:nvPr userDrawn="1"/>
        </p:nvSpPr>
        <p:spPr>
          <a:xfrm>
            <a:off x="9022541" y="3382904"/>
            <a:ext cx="2412091" cy="548640"/>
          </a:xfrm>
          <a:prstGeom prst="rect">
            <a:avLst/>
          </a:prstGeom>
          <a:solidFill>
            <a:schemeClr val="bg1">
              <a:lumMod val="85000"/>
            </a:schemeClr>
          </a:solidFill>
        </p:spPr>
        <p:txBody>
          <a:bodyPr wrap="square" rtlCol="0" anchor="ctr" anchorCtr="0">
            <a:noAutofit/>
          </a:bodyPr>
          <a:lstStyle/>
          <a:p>
            <a:r>
              <a:rPr lang="en-US" sz="1000" b="1" dirty="0">
                <a:latin typeface="Arial" panose="020B0604020202020204" pitchFamily="34" charset="0"/>
                <a:cs typeface="Arial" panose="020B0604020202020204" pitchFamily="34" charset="0"/>
              </a:rPr>
              <a:t>Technical Design Consideration</a:t>
            </a:r>
            <a:endParaRPr lang="en-US" sz="800" dirty="0">
              <a:latin typeface="Arial" panose="020B0604020202020204" pitchFamily="34" charset="0"/>
              <a:cs typeface="Arial" panose="020B0604020202020204" pitchFamily="34" charset="0"/>
            </a:endParaRPr>
          </a:p>
        </p:txBody>
      </p:sp>
      <p:sp>
        <p:nvSpPr>
          <p:cNvPr id="96" name="TextBox 95">
            <a:extLst>
              <a:ext uri="{FF2B5EF4-FFF2-40B4-BE49-F238E27FC236}">
                <a16:creationId xmlns:a16="http://schemas.microsoft.com/office/drawing/2014/main" id="{24B7E422-7435-434E-B8CC-9BFB4AFF1CFE}"/>
              </a:ext>
            </a:extLst>
          </p:cNvPr>
          <p:cNvSpPr txBox="1"/>
          <p:nvPr userDrawn="1"/>
        </p:nvSpPr>
        <p:spPr>
          <a:xfrm>
            <a:off x="6083963" y="4625760"/>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The Role of a TSR</a:t>
            </a:r>
          </a:p>
        </p:txBody>
      </p:sp>
      <p:sp>
        <p:nvSpPr>
          <p:cNvPr id="97" name="TextBox 96">
            <a:extLst>
              <a:ext uri="{FF2B5EF4-FFF2-40B4-BE49-F238E27FC236}">
                <a16:creationId xmlns:a16="http://schemas.microsoft.com/office/drawing/2014/main" id="{F35459E1-A57E-4B2A-AB32-5855C5476EB1}"/>
              </a:ext>
            </a:extLst>
          </p:cNvPr>
          <p:cNvSpPr txBox="1"/>
          <p:nvPr userDrawn="1"/>
        </p:nvSpPr>
        <p:spPr>
          <a:xfrm>
            <a:off x="6083963" y="5060225"/>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Providing Value to a Distributor</a:t>
            </a:r>
            <a:endParaRPr lang="en-US" sz="800" dirty="0">
              <a:solidFill>
                <a:schemeClr val="bg1"/>
              </a:solidFill>
              <a:latin typeface="Arial" panose="020B0604020202020204" pitchFamily="34" charset="0"/>
              <a:cs typeface="Arial" panose="020B0604020202020204" pitchFamily="34" charset="0"/>
            </a:endParaRPr>
          </a:p>
        </p:txBody>
      </p:sp>
      <p:sp>
        <p:nvSpPr>
          <p:cNvPr id="98" name="TextBox 97">
            <a:extLst>
              <a:ext uri="{FF2B5EF4-FFF2-40B4-BE49-F238E27FC236}">
                <a16:creationId xmlns:a16="http://schemas.microsoft.com/office/drawing/2014/main" id="{453C576D-1186-4851-943D-038EE244322C}"/>
              </a:ext>
            </a:extLst>
          </p:cNvPr>
          <p:cNvSpPr txBox="1"/>
          <p:nvPr userDrawn="1"/>
        </p:nvSpPr>
        <p:spPr>
          <a:xfrm>
            <a:off x="8894071" y="4625760"/>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Effective Jobsite Calls</a:t>
            </a:r>
            <a:endParaRPr lang="en-US" sz="800" dirty="0">
              <a:solidFill>
                <a:schemeClr val="bg1"/>
              </a:solidFill>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FD5E781D-8724-4D7F-BF5D-40A3ED4CFF80}"/>
              </a:ext>
            </a:extLst>
          </p:cNvPr>
          <p:cNvSpPr txBox="1"/>
          <p:nvPr userDrawn="1"/>
        </p:nvSpPr>
        <p:spPr>
          <a:xfrm>
            <a:off x="8894071" y="5060225"/>
            <a:ext cx="2670561" cy="338554"/>
          </a:xfrm>
          <a:prstGeom prst="rect">
            <a:avLst/>
          </a:prstGeom>
          <a:solidFill>
            <a:schemeClr val="bg1">
              <a:lumMod val="50000"/>
            </a:schemeClr>
          </a:solidFill>
        </p:spPr>
        <p:txBody>
          <a:bodyPr wrap="square" rtlCol="0" anchor="ctr" anchorCtr="0">
            <a:noAutofit/>
          </a:bodyPr>
          <a:lstStyle/>
          <a:p>
            <a:pPr algn="ctr"/>
            <a:r>
              <a:rPr lang="en-US" sz="1000" b="1" dirty="0">
                <a:solidFill>
                  <a:schemeClr val="bg1"/>
                </a:solidFill>
                <a:latin typeface="Arial" panose="020B0604020202020204" pitchFamily="34" charset="0"/>
                <a:cs typeface="Arial" panose="020B0604020202020204" pitchFamily="34" charset="0"/>
              </a:rPr>
              <a:t>Specifier/Building Dept Call Basics</a:t>
            </a:r>
            <a:endParaRPr lang="en-US" sz="800" dirty="0">
              <a:solidFill>
                <a:schemeClr val="bg1"/>
              </a:solidFill>
              <a:latin typeface="Arial" panose="020B0604020202020204" pitchFamily="34" charset="0"/>
              <a:cs typeface="Arial" panose="020B0604020202020204" pitchFamily="34" charset="0"/>
            </a:endParaRPr>
          </a:p>
        </p:txBody>
      </p:sp>
      <p:sp>
        <p:nvSpPr>
          <p:cNvPr id="100" name="TextBox 99">
            <a:extLst>
              <a:ext uri="{FF2B5EF4-FFF2-40B4-BE49-F238E27FC236}">
                <a16:creationId xmlns:a16="http://schemas.microsoft.com/office/drawing/2014/main" id="{B506709C-23AC-4D94-9C7E-462CB4F3B384}"/>
              </a:ext>
            </a:extLst>
          </p:cNvPr>
          <p:cNvSpPr txBox="1"/>
          <p:nvPr userDrawn="1"/>
        </p:nvSpPr>
        <p:spPr>
          <a:xfrm>
            <a:off x="457201" y="4625760"/>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Professional Selling Skills</a:t>
            </a:r>
            <a:endParaRPr lang="en-US" sz="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01" name="TextBox 100">
            <a:extLst>
              <a:ext uri="{FF2B5EF4-FFF2-40B4-BE49-F238E27FC236}">
                <a16:creationId xmlns:a16="http://schemas.microsoft.com/office/drawing/2014/main" id="{9031919F-2EA6-4ED8-9992-31E30C5E2421}"/>
              </a:ext>
            </a:extLst>
          </p:cNvPr>
          <p:cNvSpPr txBox="1"/>
          <p:nvPr userDrawn="1"/>
        </p:nvSpPr>
        <p:spPr>
          <a:xfrm>
            <a:off x="457201" y="5060225"/>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Simpson Presentation Skills</a:t>
            </a:r>
            <a:endParaRPr lang="en-US" sz="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02" name="TextBox 101">
            <a:extLst>
              <a:ext uri="{FF2B5EF4-FFF2-40B4-BE49-F238E27FC236}">
                <a16:creationId xmlns:a16="http://schemas.microsoft.com/office/drawing/2014/main" id="{154BF429-BDCC-4F77-BA4E-706F9F5D4C30}"/>
              </a:ext>
            </a:extLst>
          </p:cNvPr>
          <p:cNvSpPr txBox="1"/>
          <p:nvPr userDrawn="1"/>
        </p:nvSpPr>
        <p:spPr>
          <a:xfrm>
            <a:off x="3267308" y="4625760"/>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Foundation for the Future</a:t>
            </a:r>
            <a:endParaRPr lang="en-US" sz="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03" name="TextBox 102">
            <a:extLst>
              <a:ext uri="{FF2B5EF4-FFF2-40B4-BE49-F238E27FC236}">
                <a16:creationId xmlns:a16="http://schemas.microsoft.com/office/drawing/2014/main" id="{46EDF0F4-EA99-47B3-A639-173B2BA2EAD8}"/>
              </a:ext>
            </a:extLst>
          </p:cNvPr>
          <p:cNvSpPr txBox="1"/>
          <p:nvPr userDrawn="1"/>
        </p:nvSpPr>
        <p:spPr>
          <a:xfrm>
            <a:off x="3267308" y="5060225"/>
            <a:ext cx="2670561" cy="338554"/>
          </a:xfrm>
          <a:prstGeom prst="rect">
            <a:avLst/>
          </a:prstGeom>
          <a:solidFill>
            <a:schemeClr val="bg1">
              <a:lumMod val="75000"/>
            </a:schemeClr>
          </a:solidFill>
        </p:spPr>
        <p:txBody>
          <a:bodyPr wrap="square" rtlCol="0" anchor="ctr" anchorCtr="0">
            <a:noAutofit/>
          </a:bodyPr>
          <a:lstStyle/>
          <a:p>
            <a:pPr algn="ctr"/>
            <a:r>
              <a:rPr lang="en-US" sz="1000" b="1" dirty="0">
                <a:solidFill>
                  <a:schemeClr val="tx1">
                    <a:lumMod val="75000"/>
                    <a:lumOff val="25000"/>
                  </a:schemeClr>
                </a:solidFill>
                <a:latin typeface="Arial" panose="020B0604020202020204" pitchFamily="34" charset="0"/>
                <a:cs typeface="Arial" panose="020B0604020202020204" pitchFamily="34" charset="0"/>
              </a:rPr>
              <a:t>Professional Sales Coaching</a:t>
            </a:r>
            <a:endParaRPr lang="en-US" sz="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04" name="TextBox 103">
            <a:extLst>
              <a:ext uri="{FF2B5EF4-FFF2-40B4-BE49-F238E27FC236}">
                <a16:creationId xmlns:a16="http://schemas.microsoft.com/office/drawing/2014/main" id="{7BBE59C8-D1D0-40FD-B8F2-88A17168AE52}"/>
              </a:ext>
            </a:extLst>
          </p:cNvPr>
          <p:cNvSpPr txBox="1"/>
          <p:nvPr userDrawn="1"/>
        </p:nvSpPr>
        <p:spPr>
          <a:xfrm>
            <a:off x="6497778" y="2612102"/>
            <a:ext cx="2278366" cy="301752"/>
          </a:xfrm>
          <a:prstGeom prst="rect">
            <a:avLst/>
          </a:prstGeom>
          <a:solidFill>
            <a:schemeClr val="bg1">
              <a:lumMod val="50000"/>
            </a:schemeClr>
          </a:solidFill>
        </p:spPr>
        <p:txBody>
          <a:bodyPr wrap="square" rtlCol="0" anchor="ctr" anchorCtr="0">
            <a:noAutofit/>
          </a:bodyPr>
          <a:lstStyle/>
          <a:p>
            <a:pPr algn="ctr"/>
            <a:r>
              <a:rPr lang="en-US" sz="900" b="1" dirty="0">
                <a:solidFill>
                  <a:schemeClr val="bg1"/>
                </a:solidFill>
                <a:latin typeface="Arial" panose="020B0604020202020204" pitchFamily="34" charset="0"/>
                <a:cs typeface="Arial" panose="020B0604020202020204" pitchFamily="34" charset="0"/>
              </a:rPr>
              <a:t>Direct Fastening</a:t>
            </a:r>
          </a:p>
        </p:txBody>
      </p:sp>
    </p:spTree>
    <p:custDataLst>
      <p:tags r:id="rId1"/>
    </p:custDataLst>
    <p:extLst>
      <p:ext uri="{BB962C8B-B14F-4D97-AF65-F5344CB8AC3E}">
        <p14:creationId xmlns:p14="http://schemas.microsoft.com/office/powerpoint/2010/main" val="2748819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ndustry Trainin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87991B-2DE0-7344-9E85-EF014689FEA0}"/>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12" name="Rectangle 11">
            <a:extLst>
              <a:ext uri="{FF2B5EF4-FFF2-40B4-BE49-F238E27FC236}">
                <a16:creationId xmlns:a16="http://schemas.microsoft.com/office/drawing/2014/main" id="{0FC6ECB9-7790-764C-8D44-E2F8A1C014DD}"/>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62F1BB81-4138-F342-B649-3F89E03B4B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41" name="Text Placeholder 7">
            <a:extLst>
              <a:ext uri="{FF2B5EF4-FFF2-40B4-BE49-F238E27FC236}">
                <a16:creationId xmlns:a16="http://schemas.microsoft.com/office/drawing/2014/main" id="{D0FF88EB-49A2-7C4F-A489-CFAE9444B96C}"/>
              </a:ext>
            </a:extLst>
          </p:cNvPr>
          <p:cNvSpPr>
            <a:spLocks noGrp="1"/>
          </p:cNvSpPr>
          <p:nvPr>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Bridge and Marine | Edit lesson name</a:t>
            </a:r>
          </a:p>
          <a:p>
            <a:pPr lvl="0"/>
            <a:endParaRPr lang="en-US" dirty="0"/>
          </a:p>
        </p:txBody>
      </p:sp>
      <p:sp>
        <p:nvSpPr>
          <p:cNvPr id="42" name="Slide Number Placeholder 3">
            <a:extLst>
              <a:ext uri="{FF2B5EF4-FFF2-40B4-BE49-F238E27FC236}">
                <a16:creationId xmlns:a16="http://schemas.microsoft.com/office/drawing/2014/main" id="{2F6A9EEC-6996-D648-AFC1-A030E97635CA}"/>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grpSp>
        <p:nvGrpSpPr>
          <p:cNvPr id="44" name="Group 43">
            <a:extLst>
              <a:ext uri="{FF2B5EF4-FFF2-40B4-BE49-F238E27FC236}">
                <a16:creationId xmlns:a16="http://schemas.microsoft.com/office/drawing/2014/main" id="{2D339FE5-AA6E-4E5F-BA1C-E8E71FFC9080}"/>
              </a:ext>
            </a:extLst>
          </p:cNvPr>
          <p:cNvGrpSpPr/>
          <p:nvPr userDrawn="1"/>
        </p:nvGrpSpPr>
        <p:grpSpPr>
          <a:xfrm>
            <a:off x="6408737" y="447690"/>
            <a:ext cx="5424174" cy="4824310"/>
            <a:chOff x="6408737" y="169895"/>
            <a:chExt cx="5424174" cy="4824310"/>
          </a:xfrm>
        </p:grpSpPr>
        <p:grpSp>
          <p:nvGrpSpPr>
            <p:cNvPr id="45" name="Group 44">
              <a:extLst>
                <a:ext uri="{FF2B5EF4-FFF2-40B4-BE49-F238E27FC236}">
                  <a16:creationId xmlns:a16="http://schemas.microsoft.com/office/drawing/2014/main" id="{1D04D981-C36C-425B-83DA-C7908DE9FA46}"/>
                </a:ext>
              </a:extLst>
            </p:cNvPr>
            <p:cNvGrpSpPr/>
            <p:nvPr/>
          </p:nvGrpSpPr>
          <p:grpSpPr>
            <a:xfrm>
              <a:off x="6408738" y="874845"/>
              <a:ext cx="5424173" cy="4119360"/>
              <a:chOff x="6408738" y="805398"/>
              <a:chExt cx="5424173" cy="4119360"/>
            </a:xfrm>
          </p:grpSpPr>
          <p:grpSp>
            <p:nvGrpSpPr>
              <p:cNvPr id="47" name="Group 46">
                <a:extLst>
                  <a:ext uri="{FF2B5EF4-FFF2-40B4-BE49-F238E27FC236}">
                    <a16:creationId xmlns:a16="http://schemas.microsoft.com/office/drawing/2014/main" id="{6A721B02-8527-4AB4-B341-F08703FE9AB2}"/>
                  </a:ext>
                </a:extLst>
              </p:cNvPr>
              <p:cNvGrpSpPr/>
              <p:nvPr/>
            </p:nvGrpSpPr>
            <p:grpSpPr>
              <a:xfrm>
                <a:off x="6408738" y="4374194"/>
                <a:ext cx="2788059" cy="550564"/>
                <a:chOff x="6408738" y="4772132"/>
                <a:chExt cx="2788059" cy="550564"/>
              </a:xfrm>
            </p:grpSpPr>
            <p:sp>
              <p:nvSpPr>
                <p:cNvPr id="67" name="TextBox 66">
                  <a:extLst>
                    <a:ext uri="{FF2B5EF4-FFF2-40B4-BE49-F238E27FC236}">
                      <a16:creationId xmlns:a16="http://schemas.microsoft.com/office/drawing/2014/main" id="{7B6E1717-0283-44A3-851F-FA96B05D5C38}"/>
                    </a:ext>
                  </a:extLst>
                </p:cNvPr>
                <p:cNvSpPr txBox="1"/>
                <p:nvPr/>
              </p:nvSpPr>
              <p:spPr>
                <a:xfrm>
                  <a:off x="7124319" y="4773094"/>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Light-Frame</a:t>
                  </a:r>
                </a:p>
              </p:txBody>
            </p:sp>
            <p:pic>
              <p:nvPicPr>
                <p:cNvPr id="68" name="Picture 67">
                  <a:extLst>
                    <a:ext uri="{FF2B5EF4-FFF2-40B4-BE49-F238E27FC236}">
                      <a16:creationId xmlns:a16="http://schemas.microsoft.com/office/drawing/2014/main" id="{B915E38A-62CF-449B-9474-EAF8AD93DB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8738" y="4772132"/>
                  <a:ext cx="550563" cy="550564"/>
                </a:xfrm>
                <a:prstGeom prst="rect">
                  <a:avLst/>
                </a:prstGeom>
              </p:spPr>
            </p:pic>
          </p:grpSp>
          <p:grpSp>
            <p:nvGrpSpPr>
              <p:cNvPr id="48" name="Group 47">
                <a:extLst>
                  <a:ext uri="{FF2B5EF4-FFF2-40B4-BE49-F238E27FC236}">
                    <a16:creationId xmlns:a16="http://schemas.microsoft.com/office/drawing/2014/main" id="{B2891BD5-A6C4-4288-8A40-B2BA25A78C08}"/>
                  </a:ext>
                </a:extLst>
              </p:cNvPr>
              <p:cNvGrpSpPr/>
              <p:nvPr/>
            </p:nvGrpSpPr>
            <p:grpSpPr>
              <a:xfrm>
                <a:off x="6408738" y="2231762"/>
                <a:ext cx="2788059" cy="550564"/>
                <a:chOff x="6408738" y="2642377"/>
                <a:chExt cx="2788059" cy="550564"/>
              </a:xfrm>
            </p:grpSpPr>
            <p:sp>
              <p:nvSpPr>
                <p:cNvPr id="65" name="TextBox 64">
                  <a:extLst>
                    <a:ext uri="{FF2B5EF4-FFF2-40B4-BE49-F238E27FC236}">
                      <a16:creationId xmlns:a16="http://schemas.microsoft.com/office/drawing/2014/main" id="{D1ED3605-18B3-4701-8A8C-435AB9002886}"/>
                    </a:ext>
                  </a:extLst>
                </p:cNvPr>
                <p:cNvSpPr txBox="1"/>
                <p:nvPr/>
              </p:nvSpPr>
              <p:spPr>
                <a:xfrm>
                  <a:off x="7124319" y="2643339"/>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Retrofit</a:t>
                  </a:r>
                </a:p>
              </p:txBody>
            </p:sp>
            <p:pic>
              <p:nvPicPr>
                <p:cNvPr id="66" name="Picture 65">
                  <a:extLst>
                    <a:ext uri="{FF2B5EF4-FFF2-40B4-BE49-F238E27FC236}">
                      <a16:creationId xmlns:a16="http://schemas.microsoft.com/office/drawing/2014/main" id="{4CABA7BB-E0DB-43B0-BD41-B8C10F0A0C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8738" y="2642377"/>
                  <a:ext cx="550563" cy="550564"/>
                </a:xfrm>
                <a:prstGeom prst="rect">
                  <a:avLst/>
                </a:prstGeom>
              </p:spPr>
            </p:pic>
          </p:grpSp>
          <p:grpSp>
            <p:nvGrpSpPr>
              <p:cNvPr id="49" name="Group 48">
                <a:extLst>
                  <a:ext uri="{FF2B5EF4-FFF2-40B4-BE49-F238E27FC236}">
                    <a16:creationId xmlns:a16="http://schemas.microsoft.com/office/drawing/2014/main" id="{05688639-81E7-4278-B333-A89ACCABB9D9}"/>
                  </a:ext>
                </a:extLst>
              </p:cNvPr>
              <p:cNvGrpSpPr/>
              <p:nvPr/>
            </p:nvGrpSpPr>
            <p:grpSpPr>
              <a:xfrm>
                <a:off x="6408738" y="805398"/>
                <a:ext cx="2788059" cy="548640"/>
                <a:chOff x="6408738" y="1218492"/>
                <a:chExt cx="2788059" cy="548640"/>
              </a:xfrm>
            </p:grpSpPr>
            <p:sp>
              <p:nvSpPr>
                <p:cNvPr id="63" name="TextBox 62">
                  <a:extLst>
                    <a:ext uri="{FF2B5EF4-FFF2-40B4-BE49-F238E27FC236}">
                      <a16:creationId xmlns:a16="http://schemas.microsoft.com/office/drawing/2014/main" id="{6C4B6ED5-4833-4ABD-A581-78B98CD40460}"/>
                    </a:ext>
                  </a:extLst>
                </p:cNvPr>
                <p:cNvSpPr txBox="1"/>
                <p:nvPr/>
              </p:nvSpPr>
              <p:spPr>
                <a:xfrm>
                  <a:off x="7124319" y="1218492"/>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Wastewater Treatment</a:t>
                  </a:r>
                </a:p>
              </p:txBody>
            </p:sp>
            <p:pic>
              <p:nvPicPr>
                <p:cNvPr id="64" name="Picture 63">
                  <a:extLst>
                    <a:ext uri="{FF2B5EF4-FFF2-40B4-BE49-F238E27FC236}">
                      <a16:creationId xmlns:a16="http://schemas.microsoft.com/office/drawing/2014/main" id="{C8E9EB64-6933-4CD0-AD4E-EF8288FD28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08738" y="1218492"/>
                  <a:ext cx="548639" cy="548640"/>
                </a:xfrm>
                <a:prstGeom prst="rect">
                  <a:avLst/>
                </a:prstGeom>
              </p:spPr>
            </p:pic>
          </p:grpSp>
          <p:grpSp>
            <p:nvGrpSpPr>
              <p:cNvPr id="50" name="Group 49">
                <a:extLst>
                  <a:ext uri="{FF2B5EF4-FFF2-40B4-BE49-F238E27FC236}">
                    <a16:creationId xmlns:a16="http://schemas.microsoft.com/office/drawing/2014/main" id="{B8EE056D-B3B6-4E69-8E93-60F06D54527F}"/>
                  </a:ext>
                </a:extLst>
              </p:cNvPr>
              <p:cNvGrpSpPr/>
              <p:nvPr/>
            </p:nvGrpSpPr>
            <p:grpSpPr>
              <a:xfrm>
                <a:off x="6408738" y="1517618"/>
                <a:ext cx="2788059" cy="550564"/>
                <a:chOff x="6408738" y="1931072"/>
                <a:chExt cx="2788059" cy="550564"/>
              </a:xfrm>
            </p:grpSpPr>
            <p:sp>
              <p:nvSpPr>
                <p:cNvPr id="61" name="TextBox 60">
                  <a:extLst>
                    <a:ext uri="{FF2B5EF4-FFF2-40B4-BE49-F238E27FC236}">
                      <a16:creationId xmlns:a16="http://schemas.microsoft.com/office/drawing/2014/main" id="{1748F148-0DDE-4620-A422-1BB9388EC0C8}"/>
                    </a:ext>
                  </a:extLst>
                </p:cNvPr>
                <p:cNvSpPr txBox="1"/>
                <p:nvPr/>
              </p:nvSpPr>
              <p:spPr>
                <a:xfrm>
                  <a:off x="7124319" y="1932034"/>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Bridge and Marine</a:t>
                  </a:r>
                </a:p>
              </p:txBody>
            </p:sp>
            <p:pic>
              <p:nvPicPr>
                <p:cNvPr id="62" name="Picture 61">
                  <a:extLst>
                    <a:ext uri="{FF2B5EF4-FFF2-40B4-BE49-F238E27FC236}">
                      <a16:creationId xmlns:a16="http://schemas.microsoft.com/office/drawing/2014/main" id="{2879036D-9401-420E-AB33-FA483B2583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08738" y="1931072"/>
                  <a:ext cx="550563" cy="550564"/>
                </a:xfrm>
                <a:prstGeom prst="rect">
                  <a:avLst/>
                </a:prstGeom>
              </p:spPr>
            </p:pic>
          </p:grpSp>
          <p:grpSp>
            <p:nvGrpSpPr>
              <p:cNvPr id="51" name="Group 50">
                <a:extLst>
                  <a:ext uri="{FF2B5EF4-FFF2-40B4-BE49-F238E27FC236}">
                    <a16:creationId xmlns:a16="http://schemas.microsoft.com/office/drawing/2014/main" id="{32080BC2-5B43-4813-93A5-933214367AD2}"/>
                  </a:ext>
                </a:extLst>
              </p:cNvPr>
              <p:cNvGrpSpPr/>
              <p:nvPr/>
            </p:nvGrpSpPr>
            <p:grpSpPr>
              <a:xfrm>
                <a:off x="6408738" y="2945906"/>
                <a:ext cx="2788059" cy="550564"/>
                <a:chOff x="6408738" y="3349493"/>
                <a:chExt cx="2788059" cy="550564"/>
              </a:xfrm>
            </p:grpSpPr>
            <p:sp>
              <p:nvSpPr>
                <p:cNvPr id="59" name="TextBox 58">
                  <a:extLst>
                    <a:ext uri="{FF2B5EF4-FFF2-40B4-BE49-F238E27FC236}">
                      <a16:creationId xmlns:a16="http://schemas.microsoft.com/office/drawing/2014/main" id="{56786395-19B7-4EE0-ADD1-FA5966DFE1BC}"/>
                    </a:ext>
                  </a:extLst>
                </p:cNvPr>
                <p:cNvSpPr txBox="1"/>
                <p:nvPr/>
              </p:nvSpPr>
              <p:spPr>
                <a:xfrm>
                  <a:off x="7124319" y="3350455"/>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OEM</a:t>
                  </a:r>
                </a:p>
              </p:txBody>
            </p:sp>
            <p:pic>
              <p:nvPicPr>
                <p:cNvPr id="60" name="Picture 59">
                  <a:extLst>
                    <a:ext uri="{FF2B5EF4-FFF2-40B4-BE49-F238E27FC236}">
                      <a16:creationId xmlns:a16="http://schemas.microsoft.com/office/drawing/2014/main" id="{F69EC2CC-8D86-4341-B504-6F1AA39127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08738" y="3349493"/>
                  <a:ext cx="550563" cy="550564"/>
                </a:xfrm>
                <a:prstGeom prst="rect">
                  <a:avLst/>
                </a:prstGeom>
              </p:spPr>
            </p:pic>
          </p:grpSp>
          <p:grpSp>
            <p:nvGrpSpPr>
              <p:cNvPr id="52" name="Group 51">
                <a:extLst>
                  <a:ext uri="{FF2B5EF4-FFF2-40B4-BE49-F238E27FC236}">
                    <a16:creationId xmlns:a16="http://schemas.microsoft.com/office/drawing/2014/main" id="{C2FB0752-0681-44AA-9700-393A972BD096}"/>
                  </a:ext>
                </a:extLst>
              </p:cNvPr>
              <p:cNvGrpSpPr/>
              <p:nvPr/>
            </p:nvGrpSpPr>
            <p:grpSpPr>
              <a:xfrm>
                <a:off x="6408738" y="3660050"/>
                <a:ext cx="2788059" cy="550564"/>
                <a:chOff x="6408738" y="4057238"/>
                <a:chExt cx="2788059" cy="550564"/>
              </a:xfrm>
            </p:grpSpPr>
            <p:sp>
              <p:nvSpPr>
                <p:cNvPr id="57" name="TextBox 56">
                  <a:extLst>
                    <a:ext uri="{FF2B5EF4-FFF2-40B4-BE49-F238E27FC236}">
                      <a16:creationId xmlns:a16="http://schemas.microsoft.com/office/drawing/2014/main" id="{EFBDE7B5-94C7-4E86-A321-51939C13223B}"/>
                    </a:ext>
                  </a:extLst>
                </p:cNvPr>
                <p:cNvSpPr txBox="1"/>
                <p:nvPr/>
              </p:nvSpPr>
              <p:spPr>
                <a:xfrm>
                  <a:off x="7124319" y="4058200"/>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CFS</a:t>
                  </a:r>
                </a:p>
              </p:txBody>
            </p:sp>
            <p:pic>
              <p:nvPicPr>
                <p:cNvPr id="58" name="Picture 57">
                  <a:extLst>
                    <a:ext uri="{FF2B5EF4-FFF2-40B4-BE49-F238E27FC236}">
                      <a16:creationId xmlns:a16="http://schemas.microsoft.com/office/drawing/2014/main" id="{759FFB4B-9ED0-4B3D-A447-5B72715171D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8738" y="4057238"/>
                  <a:ext cx="550563" cy="550564"/>
                </a:xfrm>
                <a:prstGeom prst="rect">
                  <a:avLst/>
                </a:prstGeom>
              </p:spPr>
            </p:pic>
          </p:grpSp>
          <p:sp>
            <p:nvSpPr>
              <p:cNvPr id="53" name="TextBox 52">
                <a:extLst>
                  <a:ext uri="{FF2B5EF4-FFF2-40B4-BE49-F238E27FC236}">
                    <a16:creationId xmlns:a16="http://schemas.microsoft.com/office/drawing/2014/main" id="{D610369C-CAD7-4707-8BB9-542552E33AC3}"/>
                  </a:ext>
                </a:extLst>
              </p:cNvPr>
              <p:cNvSpPr txBox="1"/>
              <p:nvPr/>
            </p:nvSpPr>
            <p:spPr>
              <a:xfrm>
                <a:off x="9369962" y="820554"/>
                <a:ext cx="2462949" cy="4104204"/>
              </a:xfrm>
              <a:prstGeom prst="rect">
                <a:avLst/>
              </a:prstGeom>
              <a:solidFill>
                <a:schemeClr val="bg1">
                  <a:lumMod val="50000"/>
                </a:schemeClr>
              </a:solidFill>
            </p:spPr>
            <p:txBody>
              <a:bodyPr wrap="square" rtlCol="0" anchor="ctr" anchorCtr="0">
                <a:spAutoFit/>
              </a:bodyPr>
              <a:lstStyle/>
              <a:p>
                <a:pPr algn="ctr"/>
                <a:endParaRPr lang="en-US" sz="1000" b="1" dirty="0">
                  <a:solidFill>
                    <a:schemeClr val="bg1"/>
                  </a:solidFill>
                  <a:latin typeface="Helvetica Neue LT Std 75" panose="020B0604020202020204" pitchFamily="34" charset="0"/>
                </a:endParaRPr>
              </a:p>
            </p:txBody>
          </p:sp>
          <p:sp>
            <p:nvSpPr>
              <p:cNvPr id="54" name="TextBox 53">
                <a:extLst>
                  <a:ext uri="{FF2B5EF4-FFF2-40B4-BE49-F238E27FC236}">
                    <a16:creationId xmlns:a16="http://schemas.microsoft.com/office/drawing/2014/main" id="{49D66A1D-4423-4EF4-A302-16AD0D6AA212}"/>
                  </a:ext>
                </a:extLst>
              </p:cNvPr>
              <p:cNvSpPr txBox="1"/>
              <p:nvPr/>
            </p:nvSpPr>
            <p:spPr>
              <a:xfrm>
                <a:off x="9520209" y="972124"/>
                <a:ext cx="2151453" cy="1143000"/>
              </a:xfrm>
              <a:prstGeom prst="rect">
                <a:avLst/>
              </a:prstGeom>
              <a:solidFill>
                <a:schemeClr val="bg1">
                  <a:lumMod val="85000"/>
                </a:schemeClr>
              </a:solidFill>
            </p:spPr>
            <p:txBody>
              <a:bodyPr wrap="square" rtlCol="0" anchor="ctr" anchorCtr="0">
                <a:noAutofit/>
              </a:bodyPr>
              <a:lstStyle/>
              <a:p>
                <a:r>
                  <a:rPr lang="en-US" sz="1200" b="0" dirty="0">
                    <a:latin typeface="Arial Narrow" panose="020B0606020202030204" pitchFamily="34" charset="0"/>
                    <a:cs typeface="Arial" panose="020B0604020202020204" pitchFamily="34" charset="0"/>
                  </a:rPr>
                  <a:t>Online </a:t>
                </a:r>
                <a:r>
                  <a:rPr lang="en-US" sz="1200" b="0" dirty="0" err="1">
                    <a:latin typeface="Arial Narrow" panose="020B0606020202030204" pitchFamily="34" charset="0"/>
                    <a:cs typeface="Arial" panose="020B0604020202020204" pitchFamily="34" charset="0"/>
                  </a:rPr>
                  <a:t>Prework</a:t>
                </a:r>
                <a:endParaRPr lang="en-US" sz="1200" b="0" dirty="0">
                  <a:latin typeface="Arial Narrow" panose="020B0606020202030204" pitchFamily="34" charset="0"/>
                  <a:cs typeface="Arial" panose="020B0604020202020204" pitchFamily="34" charset="0"/>
                </a:endParaRPr>
              </a:p>
              <a:p>
                <a:r>
                  <a:rPr lang="en-US" sz="1600" b="0" dirty="0">
                    <a:latin typeface="Arial" panose="020B0604020202020204" pitchFamily="34" charset="0"/>
                    <a:cs typeface="Arial" panose="020B0604020202020204" pitchFamily="34" charset="0"/>
                  </a:rPr>
                  <a:t>Introduction to the</a:t>
                </a:r>
                <a:r>
                  <a:rPr lang="en-US" sz="1600" b="0" baseline="0" dirty="0">
                    <a:latin typeface="Arial" panose="020B0604020202020204" pitchFamily="34" charset="0"/>
                    <a:cs typeface="Arial" panose="020B0604020202020204" pitchFamily="34" charset="0"/>
                  </a:rPr>
                  <a:t> Industry</a:t>
                </a:r>
                <a:endParaRPr lang="en-US" sz="1050" b="0" dirty="0">
                  <a:latin typeface="Arial" panose="020B0604020202020204" pitchFamily="34" charset="0"/>
                  <a:cs typeface="Arial" panose="020B0604020202020204" pitchFamily="34" charset="0"/>
                </a:endParaRPr>
              </a:p>
            </p:txBody>
          </p:sp>
          <p:sp>
            <p:nvSpPr>
              <p:cNvPr id="55" name="TextBox 54">
                <a:extLst>
                  <a:ext uri="{FF2B5EF4-FFF2-40B4-BE49-F238E27FC236}">
                    <a16:creationId xmlns:a16="http://schemas.microsoft.com/office/drawing/2014/main" id="{72DA3A80-EF6A-4FD9-BB16-BE6918B63A88}"/>
                  </a:ext>
                </a:extLst>
              </p:cNvPr>
              <p:cNvSpPr txBox="1"/>
              <p:nvPr/>
            </p:nvSpPr>
            <p:spPr>
              <a:xfrm>
                <a:off x="9520209" y="2311734"/>
                <a:ext cx="2151453" cy="1143000"/>
              </a:xfrm>
              <a:prstGeom prst="rect">
                <a:avLst/>
              </a:prstGeom>
              <a:solidFill>
                <a:srgbClr val="D9D9D9"/>
              </a:solidFill>
            </p:spPr>
            <p:txBody>
              <a:bodyPr wrap="square" rtlCol="0" anchor="ctr" anchorCtr="0">
                <a:noAutofit/>
              </a:bodyPr>
              <a:lstStyle/>
              <a:p>
                <a:r>
                  <a:rPr lang="en-US" sz="1600" dirty="0">
                    <a:latin typeface="Arial" panose="020B0604020202020204" pitchFamily="34" charset="0"/>
                    <a:cs typeface="Arial" panose="020B0604020202020204" pitchFamily="34" charset="0"/>
                  </a:rPr>
                  <a:t>Selling in the</a:t>
                </a:r>
                <a:r>
                  <a:rPr lang="en-US" sz="1600" baseline="0" dirty="0">
                    <a:latin typeface="Arial" panose="020B0604020202020204" pitchFamily="34" charset="0"/>
                    <a:cs typeface="Arial" panose="020B0604020202020204" pitchFamily="34" charset="0"/>
                  </a:rPr>
                  <a:t> Industry</a:t>
                </a:r>
                <a:endParaRPr lang="en-US" sz="1600" dirty="0">
                  <a:latin typeface="Arial" panose="020B0604020202020204" pitchFamily="34" charset="0"/>
                  <a:cs typeface="Arial" panose="020B0604020202020204" pitchFamily="34" charset="0"/>
                </a:endParaRPr>
              </a:p>
            </p:txBody>
          </p:sp>
          <p:sp>
            <p:nvSpPr>
              <p:cNvPr id="56" name="TextBox 55">
                <a:extLst>
                  <a:ext uri="{FF2B5EF4-FFF2-40B4-BE49-F238E27FC236}">
                    <a16:creationId xmlns:a16="http://schemas.microsoft.com/office/drawing/2014/main" id="{009E9456-8B4D-4601-9E9B-B1627BD54C81}"/>
                  </a:ext>
                </a:extLst>
              </p:cNvPr>
              <p:cNvSpPr txBox="1"/>
              <p:nvPr/>
            </p:nvSpPr>
            <p:spPr>
              <a:xfrm>
                <a:off x="9520209" y="3651344"/>
                <a:ext cx="2151453" cy="1097280"/>
              </a:xfrm>
              <a:prstGeom prst="rect">
                <a:avLst/>
              </a:prstGeom>
              <a:solidFill>
                <a:schemeClr val="bg1">
                  <a:lumMod val="85000"/>
                </a:schemeClr>
              </a:solidFill>
            </p:spPr>
            <p:txBody>
              <a:bodyPr wrap="square" rIns="91440" rtlCol="0" anchor="ctr" anchorCtr="0">
                <a:noAutofit/>
              </a:bodyPr>
              <a:lstStyle/>
              <a:p>
                <a:r>
                  <a:rPr lang="en-US" sz="1600" dirty="0">
                    <a:latin typeface="Arial" panose="020B0604020202020204" pitchFamily="34" charset="0"/>
                    <a:cs typeface="Arial" panose="020B0604020202020204" pitchFamily="34" charset="0"/>
                  </a:rPr>
                  <a:t>Resource: Specifier Presentation</a:t>
                </a:r>
              </a:p>
            </p:txBody>
          </p:sp>
        </p:grpSp>
        <p:sp>
          <p:nvSpPr>
            <p:cNvPr id="46" name="TextBox 45">
              <a:extLst>
                <a:ext uri="{FF2B5EF4-FFF2-40B4-BE49-F238E27FC236}">
                  <a16:creationId xmlns:a16="http://schemas.microsoft.com/office/drawing/2014/main" id="{37D599D8-7DEF-4CBF-BCD6-7554A9F96A56}"/>
                </a:ext>
              </a:extLst>
            </p:cNvPr>
            <p:cNvSpPr txBox="1"/>
            <p:nvPr/>
          </p:nvSpPr>
          <p:spPr>
            <a:xfrm>
              <a:off x="6408737" y="169895"/>
              <a:ext cx="2788059" cy="548640"/>
            </a:xfrm>
            <a:prstGeom prst="rect">
              <a:avLst/>
            </a:prstGeom>
            <a:solidFill>
              <a:schemeClr val="bg1">
                <a:lumMod val="85000"/>
              </a:schemeClr>
            </a:solidFill>
          </p:spPr>
          <p:txBody>
            <a:bodyPr wrap="square" rtlCol="0" anchor="ctr" anchorCtr="0">
              <a:noAutofit/>
            </a:bodyPr>
            <a:lstStyle/>
            <a:p>
              <a:pPr algn="ctr"/>
              <a:r>
                <a:rPr lang="en-US" sz="1200" b="1" dirty="0">
                  <a:solidFill>
                    <a:schemeClr val="bg1">
                      <a:lumMod val="65000"/>
                    </a:schemeClr>
                  </a:solidFill>
                  <a:latin typeface="Arial" panose="020B0604020202020204" pitchFamily="34" charset="0"/>
                  <a:cs typeface="Arial" panose="020B0604020202020204" pitchFamily="34" charset="0"/>
                </a:rPr>
                <a:t>Individual Subject Areas</a:t>
              </a:r>
            </a:p>
          </p:txBody>
        </p:sp>
      </p:grpSp>
      <p:sp>
        <p:nvSpPr>
          <p:cNvPr id="69" name="Rectangle 68">
            <a:extLst>
              <a:ext uri="{FF2B5EF4-FFF2-40B4-BE49-F238E27FC236}">
                <a16:creationId xmlns:a16="http://schemas.microsoft.com/office/drawing/2014/main" id="{72FF58A0-925B-476C-83F8-715789128146}"/>
              </a:ext>
            </a:extLst>
          </p:cNvPr>
          <p:cNvSpPr/>
          <p:nvPr userDrawn="1"/>
        </p:nvSpPr>
        <p:spPr>
          <a:xfrm>
            <a:off x="0" y="0"/>
            <a:ext cx="6096000" cy="573563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pPr>
              <a:lnSpc>
                <a:spcPct val="120000"/>
              </a:lnSpc>
            </a:pPr>
            <a:r>
              <a:rPr lang="en-US" sz="5400" b="1" dirty="0">
                <a:solidFill>
                  <a:schemeClr val="tx1"/>
                </a:solidFill>
                <a:latin typeface="Arial" panose="020B0604020202020204" pitchFamily="34" charset="0"/>
                <a:cs typeface="Arial" panose="020B0604020202020204" pitchFamily="34" charset="0"/>
              </a:rPr>
              <a:t>Industry</a:t>
            </a:r>
          </a:p>
          <a:p>
            <a:pPr>
              <a:lnSpc>
                <a:spcPct val="120000"/>
              </a:lnSpc>
            </a:pPr>
            <a:r>
              <a:rPr lang="en-US" sz="5400" b="1" dirty="0">
                <a:solidFill>
                  <a:schemeClr val="tx1"/>
                </a:solidFill>
                <a:latin typeface="Arial" panose="020B0604020202020204" pitchFamily="34" charset="0"/>
                <a:cs typeface="Arial" panose="020B0604020202020204" pitchFamily="34" charset="0"/>
              </a:rPr>
              <a:t>Knowledge</a:t>
            </a:r>
          </a:p>
        </p:txBody>
      </p:sp>
    </p:spTree>
    <p:custDataLst>
      <p:tags r:id="rId1"/>
    </p:custDataLst>
    <p:extLst>
      <p:ext uri="{BB962C8B-B14F-4D97-AF65-F5344CB8AC3E}">
        <p14:creationId xmlns:p14="http://schemas.microsoft.com/office/powerpoint/2010/main" val="34546041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roduct Knowledge Trainin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87991B-2DE0-7344-9E85-EF014689FEA0}"/>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12" name="Rectangle 11">
            <a:extLst>
              <a:ext uri="{FF2B5EF4-FFF2-40B4-BE49-F238E27FC236}">
                <a16:creationId xmlns:a16="http://schemas.microsoft.com/office/drawing/2014/main" id="{0FC6ECB9-7790-764C-8D44-E2F8A1C014DD}"/>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62F1BB81-4138-F342-B649-3F89E03B4B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41" name="TextBox 40">
            <a:extLst>
              <a:ext uri="{FF2B5EF4-FFF2-40B4-BE49-F238E27FC236}">
                <a16:creationId xmlns:a16="http://schemas.microsoft.com/office/drawing/2014/main" id="{C21A72BF-F66D-0143-B191-1A6A3CA481F6}"/>
              </a:ext>
            </a:extLst>
          </p:cNvPr>
          <p:cNvSpPr txBox="1"/>
          <p:nvPr userDrawn="1"/>
        </p:nvSpPr>
        <p:spPr>
          <a:xfrm>
            <a:off x="9369962" y="1151153"/>
            <a:ext cx="2462949" cy="4105656"/>
          </a:xfrm>
          <a:prstGeom prst="rect">
            <a:avLst/>
          </a:prstGeom>
          <a:solidFill>
            <a:schemeClr val="bg1">
              <a:lumMod val="50000"/>
            </a:schemeClr>
          </a:solidFill>
        </p:spPr>
        <p:txBody>
          <a:bodyPr wrap="square" rtlCol="0" anchor="ctr" anchorCtr="0">
            <a:spAutoFit/>
          </a:bodyPr>
          <a:lstStyle/>
          <a:p>
            <a:pPr algn="ctr"/>
            <a:endParaRPr lang="en-US" sz="1000" b="1" dirty="0">
              <a:solidFill>
                <a:schemeClr val="bg1"/>
              </a:solidFill>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D3B971A0-65AC-084F-BE0F-B79C99BDC8E7}"/>
              </a:ext>
            </a:extLst>
          </p:cNvPr>
          <p:cNvSpPr txBox="1"/>
          <p:nvPr/>
        </p:nvSpPr>
        <p:spPr>
          <a:xfrm>
            <a:off x="6402514" y="4720911"/>
            <a:ext cx="548640" cy="548640"/>
          </a:xfrm>
          <a:prstGeom prst="rect">
            <a:avLst/>
          </a:prstGeom>
          <a:solidFill>
            <a:schemeClr val="tx1"/>
          </a:solidFill>
        </p:spPr>
        <p:txBody>
          <a:bodyPr wrap="square" lIns="0" tIns="91440" rIns="0" bIns="91440" rtlCol="0" anchor="ctr" anchorCtr="0">
            <a:noAutofit/>
          </a:bodyPr>
          <a:lstStyle/>
          <a:p>
            <a:pPr algn="ctr"/>
            <a:r>
              <a:rPr lang="en-US" sz="1050" b="1" dirty="0">
                <a:solidFill>
                  <a:srgbClr val="FF5308"/>
                </a:solidFill>
                <a:latin typeface="Arial" panose="020B0604020202020204" pitchFamily="34" charset="0"/>
                <a:cs typeface="Arial" panose="020B0604020202020204" pitchFamily="34" charset="0"/>
              </a:rPr>
              <a:t>CFS</a:t>
            </a:r>
          </a:p>
        </p:txBody>
      </p:sp>
      <p:sp>
        <p:nvSpPr>
          <p:cNvPr id="44" name="TextBox 43">
            <a:extLst>
              <a:ext uri="{FF2B5EF4-FFF2-40B4-BE49-F238E27FC236}">
                <a16:creationId xmlns:a16="http://schemas.microsoft.com/office/drawing/2014/main" id="{6562FB97-B4F8-DA4C-8413-D98EE4C7C810}"/>
              </a:ext>
            </a:extLst>
          </p:cNvPr>
          <p:cNvSpPr txBox="1"/>
          <p:nvPr/>
        </p:nvSpPr>
        <p:spPr>
          <a:xfrm>
            <a:off x="7124319" y="4720911"/>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Cold-Formed Steel</a:t>
            </a:r>
          </a:p>
        </p:txBody>
      </p:sp>
      <p:sp>
        <p:nvSpPr>
          <p:cNvPr id="46" name="TextBox 45">
            <a:extLst>
              <a:ext uri="{FF2B5EF4-FFF2-40B4-BE49-F238E27FC236}">
                <a16:creationId xmlns:a16="http://schemas.microsoft.com/office/drawing/2014/main" id="{622AB579-9F4A-0E47-8071-65C627642EA3}"/>
              </a:ext>
            </a:extLst>
          </p:cNvPr>
          <p:cNvSpPr txBox="1"/>
          <p:nvPr userDrawn="1"/>
        </p:nvSpPr>
        <p:spPr>
          <a:xfrm>
            <a:off x="6402514" y="2578479"/>
            <a:ext cx="548640" cy="548640"/>
          </a:xfrm>
          <a:prstGeom prst="rect">
            <a:avLst/>
          </a:prstGeom>
          <a:solidFill>
            <a:schemeClr val="tx1"/>
          </a:solidFill>
        </p:spPr>
        <p:txBody>
          <a:bodyPr wrap="square" lIns="0" tIns="91440" rIns="0" bIns="91440" rtlCol="0" anchor="ctr" anchorCtr="0">
            <a:noAutofit/>
          </a:bodyPr>
          <a:lstStyle/>
          <a:p>
            <a:pPr algn="ctr"/>
            <a:r>
              <a:rPr lang="en-US" sz="1050" b="1" dirty="0">
                <a:solidFill>
                  <a:srgbClr val="FF5308"/>
                </a:solidFill>
                <a:latin typeface="Arial" panose="020B0604020202020204" pitchFamily="34" charset="0"/>
                <a:cs typeface="Arial" panose="020B0604020202020204" pitchFamily="34" charset="0"/>
              </a:rPr>
              <a:t>CR</a:t>
            </a:r>
          </a:p>
        </p:txBody>
      </p:sp>
      <p:sp>
        <p:nvSpPr>
          <p:cNvPr id="47" name="TextBox 46">
            <a:extLst>
              <a:ext uri="{FF2B5EF4-FFF2-40B4-BE49-F238E27FC236}">
                <a16:creationId xmlns:a16="http://schemas.microsoft.com/office/drawing/2014/main" id="{A4630048-5813-404A-BF98-DAA6FA3EA6E7}"/>
              </a:ext>
            </a:extLst>
          </p:cNvPr>
          <p:cNvSpPr txBox="1"/>
          <p:nvPr userDrawn="1"/>
        </p:nvSpPr>
        <p:spPr>
          <a:xfrm>
            <a:off x="7124319" y="2578479"/>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Direct</a:t>
            </a:r>
            <a:r>
              <a:rPr lang="en-US" sz="1200" b="1" baseline="0" dirty="0">
                <a:solidFill>
                  <a:schemeClr val="bg1"/>
                </a:solidFill>
                <a:latin typeface="Arial" panose="020B0604020202020204" pitchFamily="34" charset="0"/>
                <a:cs typeface="Arial" panose="020B0604020202020204" pitchFamily="34" charset="0"/>
              </a:rPr>
              <a:t> Fastening</a:t>
            </a:r>
            <a:endParaRPr lang="en-US" sz="1200" b="1" dirty="0">
              <a:solidFill>
                <a:schemeClr val="bg1"/>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93270E40-D3D7-714A-81AC-4FF5C9E4E9D9}"/>
              </a:ext>
            </a:extLst>
          </p:cNvPr>
          <p:cNvSpPr txBox="1"/>
          <p:nvPr userDrawn="1"/>
        </p:nvSpPr>
        <p:spPr>
          <a:xfrm>
            <a:off x="6402514" y="1151153"/>
            <a:ext cx="548640" cy="548640"/>
          </a:xfrm>
          <a:prstGeom prst="rect">
            <a:avLst/>
          </a:prstGeom>
          <a:solidFill>
            <a:schemeClr val="tx1"/>
          </a:solidFill>
        </p:spPr>
        <p:txBody>
          <a:bodyPr wrap="square" lIns="0" tIns="91440" rIns="0" bIns="91440" rtlCol="0" anchor="ctr" anchorCtr="0">
            <a:noAutofit/>
          </a:bodyPr>
          <a:lstStyle/>
          <a:p>
            <a:pPr algn="ctr"/>
            <a:r>
              <a:rPr lang="en-US" sz="1050" b="1" dirty="0">
                <a:solidFill>
                  <a:srgbClr val="FF5308"/>
                </a:solidFill>
                <a:latin typeface="Arial" panose="020B0604020202020204" pitchFamily="34" charset="0"/>
                <a:cs typeface="Arial" panose="020B0604020202020204" pitchFamily="34" charset="0"/>
              </a:rPr>
              <a:t>AA</a:t>
            </a:r>
          </a:p>
        </p:txBody>
      </p:sp>
      <p:sp>
        <p:nvSpPr>
          <p:cNvPr id="49" name="TextBox 48">
            <a:extLst>
              <a:ext uri="{FF2B5EF4-FFF2-40B4-BE49-F238E27FC236}">
                <a16:creationId xmlns:a16="http://schemas.microsoft.com/office/drawing/2014/main" id="{4F8ACBCF-54B2-D34B-83B8-F437C300FBD6}"/>
              </a:ext>
            </a:extLst>
          </p:cNvPr>
          <p:cNvSpPr txBox="1"/>
          <p:nvPr userDrawn="1"/>
        </p:nvSpPr>
        <p:spPr>
          <a:xfrm>
            <a:off x="7124319" y="1151153"/>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Adhesive Anchors</a:t>
            </a:r>
          </a:p>
        </p:txBody>
      </p:sp>
      <p:sp>
        <p:nvSpPr>
          <p:cNvPr id="50" name="TextBox 49">
            <a:extLst>
              <a:ext uri="{FF2B5EF4-FFF2-40B4-BE49-F238E27FC236}">
                <a16:creationId xmlns:a16="http://schemas.microsoft.com/office/drawing/2014/main" id="{42CC322D-BA2E-8C4A-B485-5C912391CF1D}"/>
              </a:ext>
            </a:extLst>
          </p:cNvPr>
          <p:cNvSpPr txBox="1"/>
          <p:nvPr userDrawn="1"/>
        </p:nvSpPr>
        <p:spPr>
          <a:xfrm>
            <a:off x="6402514" y="1864335"/>
            <a:ext cx="548640" cy="548640"/>
          </a:xfrm>
          <a:prstGeom prst="rect">
            <a:avLst/>
          </a:prstGeom>
          <a:solidFill>
            <a:schemeClr val="tx1"/>
          </a:solidFill>
        </p:spPr>
        <p:txBody>
          <a:bodyPr wrap="square" lIns="0" tIns="91440" rIns="0" bIns="91440" rtlCol="0" anchor="ctr" anchorCtr="0">
            <a:noAutofit/>
          </a:bodyPr>
          <a:lstStyle/>
          <a:p>
            <a:pPr algn="ctr"/>
            <a:r>
              <a:rPr lang="en-US" sz="1050" b="1" dirty="0">
                <a:solidFill>
                  <a:srgbClr val="FF5308"/>
                </a:solidFill>
                <a:latin typeface="Arial" panose="020B0604020202020204" pitchFamily="34" charset="0"/>
                <a:cs typeface="Arial" panose="020B0604020202020204" pitchFamily="34" charset="0"/>
              </a:rPr>
              <a:t>MA</a:t>
            </a:r>
          </a:p>
        </p:txBody>
      </p:sp>
      <p:sp>
        <p:nvSpPr>
          <p:cNvPr id="51" name="TextBox 50">
            <a:extLst>
              <a:ext uri="{FF2B5EF4-FFF2-40B4-BE49-F238E27FC236}">
                <a16:creationId xmlns:a16="http://schemas.microsoft.com/office/drawing/2014/main" id="{9674EF73-B965-6C40-A1D9-AB5B3A583A9C}"/>
              </a:ext>
            </a:extLst>
          </p:cNvPr>
          <p:cNvSpPr txBox="1"/>
          <p:nvPr userDrawn="1"/>
        </p:nvSpPr>
        <p:spPr>
          <a:xfrm>
            <a:off x="7124319" y="1864335"/>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Mechanical Anchors</a:t>
            </a:r>
          </a:p>
        </p:txBody>
      </p:sp>
      <p:sp>
        <p:nvSpPr>
          <p:cNvPr id="53" name="TextBox 52">
            <a:extLst>
              <a:ext uri="{FF2B5EF4-FFF2-40B4-BE49-F238E27FC236}">
                <a16:creationId xmlns:a16="http://schemas.microsoft.com/office/drawing/2014/main" id="{98B8D7E4-6216-364E-8E60-D1183CD845A5}"/>
              </a:ext>
            </a:extLst>
          </p:cNvPr>
          <p:cNvSpPr txBox="1"/>
          <p:nvPr userDrawn="1"/>
        </p:nvSpPr>
        <p:spPr>
          <a:xfrm>
            <a:off x="6402514" y="3292623"/>
            <a:ext cx="548640" cy="548640"/>
          </a:xfrm>
          <a:prstGeom prst="rect">
            <a:avLst/>
          </a:prstGeom>
          <a:solidFill>
            <a:schemeClr val="tx1"/>
          </a:solidFill>
        </p:spPr>
        <p:txBody>
          <a:bodyPr wrap="square" lIns="0" tIns="91440" rIns="0" bIns="91440" rtlCol="0" anchor="ctr" anchorCtr="0">
            <a:noAutofit/>
          </a:bodyPr>
          <a:lstStyle/>
          <a:p>
            <a:pPr algn="ctr"/>
            <a:r>
              <a:rPr lang="en-US" sz="1050" b="1" dirty="0">
                <a:solidFill>
                  <a:srgbClr val="FF5308"/>
                </a:solidFill>
                <a:latin typeface="Arial" panose="020B0604020202020204" pitchFamily="34" charset="0"/>
                <a:cs typeface="Arial" panose="020B0604020202020204" pitchFamily="34" charset="0"/>
              </a:rPr>
              <a:t>DF</a:t>
            </a:r>
          </a:p>
        </p:txBody>
      </p:sp>
      <p:sp>
        <p:nvSpPr>
          <p:cNvPr id="54" name="TextBox 53">
            <a:extLst>
              <a:ext uri="{FF2B5EF4-FFF2-40B4-BE49-F238E27FC236}">
                <a16:creationId xmlns:a16="http://schemas.microsoft.com/office/drawing/2014/main" id="{AE534737-3618-DA40-AB1F-AFC3F3176DA3}"/>
              </a:ext>
            </a:extLst>
          </p:cNvPr>
          <p:cNvSpPr txBox="1"/>
          <p:nvPr userDrawn="1"/>
        </p:nvSpPr>
        <p:spPr>
          <a:xfrm>
            <a:off x="7124319" y="3292623"/>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FX-70</a:t>
            </a:r>
          </a:p>
        </p:txBody>
      </p:sp>
      <p:sp>
        <p:nvSpPr>
          <p:cNvPr id="56" name="TextBox 55">
            <a:extLst>
              <a:ext uri="{FF2B5EF4-FFF2-40B4-BE49-F238E27FC236}">
                <a16:creationId xmlns:a16="http://schemas.microsoft.com/office/drawing/2014/main" id="{C166C1C4-AFAC-724E-9148-375B519F680F}"/>
              </a:ext>
            </a:extLst>
          </p:cNvPr>
          <p:cNvSpPr txBox="1"/>
          <p:nvPr userDrawn="1"/>
        </p:nvSpPr>
        <p:spPr>
          <a:xfrm>
            <a:off x="6402514" y="4006767"/>
            <a:ext cx="548640" cy="548640"/>
          </a:xfrm>
          <a:prstGeom prst="rect">
            <a:avLst/>
          </a:prstGeom>
          <a:solidFill>
            <a:schemeClr val="tx1"/>
          </a:solidFill>
        </p:spPr>
        <p:txBody>
          <a:bodyPr wrap="square" lIns="0" tIns="91440" rIns="0" bIns="91440" rtlCol="0" anchor="ctr" anchorCtr="0">
            <a:noAutofit/>
          </a:bodyPr>
          <a:lstStyle/>
          <a:p>
            <a:pPr algn="ctr"/>
            <a:r>
              <a:rPr lang="en-US" sz="1050" b="1" dirty="0">
                <a:solidFill>
                  <a:srgbClr val="FF5308"/>
                </a:solidFill>
                <a:latin typeface="Arial" panose="020B0604020202020204" pitchFamily="34" charset="0"/>
                <a:cs typeface="Arial" panose="020B0604020202020204" pitchFamily="34" charset="0"/>
              </a:rPr>
              <a:t>CSS</a:t>
            </a:r>
          </a:p>
        </p:txBody>
      </p:sp>
      <p:sp>
        <p:nvSpPr>
          <p:cNvPr id="57" name="TextBox 56">
            <a:extLst>
              <a:ext uri="{FF2B5EF4-FFF2-40B4-BE49-F238E27FC236}">
                <a16:creationId xmlns:a16="http://schemas.microsoft.com/office/drawing/2014/main" id="{A5076DEF-95AE-2B48-A42F-64970611AAA8}"/>
              </a:ext>
            </a:extLst>
          </p:cNvPr>
          <p:cNvSpPr txBox="1"/>
          <p:nvPr userDrawn="1"/>
        </p:nvSpPr>
        <p:spPr>
          <a:xfrm>
            <a:off x="7124319" y="4006767"/>
            <a:ext cx="2072478" cy="548640"/>
          </a:xfrm>
          <a:prstGeom prst="rect">
            <a:avLst/>
          </a:prstGeom>
          <a:solidFill>
            <a:schemeClr val="bg1">
              <a:lumMod val="50000"/>
            </a:schemeClr>
          </a:solidFill>
        </p:spPr>
        <p:txBody>
          <a:bodyPr wrap="square" rtlCol="0" anchor="ctr" anchorCtr="0">
            <a:noAutofit/>
          </a:bodyPr>
          <a:lstStyle/>
          <a:p>
            <a:pPr algn="ctr"/>
            <a:r>
              <a:rPr lang="en-US" sz="1200" b="1" dirty="0">
                <a:solidFill>
                  <a:schemeClr val="bg1"/>
                </a:solidFill>
                <a:latin typeface="Arial" panose="020B0604020202020204" pitchFamily="34" charset="0"/>
                <a:cs typeface="Arial" panose="020B0604020202020204" pitchFamily="34" charset="0"/>
              </a:rPr>
              <a:t>CSS</a:t>
            </a:r>
          </a:p>
        </p:txBody>
      </p:sp>
      <p:sp>
        <p:nvSpPr>
          <p:cNvPr id="58" name="TextBox 57">
            <a:extLst>
              <a:ext uri="{FF2B5EF4-FFF2-40B4-BE49-F238E27FC236}">
                <a16:creationId xmlns:a16="http://schemas.microsoft.com/office/drawing/2014/main" id="{AE938AE4-8F73-B44D-B0C3-139C6634488A}"/>
              </a:ext>
            </a:extLst>
          </p:cNvPr>
          <p:cNvSpPr txBox="1"/>
          <p:nvPr userDrawn="1"/>
        </p:nvSpPr>
        <p:spPr>
          <a:xfrm>
            <a:off x="6408737" y="447690"/>
            <a:ext cx="2788059" cy="548640"/>
          </a:xfrm>
          <a:prstGeom prst="rect">
            <a:avLst/>
          </a:prstGeom>
          <a:solidFill>
            <a:schemeClr val="bg1">
              <a:lumMod val="85000"/>
            </a:schemeClr>
          </a:solidFill>
        </p:spPr>
        <p:txBody>
          <a:bodyPr wrap="square" rtlCol="0" anchor="ctr" anchorCtr="0">
            <a:noAutofit/>
          </a:bodyPr>
          <a:lstStyle/>
          <a:p>
            <a:pPr algn="ctr"/>
            <a:r>
              <a:rPr lang="en-US" sz="1200" b="1" dirty="0">
                <a:solidFill>
                  <a:schemeClr val="bg1">
                    <a:lumMod val="65000"/>
                  </a:schemeClr>
                </a:solidFill>
                <a:latin typeface="Arial" panose="020B0604020202020204" pitchFamily="34" charset="0"/>
                <a:cs typeface="Arial" panose="020B0604020202020204" pitchFamily="34" charset="0"/>
              </a:rPr>
              <a:t>Individual Subject Areas</a:t>
            </a:r>
          </a:p>
        </p:txBody>
      </p:sp>
      <p:sp>
        <p:nvSpPr>
          <p:cNvPr id="59" name="TextBox 58">
            <a:extLst>
              <a:ext uri="{FF2B5EF4-FFF2-40B4-BE49-F238E27FC236}">
                <a16:creationId xmlns:a16="http://schemas.microsoft.com/office/drawing/2014/main" id="{B781011B-992D-BF4F-8071-91074A3A979B}"/>
              </a:ext>
            </a:extLst>
          </p:cNvPr>
          <p:cNvSpPr txBox="1"/>
          <p:nvPr userDrawn="1"/>
        </p:nvSpPr>
        <p:spPr>
          <a:xfrm>
            <a:off x="9520209" y="1319366"/>
            <a:ext cx="2151453" cy="1143000"/>
          </a:xfrm>
          <a:prstGeom prst="rect">
            <a:avLst/>
          </a:prstGeom>
          <a:solidFill>
            <a:schemeClr val="bg1">
              <a:lumMod val="85000"/>
            </a:schemeClr>
          </a:solidFill>
        </p:spPr>
        <p:txBody>
          <a:bodyPr wrap="square" rtlCol="0" anchor="ctr" anchorCtr="0">
            <a:noAutofit/>
          </a:bodyPr>
          <a:lstStyle/>
          <a:p>
            <a:pPr lvl="0"/>
            <a:r>
              <a:rPr lang="en-US" sz="900" dirty="0">
                <a:latin typeface="Arial Narrow" panose="020B0606020202030204" pitchFamily="34" charset="0"/>
              </a:rPr>
              <a:t>Online </a:t>
            </a:r>
            <a:r>
              <a:rPr lang="en-US" sz="900" dirty="0" err="1">
                <a:latin typeface="Arial Narrow" panose="020B0606020202030204" pitchFamily="34" charset="0"/>
              </a:rPr>
              <a:t>Prework</a:t>
            </a:r>
            <a:endParaRPr lang="en-US" sz="900" dirty="0">
              <a:latin typeface="Arial Narrow" panose="020B0606020202030204" pitchFamily="34" charset="0"/>
            </a:endParaRPr>
          </a:p>
          <a:p>
            <a:pPr lvl="0"/>
            <a:r>
              <a:rPr lang="en-US" sz="1600" dirty="0"/>
              <a:t>Introduction to Product Line</a:t>
            </a:r>
          </a:p>
        </p:txBody>
      </p:sp>
      <p:sp>
        <p:nvSpPr>
          <p:cNvPr id="60" name="TextBox 59">
            <a:extLst>
              <a:ext uri="{FF2B5EF4-FFF2-40B4-BE49-F238E27FC236}">
                <a16:creationId xmlns:a16="http://schemas.microsoft.com/office/drawing/2014/main" id="{A511E15E-D98C-984D-B6BE-6B095527645B}"/>
              </a:ext>
            </a:extLst>
          </p:cNvPr>
          <p:cNvSpPr txBox="1"/>
          <p:nvPr userDrawn="1"/>
        </p:nvSpPr>
        <p:spPr>
          <a:xfrm>
            <a:off x="9520209" y="2658976"/>
            <a:ext cx="2151453" cy="1143000"/>
          </a:xfrm>
          <a:prstGeom prst="rect">
            <a:avLst/>
          </a:prstGeom>
          <a:solidFill>
            <a:schemeClr val="bg1">
              <a:lumMod val="85000"/>
            </a:schemeClr>
          </a:solidFill>
        </p:spPr>
        <p:txBody>
          <a:bodyPr wrap="square" rtlCol="0" anchor="ctr" anchorCtr="0">
            <a:noAutofit/>
          </a:bodyPr>
          <a:lstStyle/>
          <a:p>
            <a:pPr lvl="0"/>
            <a:r>
              <a:rPr lang="en-US" sz="1600" dirty="0"/>
              <a:t>Comparisons, Competition,  Demos</a:t>
            </a:r>
          </a:p>
        </p:txBody>
      </p:sp>
      <p:sp>
        <p:nvSpPr>
          <p:cNvPr id="61" name="TextBox 60">
            <a:extLst>
              <a:ext uri="{FF2B5EF4-FFF2-40B4-BE49-F238E27FC236}">
                <a16:creationId xmlns:a16="http://schemas.microsoft.com/office/drawing/2014/main" id="{F56863F9-76DD-8B41-9B46-EEDD6F1FB1C5}"/>
              </a:ext>
            </a:extLst>
          </p:cNvPr>
          <p:cNvSpPr txBox="1"/>
          <p:nvPr userDrawn="1"/>
        </p:nvSpPr>
        <p:spPr>
          <a:xfrm>
            <a:off x="9520209" y="3998586"/>
            <a:ext cx="2151453" cy="1097280"/>
          </a:xfrm>
          <a:prstGeom prst="rect">
            <a:avLst/>
          </a:prstGeom>
          <a:solidFill>
            <a:schemeClr val="bg1">
              <a:lumMod val="85000"/>
            </a:schemeClr>
          </a:solidFill>
        </p:spPr>
        <p:txBody>
          <a:bodyPr wrap="square" rIns="91440" rtlCol="0" anchor="ctr" anchorCtr="0">
            <a:noAutofit/>
          </a:bodyPr>
          <a:lstStyle/>
          <a:p>
            <a:pPr lvl="0"/>
            <a:r>
              <a:rPr lang="en-US" sz="1600" dirty="0"/>
              <a:t>Technical Design Considerations</a:t>
            </a:r>
          </a:p>
        </p:txBody>
      </p:sp>
      <p:sp>
        <p:nvSpPr>
          <p:cNvPr id="63" name="Slide Number Placeholder 3">
            <a:extLst>
              <a:ext uri="{FF2B5EF4-FFF2-40B4-BE49-F238E27FC236}">
                <a16:creationId xmlns:a16="http://schemas.microsoft.com/office/drawing/2014/main" id="{6F494D3B-89AD-DF41-B24D-9007BBD56EF6}"/>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64" name="Text Placeholder 7">
            <a:extLst>
              <a:ext uri="{FF2B5EF4-FFF2-40B4-BE49-F238E27FC236}">
                <a16:creationId xmlns:a16="http://schemas.microsoft.com/office/drawing/2014/main" id="{80C4E242-5AD3-4A44-B7B7-C234B9516C82}"/>
              </a:ext>
            </a:extLst>
          </p:cNvPr>
          <p:cNvSpPr>
            <a:spLocks noGrp="1"/>
          </p:cNvSpPr>
          <p:nvPr userDrawn="1">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presentation title | Edit lesson name</a:t>
            </a:r>
          </a:p>
          <a:p>
            <a:pPr lvl="0"/>
            <a:endParaRPr lang="en-US" dirty="0"/>
          </a:p>
        </p:txBody>
      </p:sp>
      <p:sp>
        <p:nvSpPr>
          <p:cNvPr id="31" name="Rectangle 30">
            <a:extLst>
              <a:ext uri="{FF2B5EF4-FFF2-40B4-BE49-F238E27FC236}">
                <a16:creationId xmlns:a16="http://schemas.microsoft.com/office/drawing/2014/main" id="{648F01E5-60DA-5549-9E8B-1646D94FF5C2}"/>
              </a:ext>
            </a:extLst>
          </p:cNvPr>
          <p:cNvSpPr/>
          <p:nvPr userDrawn="1"/>
        </p:nvSpPr>
        <p:spPr>
          <a:xfrm>
            <a:off x="0" y="0"/>
            <a:ext cx="6096000" cy="573563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pPr>
              <a:lnSpc>
                <a:spcPts val="5060"/>
              </a:lnSpc>
            </a:pPr>
            <a:r>
              <a:rPr lang="en-US" sz="5400" b="1" dirty="0">
                <a:solidFill>
                  <a:schemeClr val="tx1"/>
                </a:solidFill>
                <a:latin typeface="Arial" panose="020B0604020202020204" pitchFamily="34" charset="0"/>
                <a:cs typeface="Arial" panose="020B0604020202020204" pitchFamily="34" charset="0"/>
              </a:rPr>
              <a:t>Product </a:t>
            </a:r>
          </a:p>
          <a:p>
            <a:pPr>
              <a:lnSpc>
                <a:spcPts val="5060"/>
              </a:lnSpc>
            </a:pPr>
            <a:r>
              <a:rPr lang="en-US" sz="5400" b="1" dirty="0">
                <a:solidFill>
                  <a:schemeClr val="tx1"/>
                </a:solidFill>
                <a:latin typeface="Arial" panose="020B0604020202020204" pitchFamily="34" charset="0"/>
                <a:cs typeface="Arial" panose="020B0604020202020204" pitchFamily="34" charset="0"/>
              </a:rPr>
              <a:t>Knowledge </a:t>
            </a:r>
          </a:p>
          <a:p>
            <a:pPr>
              <a:lnSpc>
                <a:spcPts val="5060"/>
              </a:lnSpc>
            </a:pPr>
            <a:r>
              <a:rPr lang="en-US" sz="5400" b="1" dirty="0">
                <a:solidFill>
                  <a:schemeClr val="tx1"/>
                </a:solidFill>
                <a:latin typeface="Arial" panose="020B0604020202020204" pitchFamily="34" charset="0"/>
                <a:cs typeface="Arial" panose="020B0604020202020204" pitchFamily="34" charset="0"/>
              </a:rPr>
              <a:t>Training</a:t>
            </a:r>
          </a:p>
        </p:txBody>
      </p:sp>
    </p:spTree>
    <p:custDataLst>
      <p:tags r:id="rId1"/>
    </p:custDataLst>
    <p:extLst>
      <p:ext uri="{BB962C8B-B14F-4D97-AF65-F5344CB8AC3E}">
        <p14:creationId xmlns:p14="http://schemas.microsoft.com/office/powerpoint/2010/main" val="9171037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ales Skill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87991B-2DE0-7344-9E85-EF014689FEA0}"/>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12" name="Rectangle 11">
            <a:extLst>
              <a:ext uri="{FF2B5EF4-FFF2-40B4-BE49-F238E27FC236}">
                <a16:creationId xmlns:a16="http://schemas.microsoft.com/office/drawing/2014/main" id="{0FC6ECB9-7790-764C-8D44-E2F8A1C014DD}"/>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62F1BB81-4138-F342-B649-3F89E03B4B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30" name="TextBox 29">
            <a:extLst>
              <a:ext uri="{FF2B5EF4-FFF2-40B4-BE49-F238E27FC236}">
                <a16:creationId xmlns:a16="http://schemas.microsoft.com/office/drawing/2014/main" id="{22B153CD-C46D-C747-9DAB-AB362C865BAC}"/>
              </a:ext>
            </a:extLst>
          </p:cNvPr>
          <p:cNvSpPr txBox="1"/>
          <p:nvPr userDrawn="1"/>
        </p:nvSpPr>
        <p:spPr>
          <a:xfrm>
            <a:off x="6405845" y="1143000"/>
            <a:ext cx="2624328" cy="914400"/>
          </a:xfrm>
          <a:prstGeom prst="rect">
            <a:avLst/>
          </a:prstGeom>
          <a:solidFill>
            <a:schemeClr val="bg1">
              <a:lumMod val="75000"/>
            </a:schemeClr>
          </a:solidFill>
        </p:spPr>
        <p:txBody>
          <a:bodyPr wrap="square" rtlCol="0" anchor="ctr" anchorCtr="0">
            <a:noAutofit/>
          </a:bodyPr>
          <a:lstStyle>
            <a:defPPr>
              <a:defRPr lang="en-US"/>
            </a:defPPr>
            <a:lvl1pPr algn="ctr">
              <a:defRPr sz="1200" b="0">
                <a:solidFill>
                  <a:schemeClr val="tx1">
                    <a:lumMod val="75000"/>
                    <a:lumOff val="25000"/>
                  </a:schemeClr>
                </a:solidFill>
                <a:latin typeface="Arial" panose="020B0604020202020204" pitchFamily="34" charset="0"/>
                <a:cs typeface="Arial" panose="020B0604020202020204" pitchFamily="34" charset="0"/>
              </a:defRPr>
            </a:lvl1pPr>
          </a:lstStyle>
          <a:p>
            <a:pPr lvl="0"/>
            <a:r>
              <a:rPr lang="en-US" sz="1400" dirty="0"/>
              <a:t>Professional Selling Skills</a:t>
            </a:r>
          </a:p>
        </p:txBody>
      </p:sp>
      <p:sp>
        <p:nvSpPr>
          <p:cNvPr id="31" name="TextBox 30">
            <a:extLst>
              <a:ext uri="{FF2B5EF4-FFF2-40B4-BE49-F238E27FC236}">
                <a16:creationId xmlns:a16="http://schemas.microsoft.com/office/drawing/2014/main" id="{A9099003-CB87-8F42-B398-28D7A4452D7F}"/>
              </a:ext>
            </a:extLst>
          </p:cNvPr>
          <p:cNvSpPr txBox="1"/>
          <p:nvPr userDrawn="1"/>
        </p:nvSpPr>
        <p:spPr>
          <a:xfrm>
            <a:off x="6405845" y="2211979"/>
            <a:ext cx="2624328" cy="914400"/>
          </a:xfrm>
          <a:prstGeom prst="rect">
            <a:avLst/>
          </a:prstGeom>
          <a:solidFill>
            <a:schemeClr val="bg1">
              <a:lumMod val="75000"/>
            </a:schemeClr>
          </a:solidFill>
        </p:spPr>
        <p:txBody>
          <a:bodyPr wrap="square" rtlCol="0" anchor="ctr" anchorCtr="0">
            <a:noAutofit/>
          </a:bodyPr>
          <a:lstStyle>
            <a:defPPr>
              <a:defRPr lang="en-US"/>
            </a:defPPr>
            <a:lvl1pPr lvl="0" algn="ctr">
              <a:defRPr sz="1200" b="0">
                <a:solidFill>
                  <a:schemeClr val="tx1">
                    <a:lumMod val="75000"/>
                    <a:lumOff val="25000"/>
                  </a:schemeClr>
                </a:solidFill>
                <a:latin typeface="Arial" panose="020B0604020202020204" pitchFamily="34" charset="0"/>
                <a:cs typeface="Arial" panose="020B0604020202020204" pitchFamily="34" charset="0"/>
              </a:defRPr>
            </a:lvl1pPr>
          </a:lstStyle>
          <a:p>
            <a:pPr lvl="0"/>
            <a:r>
              <a:rPr lang="en-US" sz="1400" dirty="0"/>
              <a:t>Simpson Presentation Skills</a:t>
            </a:r>
          </a:p>
        </p:txBody>
      </p:sp>
      <p:sp>
        <p:nvSpPr>
          <p:cNvPr id="32" name="TextBox 31">
            <a:extLst>
              <a:ext uri="{FF2B5EF4-FFF2-40B4-BE49-F238E27FC236}">
                <a16:creationId xmlns:a16="http://schemas.microsoft.com/office/drawing/2014/main" id="{2316A5BD-C478-614F-BC84-B73CCDD7096D}"/>
              </a:ext>
            </a:extLst>
          </p:cNvPr>
          <p:cNvSpPr txBox="1"/>
          <p:nvPr userDrawn="1"/>
        </p:nvSpPr>
        <p:spPr>
          <a:xfrm>
            <a:off x="6405845" y="3289196"/>
            <a:ext cx="2624328" cy="914400"/>
          </a:xfrm>
          <a:prstGeom prst="rect">
            <a:avLst/>
          </a:prstGeom>
          <a:solidFill>
            <a:schemeClr val="bg1">
              <a:lumMod val="50000"/>
            </a:schemeClr>
          </a:solidFill>
        </p:spPr>
        <p:txBody>
          <a:bodyPr wrap="square" rtlCol="0" anchor="ctr" anchorCtr="0">
            <a:noAutofit/>
          </a:bodyPr>
          <a:lstStyle/>
          <a:p>
            <a:pPr algn="ctr"/>
            <a:r>
              <a:rPr lang="en-US" sz="1400" b="0" dirty="0">
                <a:solidFill>
                  <a:schemeClr val="bg1"/>
                </a:solidFill>
                <a:latin typeface="Arial" panose="020B0604020202020204" pitchFamily="34" charset="0"/>
                <a:cs typeface="Arial" panose="020B0604020202020204" pitchFamily="34" charset="0"/>
              </a:rPr>
              <a:t>The Role of a TSR</a:t>
            </a:r>
            <a:endParaRPr lang="en-US" sz="1000" b="0" dirty="0">
              <a:solidFill>
                <a:schemeClr val="bg1"/>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732902FD-04A2-4E4F-A2AB-FC5D33AF1B2E}"/>
              </a:ext>
            </a:extLst>
          </p:cNvPr>
          <p:cNvSpPr txBox="1"/>
          <p:nvPr userDrawn="1"/>
        </p:nvSpPr>
        <p:spPr>
          <a:xfrm>
            <a:off x="6405845" y="4362518"/>
            <a:ext cx="2624328" cy="914400"/>
          </a:xfrm>
          <a:prstGeom prst="rect">
            <a:avLst/>
          </a:prstGeom>
          <a:solidFill>
            <a:schemeClr val="bg1">
              <a:lumMod val="50000"/>
            </a:schemeClr>
          </a:solidFill>
        </p:spPr>
        <p:txBody>
          <a:bodyPr wrap="square" rtlCol="0" anchor="ctr" anchorCtr="0">
            <a:noAutofit/>
          </a:bodyPr>
          <a:lstStyle/>
          <a:p>
            <a:pPr algn="ctr"/>
            <a:r>
              <a:rPr lang="en-US" sz="1400" b="0" dirty="0">
                <a:solidFill>
                  <a:schemeClr val="bg1"/>
                </a:solidFill>
                <a:latin typeface="Arial" panose="020B0604020202020204" pitchFamily="34" charset="0"/>
                <a:cs typeface="Arial" panose="020B0604020202020204" pitchFamily="34" charset="0"/>
              </a:rPr>
              <a:t>Providing Value to a Distributor</a:t>
            </a:r>
            <a:endParaRPr lang="en-US" sz="1000" b="0" dirty="0">
              <a:solidFill>
                <a:schemeClr val="bg1"/>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8E2BB283-C015-0143-89DF-9B3CA712777B}"/>
              </a:ext>
            </a:extLst>
          </p:cNvPr>
          <p:cNvSpPr txBox="1"/>
          <p:nvPr userDrawn="1"/>
        </p:nvSpPr>
        <p:spPr>
          <a:xfrm>
            <a:off x="9206709" y="1143000"/>
            <a:ext cx="2624328" cy="914400"/>
          </a:xfrm>
          <a:prstGeom prst="rect">
            <a:avLst/>
          </a:prstGeom>
          <a:solidFill>
            <a:schemeClr val="bg1">
              <a:lumMod val="75000"/>
            </a:schemeClr>
          </a:solidFill>
        </p:spPr>
        <p:txBody>
          <a:bodyPr wrap="square" rtlCol="0" anchor="ctr" anchorCtr="0">
            <a:noAutofit/>
          </a:bodyPr>
          <a:lstStyle>
            <a:defPPr>
              <a:defRPr lang="en-US"/>
            </a:defPPr>
            <a:lvl1pPr lvl="0" algn="ctr">
              <a:defRPr sz="1200" b="0">
                <a:solidFill>
                  <a:schemeClr val="tx1">
                    <a:lumMod val="75000"/>
                    <a:lumOff val="25000"/>
                  </a:schemeClr>
                </a:solidFill>
                <a:latin typeface="Arial" panose="020B0604020202020204" pitchFamily="34" charset="0"/>
                <a:cs typeface="Arial" panose="020B0604020202020204" pitchFamily="34" charset="0"/>
              </a:defRPr>
            </a:lvl1pPr>
          </a:lstStyle>
          <a:p>
            <a:pPr lvl="0"/>
            <a:r>
              <a:rPr lang="en-US" sz="1400" dirty="0"/>
              <a:t>Foundation for the Future</a:t>
            </a:r>
          </a:p>
        </p:txBody>
      </p:sp>
      <p:sp>
        <p:nvSpPr>
          <p:cNvPr id="35" name="TextBox 34">
            <a:extLst>
              <a:ext uri="{FF2B5EF4-FFF2-40B4-BE49-F238E27FC236}">
                <a16:creationId xmlns:a16="http://schemas.microsoft.com/office/drawing/2014/main" id="{88C1E317-CA77-9941-83BC-F665C1CBCACA}"/>
              </a:ext>
            </a:extLst>
          </p:cNvPr>
          <p:cNvSpPr txBox="1"/>
          <p:nvPr userDrawn="1"/>
        </p:nvSpPr>
        <p:spPr>
          <a:xfrm>
            <a:off x="9206709" y="2211979"/>
            <a:ext cx="2624328" cy="914400"/>
          </a:xfrm>
          <a:prstGeom prst="rect">
            <a:avLst/>
          </a:prstGeom>
          <a:solidFill>
            <a:schemeClr val="bg1">
              <a:lumMod val="75000"/>
            </a:schemeClr>
          </a:solidFill>
        </p:spPr>
        <p:txBody>
          <a:bodyPr wrap="square" rtlCol="0" anchor="ctr" anchorCtr="0">
            <a:noAutofit/>
          </a:bodyPr>
          <a:lstStyle>
            <a:defPPr>
              <a:defRPr lang="en-US"/>
            </a:defPPr>
            <a:lvl1pPr lvl="0" algn="ctr">
              <a:defRPr sz="1200" b="0">
                <a:solidFill>
                  <a:schemeClr val="tx1">
                    <a:lumMod val="75000"/>
                    <a:lumOff val="25000"/>
                  </a:schemeClr>
                </a:solidFill>
                <a:latin typeface="Arial" panose="020B0604020202020204" pitchFamily="34" charset="0"/>
                <a:cs typeface="Arial" panose="020B0604020202020204" pitchFamily="34" charset="0"/>
              </a:defRPr>
            </a:lvl1pPr>
          </a:lstStyle>
          <a:p>
            <a:pPr lvl="0"/>
            <a:r>
              <a:rPr lang="en-US" sz="1400" dirty="0"/>
              <a:t>Professional Sales Coaching</a:t>
            </a:r>
          </a:p>
        </p:txBody>
      </p:sp>
      <p:sp>
        <p:nvSpPr>
          <p:cNvPr id="36" name="TextBox 35">
            <a:extLst>
              <a:ext uri="{FF2B5EF4-FFF2-40B4-BE49-F238E27FC236}">
                <a16:creationId xmlns:a16="http://schemas.microsoft.com/office/drawing/2014/main" id="{1A251195-03DD-8945-A88D-3133B31505C5}"/>
              </a:ext>
            </a:extLst>
          </p:cNvPr>
          <p:cNvSpPr txBox="1"/>
          <p:nvPr userDrawn="1"/>
        </p:nvSpPr>
        <p:spPr>
          <a:xfrm>
            <a:off x="9206709" y="3289196"/>
            <a:ext cx="2624328" cy="914400"/>
          </a:xfrm>
          <a:prstGeom prst="rect">
            <a:avLst/>
          </a:prstGeom>
          <a:solidFill>
            <a:schemeClr val="bg1">
              <a:lumMod val="50000"/>
            </a:schemeClr>
          </a:solidFill>
        </p:spPr>
        <p:txBody>
          <a:bodyPr wrap="square" rtlCol="0" anchor="ctr" anchorCtr="0">
            <a:noAutofit/>
          </a:bodyPr>
          <a:lstStyle/>
          <a:p>
            <a:pPr algn="ctr"/>
            <a:r>
              <a:rPr lang="en-US" sz="1400" b="0" dirty="0">
                <a:solidFill>
                  <a:schemeClr val="bg1"/>
                </a:solidFill>
                <a:latin typeface="Arial" panose="020B0604020202020204" pitchFamily="34" charset="0"/>
                <a:cs typeface="Arial" panose="020B0604020202020204" pitchFamily="34" charset="0"/>
              </a:rPr>
              <a:t>Effective Jobsite Calls</a:t>
            </a:r>
            <a:endParaRPr lang="en-US" sz="1000" b="0" dirty="0">
              <a:solidFill>
                <a:schemeClr val="bg1"/>
              </a:solidFill>
              <a:latin typeface="Arial" panose="020B060402020202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19FD20B3-538B-5247-B71B-B4EBC9305523}"/>
              </a:ext>
            </a:extLst>
          </p:cNvPr>
          <p:cNvSpPr txBox="1"/>
          <p:nvPr userDrawn="1"/>
        </p:nvSpPr>
        <p:spPr>
          <a:xfrm>
            <a:off x="9206709" y="4362518"/>
            <a:ext cx="2624328" cy="914400"/>
          </a:xfrm>
          <a:prstGeom prst="rect">
            <a:avLst/>
          </a:prstGeom>
          <a:solidFill>
            <a:schemeClr val="bg1">
              <a:lumMod val="50000"/>
            </a:schemeClr>
          </a:solidFill>
        </p:spPr>
        <p:txBody>
          <a:bodyPr wrap="square" rtlCol="0" anchor="ctr" anchorCtr="0">
            <a:noAutofit/>
          </a:bodyPr>
          <a:lstStyle/>
          <a:p>
            <a:pPr algn="ctr"/>
            <a:r>
              <a:rPr lang="en-US" sz="1400" b="0" dirty="0">
                <a:solidFill>
                  <a:schemeClr val="bg1"/>
                </a:solidFill>
                <a:latin typeface="Arial" panose="020B0604020202020204" pitchFamily="34" charset="0"/>
                <a:cs typeface="Arial" panose="020B0604020202020204" pitchFamily="34" charset="0"/>
              </a:rPr>
              <a:t>Specifier/Building Dept.</a:t>
            </a:r>
          </a:p>
          <a:p>
            <a:pPr algn="ctr"/>
            <a:r>
              <a:rPr lang="en-US" sz="1400" b="0" dirty="0">
                <a:solidFill>
                  <a:schemeClr val="bg1"/>
                </a:solidFill>
                <a:latin typeface="Arial" panose="020B0604020202020204" pitchFamily="34" charset="0"/>
                <a:cs typeface="Arial" panose="020B0604020202020204" pitchFamily="34" charset="0"/>
              </a:rPr>
              <a:t>Call Basics</a:t>
            </a:r>
          </a:p>
        </p:txBody>
      </p:sp>
      <p:sp>
        <p:nvSpPr>
          <p:cNvPr id="39" name="Slide Number Placeholder 3">
            <a:extLst>
              <a:ext uri="{FF2B5EF4-FFF2-40B4-BE49-F238E27FC236}">
                <a16:creationId xmlns:a16="http://schemas.microsoft.com/office/drawing/2014/main" id="{D909E420-DC28-3741-A8FD-D667F740F885}"/>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40" name="Text Placeholder 7">
            <a:extLst>
              <a:ext uri="{FF2B5EF4-FFF2-40B4-BE49-F238E27FC236}">
                <a16:creationId xmlns:a16="http://schemas.microsoft.com/office/drawing/2014/main" id="{8F710206-7FC4-474B-B222-42A4E7FFCF4A}"/>
              </a:ext>
            </a:extLst>
          </p:cNvPr>
          <p:cNvSpPr>
            <a:spLocks noGrp="1"/>
          </p:cNvSpPr>
          <p:nvPr>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presentation title | Edit lesson name</a:t>
            </a:r>
          </a:p>
          <a:p>
            <a:pPr lvl="0"/>
            <a:endParaRPr lang="en-US" dirty="0"/>
          </a:p>
        </p:txBody>
      </p:sp>
      <p:sp>
        <p:nvSpPr>
          <p:cNvPr id="18" name="Rectangle 17">
            <a:extLst>
              <a:ext uri="{FF2B5EF4-FFF2-40B4-BE49-F238E27FC236}">
                <a16:creationId xmlns:a16="http://schemas.microsoft.com/office/drawing/2014/main" id="{5357BB95-1569-C141-ABC8-75E813A91D0A}"/>
              </a:ext>
            </a:extLst>
          </p:cNvPr>
          <p:cNvSpPr/>
          <p:nvPr userDrawn="1"/>
        </p:nvSpPr>
        <p:spPr>
          <a:xfrm>
            <a:off x="0" y="0"/>
            <a:ext cx="6096000" cy="573563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pPr>
              <a:lnSpc>
                <a:spcPts val="5060"/>
              </a:lnSpc>
            </a:pPr>
            <a:r>
              <a:rPr lang="en-US" sz="5400" b="1" dirty="0">
                <a:solidFill>
                  <a:schemeClr val="tx1"/>
                </a:solidFill>
                <a:latin typeface="Arial" panose="020B0604020202020204" pitchFamily="34" charset="0"/>
                <a:cs typeface="Arial" panose="020B0604020202020204" pitchFamily="34" charset="0"/>
              </a:rPr>
              <a:t>Sales Skills</a:t>
            </a:r>
          </a:p>
        </p:txBody>
      </p:sp>
    </p:spTree>
    <p:custDataLst>
      <p:tags r:id="rId1"/>
    </p:custDataLst>
    <p:extLst>
      <p:ext uri="{BB962C8B-B14F-4D97-AF65-F5344CB8AC3E}">
        <p14:creationId xmlns:p14="http://schemas.microsoft.com/office/powerpoint/2010/main" val="2856364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Industry Trainin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87991B-2DE0-7344-9E85-EF014689FEA0}"/>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12" name="Rectangle 11">
            <a:extLst>
              <a:ext uri="{FF2B5EF4-FFF2-40B4-BE49-F238E27FC236}">
                <a16:creationId xmlns:a16="http://schemas.microsoft.com/office/drawing/2014/main" id="{0FC6ECB9-7790-764C-8D44-E2F8A1C014DD}"/>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62F1BB81-4138-F342-B649-3F89E03B4B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41" name="Text Placeholder 7">
            <a:extLst>
              <a:ext uri="{FF2B5EF4-FFF2-40B4-BE49-F238E27FC236}">
                <a16:creationId xmlns:a16="http://schemas.microsoft.com/office/drawing/2014/main" id="{D0FF88EB-49A2-7C4F-A489-CFAE9444B96C}"/>
              </a:ext>
            </a:extLst>
          </p:cNvPr>
          <p:cNvSpPr>
            <a:spLocks noGrp="1"/>
          </p:cNvSpPr>
          <p:nvPr>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Bridge and Marine | Edit lesson name</a:t>
            </a:r>
          </a:p>
          <a:p>
            <a:pPr lvl="0"/>
            <a:endParaRPr lang="en-US" dirty="0"/>
          </a:p>
        </p:txBody>
      </p:sp>
      <p:sp>
        <p:nvSpPr>
          <p:cNvPr id="42" name="Slide Number Placeholder 3">
            <a:extLst>
              <a:ext uri="{FF2B5EF4-FFF2-40B4-BE49-F238E27FC236}">
                <a16:creationId xmlns:a16="http://schemas.microsoft.com/office/drawing/2014/main" id="{2F6A9EEC-6996-D648-AFC1-A030E97635CA}"/>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8" name="Rectangle 7">
            <a:extLst>
              <a:ext uri="{FF2B5EF4-FFF2-40B4-BE49-F238E27FC236}">
                <a16:creationId xmlns:a16="http://schemas.microsoft.com/office/drawing/2014/main" id="{25C0234E-C198-41E8-84BF-6800C52917C3}"/>
              </a:ext>
            </a:extLst>
          </p:cNvPr>
          <p:cNvSpPr/>
          <p:nvPr userDrawn="1"/>
        </p:nvSpPr>
        <p:spPr>
          <a:xfrm>
            <a:off x="0" y="0"/>
            <a:ext cx="6096000" cy="573563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pPr>
              <a:lnSpc>
                <a:spcPts val="5060"/>
              </a:lnSpc>
            </a:pPr>
            <a:r>
              <a:rPr lang="en-US" sz="5400" b="1" dirty="0">
                <a:solidFill>
                  <a:schemeClr val="tx1"/>
                </a:solidFill>
                <a:latin typeface="Arial" panose="020B0604020202020204" pitchFamily="34" charset="0"/>
                <a:cs typeface="Arial" panose="020B0604020202020204" pitchFamily="34" charset="0"/>
              </a:rPr>
              <a:t>Exercise</a:t>
            </a:r>
          </a:p>
        </p:txBody>
      </p:sp>
    </p:spTree>
    <p:custDataLst>
      <p:tags r:id="rId1"/>
    </p:custDataLst>
    <p:extLst>
      <p:ext uri="{BB962C8B-B14F-4D97-AF65-F5344CB8AC3E}">
        <p14:creationId xmlns:p14="http://schemas.microsoft.com/office/powerpoint/2010/main" val="2566846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Industry Trainin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87991B-2DE0-7344-9E85-EF014689FEA0}"/>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12" name="Rectangle 11">
            <a:extLst>
              <a:ext uri="{FF2B5EF4-FFF2-40B4-BE49-F238E27FC236}">
                <a16:creationId xmlns:a16="http://schemas.microsoft.com/office/drawing/2014/main" id="{0FC6ECB9-7790-764C-8D44-E2F8A1C014DD}"/>
              </a:ext>
            </a:extLst>
          </p:cNvPr>
          <p:cNvSpPr/>
          <p:nvPr userDrawn="1"/>
        </p:nvSpPr>
        <p:spPr>
          <a:xfrm>
            <a:off x="0" y="5735637"/>
            <a:ext cx="12192000" cy="11223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62F1BB81-4138-F342-B649-3F89E03B4B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37610" y="6041736"/>
            <a:ext cx="766480" cy="510165"/>
          </a:xfrm>
          <a:prstGeom prst="rect">
            <a:avLst/>
          </a:prstGeom>
        </p:spPr>
      </p:pic>
      <p:sp>
        <p:nvSpPr>
          <p:cNvPr id="41" name="Text Placeholder 7">
            <a:extLst>
              <a:ext uri="{FF2B5EF4-FFF2-40B4-BE49-F238E27FC236}">
                <a16:creationId xmlns:a16="http://schemas.microsoft.com/office/drawing/2014/main" id="{D0FF88EB-49A2-7C4F-A489-CFAE9444B96C}"/>
              </a:ext>
            </a:extLst>
          </p:cNvPr>
          <p:cNvSpPr>
            <a:spLocks noGrp="1"/>
          </p:cNvSpPr>
          <p:nvPr>
            <p:ph type="body" sz="quarter" idx="16" hasCustomPrompt="1"/>
          </p:nvPr>
        </p:nvSpPr>
        <p:spPr>
          <a:xfrm>
            <a:off x="741777" y="6168090"/>
            <a:ext cx="3780796" cy="29861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1" i="0" u="none">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Bridge and Marine | Edit lesson name</a:t>
            </a:r>
          </a:p>
          <a:p>
            <a:pPr lvl="0"/>
            <a:endParaRPr lang="en-US" dirty="0"/>
          </a:p>
        </p:txBody>
      </p:sp>
      <p:sp>
        <p:nvSpPr>
          <p:cNvPr id="42" name="Slide Number Placeholder 3">
            <a:extLst>
              <a:ext uri="{FF2B5EF4-FFF2-40B4-BE49-F238E27FC236}">
                <a16:creationId xmlns:a16="http://schemas.microsoft.com/office/drawing/2014/main" id="{2F6A9EEC-6996-D648-AFC1-A030E97635CA}"/>
              </a:ext>
            </a:extLst>
          </p:cNvPr>
          <p:cNvSpPr txBox="1">
            <a:spLocks/>
          </p:cNvSpPr>
          <p:nvPr userDrawn="1"/>
        </p:nvSpPr>
        <p:spPr>
          <a:xfrm>
            <a:off x="477218" y="6148200"/>
            <a:ext cx="353568" cy="292608"/>
          </a:xfrm>
          <a:prstGeom prst="rect">
            <a:avLst/>
          </a:prstGeom>
        </p:spPr>
        <p:txBody>
          <a:bodyPr/>
          <a:lstStyle>
            <a:defPPr>
              <a:defRPr lang="en-US"/>
            </a:defPPr>
            <a:lvl1pPr marL="0" algn="l" defTabSz="914400" rtl="0" eaLnBrk="1" latinLnBrk="0" hangingPunct="1">
              <a:defRPr sz="11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3BF619-557F-F44E-958C-C56477E3E872}" type="slidenum">
              <a:rPr lang="en-US" smtClean="0"/>
              <a:pPr/>
              <a:t>‹#›</a:t>
            </a:fld>
            <a:endParaRPr lang="en-US" dirty="0"/>
          </a:p>
        </p:txBody>
      </p:sp>
      <p:sp>
        <p:nvSpPr>
          <p:cNvPr id="43" name="Rectangle 42">
            <a:extLst>
              <a:ext uri="{FF2B5EF4-FFF2-40B4-BE49-F238E27FC236}">
                <a16:creationId xmlns:a16="http://schemas.microsoft.com/office/drawing/2014/main" id="{79F24091-94BA-764F-8461-773F27402E18}"/>
              </a:ext>
            </a:extLst>
          </p:cNvPr>
          <p:cNvSpPr/>
          <p:nvPr userDrawn="1"/>
        </p:nvSpPr>
        <p:spPr>
          <a:xfrm>
            <a:off x="0" y="0"/>
            <a:ext cx="6096000" cy="573563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pPr>
              <a:lnSpc>
                <a:spcPts val="5060"/>
              </a:lnSpc>
            </a:pPr>
            <a:r>
              <a:rPr lang="en-US" sz="5400" b="1" dirty="0">
                <a:solidFill>
                  <a:schemeClr val="tx1"/>
                </a:solidFill>
                <a:latin typeface="Arial" panose="020B0604020202020204" pitchFamily="34" charset="0"/>
                <a:cs typeface="Arial" panose="020B0604020202020204" pitchFamily="34" charset="0"/>
              </a:rPr>
              <a:t>Discussion</a:t>
            </a:r>
          </a:p>
        </p:txBody>
      </p:sp>
    </p:spTree>
    <p:custDataLst>
      <p:tags r:id="rId1"/>
    </p:custDataLst>
    <p:extLst>
      <p:ext uri="{BB962C8B-B14F-4D97-AF65-F5344CB8AC3E}">
        <p14:creationId xmlns:p14="http://schemas.microsoft.com/office/powerpoint/2010/main" val="3209490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3.xml"/><Relationship Id="rId17" Type="http://schemas.openxmlformats.org/officeDocument/2006/relationships/image" Target="../media/image4.emf"/><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12.xml"/><Relationship Id="rId7" Type="http://schemas.microsoft.com/office/2007/relationships/hdphoto" Target="../media/hdphoto2.wdp"/><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7.png"/><Relationship Id="rId5" Type="http://schemas.openxmlformats.org/officeDocument/2006/relationships/tags" Target="../tags/tag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13">
            <a:extLst>
              <a:ext uri="{28A0092B-C50C-407E-A947-70E740481C1C}">
                <a14:useLocalDpi xmlns:a14="http://schemas.microsoft.com/office/drawing/2010/main" val="0"/>
              </a:ext>
            </a:extLst>
          </a:blip>
          <a:srcRect/>
          <a:stretch/>
        </p:blipFill>
        <p:spPr>
          <a:xfrm>
            <a:off x="0" y="32368"/>
            <a:ext cx="12192000" cy="6839339"/>
          </a:xfrm>
          <a:prstGeom prst="rect">
            <a:avLst/>
          </a:prstGeom>
        </p:spPr>
      </p:pic>
      <p:pic>
        <p:nvPicPr>
          <p:cNvPr id="5" name="Picture 4">
            <a:extLst>
              <a:ext uri="{FF2B5EF4-FFF2-40B4-BE49-F238E27FC236}">
                <a16:creationId xmlns:a16="http://schemas.microsoft.com/office/drawing/2014/main" id="{0B94FA88-A799-443F-9251-4CE82B54D3EE}"/>
              </a:ext>
            </a:extLst>
          </p:cNvPr>
          <p:cNvPicPr>
            <a:picLocks noChangeAspect="1"/>
          </p:cNvPicPr>
          <p:nvPr userDrawn="1"/>
        </p:nvPicPr>
        <p:blipFill rotWithShape="1">
          <a:blip r:embed="rId14">
            <a:duotone>
              <a:prstClr val="black"/>
              <a:srgbClr val="FF5308">
                <a:tint val="45000"/>
                <a:satMod val="400000"/>
              </a:srgbClr>
            </a:duotone>
            <a:extLst>
              <a:ext uri="{BEBA8EAE-BF5A-486C-A8C5-ECC9F3942E4B}">
                <a14:imgProps xmlns:a14="http://schemas.microsoft.com/office/drawing/2010/main">
                  <a14:imgLayer r:embed="rId15">
                    <a14:imgEffect>
                      <a14:brightnessContrast bright="20000" contrast="-20000"/>
                    </a14:imgEffect>
                  </a14:imgLayer>
                </a14:imgProps>
              </a:ext>
              <a:ext uri="{28A0092B-C50C-407E-A947-70E740481C1C}">
                <a14:useLocalDpi xmlns:a14="http://schemas.microsoft.com/office/drawing/2010/main" val="0"/>
              </a:ext>
            </a:extLst>
          </a:blip>
          <a:srcRect b="32772"/>
          <a:stretch/>
        </p:blipFill>
        <p:spPr>
          <a:xfrm>
            <a:off x="0" y="771098"/>
            <a:ext cx="12192000" cy="6132977"/>
          </a:xfrm>
          <a:prstGeom prst="rect">
            <a:avLst/>
          </a:prstGeom>
        </p:spPr>
      </p:pic>
      <p:pic>
        <p:nvPicPr>
          <p:cNvPr id="6" name="Picture 4" descr="2008173 Setup">
            <a:extLst>
              <a:ext uri="{FF2B5EF4-FFF2-40B4-BE49-F238E27FC236}">
                <a16:creationId xmlns:a16="http://schemas.microsoft.com/office/drawing/2014/main" id="{B2C58FC2-DD98-4F3A-BFA3-DF7A381F3F2D}"/>
              </a:ext>
            </a:extLst>
          </p:cNvPr>
          <p:cNvPicPr>
            <a:picLocks noChangeAspect="1" noChangeArrowheads="1"/>
          </p:cNvPicPr>
          <p:nvPr userDrawn="1">
            <p:custDataLst>
              <p:tags r:id="rId12"/>
            </p:custDataLst>
          </p:nvPr>
        </p:nvPicPr>
        <p:blipFill rotWithShape="1">
          <a:blip r:embed="rId16">
            <a:duotone>
              <a:prstClr val="black"/>
              <a:srgbClr val="FF5308">
                <a:tint val="45000"/>
                <a:satMod val="400000"/>
              </a:srgbClr>
            </a:duotone>
            <a:extLst>
              <a:ext uri="{28A0092B-C50C-407E-A947-70E740481C1C}">
                <a14:useLocalDpi xmlns:a14="http://schemas.microsoft.com/office/drawing/2010/main" val="0"/>
              </a:ext>
            </a:extLst>
          </a:blip>
          <a:srcRect/>
          <a:stretch/>
        </p:blipFill>
        <p:spPr bwMode="auto">
          <a:xfrm>
            <a:off x="-1" y="8464"/>
            <a:ext cx="12192001" cy="689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D5F565AB-02DC-9C46-A16A-5E2B94ADC5D4}"/>
              </a:ext>
            </a:extLst>
          </p:cNvPr>
          <p:cNvSpPr/>
          <p:nvPr userDrawn="1"/>
        </p:nvSpPr>
        <p:spPr>
          <a:xfrm>
            <a:off x="0" y="0"/>
            <a:ext cx="12192000" cy="1122363"/>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r>
              <a:rPr lang="en-US" sz="2400" b="1" dirty="0">
                <a:latin typeface="Arial" panose="020B0604020202020204" pitchFamily="34" charset="0"/>
                <a:cs typeface="Arial" panose="020B0604020202020204" pitchFamily="34" charset="0"/>
              </a:rPr>
              <a:t>Understanding Restraint Rod Systems</a:t>
            </a:r>
          </a:p>
        </p:txBody>
      </p:sp>
      <p:pic>
        <p:nvPicPr>
          <p:cNvPr id="10" name="Picture 9">
            <a:extLst>
              <a:ext uri="{FF2B5EF4-FFF2-40B4-BE49-F238E27FC236}">
                <a16:creationId xmlns:a16="http://schemas.microsoft.com/office/drawing/2014/main" id="{AAFAA881-D769-C043-B4B6-00E21F985D47}"/>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873450" y="211194"/>
            <a:ext cx="1051652" cy="699974"/>
          </a:xfrm>
          <a:prstGeom prst="rect">
            <a:avLst/>
          </a:prstGeom>
        </p:spPr>
      </p:pic>
    </p:spTree>
    <p:custDataLst>
      <p:tags r:id="rId11"/>
    </p:custDataLst>
    <p:extLst>
      <p:ext uri="{BB962C8B-B14F-4D97-AF65-F5344CB8AC3E}">
        <p14:creationId xmlns:p14="http://schemas.microsoft.com/office/powerpoint/2010/main" val="162043554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74" r:id="rId3"/>
    <p:sldLayoutId id="2147483669" r:id="rId4"/>
    <p:sldLayoutId id="2147483657" r:id="rId5"/>
    <p:sldLayoutId id="2147483658" r:id="rId6"/>
    <p:sldLayoutId id="2147483659" r:id="rId7"/>
    <p:sldLayoutId id="2147483671" r:id="rId8"/>
    <p:sldLayoutId id="2147483673" r:id="rId9"/>
  </p:sldLayoutIdLst>
  <p:hf hdr="0" ftr="0" dt="0"/>
  <p:txStyles>
    <p:titleStyle>
      <a:lvl1pPr marL="0" marR="0" indent="0" algn="l" defTabSz="914400" rtl="0" eaLnBrk="1" fontAlgn="auto" latinLnBrk="0" hangingPunct="1">
        <a:lnSpc>
          <a:spcPct val="90000"/>
        </a:lnSpc>
        <a:spcBef>
          <a:spcPct val="0"/>
        </a:spcBef>
        <a:spcAft>
          <a:spcPts val="0"/>
        </a:spcAft>
        <a:buClrTx/>
        <a:buSzTx/>
        <a:buFontTx/>
        <a:buNone/>
        <a:tabLst/>
        <a:defRPr sz="2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7A71B3-3BFC-45F9-B8F6-B66BE6F4B47C}"/>
              </a:ext>
            </a:extLst>
          </p:cNvPr>
          <p:cNvPicPr>
            <a:picLocks noChangeAspect="1"/>
          </p:cNvPicPr>
          <p:nvPr userDrawn="1"/>
        </p:nvPicPr>
        <p:blipFill>
          <a:blip r:embed="rId6">
            <a:duotone>
              <a:prstClr val="black"/>
              <a:srgbClr val="FF5308">
                <a:tint val="45000"/>
                <a:satMod val="400000"/>
              </a:srgbClr>
            </a:duotone>
            <a:extLst>
              <a:ext uri="{BEBA8EAE-BF5A-486C-A8C5-ECC9F3942E4B}">
                <a14:imgProps xmlns:a14="http://schemas.microsoft.com/office/drawing/2010/main">
                  <a14:imgLayer r:embed="rId7">
                    <a14:imgEffect>
                      <a14:brightnessContrast bright="17000" contrast="-3000"/>
                    </a14:imgEffect>
                  </a14:imgLayer>
                </a14:imgProps>
              </a:ext>
              <a:ext uri="{28A0092B-C50C-407E-A947-70E740481C1C}">
                <a14:useLocalDpi xmlns:a14="http://schemas.microsoft.com/office/drawing/2010/main" val="0"/>
              </a:ext>
            </a:extLst>
          </a:blip>
          <a:stretch>
            <a:fillRect/>
          </a:stretch>
        </p:blipFill>
        <p:spPr>
          <a:xfrm>
            <a:off x="1" y="0"/>
            <a:ext cx="12191999" cy="203201"/>
          </a:xfrm>
          <a:prstGeom prst="rect">
            <a:avLst/>
          </a:prstGeom>
          <a:effectLst/>
        </p:spPr>
      </p:pic>
      <p:sp>
        <p:nvSpPr>
          <p:cNvPr id="5" name="Rectangle 4">
            <a:extLst>
              <a:ext uri="{FF2B5EF4-FFF2-40B4-BE49-F238E27FC236}">
                <a16:creationId xmlns:a16="http://schemas.microsoft.com/office/drawing/2014/main" id="{6EEB75BC-99B0-A548-8AC5-EEF238F31624}"/>
              </a:ext>
            </a:extLst>
          </p:cNvPr>
          <p:cNvSpPr/>
          <p:nvPr userDrawn="1"/>
        </p:nvSpPr>
        <p:spPr>
          <a:xfrm>
            <a:off x="0" y="1"/>
            <a:ext cx="12192000" cy="203200"/>
          </a:xfrm>
          <a:prstGeom prst="rect">
            <a:avLst/>
          </a:prstGeom>
          <a:solidFill>
            <a:srgbClr val="FF5308">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900" b="1" dirty="0">
              <a:latin typeface="Helvetica Neue LT Std 75" panose="020B0604020202020204" pitchFamily="34" charset="0"/>
            </a:endParaRPr>
          </a:p>
        </p:txBody>
      </p:sp>
      <p:sp>
        <p:nvSpPr>
          <p:cNvPr id="6" name="Rectangle 5">
            <a:extLst>
              <a:ext uri="{FF2B5EF4-FFF2-40B4-BE49-F238E27FC236}">
                <a16:creationId xmlns:a16="http://schemas.microsoft.com/office/drawing/2014/main" id="{675275C2-67AA-7246-ABD6-B1E9E0C8A3B7}"/>
              </a:ext>
            </a:extLst>
          </p:cNvPr>
          <p:cNvSpPr/>
          <p:nvPr userDrawn="1"/>
        </p:nvSpPr>
        <p:spPr>
          <a:xfrm>
            <a:off x="0" y="6126480"/>
            <a:ext cx="12192000" cy="7315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91440" bIns="91440" rtlCol="0" anchor="ctr"/>
          <a:lstStyle/>
          <a:p>
            <a:endParaRPr lang="en-US" sz="1100"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2D1B9FD7-3D74-B64C-A978-7C455A1A9F6A}"/>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466100" y="6308699"/>
            <a:ext cx="549523" cy="365760"/>
          </a:xfrm>
          <a:prstGeom prst="rect">
            <a:avLst/>
          </a:prstGeom>
        </p:spPr>
      </p:pic>
    </p:spTree>
    <p:custDataLst>
      <p:tags r:id="rId5"/>
    </p:custDataLst>
    <p:extLst>
      <p:ext uri="{BB962C8B-B14F-4D97-AF65-F5344CB8AC3E}">
        <p14:creationId xmlns:p14="http://schemas.microsoft.com/office/powerpoint/2010/main" val="217278433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lvl1pPr marL="0" marR="0" indent="0" algn="l" defTabSz="914400" rtl="0" eaLnBrk="1" fontAlgn="auto" latinLnBrk="0" hangingPunct="1">
        <a:lnSpc>
          <a:spcPct val="90000"/>
        </a:lnSpc>
        <a:spcBef>
          <a:spcPct val="0"/>
        </a:spcBef>
        <a:spcAft>
          <a:spcPts val="0"/>
        </a:spcAft>
        <a:buClrTx/>
        <a:buSzTx/>
        <a:buFontTx/>
        <a:buNone/>
        <a:tabLst/>
        <a:defRPr sz="2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8" userDrawn="1">
          <p15:clr>
            <a:srgbClr val="F26B43"/>
          </p15:clr>
        </p15:guide>
        <p15:guide id="2" orient="horz" pos="816" userDrawn="1">
          <p15:clr>
            <a:srgbClr val="F26B43"/>
          </p15:clr>
        </p15:guide>
        <p15:guide id="3" orient="horz" pos="3600" userDrawn="1">
          <p15:clr>
            <a:srgbClr val="F26B43"/>
          </p15:clr>
        </p15:guide>
        <p15:guide id="4" orient="horz" pos="3864" userDrawn="1">
          <p15:clr>
            <a:srgbClr val="F26B43"/>
          </p15:clr>
        </p15:guide>
        <p15:guide id="5" pos="3840" userDrawn="1">
          <p15:clr>
            <a:srgbClr val="F26B43"/>
          </p15:clr>
        </p15:guide>
        <p15:guide id="6" pos="4032" userDrawn="1">
          <p15:clr>
            <a:srgbClr val="F26B43"/>
          </p15:clr>
        </p15:guide>
        <p15:guide id="7" pos="3648" userDrawn="1">
          <p15:clr>
            <a:srgbClr val="F26B43"/>
          </p15:clr>
        </p15:guide>
        <p15:guide id="8" pos="288" userDrawn="1">
          <p15:clr>
            <a:srgbClr val="F26B43"/>
          </p15:clr>
        </p15:guide>
        <p15:guide id="9" pos="738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23.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22.png"/><Relationship Id="rId5" Type="http://schemas.openxmlformats.org/officeDocument/2006/relationships/notesSlide" Target="../notesSlides/notesSlide11.xml"/><Relationship Id="rId4"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25.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24.png"/><Relationship Id="rId5" Type="http://schemas.openxmlformats.org/officeDocument/2006/relationships/notesSlide" Target="../notesSlides/notesSlide12.xml"/><Relationship Id="rId4"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37.xml"/><Relationship Id="rId5" Type="http://schemas.openxmlformats.org/officeDocument/2006/relationships/image" Target="../media/image30.sv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30.jpeg"/><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image" Target="../media/image29.jpe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image" Target="../media/image28.png"/><Relationship Id="rId5" Type="http://schemas.openxmlformats.org/officeDocument/2006/relationships/tags" Target="../tags/tag43.xml"/><Relationship Id="rId10" Type="http://schemas.openxmlformats.org/officeDocument/2006/relationships/image" Target="../media/image27.png"/><Relationship Id="rId4" Type="http://schemas.openxmlformats.org/officeDocument/2006/relationships/tags" Target="../tags/tag42.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46.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0.sv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26.png"/><Relationship Id="rId5" Type="http://schemas.openxmlformats.org/officeDocument/2006/relationships/image" Target="../media/image33.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image" Target="../media/image26.png"/><Relationship Id="rId18" Type="http://schemas.openxmlformats.org/officeDocument/2006/relationships/image" Target="../media/image36.png"/><Relationship Id="rId3" Type="http://schemas.openxmlformats.org/officeDocument/2006/relationships/tags" Target="../tags/tag52.xml"/><Relationship Id="rId21" Type="http://schemas.openxmlformats.org/officeDocument/2006/relationships/image" Target="../media/image39.jpeg"/><Relationship Id="rId7" Type="http://schemas.openxmlformats.org/officeDocument/2006/relationships/tags" Target="../tags/tag56.xml"/><Relationship Id="rId12" Type="http://schemas.openxmlformats.org/officeDocument/2006/relationships/notesSlide" Target="../notesSlides/notesSlide19.xml"/><Relationship Id="rId17" Type="http://schemas.openxmlformats.org/officeDocument/2006/relationships/image" Target="../media/image23.png"/><Relationship Id="rId2" Type="http://schemas.openxmlformats.org/officeDocument/2006/relationships/tags" Target="../tags/tag51.xml"/><Relationship Id="rId16" Type="http://schemas.openxmlformats.org/officeDocument/2006/relationships/image" Target="../media/image35.png"/><Relationship Id="rId20" Type="http://schemas.openxmlformats.org/officeDocument/2006/relationships/image" Target="../media/image38.jpeg"/><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slideLayout" Target="../slideLayouts/slideLayout12.xml"/><Relationship Id="rId5" Type="http://schemas.openxmlformats.org/officeDocument/2006/relationships/tags" Target="../tags/tag54.xml"/><Relationship Id="rId15" Type="http://schemas.openxmlformats.org/officeDocument/2006/relationships/image" Target="../media/image34.jpeg"/><Relationship Id="rId10" Type="http://schemas.openxmlformats.org/officeDocument/2006/relationships/tags" Target="../tags/tag59.xml"/><Relationship Id="rId19" Type="http://schemas.openxmlformats.org/officeDocument/2006/relationships/image" Target="../media/image37.png"/><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image" Target="../media/image30.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18.xml"/><Relationship Id="rId4" Type="http://schemas.openxmlformats.org/officeDocument/2006/relationships/image" Target="../media/image1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40.pn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30.svg"/><Relationship Id="rId5" Type="http://schemas.openxmlformats.org/officeDocument/2006/relationships/image" Target="../media/image26.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21.xml"/><Relationship Id="rId7" Type="http://schemas.openxmlformats.org/officeDocument/2006/relationships/image" Target="../media/image45.svg"/><Relationship Id="rId2" Type="http://schemas.openxmlformats.org/officeDocument/2006/relationships/slideLayout" Target="../slideLayouts/slideLayout12.xml"/><Relationship Id="rId1" Type="http://schemas.openxmlformats.org/officeDocument/2006/relationships/tags" Target="../tags/tag62.xml"/><Relationship Id="rId6" Type="http://schemas.openxmlformats.org/officeDocument/2006/relationships/image" Target="../media/image41.png"/><Relationship Id="rId5" Type="http://schemas.openxmlformats.org/officeDocument/2006/relationships/image" Target="../media/image30.sv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4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image" Target="../media/image4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43.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43.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4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image" Target="../media/image43.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image" Target="../media/image43.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9.emf"/><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44.jpe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45.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46.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45.svg"/><Relationship Id="rId3" Type="http://schemas.openxmlformats.org/officeDocument/2006/relationships/tags" Target="../tags/tag86.xml"/><Relationship Id="rId7" Type="http://schemas.openxmlformats.org/officeDocument/2006/relationships/notesSlide" Target="../notesSlides/notesSlide33.xml"/><Relationship Id="rId12" Type="http://schemas.openxmlformats.org/officeDocument/2006/relationships/image" Target="../media/image41.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slideLayout" Target="../slideLayouts/slideLayout12.xml"/><Relationship Id="rId11" Type="http://schemas.openxmlformats.org/officeDocument/2006/relationships/image" Target="../media/image50.jpeg"/><Relationship Id="rId5" Type="http://schemas.openxmlformats.org/officeDocument/2006/relationships/tags" Target="../tags/tag88.xml"/><Relationship Id="rId10" Type="http://schemas.openxmlformats.org/officeDocument/2006/relationships/image" Target="../media/image49.png"/><Relationship Id="rId4" Type="http://schemas.openxmlformats.org/officeDocument/2006/relationships/tags" Target="../tags/tag87.xml"/><Relationship Id="rId9" Type="http://schemas.openxmlformats.org/officeDocument/2006/relationships/image" Target="../media/image48.png"/></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45.png"/><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image" Target="../media/image46.pn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image" Target="../media/image30.svg"/><Relationship Id="rId5" Type="http://schemas.openxmlformats.org/officeDocument/2006/relationships/tags" Target="../tags/tag93.xml"/><Relationship Id="rId10" Type="http://schemas.openxmlformats.org/officeDocument/2006/relationships/image" Target="../media/image26.png"/><Relationship Id="rId4" Type="http://schemas.openxmlformats.org/officeDocument/2006/relationships/tags" Target="../tags/tag92.xml"/><Relationship Id="rId9"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98.xml"/><Relationship Id="rId7" Type="http://schemas.openxmlformats.org/officeDocument/2006/relationships/image" Target="../media/image30.sv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image" Target="../media/image26.png"/><Relationship Id="rId5" Type="http://schemas.openxmlformats.org/officeDocument/2006/relationships/notesSlide" Target="../notesSlides/notesSlide35.xml"/><Relationship Id="rId4" Type="http://schemas.openxmlformats.org/officeDocument/2006/relationships/slideLayout" Target="../slideLayouts/slideLayout12.xml"/><Relationship Id="rId9"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tags" Target="../tags/tag99.xml"/><Relationship Id="rId5" Type="http://schemas.openxmlformats.org/officeDocument/2006/relationships/image" Target="../media/image54.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microsoft.com/office/2007/relationships/media" Target="../media/media1.wmv"/><Relationship Id="rId2" Type="http://schemas.openxmlformats.org/officeDocument/2006/relationships/video" Target="NULL" TargetMode="External"/><Relationship Id="rId1" Type="http://schemas.openxmlformats.org/officeDocument/2006/relationships/tags" Target="../tags/tag100.xml"/><Relationship Id="rId6" Type="http://schemas.openxmlformats.org/officeDocument/2006/relationships/image" Target="../media/image55.png"/><Relationship Id="rId5" Type="http://schemas.openxmlformats.org/officeDocument/2006/relationships/notesSlide" Target="../notesSlides/notesSlide37.xml"/><Relationship Id="rId4"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38.xml"/><Relationship Id="rId7"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tags" Target="../tags/tag101.xml"/><Relationship Id="rId6" Type="http://schemas.openxmlformats.org/officeDocument/2006/relationships/image" Target="../media/image56.png"/><Relationship Id="rId5" Type="http://schemas.openxmlformats.org/officeDocument/2006/relationships/image" Target="../media/image30.svg"/><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microsoft.com/office/2007/relationships/media" Target="../media/media2.wmv"/><Relationship Id="rId2" Type="http://schemas.openxmlformats.org/officeDocument/2006/relationships/video" Target="NULL" TargetMode="External"/><Relationship Id="rId1" Type="http://schemas.openxmlformats.org/officeDocument/2006/relationships/tags" Target="../tags/tag102.xml"/><Relationship Id="rId5" Type="http://schemas.openxmlformats.org/officeDocument/2006/relationships/image" Target="../media/image59.png"/><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20.jpe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0.sv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26.png"/><Relationship Id="rId5" Type="http://schemas.openxmlformats.org/officeDocument/2006/relationships/image" Target="../media/image60.png"/><Relationship Id="rId4"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tags" Target="../tags/tag107.xml"/><Relationship Id="rId7" Type="http://schemas.openxmlformats.org/officeDocument/2006/relationships/image" Target="../media/image30.sv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image" Target="../media/image26.png"/><Relationship Id="rId5" Type="http://schemas.openxmlformats.org/officeDocument/2006/relationships/notesSlide" Target="../notesSlides/notesSlide40.xml"/><Relationship Id="rId4" Type="http://schemas.openxmlformats.org/officeDocument/2006/relationships/slideLayout" Target="../slideLayouts/slideLayout12.xml"/><Relationship Id="rId9"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0.svg"/><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image" Target="../media/image26.png"/><Relationship Id="rId5" Type="http://schemas.openxmlformats.org/officeDocument/2006/relationships/image" Target="../media/image46.png"/><Relationship Id="rId4"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62.png"/><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30.svg"/><Relationship Id="rId5" Type="http://schemas.openxmlformats.org/officeDocument/2006/relationships/image" Target="../media/image26.png"/><Relationship Id="rId4"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2.xml"/><Relationship Id="rId1" Type="http://schemas.openxmlformats.org/officeDocument/2006/relationships/tags" Target="../tags/tag112.xml"/><Relationship Id="rId5" Type="http://schemas.openxmlformats.org/officeDocument/2006/relationships/image" Target="../media/image30.sv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2.xml"/><Relationship Id="rId1" Type="http://schemas.openxmlformats.org/officeDocument/2006/relationships/tags" Target="../tags/tag11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2.xml"/><Relationship Id="rId1" Type="http://schemas.openxmlformats.org/officeDocument/2006/relationships/tags" Target="../tags/tag11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tags" Target="../tags/tag11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2.xml"/><Relationship Id="rId1" Type="http://schemas.openxmlformats.org/officeDocument/2006/relationships/tags" Target="../tags/tag12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tags" Target="../tags/tag122.xml"/><Relationship Id="rId4" Type="http://schemas.openxmlformats.org/officeDocument/2006/relationships/image" Target="../media/image6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tags" Target="../tags/tag12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2.xml"/><Relationship Id="rId1" Type="http://schemas.openxmlformats.org/officeDocument/2006/relationships/tags" Target="../tags/tag12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21.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21.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5"/>
          </p:nvPr>
        </p:nvSpPr>
        <p:spPr>
          <a:xfrm>
            <a:off x="6944810" y="578404"/>
            <a:ext cx="3668984" cy="320040"/>
          </a:xfrm>
        </p:spPr>
        <p:txBody>
          <a:bodyPr/>
          <a:lstStyle/>
          <a:p>
            <a:r>
              <a:rPr lang="en-US" dirty="0"/>
              <a:t>AIA Course </a:t>
            </a:r>
            <a:r>
              <a:rPr lang="en-US" b="1" dirty="0"/>
              <a:t>AIA-ROD10113</a:t>
            </a:r>
          </a:p>
        </p:txBody>
      </p:sp>
      <p:sp>
        <p:nvSpPr>
          <p:cNvPr id="3" name="Text Placeholder 2"/>
          <p:cNvSpPr>
            <a:spLocks noGrp="1"/>
          </p:cNvSpPr>
          <p:nvPr>
            <p:ph type="body" sz="quarter" idx="14"/>
          </p:nvPr>
        </p:nvSpPr>
        <p:spPr>
          <a:xfrm>
            <a:off x="6944810" y="233626"/>
            <a:ext cx="3668984" cy="320040"/>
          </a:xfrm>
        </p:spPr>
        <p:txBody>
          <a:bodyPr/>
          <a:lstStyle/>
          <a:p>
            <a:r>
              <a:rPr lang="en-US" dirty="0"/>
              <a:t>AIA Provider </a:t>
            </a:r>
            <a:r>
              <a:rPr lang="en-US" b="1" dirty="0"/>
              <a:t>50119826</a:t>
            </a:r>
          </a:p>
        </p:txBody>
      </p:sp>
      <p:sp>
        <p:nvSpPr>
          <p:cNvPr id="11" name="Text Placeholder 8">
            <a:extLst>
              <a:ext uri="{FF2B5EF4-FFF2-40B4-BE49-F238E27FC236}">
                <a16:creationId xmlns:a16="http://schemas.microsoft.com/office/drawing/2014/main" id="{146EBE9C-5FBE-4205-B6CC-66C4400CD5A3}"/>
              </a:ext>
            </a:extLst>
          </p:cNvPr>
          <p:cNvSpPr>
            <a:spLocks noGrp="1"/>
          </p:cNvSpPr>
          <p:nvPr>
            <p:ph type="body" sz="quarter" idx="13" hasCustomPrompt="1"/>
          </p:nvPr>
        </p:nvSpPr>
        <p:spPr>
          <a:xfrm>
            <a:off x="-1" y="2590801"/>
            <a:ext cx="10345784" cy="838200"/>
          </a:xfrm>
          <a:prstGeom prst="rect">
            <a:avLst/>
          </a:prstGeom>
        </p:spPr>
        <p:txBody>
          <a:bodyPr lIns="457200" anchor="ctr"/>
          <a:lstStyle>
            <a:lvl1pPr marL="0" indent="0" algn="l">
              <a:lnSpc>
                <a:spcPct val="100000"/>
              </a:lnSpc>
              <a:spcBef>
                <a:spcPts val="0"/>
              </a:spcBef>
              <a:buNone/>
              <a:defRPr sz="3600" b="1">
                <a:solidFill>
                  <a:schemeClr val="bg1"/>
                </a:solidFill>
              </a:defRPr>
            </a:lvl1pPr>
          </a:lstStyle>
          <a:p>
            <a:pPr lvl="0"/>
            <a:r>
              <a:rPr lang="en-US" dirty="0"/>
              <a:t>Restraint Rod Systems</a:t>
            </a:r>
          </a:p>
        </p:txBody>
      </p:sp>
      <p:sp>
        <p:nvSpPr>
          <p:cNvPr id="12" name="Text Placeholder 8">
            <a:extLst>
              <a:ext uri="{FF2B5EF4-FFF2-40B4-BE49-F238E27FC236}">
                <a16:creationId xmlns:a16="http://schemas.microsoft.com/office/drawing/2014/main" id="{0AFC3989-D2FC-43AF-B86C-81B21333E478}"/>
              </a:ext>
            </a:extLst>
          </p:cNvPr>
          <p:cNvSpPr>
            <a:spLocks noGrp="1"/>
          </p:cNvSpPr>
          <p:nvPr>
            <p:ph type="body" sz="quarter" idx="16" hasCustomPrompt="1"/>
          </p:nvPr>
        </p:nvSpPr>
        <p:spPr>
          <a:xfrm>
            <a:off x="-1" y="3589827"/>
            <a:ext cx="10345782" cy="633187"/>
          </a:xfrm>
          <a:prstGeom prst="rect">
            <a:avLst/>
          </a:prstGeom>
        </p:spPr>
        <p:txBody>
          <a:bodyPr wrap="square" lIns="457200" tIns="0" bIns="0" anchor="ctr">
            <a:spAutoFit/>
          </a:bodyPr>
          <a:lstStyle>
            <a:lvl1pPr marL="0" indent="0" algn="l">
              <a:lnSpc>
                <a:spcPct val="120000"/>
              </a:lnSpc>
              <a:spcBef>
                <a:spcPts val="0"/>
              </a:spcBef>
              <a:buNone/>
              <a:defRPr sz="2000" b="0" baseline="0">
                <a:solidFill>
                  <a:schemeClr val="bg1"/>
                </a:solidFill>
                <a:latin typeface="Arial Narrow" panose="020B0606020202030204" pitchFamily="34" charset="0"/>
              </a:defRPr>
            </a:lvl1pPr>
          </a:lstStyle>
          <a:p>
            <a:pPr lvl="0"/>
            <a:r>
              <a:rPr lang="en-US" sz="1800" dirty="0"/>
              <a:t>SHEAR WALL OVERTURNING VS. WIND UPLIFT</a:t>
            </a:r>
          </a:p>
          <a:p>
            <a:pPr lvl="0"/>
            <a:r>
              <a:rPr lang="en-US" sz="1800" dirty="0"/>
              <a:t>AND HOW TO DESIGN THEM PROPERLY</a:t>
            </a:r>
          </a:p>
        </p:txBody>
      </p:sp>
    </p:spTree>
    <p:custDataLst>
      <p:tags r:id="rId1"/>
    </p:custDataLst>
    <p:extLst>
      <p:ext uri="{BB962C8B-B14F-4D97-AF65-F5344CB8AC3E}">
        <p14:creationId xmlns:p14="http://schemas.microsoft.com/office/powerpoint/2010/main" val="252586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D0F70A5-6FBA-144C-B8AE-C63B6DFBEEC1}"/>
              </a:ext>
            </a:extLst>
          </p:cNvPr>
          <p:cNvSpPr>
            <a:spLocks noGrp="1"/>
          </p:cNvSpPr>
          <p:nvPr>
            <p:ph type="body" sz="quarter" idx="16"/>
          </p:nvPr>
        </p:nvSpPr>
        <p:spPr>
          <a:xfrm>
            <a:off x="473528" y="6525303"/>
            <a:ext cx="6163246" cy="232594"/>
          </a:xfrm>
        </p:spPr>
        <p:txBody>
          <a:bodyPr/>
          <a:lstStyle/>
          <a:p>
            <a:r>
              <a:rPr lang="en-US" dirty="0"/>
              <a:t>Understanding Restraint Rod Systems  |  Shear Wall Overturning vs. Wind Uplift Forces</a:t>
            </a:r>
          </a:p>
        </p:txBody>
      </p:sp>
      <p:sp>
        <p:nvSpPr>
          <p:cNvPr id="3" name="Title 2">
            <a:extLst>
              <a:ext uri="{FF2B5EF4-FFF2-40B4-BE49-F238E27FC236}">
                <a16:creationId xmlns:a16="http://schemas.microsoft.com/office/drawing/2014/main" id="{6CCA97A3-557E-5E43-BEA5-C6EA35373A69}"/>
              </a:ext>
            </a:extLst>
          </p:cNvPr>
          <p:cNvSpPr>
            <a:spLocks noGrp="1"/>
          </p:cNvSpPr>
          <p:nvPr>
            <p:ph type="title"/>
          </p:nvPr>
        </p:nvSpPr>
        <p:spPr>
          <a:xfrm>
            <a:off x="473527" y="286544"/>
            <a:ext cx="8184697" cy="549275"/>
          </a:xfrm>
        </p:spPr>
        <p:txBody>
          <a:bodyPr>
            <a:normAutofit/>
          </a:bodyPr>
          <a:lstStyle/>
          <a:p>
            <a:r>
              <a:rPr lang="en-US" dirty="0"/>
              <a:t>Shear Wall Overturning vs. Wind Uplift Forces</a:t>
            </a:r>
          </a:p>
        </p:txBody>
      </p:sp>
    </p:spTree>
    <p:custDataLst>
      <p:tags r:id="rId1"/>
    </p:custDataLst>
    <p:extLst>
      <p:ext uri="{BB962C8B-B14F-4D97-AF65-F5344CB8AC3E}">
        <p14:creationId xmlns:p14="http://schemas.microsoft.com/office/powerpoint/2010/main" val="325062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6095306" cy="298614"/>
          </a:xfrm>
        </p:spPr>
        <p:txBody>
          <a:bodyPr/>
          <a:lstStyle/>
          <a:p>
            <a:r>
              <a:rPr lang="en-US" dirty="0"/>
              <a:t>Understanding Restraint Rod Systems  |  Shear Wall Overturning vs. Wind Uplift Forces</a:t>
            </a:r>
          </a:p>
        </p:txBody>
      </p:sp>
      <p:sp>
        <p:nvSpPr>
          <p:cNvPr id="3" name="Title 2"/>
          <p:cNvSpPr>
            <a:spLocks noGrp="1"/>
          </p:cNvSpPr>
          <p:nvPr>
            <p:ph type="title"/>
          </p:nvPr>
        </p:nvSpPr>
        <p:spPr/>
        <p:txBody>
          <a:bodyPr/>
          <a:lstStyle/>
          <a:p>
            <a:r>
              <a:rPr lang="en-US" dirty="0"/>
              <a:t>Overturning vs. Uplift Forces</a:t>
            </a:r>
          </a:p>
        </p:txBody>
      </p:sp>
      <p:sp>
        <p:nvSpPr>
          <p:cNvPr id="4" name="Text Placeholder 3"/>
          <p:cNvSpPr>
            <a:spLocks noGrp="1"/>
          </p:cNvSpPr>
          <p:nvPr>
            <p:ph type="body" sz="quarter" idx="17"/>
          </p:nvPr>
        </p:nvSpPr>
        <p:spPr>
          <a:xfrm>
            <a:off x="469640" y="1301620"/>
            <a:ext cx="7245984" cy="4419600"/>
          </a:xfrm>
        </p:spPr>
        <p:txBody>
          <a:bodyPr/>
          <a:lstStyle/>
          <a:p>
            <a:pPr>
              <a:lnSpc>
                <a:spcPct val="150000"/>
              </a:lnSpc>
              <a:spcBef>
                <a:spcPts val="0"/>
              </a:spcBef>
              <a:spcAft>
                <a:spcPts val="600"/>
              </a:spcAft>
            </a:pPr>
            <a:r>
              <a:rPr lang="en-US" sz="2200" b="1" dirty="0">
                <a:solidFill>
                  <a:srgbClr val="FF5308"/>
                </a:solidFill>
              </a:rPr>
              <a:t>Overturning (Lateral)</a:t>
            </a:r>
          </a:p>
          <a:p>
            <a:pPr>
              <a:lnSpc>
                <a:spcPct val="150000"/>
              </a:lnSpc>
              <a:spcBef>
                <a:spcPts val="0"/>
              </a:spcBef>
              <a:spcAft>
                <a:spcPts val="1800"/>
              </a:spcAft>
            </a:pPr>
            <a:r>
              <a:rPr lang="en-US" sz="2000" dirty="0"/>
              <a:t>When a building weight cannot stabilize a structure under a lateral force, it causes the structure to rotate off its foundation.</a:t>
            </a:r>
          </a:p>
          <a:p>
            <a:pPr>
              <a:lnSpc>
                <a:spcPct val="150000"/>
              </a:lnSpc>
              <a:spcBef>
                <a:spcPts val="0"/>
              </a:spcBef>
              <a:spcAft>
                <a:spcPts val="600"/>
              </a:spcAft>
            </a:pPr>
            <a:r>
              <a:rPr lang="en-US" sz="2200" b="1" dirty="0">
                <a:solidFill>
                  <a:srgbClr val="FF5308"/>
                </a:solidFill>
              </a:rPr>
              <a:t>Uplift (Vertical)</a:t>
            </a:r>
          </a:p>
          <a:p>
            <a:pPr>
              <a:lnSpc>
                <a:spcPct val="150000"/>
              </a:lnSpc>
              <a:spcBef>
                <a:spcPts val="0"/>
              </a:spcBef>
              <a:spcAft>
                <a:spcPts val="1800"/>
              </a:spcAft>
            </a:pPr>
            <a:r>
              <a:rPr lang="en-US" sz="2000" dirty="0"/>
              <a:t>As wind flows over the roof the wind creates a strong lifting effect, much like that of air flowing over an airplane wing. </a:t>
            </a:r>
          </a:p>
        </p:txBody>
      </p:sp>
      <p:sp>
        <p:nvSpPr>
          <p:cNvPr id="6" name="TextBox 5">
            <a:extLst>
              <a:ext uri="{FF2B5EF4-FFF2-40B4-BE49-F238E27FC236}">
                <a16:creationId xmlns:a16="http://schemas.microsoft.com/office/drawing/2014/main" id="{DC6ACD33-CC27-441D-8B00-0ECEE3C0BCF8}"/>
              </a:ext>
            </a:extLst>
          </p:cNvPr>
          <p:cNvSpPr txBox="1"/>
          <p:nvPr/>
        </p:nvSpPr>
        <p:spPr>
          <a:xfrm>
            <a:off x="3561982" y="5109876"/>
            <a:ext cx="5075428" cy="430887"/>
          </a:xfrm>
          <a:prstGeom prst="rect">
            <a:avLst/>
          </a:prstGeom>
          <a:noFill/>
        </p:spPr>
        <p:txBody>
          <a:bodyPr wrap="none" rtlCol="0">
            <a:spAutoFit/>
          </a:bodyPr>
          <a:lstStyle/>
          <a:p>
            <a:pPr algn="ctr"/>
            <a:r>
              <a:rPr lang="en-US" sz="2200" b="1" dirty="0"/>
              <a:t>Different Forces = Different Systems</a:t>
            </a:r>
          </a:p>
        </p:txBody>
      </p:sp>
      <p:cxnSp>
        <p:nvCxnSpPr>
          <p:cNvPr id="8" name="Straight Connector 7">
            <a:extLst>
              <a:ext uri="{FF2B5EF4-FFF2-40B4-BE49-F238E27FC236}">
                <a16:creationId xmlns:a16="http://schemas.microsoft.com/office/drawing/2014/main" id="{0D5F13DE-D506-4F25-81CE-52E57F6C1AB6}"/>
              </a:ext>
            </a:extLst>
          </p:cNvPr>
          <p:cNvCxnSpPr/>
          <p:nvPr/>
        </p:nvCxnSpPr>
        <p:spPr>
          <a:xfrm>
            <a:off x="3621740" y="5558691"/>
            <a:ext cx="4942541" cy="0"/>
          </a:xfrm>
          <a:prstGeom prst="line">
            <a:avLst/>
          </a:prstGeom>
          <a:ln w="19050">
            <a:solidFill>
              <a:srgbClr val="FF5308"/>
            </a:solidFill>
          </a:ln>
        </p:spPr>
        <p:style>
          <a:lnRef idx="1">
            <a:schemeClr val="accent1"/>
          </a:lnRef>
          <a:fillRef idx="0">
            <a:schemeClr val="accent1"/>
          </a:fillRef>
          <a:effectRef idx="0">
            <a:schemeClr val="accent1"/>
          </a:effectRef>
          <a:fontRef idx="minor">
            <a:schemeClr val="tx1"/>
          </a:fontRef>
        </p:style>
      </p:cxnSp>
      <p:pic>
        <p:nvPicPr>
          <p:cNvPr id="9" name="Picture 2">
            <a:extLst>
              <a:ext uri="{FF2B5EF4-FFF2-40B4-BE49-F238E27FC236}">
                <a16:creationId xmlns:a16="http://schemas.microsoft.com/office/drawing/2014/main" id="{79763F3F-806C-445F-B3D7-66A5B5CC0016}"/>
              </a:ext>
            </a:extLst>
          </p:cNvPr>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9689913" y="1470232"/>
            <a:ext cx="1660525" cy="1419225"/>
          </a:xfrm>
          <a:prstGeom prst="rect">
            <a:avLst/>
          </a:prstGeom>
          <a:noFill/>
          <a:ln w="25400" cap="flat" cmpd="sng">
            <a:solidFill>
              <a:schemeClr val="bg1">
                <a:lumMod val="65000"/>
              </a:schemeClr>
            </a:solidFill>
            <a:prstDash val="solid"/>
            <a:miter lim="800000"/>
            <a:headEnd/>
            <a:tailEnd/>
          </a:ln>
        </p:spPr>
      </p:pic>
      <p:pic>
        <p:nvPicPr>
          <p:cNvPr id="10" name="Picture 3">
            <a:extLst>
              <a:ext uri="{FF2B5EF4-FFF2-40B4-BE49-F238E27FC236}">
                <a16:creationId xmlns:a16="http://schemas.microsoft.com/office/drawing/2014/main" id="{C34AA823-438F-4805-BD01-615A16E78ECF}"/>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9686230" y="3146985"/>
            <a:ext cx="1664208" cy="1512916"/>
          </a:xfrm>
          <a:prstGeom prst="rect">
            <a:avLst/>
          </a:prstGeom>
          <a:noFill/>
          <a:ln w="25400" cap="flat" cmpd="sng">
            <a:solidFill>
              <a:schemeClr val="bg1">
                <a:lumMod val="65000"/>
              </a:schemeClr>
            </a:solidFill>
            <a:prstDash val="solid"/>
            <a:miter lim="800000"/>
            <a:headEnd/>
            <a:tailEnd/>
          </a:ln>
        </p:spPr>
      </p:pic>
    </p:spTree>
    <p:custDataLst>
      <p:tags r:id="rId1"/>
    </p:custDataLst>
    <p:extLst>
      <p:ext uri="{BB962C8B-B14F-4D97-AF65-F5344CB8AC3E}">
        <p14:creationId xmlns:p14="http://schemas.microsoft.com/office/powerpoint/2010/main" val="99717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Two Different Types of Restraint Rod Systems</a:t>
            </a:r>
          </a:p>
        </p:txBody>
      </p:sp>
      <p:sp>
        <p:nvSpPr>
          <p:cNvPr id="8" name="Text Placeholder 3"/>
          <p:cNvSpPr txBox="1">
            <a:spLocks/>
          </p:cNvSpPr>
          <p:nvPr/>
        </p:nvSpPr>
        <p:spPr>
          <a:xfrm>
            <a:off x="5061323" y="1295401"/>
            <a:ext cx="2069353" cy="44196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spcAft>
                <a:spcPts val="1200"/>
              </a:spcAft>
            </a:pPr>
            <a:r>
              <a:rPr lang="en-US" b="1" dirty="0"/>
              <a:t>Key Differences</a:t>
            </a:r>
          </a:p>
          <a:p>
            <a:pPr algn="ctr">
              <a:lnSpc>
                <a:spcPct val="120000"/>
              </a:lnSpc>
              <a:spcBef>
                <a:spcPts val="0"/>
              </a:spcBef>
              <a:spcAft>
                <a:spcPts val="1200"/>
              </a:spcAft>
            </a:pPr>
            <a:r>
              <a:rPr lang="en-US" dirty="0"/>
              <a:t>Rod location</a:t>
            </a:r>
          </a:p>
          <a:p>
            <a:pPr algn="ctr">
              <a:lnSpc>
                <a:spcPct val="120000"/>
              </a:lnSpc>
              <a:spcBef>
                <a:spcPts val="0"/>
              </a:spcBef>
              <a:spcAft>
                <a:spcPts val="1200"/>
              </a:spcAft>
            </a:pPr>
            <a:r>
              <a:rPr lang="en-US" dirty="0"/>
              <a:t>Load direction</a:t>
            </a:r>
          </a:p>
          <a:p>
            <a:pPr algn="ctr">
              <a:lnSpc>
                <a:spcPct val="120000"/>
              </a:lnSpc>
              <a:spcBef>
                <a:spcPts val="0"/>
              </a:spcBef>
              <a:spcAft>
                <a:spcPts val="1200"/>
              </a:spcAft>
            </a:pPr>
            <a:r>
              <a:rPr lang="en-US" dirty="0"/>
              <a:t>Framing Requirements</a:t>
            </a:r>
          </a:p>
          <a:p>
            <a:pPr algn="ctr">
              <a:lnSpc>
                <a:spcPct val="120000"/>
              </a:lnSpc>
              <a:spcBef>
                <a:spcPts val="0"/>
              </a:spcBef>
              <a:spcAft>
                <a:spcPts val="1200"/>
              </a:spcAft>
            </a:pPr>
            <a:r>
              <a:rPr lang="en-US" dirty="0"/>
              <a:t>Load path</a:t>
            </a:r>
          </a:p>
          <a:p>
            <a:pPr algn="ctr">
              <a:lnSpc>
                <a:spcPct val="120000"/>
              </a:lnSpc>
              <a:spcBef>
                <a:spcPts val="0"/>
              </a:spcBef>
              <a:spcAft>
                <a:spcPts val="1200"/>
              </a:spcAft>
            </a:pPr>
            <a:r>
              <a:rPr lang="en-US" dirty="0"/>
              <a:t>Shrinkage/ compression location</a:t>
            </a:r>
          </a:p>
        </p:txBody>
      </p:sp>
      <p:sp>
        <p:nvSpPr>
          <p:cNvPr id="9" name="Text Placeholder 1">
            <a:extLst>
              <a:ext uri="{FF2B5EF4-FFF2-40B4-BE49-F238E27FC236}">
                <a16:creationId xmlns:a16="http://schemas.microsoft.com/office/drawing/2014/main" id="{6EC34527-D7C0-4124-8C87-D02185BF9E87}"/>
              </a:ext>
            </a:extLst>
          </p:cNvPr>
          <p:cNvSpPr>
            <a:spLocks noGrp="1"/>
          </p:cNvSpPr>
          <p:nvPr>
            <p:ph type="body" sz="quarter" idx="16"/>
          </p:nvPr>
        </p:nvSpPr>
        <p:spPr>
          <a:xfrm>
            <a:off x="741776" y="6360602"/>
            <a:ext cx="6095306" cy="298614"/>
          </a:xfrm>
        </p:spPr>
        <p:txBody>
          <a:bodyPr/>
          <a:lstStyle/>
          <a:p>
            <a:r>
              <a:rPr lang="en-US" dirty="0"/>
              <a:t>Understanding Restraint Rod Systems  |  Shear Wall Overturning vs. Wind Uplift Forces</a:t>
            </a:r>
          </a:p>
        </p:txBody>
      </p:sp>
      <p:pic>
        <p:nvPicPr>
          <p:cNvPr id="10" name="Picture 9" descr="Rod_uplift.gif">
            <a:extLst>
              <a:ext uri="{FF2B5EF4-FFF2-40B4-BE49-F238E27FC236}">
                <a16:creationId xmlns:a16="http://schemas.microsoft.com/office/drawing/2014/main" id="{4DFAB469-60B5-4D28-B1C9-310D4578EA62}"/>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8398699" y="1301621"/>
            <a:ext cx="2586828" cy="3838144"/>
          </a:xfrm>
          <a:prstGeom prst="rect">
            <a:avLst/>
          </a:prstGeom>
          <a:ln>
            <a:solidFill>
              <a:schemeClr val="bg1"/>
            </a:solidFill>
          </a:ln>
        </p:spPr>
      </p:pic>
      <p:pic>
        <p:nvPicPr>
          <p:cNvPr id="11" name="Picture 10" descr="Rod_overturning.gif">
            <a:extLst>
              <a:ext uri="{FF2B5EF4-FFF2-40B4-BE49-F238E27FC236}">
                <a16:creationId xmlns:a16="http://schemas.microsoft.com/office/drawing/2014/main" id="{975BAFD3-42D2-412D-B8EA-F8F230E974B7}"/>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1186662" y="1295400"/>
            <a:ext cx="2458620" cy="3844365"/>
          </a:xfrm>
          <a:prstGeom prst="rect">
            <a:avLst/>
          </a:prstGeom>
          <a:ln>
            <a:solidFill>
              <a:schemeClr val="bg1"/>
            </a:solidFill>
          </a:ln>
        </p:spPr>
      </p:pic>
      <p:sp>
        <p:nvSpPr>
          <p:cNvPr id="12" name="TextBox 11">
            <a:extLst>
              <a:ext uri="{FF2B5EF4-FFF2-40B4-BE49-F238E27FC236}">
                <a16:creationId xmlns:a16="http://schemas.microsoft.com/office/drawing/2014/main" id="{2E6FA1C8-96E5-4165-B5E1-721B7759B265}"/>
              </a:ext>
            </a:extLst>
          </p:cNvPr>
          <p:cNvSpPr txBox="1"/>
          <p:nvPr/>
        </p:nvSpPr>
        <p:spPr>
          <a:xfrm>
            <a:off x="1126902" y="5309931"/>
            <a:ext cx="3022109" cy="400110"/>
          </a:xfrm>
          <a:prstGeom prst="rect">
            <a:avLst/>
          </a:prstGeom>
          <a:noFill/>
        </p:spPr>
        <p:txBody>
          <a:bodyPr wrap="none" rtlCol="0">
            <a:spAutoFit/>
          </a:bodyPr>
          <a:lstStyle/>
          <a:p>
            <a:pPr algn="ctr"/>
            <a:r>
              <a:rPr lang="en-US" sz="2000" b="1" dirty="0">
                <a:solidFill>
                  <a:srgbClr val="FF5308"/>
                </a:solidFill>
              </a:rPr>
              <a:t>Shear Wall Overturning</a:t>
            </a:r>
          </a:p>
        </p:txBody>
      </p:sp>
      <p:sp>
        <p:nvSpPr>
          <p:cNvPr id="13" name="TextBox 12">
            <a:extLst>
              <a:ext uri="{FF2B5EF4-FFF2-40B4-BE49-F238E27FC236}">
                <a16:creationId xmlns:a16="http://schemas.microsoft.com/office/drawing/2014/main" id="{343DD2A6-0BFB-4799-A500-28B5FAEBA818}"/>
              </a:ext>
            </a:extLst>
          </p:cNvPr>
          <p:cNvSpPr txBox="1"/>
          <p:nvPr/>
        </p:nvSpPr>
        <p:spPr>
          <a:xfrm>
            <a:off x="8925238" y="5320391"/>
            <a:ext cx="1533754" cy="400110"/>
          </a:xfrm>
          <a:prstGeom prst="rect">
            <a:avLst/>
          </a:prstGeom>
          <a:noFill/>
        </p:spPr>
        <p:txBody>
          <a:bodyPr wrap="none" rtlCol="0">
            <a:spAutoFit/>
          </a:bodyPr>
          <a:lstStyle/>
          <a:p>
            <a:pPr algn="ctr"/>
            <a:r>
              <a:rPr lang="en-US" sz="2000" b="1" dirty="0">
                <a:solidFill>
                  <a:srgbClr val="FF5308"/>
                </a:solidFill>
              </a:rPr>
              <a:t>Wind Uplift</a:t>
            </a:r>
          </a:p>
        </p:txBody>
      </p:sp>
    </p:spTree>
    <p:custDataLst>
      <p:tags r:id="rId1"/>
    </p:custDataLst>
    <p:extLst>
      <p:ext uri="{BB962C8B-B14F-4D97-AF65-F5344CB8AC3E}">
        <p14:creationId xmlns:p14="http://schemas.microsoft.com/office/powerpoint/2010/main" val="8618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Differences</a:t>
            </a:r>
          </a:p>
        </p:txBody>
      </p:sp>
      <p:sp>
        <p:nvSpPr>
          <p:cNvPr id="17" name="Rectangle 16">
            <a:extLst>
              <a:ext uri="{FF2B5EF4-FFF2-40B4-BE49-F238E27FC236}">
                <a16:creationId xmlns:a16="http://schemas.microsoft.com/office/drawing/2014/main" id="{38F2AA3D-B80F-414A-A681-C07BCF1496DD}"/>
              </a:ext>
            </a:extLst>
          </p:cNvPr>
          <p:cNvSpPr/>
          <p:nvPr/>
        </p:nvSpPr>
        <p:spPr>
          <a:xfrm>
            <a:off x="3311412" y="1842539"/>
            <a:ext cx="3657600" cy="548640"/>
          </a:xfrm>
          <a:prstGeom prst="rect">
            <a:avLst/>
          </a:prstGeom>
        </p:spPr>
        <p:txBody>
          <a:bodyPr wrap="square" lIns="0" tIns="0" rIns="0" bIns="0" anchor="ctr">
            <a:noAutofit/>
          </a:bodyPr>
          <a:lstStyle/>
          <a:p>
            <a:pPr>
              <a:lnSpc>
                <a:spcPct val="120000"/>
              </a:lnSpc>
              <a:spcAft>
                <a:spcPts val="1200"/>
              </a:spcAft>
            </a:pPr>
            <a:r>
              <a:rPr lang="en-US" dirty="0"/>
              <a:t>OC spacing at bearing walls</a:t>
            </a:r>
          </a:p>
        </p:txBody>
      </p:sp>
      <p:sp>
        <p:nvSpPr>
          <p:cNvPr id="10" name="Text Placeholder 1">
            <a:extLst>
              <a:ext uri="{FF2B5EF4-FFF2-40B4-BE49-F238E27FC236}">
                <a16:creationId xmlns:a16="http://schemas.microsoft.com/office/drawing/2014/main" id="{7C676352-A00B-4DA9-9F4B-ED71021E4773}"/>
              </a:ext>
            </a:extLst>
          </p:cNvPr>
          <p:cNvSpPr>
            <a:spLocks noGrp="1"/>
          </p:cNvSpPr>
          <p:nvPr>
            <p:ph type="body" sz="quarter" idx="16"/>
          </p:nvPr>
        </p:nvSpPr>
        <p:spPr>
          <a:xfrm>
            <a:off x="741776" y="6360602"/>
            <a:ext cx="6095306" cy="298614"/>
          </a:xfrm>
        </p:spPr>
        <p:txBody>
          <a:bodyPr/>
          <a:lstStyle/>
          <a:p>
            <a:r>
              <a:rPr lang="en-US" dirty="0"/>
              <a:t>Understanding Restraint Rod Systems  |  Shear Wall Overturning vs. Wind Uplift Forces</a:t>
            </a:r>
          </a:p>
        </p:txBody>
      </p:sp>
      <p:pic>
        <p:nvPicPr>
          <p:cNvPr id="9"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086071" y="383050"/>
            <a:ext cx="643965" cy="643965"/>
          </a:xfrm>
          <a:prstGeom prst="rect">
            <a:avLst/>
          </a:prstGeom>
        </p:spPr>
      </p:pic>
      <p:sp>
        <p:nvSpPr>
          <p:cNvPr id="13" name="TextBox 12">
            <a:extLst>
              <a:ext uri="{FF2B5EF4-FFF2-40B4-BE49-F238E27FC236}">
                <a16:creationId xmlns:a16="http://schemas.microsoft.com/office/drawing/2014/main" id="{E7656DE4-941B-43D6-BBC0-36696F4011B6}"/>
              </a:ext>
            </a:extLst>
          </p:cNvPr>
          <p:cNvSpPr txBox="1"/>
          <p:nvPr/>
        </p:nvSpPr>
        <p:spPr>
          <a:xfrm>
            <a:off x="3311412" y="1259544"/>
            <a:ext cx="3657600" cy="400110"/>
          </a:xfrm>
          <a:prstGeom prst="rect">
            <a:avLst/>
          </a:prstGeom>
          <a:noFill/>
        </p:spPr>
        <p:txBody>
          <a:bodyPr wrap="none" lIns="0" rIns="0" rtlCol="0">
            <a:noAutofit/>
          </a:bodyPr>
          <a:lstStyle/>
          <a:p>
            <a:r>
              <a:rPr lang="en-US" sz="2000" b="1" dirty="0">
                <a:solidFill>
                  <a:srgbClr val="FF5308"/>
                </a:solidFill>
              </a:rPr>
              <a:t>Wind Uplift</a:t>
            </a:r>
          </a:p>
        </p:txBody>
      </p:sp>
      <p:sp>
        <p:nvSpPr>
          <p:cNvPr id="15" name="TextBox 14">
            <a:extLst>
              <a:ext uri="{FF2B5EF4-FFF2-40B4-BE49-F238E27FC236}">
                <a16:creationId xmlns:a16="http://schemas.microsoft.com/office/drawing/2014/main" id="{E23D0225-34E6-4E6A-9A93-F3EE50FFDEB8}"/>
              </a:ext>
            </a:extLst>
          </p:cNvPr>
          <p:cNvSpPr txBox="1"/>
          <p:nvPr/>
        </p:nvSpPr>
        <p:spPr>
          <a:xfrm>
            <a:off x="8077648" y="1259544"/>
            <a:ext cx="3657600" cy="400110"/>
          </a:xfrm>
          <a:prstGeom prst="rect">
            <a:avLst/>
          </a:prstGeom>
          <a:noFill/>
        </p:spPr>
        <p:txBody>
          <a:bodyPr wrap="none" lIns="0" rIns="0" rtlCol="0">
            <a:noAutofit/>
          </a:bodyPr>
          <a:lstStyle/>
          <a:p>
            <a:r>
              <a:rPr lang="en-US" sz="2000" b="1" dirty="0">
                <a:solidFill>
                  <a:srgbClr val="FF5308"/>
                </a:solidFill>
              </a:rPr>
              <a:t>Shear Wall Overturning</a:t>
            </a:r>
          </a:p>
        </p:txBody>
      </p:sp>
      <p:sp>
        <p:nvSpPr>
          <p:cNvPr id="11" name="Rectangle 10">
            <a:extLst>
              <a:ext uri="{FF2B5EF4-FFF2-40B4-BE49-F238E27FC236}">
                <a16:creationId xmlns:a16="http://schemas.microsoft.com/office/drawing/2014/main" id="{2F986017-302B-4205-9221-4D1F48B18949}"/>
              </a:ext>
            </a:extLst>
          </p:cNvPr>
          <p:cNvSpPr/>
          <p:nvPr/>
        </p:nvSpPr>
        <p:spPr>
          <a:xfrm>
            <a:off x="457200" y="1842539"/>
            <a:ext cx="2291976" cy="548640"/>
          </a:xfrm>
          <a:prstGeom prst="rect">
            <a:avLst/>
          </a:prstGeom>
          <a:solidFill>
            <a:srgbClr val="FF5308">
              <a:alpha val="67000"/>
            </a:srgbClr>
          </a:solidFill>
          <a:ln>
            <a:solidFill>
              <a:srgbClr val="FF5308"/>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Rod Location</a:t>
            </a:r>
          </a:p>
        </p:txBody>
      </p:sp>
      <p:sp>
        <p:nvSpPr>
          <p:cNvPr id="16" name="Rectangle 15">
            <a:extLst>
              <a:ext uri="{FF2B5EF4-FFF2-40B4-BE49-F238E27FC236}">
                <a16:creationId xmlns:a16="http://schemas.microsoft.com/office/drawing/2014/main" id="{883DAF62-C304-4123-A51A-8CF239446160}"/>
              </a:ext>
            </a:extLst>
          </p:cNvPr>
          <p:cNvSpPr/>
          <p:nvPr/>
        </p:nvSpPr>
        <p:spPr>
          <a:xfrm>
            <a:off x="8072436" y="1842539"/>
            <a:ext cx="3657600" cy="548640"/>
          </a:xfrm>
          <a:prstGeom prst="rect">
            <a:avLst/>
          </a:prstGeom>
        </p:spPr>
        <p:txBody>
          <a:bodyPr wrap="square" lIns="0" tIns="0" rIns="0" bIns="0" anchor="ctr">
            <a:noAutofit/>
          </a:bodyPr>
          <a:lstStyle/>
          <a:p>
            <a:pPr>
              <a:lnSpc>
                <a:spcPct val="120000"/>
              </a:lnSpc>
              <a:spcAft>
                <a:spcPts val="1200"/>
              </a:spcAft>
            </a:pPr>
            <a:r>
              <a:rPr lang="en-US" dirty="0"/>
              <a:t>Shear wall ends</a:t>
            </a:r>
          </a:p>
        </p:txBody>
      </p:sp>
      <p:sp>
        <p:nvSpPr>
          <p:cNvPr id="18" name="Rectangle 17">
            <a:extLst>
              <a:ext uri="{FF2B5EF4-FFF2-40B4-BE49-F238E27FC236}">
                <a16:creationId xmlns:a16="http://schemas.microsoft.com/office/drawing/2014/main" id="{A8F5E8CB-41D4-4B28-824D-4D88DCDA2075}"/>
              </a:ext>
            </a:extLst>
          </p:cNvPr>
          <p:cNvSpPr/>
          <p:nvPr/>
        </p:nvSpPr>
        <p:spPr>
          <a:xfrm>
            <a:off x="3316624" y="2533534"/>
            <a:ext cx="3657600" cy="548640"/>
          </a:xfrm>
          <a:prstGeom prst="rect">
            <a:avLst/>
          </a:prstGeom>
        </p:spPr>
        <p:txBody>
          <a:bodyPr wrap="square" lIns="0" tIns="0" rIns="0" bIns="0" anchor="ctr">
            <a:noAutofit/>
          </a:bodyPr>
          <a:lstStyle/>
          <a:p>
            <a:pPr>
              <a:lnSpc>
                <a:spcPct val="120000"/>
              </a:lnSpc>
              <a:spcAft>
                <a:spcPts val="1200"/>
              </a:spcAft>
            </a:pPr>
            <a:r>
              <a:rPr lang="en-US" dirty="0"/>
              <a:t>Roof level only (typically)</a:t>
            </a:r>
          </a:p>
        </p:txBody>
      </p:sp>
      <p:sp>
        <p:nvSpPr>
          <p:cNvPr id="19" name="Rectangle 18">
            <a:extLst>
              <a:ext uri="{FF2B5EF4-FFF2-40B4-BE49-F238E27FC236}">
                <a16:creationId xmlns:a16="http://schemas.microsoft.com/office/drawing/2014/main" id="{8C0F2612-F4BA-4FDA-BB35-D36983B2F4B9}"/>
              </a:ext>
            </a:extLst>
          </p:cNvPr>
          <p:cNvSpPr/>
          <p:nvPr/>
        </p:nvSpPr>
        <p:spPr>
          <a:xfrm>
            <a:off x="462412" y="2536701"/>
            <a:ext cx="2291976" cy="548640"/>
          </a:xfrm>
          <a:prstGeom prst="rect">
            <a:avLst/>
          </a:prstGeom>
          <a:solidFill>
            <a:srgbClr val="FF5308">
              <a:alpha val="67000"/>
            </a:srgbClr>
          </a:solidFill>
          <a:ln>
            <a:solidFill>
              <a:srgbClr val="FF5308"/>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Applied Load</a:t>
            </a:r>
          </a:p>
        </p:txBody>
      </p:sp>
      <p:sp>
        <p:nvSpPr>
          <p:cNvPr id="20" name="Rectangle 19">
            <a:extLst>
              <a:ext uri="{FF2B5EF4-FFF2-40B4-BE49-F238E27FC236}">
                <a16:creationId xmlns:a16="http://schemas.microsoft.com/office/drawing/2014/main" id="{91B39C19-0B8F-4725-8DF6-D3B094956919}"/>
              </a:ext>
            </a:extLst>
          </p:cNvPr>
          <p:cNvSpPr/>
          <p:nvPr/>
        </p:nvSpPr>
        <p:spPr>
          <a:xfrm>
            <a:off x="8077648" y="2536701"/>
            <a:ext cx="3657600" cy="548640"/>
          </a:xfrm>
          <a:prstGeom prst="rect">
            <a:avLst/>
          </a:prstGeom>
        </p:spPr>
        <p:txBody>
          <a:bodyPr wrap="square" lIns="0" tIns="0" rIns="0" bIns="0" anchor="ctr">
            <a:noAutofit/>
          </a:bodyPr>
          <a:lstStyle/>
          <a:p>
            <a:pPr>
              <a:lnSpc>
                <a:spcPct val="120000"/>
              </a:lnSpc>
              <a:spcAft>
                <a:spcPts val="1200"/>
              </a:spcAft>
            </a:pPr>
            <a:r>
              <a:rPr lang="en-US" dirty="0"/>
              <a:t>Each level</a:t>
            </a:r>
          </a:p>
        </p:txBody>
      </p:sp>
      <p:sp>
        <p:nvSpPr>
          <p:cNvPr id="21" name="Rectangle 20">
            <a:extLst>
              <a:ext uri="{FF2B5EF4-FFF2-40B4-BE49-F238E27FC236}">
                <a16:creationId xmlns:a16="http://schemas.microsoft.com/office/drawing/2014/main" id="{4D8F5D17-67F1-47B2-80AC-B2DFA188E179}"/>
              </a:ext>
            </a:extLst>
          </p:cNvPr>
          <p:cNvSpPr/>
          <p:nvPr/>
        </p:nvSpPr>
        <p:spPr>
          <a:xfrm>
            <a:off x="3316624" y="3224529"/>
            <a:ext cx="3657600" cy="548640"/>
          </a:xfrm>
          <a:prstGeom prst="rect">
            <a:avLst/>
          </a:prstGeom>
        </p:spPr>
        <p:txBody>
          <a:bodyPr wrap="square" lIns="0" tIns="0" rIns="0" bIns="0" anchor="ctr">
            <a:noAutofit/>
          </a:bodyPr>
          <a:lstStyle/>
          <a:p>
            <a:pPr>
              <a:lnSpc>
                <a:spcPct val="120000"/>
              </a:lnSpc>
              <a:spcAft>
                <a:spcPts val="1200"/>
              </a:spcAft>
            </a:pPr>
            <a:r>
              <a:rPr lang="en-US" dirty="0"/>
              <a:t>Roof level only</a:t>
            </a:r>
          </a:p>
        </p:txBody>
      </p:sp>
      <p:sp>
        <p:nvSpPr>
          <p:cNvPr id="22" name="Rectangle 21">
            <a:extLst>
              <a:ext uri="{FF2B5EF4-FFF2-40B4-BE49-F238E27FC236}">
                <a16:creationId xmlns:a16="http://schemas.microsoft.com/office/drawing/2014/main" id="{5DBC0D67-78AF-4C3B-88EF-4F98BE4E86EA}"/>
              </a:ext>
            </a:extLst>
          </p:cNvPr>
          <p:cNvSpPr/>
          <p:nvPr/>
        </p:nvSpPr>
        <p:spPr>
          <a:xfrm>
            <a:off x="462412" y="3230863"/>
            <a:ext cx="2291976" cy="548640"/>
          </a:xfrm>
          <a:prstGeom prst="rect">
            <a:avLst/>
          </a:prstGeom>
          <a:solidFill>
            <a:srgbClr val="FF5308">
              <a:alpha val="67000"/>
            </a:srgbClr>
          </a:solidFill>
          <a:ln>
            <a:solidFill>
              <a:srgbClr val="FF5308"/>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Restraints</a:t>
            </a:r>
          </a:p>
        </p:txBody>
      </p:sp>
      <p:sp>
        <p:nvSpPr>
          <p:cNvPr id="23" name="Rectangle 22">
            <a:extLst>
              <a:ext uri="{FF2B5EF4-FFF2-40B4-BE49-F238E27FC236}">
                <a16:creationId xmlns:a16="http://schemas.microsoft.com/office/drawing/2014/main" id="{09733E9B-D094-4315-854D-BA6DEBF92AFF}"/>
              </a:ext>
            </a:extLst>
          </p:cNvPr>
          <p:cNvSpPr/>
          <p:nvPr/>
        </p:nvSpPr>
        <p:spPr>
          <a:xfrm>
            <a:off x="8077648" y="3230863"/>
            <a:ext cx="3657600" cy="548640"/>
          </a:xfrm>
          <a:prstGeom prst="rect">
            <a:avLst/>
          </a:prstGeom>
        </p:spPr>
        <p:txBody>
          <a:bodyPr wrap="square" lIns="0" tIns="0" rIns="0" bIns="0" anchor="ctr">
            <a:noAutofit/>
          </a:bodyPr>
          <a:lstStyle/>
          <a:p>
            <a:pPr>
              <a:lnSpc>
                <a:spcPct val="120000"/>
              </a:lnSpc>
              <a:spcAft>
                <a:spcPts val="1200"/>
              </a:spcAft>
            </a:pPr>
            <a:r>
              <a:rPr lang="en-US" dirty="0"/>
              <a:t>Each level</a:t>
            </a:r>
          </a:p>
        </p:txBody>
      </p:sp>
      <p:sp>
        <p:nvSpPr>
          <p:cNvPr id="24" name="Rectangle 23">
            <a:extLst>
              <a:ext uri="{FF2B5EF4-FFF2-40B4-BE49-F238E27FC236}">
                <a16:creationId xmlns:a16="http://schemas.microsoft.com/office/drawing/2014/main" id="{51FCFE83-5F1E-436D-A973-D6DA9A1A28A4}"/>
              </a:ext>
            </a:extLst>
          </p:cNvPr>
          <p:cNvSpPr/>
          <p:nvPr/>
        </p:nvSpPr>
        <p:spPr>
          <a:xfrm>
            <a:off x="3316624" y="3915524"/>
            <a:ext cx="3657600" cy="914400"/>
          </a:xfrm>
          <a:prstGeom prst="rect">
            <a:avLst/>
          </a:prstGeom>
        </p:spPr>
        <p:txBody>
          <a:bodyPr wrap="square" lIns="0" tIns="0" rIns="0" bIns="0" anchor="ctr">
            <a:noAutofit/>
          </a:bodyPr>
          <a:lstStyle/>
          <a:p>
            <a:pPr>
              <a:lnSpc>
                <a:spcPct val="120000"/>
              </a:lnSpc>
              <a:spcAft>
                <a:spcPts val="1200"/>
              </a:spcAft>
            </a:pPr>
            <a:r>
              <a:rPr lang="en-US" dirty="0"/>
              <a:t>Diaphragm / truss (rafter) / plate / bearing plate / rod</a:t>
            </a:r>
          </a:p>
        </p:txBody>
      </p:sp>
      <p:sp>
        <p:nvSpPr>
          <p:cNvPr id="25" name="Rectangle 24">
            <a:extLst>
              <a:ext uri="{FF2B5EF4-FFF2-40B4-BE49-F238E27FC236}">
                <a16:creationId xmlns:a16="http://schemas.microsoft.com/office/drawing/2014/main" id="{2371E5CD-763F-4013-A04E-A6097CADADC1}"/>
              </a:ext>
            </a:extLst>
          </p:cNvPr>
          <p:cNvSpPr/>
          <p:nvPr/>
        </p:nvSpPr>
        <p:spPr>
          <a:xfrm>
            <a:off x="462412" y="3925025"/>
            <a:ext cx="2291976" cy="914400"/>
          </a:xfrm>
          <a:prstGeom prst="rect">
            <a:avLst/>
          </a:prstGeom>
          <a:solidFill>
            <a:srgbClr val="FF5308">
              <a:alpha val="67000"/>
            </a:srgbClr>
          </a:solidFill>
          <a:ln>
            <a:solidFill>
              <a:srgbClr val="FF5308"/>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Load Path</a:t>
            </a:r>
          </a:p>
        </p:txBody>
      </p:sp>
      <p:sp>
        <p:nvSpPr>
          <p:cNvPr id="26" name="Rectangle 25">
            <a:extLst>
              <a:ext uri="{FF2B5EF4-FFF2-40B4-BE49-F238E27FC236}">
                <a16:creationId xmlns:a16="http://schemas.microsoft.com/office/drawing/2014/main" id="{74A374F2-D7F4-4538-979D-2320F87D9DD3}"/>
              </a:ext>
            </a:extLst>
          </p:cNvPr>
          <p:cNvSpPr/>
          <p:nvPr/>
        </p:nvSpPr>
        <p:spPr>
          <a:xfrm>
            <a:off x="8077648" y="3925026"/>
            <a:ext cx="3657600" cy="914400"/>
          </a:xfrm>
          <a:prstGeom prst="rect">
            <a:avLst/>
          </a:prstGeom>
        </p:spPr>
        <p:txBody>
          <a:bodyPr wrap="square" lIns="0" tIns="0" rIns="0" bIns="0" anchor="ctr">
            <a:noAutofit/>
          </a:bodyPr>
          <a:lstStyle/>
          <a:p>
            <a:pPr>
              <a:lnSpc>
                <a:spcPct val="120000"/>
              </a:lnSpc>
              <a:spcAft>
                <a:spcPts val="1200"/>
              </a:spcAft>
            </a:pPr>
            <a:r>
              <a:rPr lang="en-US" dirty="0"/>
              <a:t>Diaphragm / blocking / sole plate / sheathing / compression stud / bearing plate / rod</a:t>
            </a:r>
          </a:p>
        </p:txBody>
      </p:sp>
      <p:sp>
        <p:nvSpPr>
          <p:cNvPr id="27" name="Rectangle 26">
            <a:extLst>
              <a:ext uri="{FF2B5EF4-FFF2-40B4-BE49-F238E27FC236}">
                <a16:creationId xmlns:a16="http://schemas.microsoft.com/office/drawing/2014/main" id="{D790E24E-9788-4F2E-8495-9F4BC5DC4016}"/>
              </a:ext>
            </a:extLst>
          </p:cNvPr>
          <p:cNvSpPr/>
          <p:nvPr/>
        </p:nvSpPr>
        <p:spPr>
          <a:xfrm>
            <a:off x="3316624" y="4972278"/>
            <a:ext cx="3657600" cy="731520"/>
          </a:xfrm>
          <a:prstGeom prst="rect">
            <a:avLst/>
          </a:prstGeom>
        </p:spPr>
        <p:txBody>
          <a:bodyPr wrap="square" lIns="0" tIns="0" rIns="0" bIns="0" anchor="ctr">
            <a:noAutofit/>
          </a:bodyPr>
          <a:lstStyle/>
          <a:p>
            <a:pPr>
              <a:lnSpc>
                <a:spcPct val="120000"/>
              </a:lnSpc>
              <a:spcAft>
                <a:spcPts val="1200"/>
              </a:spcAft>
            </a:pPr>
            <a:r>
              <a:rPr lang="en-US" dirty="0"/>
              <a:t>Occurs at a single location</a:t>
            </a:r>
          </a:p>
        </p:txBody>
      </p:sp>
      <p:sp>
        <p:nvSpPr>
          <p:cNvPr id="28" name="Rectangle 27">
            <a:extLst>
              <a:ext uri="{FF2B5EF4-FFF2-40B4-BE49-F238E27FC236}">
                <a16:creationId xmlns:a16="http://schemas.microsoft.com/office/drawing/2014/main" id="{97486945-A260-4CAB-9906-28797D691C37}"/>
              </a:ext>
            </a:extLst>
          </p:cNvPr>
          <p:cNvSpPr/>
          <p:nvPr/>
        </p:nvSpPr>
        <p:spPr>
          <a:xfrm>
            <a:off x="462412" y="4984949"/>
            <a:ext cx="2291976" cy="731520"/>
          </a:xfrm>
          <a:prstGeom prst="rect">
            <a:avLst/>
          </a:prstGeom>
          <a:solidFill>
            <a:srgbClr val="FF5308">
              <a:alpha val="67000"/>
            </a:srgbClr>
          </a:solidFill>
          <a:ln>
            <a:solidFill>
              <a:srgbClr val="FF5308"/>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Shrinkage and </a:t>
            </a:r>
            <a:r>
              <a:rPr lang="en-US" b="1" dirty="0" err="1"/>
              <a:t>Compresison</a:t>
            </a:r>
            <a:endParaRPr lang="en-US" b="1" dirty="0"/>
          </a:p>
        </p:txBody>
      </p:sp>
      <p:sp>
        <p:nvSpPr>
          <p:cNvPr id="29" name="Rectangle 28">
            <a:extLst>
              <a:ext uri="{FF2B5EF4-FFF2-40B4-BE49-F238E27FC236}">
                <a16:creationId xmlns:a16="http://schemas.microsoft.com/office/drawing/2014/main" id="{9F56DCCD-7E60-4C9C-A6AC-B3851B766D32}"/>
              </a:ext>
            </a:extLst>
          </p:cNvPr>
          <p:cNvSpPr/>
          <p:nvPr/>
        </p:nvSpPr>
        <p:spPr>
          <a:xfrm>
            <a:off x="8077648" y="4984949"/>
            <a:ext cx="3657600" cy="731520"/>
          </a:xfrm>
          <a:prstGeom prst="rect">
            <a:avLst/>
          </a:prstGeom>
        </p:spPr>
        <p:txBody>
          <a:bodyPr wrap="square" lIns="0" tIns="0" rIns="0" bIns="0" anchor="ctr">
            <a:noAutofit/>
          </a:bodyPr>
          <a:lstStyle/>
          <a:p>
            <a:pPr>
              <a:lnSpc>
                <a:spcPct val="120000"/>
              </a:lnSpc>
              <a:spcAft>
                <a:spcPts val="1200"/>
              </a:spcAft>
            </a:pPr>
            <a:r>
              <a:rPr lang="en-US" dirty="0"/>
              <a:t>Shear wall ends</a:t>
            </a:r>
          </a:p>
        </p:txBody>
      </p:sp>
      <p:cxnSp>
        <p:nvCxnSpPr>
          <p:cNvPr id="30" name="Straight Connector 29">
            <a:extLst>
              <a:ext uri="{FF2B5EF4-FFF2-40B4-BE49-F238E27FC236}">
                <a16:creationId xmlns:a16="http://schemas.microsoft.com/office/drawing/2014/main" id="{0411B52E-4806-481E-9972-521ED570380E}"/>
              </a:ext>
            </a:extLst>
          </p:cNvPr>
          <p:cNvCxnSpPr>
            <a:cxnSpLocks/>
          </p:cNvCxnSpPr>
          <p:nvPr/>
        </p:nvCxnSpPr>
        <p:spPr>
          <a:xfrm>
            <a:off x="3257176" y="1743318"/>
            <a:ext cx="847807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08647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D0F70A5-6FBA-144C-B8AE-C63B6DFBEEC1}"/>
              </a:ext>
            </a:extLst>
          </p:cNvPr>
          <p:cNvSpPr>
            <a:spLocks noGrp="1"/>
          </p:cNvSpPr>
          <p:nvPr>
            <p:ph type="body" sz="quarter" idx="16"/>
          </p:nvPr>
        </p:nvSpPr>
        <p:spPr>
          <a:xfrm>
            <a:off x="473528" y="6525303"/>
            <a:ext cx="6163246" cy="232594"/>
          </a:xfrm>
        </p:spPr>
        <p:txBody>
          <a:bodyPr/>
          <a:lstStyle/>
          <a:p>
            <a:r>
              <a:rPr lang="en-US" dirty="0"/>
              <a:t>Understanding Restraint Rod Systems  |  Wind Uplift Restraint Rod Systems</a:t>
            </a:r>
          </a:p>
        </p:txBody>
      </p:sp>
      <p:sp>
        <p:nvSpPr>
          <p:cNvPr id="3" name="Title 2">
            <a:extLst>
              <a:ext uri="{FF2B5EF4-FFF2-40B4-BE49-F238E27FC236}">
                <a16:creationId xmlns:a16="http://schemas.microsoft.com/office/drawing/2014/main" id="{6CCA97A3-557E-5E43-BEA5-C6EA35373A69}"/>
              </a:ext>
            </a:extLst>
          </p:cNvPr>
          <p:cNvSpPr>
            <a:spLocks noGrp="1"/>
          </p:cNvSpPr>
          <p:nvPr>
            <p:ph type="title"/>
          </p:nvPr>
        </p:nvSpPr>
        <p:spPr>
          <a:xfrm>
            <a:off x="473527" y="286544"/>
            <a:ext cx="8184697" cy="549275"/>
          </a:xfrm>
        </p:spPr>
        <p:txBody>
          <a:bodyPr>
            <a:normAutofit/>
          </a:bodyPr>
          <a:lstStyle/>
          <a:p>
            <a:r>
              <a:rPr lang="en-US" dirty="0"/>
              <a:t>Wind Uplift Restraint Rod Systems</a:t>
            </a:r>
          </a:p>
        </p:txBody>
      </p:sp>
    </p:spTree>
    <p:custDataLst>
      <p:tags r:id="rId1"/>
    </p:custDataLst>
    <p:extLst>
      <p:ext uri="{BB962C8B-B14F-4D97-AF65-F5344CB8AC3E}">
        <p14:creationId xmlns:p14="http://schemas.microsoft.com/office/powerpoint/2010/main" val="3147654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Design Guidance for Wind Systems</a:t>
            </a:r>
          </a:p>
        </p:txBody>
      </p:sp>
      <p:sp>
        <p:nvSpPr>
          <p:cNvPr id="8" name="Text Placeholder 6">
            <a:extLst>
              <a:ext uri="{FF2B5EF4-FFF2-40B4-BE49-F238E27FC236}">
                <a16:creationId xmlns:a16="http://schemas.microsoft.com/office/drawing/2014/main" id="{7EAEEE74-F024-4F91-A5BE-94A40555D8F5}"/>
              </a:ext>
            </a:extLst>
          </p:cNvPr>
          <p:cNvSpPr txBox="1">
            <a:spLocks/>
          </p:cNvSpPr>
          <p:nvPr/>
        </p:nvSpPr>
        <p:spPr>
          <a:xfrm>
            <a:off x="473384" y="1303492"/>
            <a:ext cx="10408521" cy="549275"/>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defRPr/>
            </a:pPr>
            <a:r>
              <a:rPr lang="en-US" sz="2200" b="1" dirty="0">
                <a:solidFill>
                  <a:srgbClr val="FF5308"/>
                </a:solidFill>
              </a:rPr>
              <a:t>Is there a prescriptive design guide for wind uplift restraint rod systems?</a:t>
            </a:r>
          </a:p>
        </p:txBody>
      </p:sp>
      <p:sp>
        <p:nvSpPr>
          <p:cNvPr id="7" name="Text Placeholder 6">
            <a:extLst>
              <a:ext uri="{FF2B5EF4-FFF2-40B4-BE49-F238E27FC236}">
                <a16:creationId xmlns:a16="http://schemas.microsoft.com/office/drawing/2014/main" id="{A4C147B3-CBB9-4DDD-BBC6-299018701DF1}"/>
              </a:ext>
            </a:extLst>
          </p:cNvPr>
          <p:cNvSpPr txBox="1">
            <a:spLocks/>
          </p:cNvSpPr>
          <p:nvPr/>
        </p:nvSpPr>
        <p:spPr>
          <a:xfrm>
            <a:off x="473385" y="1948329"/>
            <a:ext cx="5317816" cy="37666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1800"/>
              </a:spcAft>
              <a:defRPr/>
            </a:pPr>
            <a:r>
              <a:rPr lang="en-US" sz="2000" dirty="0"/>
              <a:t>Currently, there is no code referenced standard for continuous rod tie-down systems.</a:t>
            </a:r>
          </a:p>
          <a:p>
            <a:pPr>
              <a:lnSpc>
                <a:spcPct val="120000"/>
              </a:lnSpc>
              <a:spcBef>
                <a:spcPts val="0"/>
              </a:spcBef>
              <a:spcAft>
                <a:spcPts val="1200"/>
              </a:spcAft>
              <a:defRPr/>
            </a:pPr>
            <a:r>
              <a:rPr lang="en-US" sz="2000" dirty="0"/>
              <a:t>So, where can building designers turn to when designing these wind uplift restraint systems?</a:t>
            </a:r>
          </a:p>
          <a:p>
            <a:pPr marL="342900" indent="-342900">
              <a:lnSpc>
                <a:spcPct val="120000"/>
              </a:lnSpc>
              <a:spcBef>
                <a:spcPts val="0"/>
              </a:spcBef>
              <a:spcAft>
                <a:spcPts val="1200"/>
              </a:spcAft>
              <a:buFont typeface="Arial" panose="020B0604020202020204" pitchFamily="34" charset="0"/>
              <a:buChar char="•"/>
              <a:defRPr/>
            </a:pPr>
            <a:r>
              <a:rPr lang="en-US" i="1" dirty="0"/>
              <a:t>Manufacturers?</a:t>
            </a:r>
          </a:p>
          <a:p>
            <a:pPr marL="342900" indent="-342900">
              <a:lnSpc>
                <a:spcPct val="120000"/>
              </a:lnSpc>
              <a:spcBef>
                <a:spcPts val="0"/>
              </a:spcBef>
              <a:spcAft>
                <a:spcPts val="1200"/>
              </a:spcAft>
              <a:buFont typeface="Arial" panose="020B0604020202020204" pitchFamily="34" charset="0"/>
              <a:buChar char="•"/>
              <a:defRPr/>
            </a:pPr>
            <a:r>
              <a:rPr lang="en-US" i="1" dirty="0"/>
              <a:t>Engineering Judgment?</a:t>
            </a:r>
          </a:p>
          <a:p>
            <a:pPr marL="342900" indent="-342900">
              <a:lnSpc>
                <a:spcPct val="120000"/>
              </a:lnSpc>
              <a:spcBef>
                <a:spcPts val="0"/>
              </a:spcBef>
              <a:spcAft>
                <a:spcPts val="1200"/>
              </a:spcAft>
              <a:buFont typeface="Arial" panose="020B0604020202020204" pitchFamily="34" charset="0"/>
              <a:buChar char="•"/>
              <a:defRPr/>
            </a:pPr>
            <a:r>
              <a:rPr lang="en-US" i="1" dirty="0"/>
              <a:t>Acceptance Criteria alone?</a:t>
            </a:r>
          </a:p>
        </p:txBody>
      </p:sp>
      <p:pic>
        <p:nvPicPr>
          <p:cNvPr id="9" name="Picture 7">
            <a:extLst>
              <a:ext uri="{FF2B5EF4-FFF2-40B4-BE49-F238E27FC236}">
                <a16:creationId xmlns:a16="http://schemas.microsoft.com/office/drawing/2014/main" id="{5B3732B6-A94D-4596-800B-DD1FCDF2D787}"/>
              </a:ext>
            </a:extLst>
          </p:cNvPr>
          <p:cNvPicPr>
            <a:picLocks noChangeAspect="1" noChangeArrowheads="1"/>
          </p:cNvPicPr>
          <p:nvPr>
            <p:custDataLst>
              <p:tags r:id="rId2"/>
            </p:custDataLst>
          </p:nvPr>
        </p:nvPicPr>
        <p:blipFill>
          <a:blip r:embed="rId10">
            <a:extLst>
              <a:ext uri="{28A0092B-C50C-407E-A947-70E740481C1C}">
                <a14:useLocalDpi xmlns:a14="http://schemas.microsoft.com/office/drawing/2010/main" val="0"/>
              </a:ext>
            </a:extLst>
          </a:blip>
          <a:srcRect l="2941" r="2565"/>
          <a:stretch>
            <a:fillRect/>
          </a:stretch>
        </p:blipFill>
        <p:spPr bwMode="auto">
          <a:xfrm>
            <a:off x="7775575" y="2082801"/>
            <a:ext cx="1555750" cy="2003425"/>
          </a:xfrm>
          <a:prstGeom prst="rect">
            <a:avLst/>
          </a:prstGeom>
          <a:noFill/>
          <a:ln w="25400" cap="flat" cmpd="sng">
            <a:noFill/>
            <a:prstDash val="solid"/>
            <a:miter lim="800000"/>
            <a:headEnd/>
            <a:tailEnd/>
          </a:ln>
          <a:effectLst>
            <a:outerShdw blurRad="228600" dist="25400" dir="2700000" sx="102000" sy="102000" algn="tl" rotWithShape="0">
              <a:prstClr val="black">
                <a:alpha val="23000"/>
              </a:prstClr>
            </a:outerShdw>
          </a:effectLst>
        </p:spPr>
      </p:pic>
      <p:pic>
        <p:nvPicPr>
          <p:cNvPr id="10" name="Picture 6">
            <a:extLst>
              <a:ext uri="{FF2B5EF4-FFF2-40B4-BE49-F238E27FC236}">
                <a16:creationId xmlns:a16="http://schemas.microsoft.com/office/drawing/2014/main" id="{84D69B33-F239-4273-946B-ABA440606A35}"/>
              </a:ext>
            </a:extLst>
          </p:cNvPr>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l="11224" r="11600"/>
          <a:stretch>
            <a:fillRect/>
          </a:stretch>
        </p:blipFill>
        <p:spPr bwMode="auto">
          <a:xfrm>
            <a:off x="8772525" y="2378076"/>
            <a:ext cx="1539875" cy="1995487"/>
          </a:xfrm>
          <a:prstGeom prst="rect">
            <a:avLst/>
          </a:prstGeom>
          <a:noFill/>
          <a:ln w="25400" cap="flat" cmpd="sng">
            <a:noFill/>
            <a:prstDash val="solid"/>
            <a:miter lim="800000"/>
            <a:headEnd/>
            <a:tailEnd/>
          </a:ln>
          <a:effectLst>
            <a:outerShdw blurRad="228600" dist="25400" dir="2700000" sx="102000" sy="102000" algn="tl" rotWithShape="0">
              <a:prstClr val="black">
                <a:alpha val="23000"/>
              </a:prstClr>
            </a:outerShdw>
          </a:effectLst>
        </p:spPr>
      </p:pic>
      <p:pic>
        <p:nvPicPr>
          <p:cNvPr id="11" name="Picture 9" descr="http://www.standardlibraries.com/images/goodsnewpic/20111030174631.jpg">
            <a:extLst>
              <a:ext uri="{FF2B5EF4-FFF2-40B4-BE49-F238E27FC236}">
                <a16:creationId xmlns:a16="http://schemas.microsoft.com/office/drawing/2014/main" id="{520B9043-59DF-491E-AA98-99F3F86F5EDC}"/>
              </a:ext>
            </a:extLst>
          </p:cNvPr>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8129588" y="3074988"/>
            <a:ext cx="1506537" cy="2008188"/>
          </a:xfrm>
          <a:prstGeom prst="rect">
            <a:avLst/>
          </a:prstGeom>
          <a:noFill/>
          <a:effectLst>
            <a:outerShdw blurRad="228600" dist="25400" dir="2700000" sx="102000" sy="102000" algn="tl" rotWithShape="0">
              <a:prstClr val="black">
                <a:alpha val="23000"/>
              </a:prstClr>
            </a:outerShdw>
          </a:effectLst>
        </p:spPr>
      </p:pic>
      <p:pic>
        <p:nvPicPr>
          <p:cNvPr id="12" name="PPTShape_0" descr="http://www.standardlibraries.com/images/goodsnewpic/20111030172703.jpg">
            <a:extLst>
              <a:ext uri="{FF2B5EF4-FFF2-40B4-BE49-F238E27FC236}">
                <a16:creationId xmlns:a16="http://schemas.microsoft.com/office/drawing/2014/main" id="{FF9C1682-C953-4650-9FD3-36E6A72001BF}"/>
              </a:ext>
            </a:extLst>
          </p:cNvPr>
          <p:cNvPicPr>
            <a:picLocks noChangeAspect="1" noChangeArrowheads="1"/>
          </p:cNvPicPr>
          <p:nvPr>
            <p:custDataLst>
              <p:tags r:id="rId5"/>
            </p:custDataLst>
          </p:nvPr>
        </p:nvPicPr>
        <p:blipFill>
          <a:blip r:embed="rId13">
            <a:extLst>
              <a:ext uri="{28A0092B-C50C-407E-A947-70E740481C1C}">
                <a14:useLocalDpi xmlns:a14="http://schemas.microsoft.com/office/drawing/2010/main" val="0"/>
              </a:ext>
            </a:extLst>
          </a:blip>
          <a:srcRect/>
          <a:stretch>
            <a:fillRect/>
          </a:stretch>
        </p:blipFill>
        <p:spPr bwMode="auto">
          <a:xfrm>
            <a:off x="9232900" y="3446463"/>
            <a:ext cx="1490663" cy="1990725"/>
          </a:xfrm>
          <a:prstGeom prst="rect">
            <a:avLst/>
          </a:prstGeom>
          <a:noFill/>
          <a:effectLst>
            <a:outerShdw blurRad="228600" dist="25400" dir="2700000" sx="102000" sy="102000" algn="tl" rotWithShape="0">
              <a:prstClr val="black">
                <a:alpha val="23000"/>
              </a:prstClr>
            </a:outerShdw>
          </a:effectLst>
        </p:spPr>
      </p:pic>
      <p:pic>
        <p:nvPicPr>
          <p:cNvPr id="13" name="Picture 12" descr="http://www.standardlibraries.com/images/goodsnewpic/20111030174631.jpg">
            <a:extLst>
              <a:ext uri="{FF2B5EF4-FFF2-40B4-BE49-F238E27FC236}">
                <a16:creationId xmlns:a16="http://schemas.microsoft.com/office/drawing/2014/main" id="{4F87E5D2-A853-4DE0-BE05-5B107483C135}"/>
              </a:ext>
            </a:extLst>
          </p:cNvPr>
          <p:cNvPicPr>
            <a:picLocks noChangeAspect="1" noChangeArrowheads="1"/>
          </p:cNvPicPr>
          <p:nvPr>
            <p:custDataLst>
              <p:tags r:id="rId6"/>
            </p:custDataLst>
          </p:nvPr>
        </p:nvPicPr>
        <p:blipFill>
          <a:blip r:embed="rId12">
            <a:extLst>
              <a:ext uri="{28A0092B-C50C-407E-A947-70E740481C1C}">
                <a14:useLocalDpi xmlns:a14="http://schemas.microsoft.com/office/drawing/2010/main" val="0"/>
              </a:ext>
            </a:extLst>
          </a:blip>
          <a:srcRect/>
          <a:stretch>
            <a:fillRect/>
          </a:stretch>
        </p:blipFill>
        <p:spPr bwMode="auto">
          <a:xfrm>
            <a:off x="8129588" y="3027363"/>
            <a:ext cx="1506537" cy="2008188"/>
          </a:xfrm>
          <a:prstGeom prst="rect">
            <a:avLst/>
          </a:prstGeom>
          <a:noFill/>
          <a:effectLst>
            <a:outerShdw blurRad="228600" dist="25400" dir="2700000" sx="102000" sy="102000" algn="tl" rotWithShape="0">
              <a:prstClr val="black">
                <a:alpha val="23000"/>
              </a:prstClr>
            </a:outerShdw>
          </a:effectLst>
        </p:spPr>
      </p:pic>
      <p:pic>
        <p:nvPicPr>
          <p:cNvPr id="14" name="PPTShape_0" descr="http://www.standardlibraries.com/images/goodsnewpic/20111030172703.jpg">
            <a:extLst>
              <a:ext uri="{FF2B5EF4-FFF2-40B4-BE49-F238E27FC236}">
                <a16:creationId xmlns:a16="http://schemas.microsoft.com/office/drawing/2014/main" id="{AA27A84A-C518-4FCF-BA28-C0E22478C1E8}"/>
              </a:ext>
            </a:extLst>
          </p:cNvPr>
          <p:cNvPicPr>
            <a:picLocks noChangeAspect="1" noChangeArrowheads="1"/>
          </p:cNvPicPr>
          <p:nvPr>
            <p:custDataLst>
              <p:tags r:id="rId7"/>
            </p:custDataLst>
          </p:nvPr>
        </p:nvPicPr>
        <p:blipFill>
          <a:blip r:embed="rId13">
            <a:extLst>
              <a:ext uri="{28A0092B-C50C-407E-A947-70E740481C1C}">
                <a14:useLocalDpi xmlns:a14="http://schemas.microsoft.com/office/drawing/2010/main" val="0"/>
              </a:ext>
            </a:extLst>
          </a:blip>
          <a:srcRect/>
          <a:stretch>
            <a:fillRect/>
          </a:stretch>
        </p:blipFill>
        <p:spPr bwMode="auto">
          <a:xfrm>
            <a:off x="9232900" y="3398838"/>
            <a:ext cx="1490663" cy="1990725"/>
          </a:xfrm>
          <a:prstGeom prst="rect">
            <a:avLst/>
          </a:prstGeom>
          <a:noFill/>
          <a:effectLst>
            <a:outerShdw blurRad="228600" dist="25400" dir="2700000" sx="102000" sy="102000" algn="tl" rotWithShape="0">
              <a:prstClr val="black">
                <a:alpha val="23000"/>
              </a:prstClr>
            </a:outerShdw>
          </a:effectLst>
        </p:spPr>
      </p:pic>
    </p:spTree>
    <p:custDataLst>
      <p:tags r:id="rId1"/>
    </p:custDataLst>
    <p:extLst>
      <p:ext uri="{BB962C8B-B14F-4D97-AF65-F5344CB8AC3E}">
        <p14:creationId xmlns:p14="http://schemas.microsoft.com/office/powerpoint/2010/main" val="176178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What Have Manufacturers Provided Up Until Now?</a:t>
            </a:r>
          </a:p>
        </p:txBody>
      </p:sp>
      <p:sp>
        <p:nvSpPr>
          <p:cNvPr id="7" name="Text Placeholder 6">
            <a:extLst>
              <a:ext uri="{FF2B5EF4-FFF2-40B4-BE49-F238E27FC236}">
                <a16:creationId xmlns:a16="http://schemas.microsoft.com/office/drawing/2014/main" id="{A4C147B3-CBB9-4DDD-BBC6-299018701DF1}"/>
              </a:ext>
            </a:extLst>
          </p:cNvPr>
          <p:cNvSpPr txBox="1">
            <a:spLocks/>
          </p:cNvSpPr>
          <p:nvPr/>
        </p:nvSpPr>
        <p:spPr>
          <a:xfrm>
            <a:off x="473384" y="1301376"/>
            <a:ext cx="7175307" cy="37666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1800"/>
              </a:spcAft>
              <a:defRPr/>
            </a:pPr>
            <a:r>
              <a:rPr lang="en-US" sz="2000" b="1" dirty="0"/>
              <a:t>Evaluation Reports</a:t>
            </a:r>
            <a:r>
              <a:rPr lang="en-US" sz="2000" dirty="0"/>
              <a:t>, issued </a:t>
            </a:r>
            <a:r>
              <a:rPr lang="en-US" sz="2000" i="1" dirty="0"/>
              <a:t>prior</a:t>
            </a:r>
            <a:r>
              <a:rPr lang="en-US" sz="2000" dirty="0"/>
              <a:t> to any Acceptance Criteria being developed for rod systems.  </a:t>
            </a:r>
          </a:p>
          <a:p>
            <a:pPr>
              <a:lnSpc>
                <a:spcPct val="120000"/>
              </a:lnSpc>
              <a:spcBef>
                <a:spcPts val="0"/>
              </a:spcBef>
              <a:spcAft>
                <a:spcPts val="1800"/>
              </a:spcAft>
              <a:defRPr/>
            </a:pPr>
            <a:r>
              <a:rPr lang="en-US" sz="2000" dirty="0"/>
              <a:t>Newer Evaluation Reports include a new “</a:t>
            </a:r>
            <a:r>
              <a:rPr lang="en-US" sz="2000" b="1" dirty="0"/>
              <a:t>design</a:t>
            </a:r>
            <a:r>
              <a:rPr lang="en-US" sz="2000" dirty="0"/>
              <a:t>” section requiring the designer to evaluate top plate bending, deflection, and other wood component performance. </a:t>
            </a:r>
          </a:p>
          <a:p>
            <a:pPr>
              <a:lnSpc>
                <a:spcPct val="120000"/>
              </a:lnSpc>
              <a:spcBef>
                <a:spcPts val="0"/>
              </a:spcBef>
              <a:spcAft>
                <a:spcPts val="1800"/>
              </a:spcAft>
              <a:defRPr/>
            </a:pPr>
            <a:r>
              <a:rPr lang="en-US" sz="2000" dirty="0"/>
              <a:t>Caveat Emptor… trust but verify….</a:t>
            </a:r>
          </a:p>
          <a:p>
            <a:pPr>
              <a:lnSpc>
                <a:spcPct val="120000"/>
              </a:lnSpc>
              <a:spcBef>
                <a:spcPts val="0"/>
              </a:spcBef>
              <a:spcAft>
                <a:spcPts val="1800"/>
              </a:spcAft>
              <a:defRPr/>
            </a:pPr>
            <a:r>
              <a:rPr lang="en-US" sz="2000" b="1" dirty="0">
                <a:solidFill>
                  <a:srgbClr val="FF5308"/>
                </a:solidFill>
              </a:rPr>
              <a:t>Be sure your manufacturer has evaluated the performance of the wood system, not just the rod system.</a:t>
            </a:r>
          </a:p>
        </p:txBody>
      </p:sp>
      <p:pic>
        <p:nvPicPr>
          <p:cNvPr id="15" name="Picture 5" descr="302ESR-1161 Uplift Rods.pdf (SECURED) - Adobe Reader">
            <a:extLst>
              <a:ext uri="{FF2B5EF4-FFF2-40B4-BE49-F238E27FC236}">
                <a16:creationId xmlns:a16="http://schemas.microsoft.com/office/drawing/2014/main" id="{F09AAEDF-2CFA-471C-8AE8-4C7C7842C99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46357" y="1209685"/>
            <a:ext cx="3414338" cy="4011502"/>
          </a:xfrm>
          <a:prstGeom prst="rect">
            <a:avLst/>
          </a:prstGeom>
          <a:noFill/>
          <a:ln w="25400" algn="ctr">
            <a:noFill/>
            <a:round/>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3834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There is Some Additional Help</a:t>
            </a:r>
          </a:p>
        </p:txBody>
      </p:sp>
      <p:sp>
        <p:nvSpPr>
          <p:cNvPr id="7" name="Text Placeholder 6">
            <a:extLst>
              <a:ext uri="{FF2B5EF4-FFF2-40B4-BE49-F238E27FC236}">
                <a16:creationId xmlns:a16="http://schemas.microsoft.com/office/drawing/2014/main" id="{A4C147B3-CBB9-4DDD-BBC6-299018701DF1}"/>
              </a:ext>
            </a:extLst>
          </p:cNvPr>
          <p:cNvSpPr txBox="1">
            <a:spLocks/>
          </p:cNvSpPr>
          <p:nvPr/>
        </p:nvSpPr>
        <p:spPr>
          <a:xfrm>
            <a:off x="473384" y="1301376"/>
            <a:ext cx="11272838" cy="1872130"/>
          </a:xfrm>
          <a:prstGeom prst="rect">
            <a:avLst/>
          </a:prstGeom>
        </p:spPr>
        <p:txBody>
          <a:bodyPr lIns="1828800" tIns="0" rIns="182880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spcAft>
                <a:spcPts val="1200"/>
              </a:spcAft>
              <a:defRPr/>
            </a:pPr>
            <a:r>
              <a:rPr lang="en-US" sz="2000" dirty="0"/>
              <a:t>In June 2010, ICC-ES passed and made effective Acceptance Criteria 391 for continuous rod tie-down systems for uplift.</a:t>
            </a:r>
          </a:p>
          <a:p>
            <a:pPr algn="ctr">
              <a:lnSpc>
                <a:spcPct val="120000"/>
              </a:lnSpc>
              <a:spcBef>
                <a:spcPts val="0"/>
              </a:spcBef>
              <a:spcAft>
                <a:spcPts val="1200"/>
              </a:spcAft>
              <a:defRPr/>
            </a:pPr>
            <a:r>
              <a:rPr lang="en-US" sz="2000" dirty="0"/>
              <a:t>This standard establishes the minimum levels of </a:t>
            </a:r>
            <a:br>
              <a:rPr lang="en-US" sz="2000" dirty="0"/>
            </a:br>
            <a:r>
              <a:rPr lang="en-US" sz="2000" dirty="0"/>
              <a:t>performance to meet the code’s intent.</a:t>
            </a:r>
          </a:p>
        </p:txBody>
      </p:sp>
      <p:pic>
        <p:nvPicPr>
          <p:cNvPr id="6" name="Picture 5" descr="20120501 AC391 editorially revised.pdf - Adobe Reader">
            <a:extLst>
              <a:ext uri="{FF2B5EF4-FFF2-40B4-BE49-F238E27FC236}">
                <a16:creationId xmlns:a16="http://schemas.microsoft.com/office/drawing/2014/main" id="{36A68FBD-3A9B-4A9E-A073-A4B30EB54B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37803" y="3061986"/>
            <a:ext cx="6319744" cy="2653014"/>
          </a:xfrm>
          <a:prstGeom prst="rect">
            <a:avLst/>
          </a:prstGeom>
          <a:noFill/>
          <a:ln w="25400">
            <a:no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6279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ICC-ES AC391: CRTR and CRTS</a:t>
            </a:r>
          </a:p>
        </p:txBody>
      </p:sp>
      <p:pic>
        <p:nvPicPr>
          <p:cNvPr id="8" name="Content Placeholder 3" descr="CRTS.jpg">
            <a:extLst>
              <a:ext uri="{FF2B5EF4-FFF2-40B4-BE49-F238E27FC236}">
                <a16:creationId xmlns:a16="http://schemas.microsoft.com/office/drawing/2014/main" id="{145AC884-C172-44CC-868B-E0B43C1417C9}"/>
              </a:ext>
            </a:extLst>
          </p:cNvPr>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a:xfrm>
            <a:off x="6112444" y="1087989"/>
            <a:ext cx="2752725" cy="4770438"/>
          </a:xfrm>
          <a:prstGeom prst="rect">
            <a:avLst/>
          </a:prstGeom>
          <a:ln>
            <a:noFill/>
          </a:ln>
        </p:spPr>
      </p:pic>
      <p:sp>
        <p:nvSpPr>
          <p:cNvPr id="9" name="Rectangle 8">
            <a:extLst>
              <a:ext uri="{FF2B5EF4-FFF2-40B4-BE49-F238E27FC236}">
                <a16:creationId xmlns:a16="http://schemas.microsoft.com/office/drawing/2014/main" id="{46233188-3715-4511-A127-E01A5302EBB8}"/>
              </a:ext>
            </a:extLst>
          </p:cNvPr>
          <p:cNvSpPr/>
          <p:nvPr/>
        </p:nvSpPr>
        <p:spPr>
          <a:xfrm>
            <a:off x="475127" y="1307352"/>
            <a:ext cx="4485343" cy="4407648"/>
          </a:xfrm>
          <a:prstGeom prst="rect">
            <a:avLst/>
          </a:prstGeom>
        </p:spPr>
        <p:txBody>
          <a:bodyPr wrap="square" lIns="0" tIns="0" rIns="0" bIns="0">
            <a:noAutofit/>
          </a:bodyPr>
          <a:lstStyle/>
          <a:p>
            <a:pPr>
              <a:lnSpc>
                <a:spcPct val="120000"/>
              </a:lnSpc>
              <a:spcAft>
                <a:spcPts val="1200"/>
              </a:spcAft>
              <a:defRPr/>
            </a:pPr>
            <a:r>
              <a:rPr lang="en-US" sz="2000" dirty="0">
                <a:cs typeface="Calibri" pitchFamily="34" charset="0"/>
              </a:rPr>
              <a:t>ICC-ES AC391 establishes guidelines for the evaluation of either:</a:t>
            </a:r>
          </a:p>
          <a:p>
            <a:pPr marL="283464" lvl="1" indent="-283464">
              <a:lnSpc>
                <a:spcPct val="120000"/>
              </a:lnSpc>
              <a:spcAft>
                <a:spcPts val="1200"/>
              </a:spcAft>
              <a:buFont typeface="Arial" pitchFamily="34" charset="0"/>
              <a:buChar char="•"/>
              <a:defRPr/>
            </a:pPr>
            <a:r>
              <a:rPr lang="en-US" sz="2000" spc="10" dirty="0">
                <a:cs typeface="Calibri" pitchFamily="34" charset="0"/>
              </a:rPr>
              <a:t>The steel components comprising continuous rod tie-down runs </a:t>
            </a:r>
            <a:r>
              <a:rPr lang="en-US" sz="2000" b="1" spc="10" dirty="0">
                <a:solidFill>
                  <a:srgbClr val="FF5308"/>
                </a:solidFill>
                <a:cs typeface="Calibri" pitchFamily="34" charset="0"/>
              </a:rPr>
              <a:t>(CRTR) </a:t>
            </a:r>
            <a:r>
              <a:rPr lang="en-US" sz="2000" spc="10" dirty="0">
                <a:cs typeface="Calibri" pitchFamily="34" charset="0"/>
              </a:rPr>
              <a:t>only.</a:t>
            </a:r>
          </a:p>
          <a:p>
            <a:pPr marL="283464" lvl="1" indent="-283464">
              <a:lnSpc>
                <a:spcPct val="120000"/>
              </a:lnSpc>
              <a:spcAft>
                <a:spcPts val="1200"/>
              </a:spcAft>
              <a:buFont typeface="Arial" pitchFamily="34" charset="0"/>
              <a:buChar char="•"/>
              <a:defRPr/>
            </a:pPr>
            <a:r>
              <a:rPr lang="en-US" sz="2000" spc="10" dirty="0">
                <a:cs typeface="Calibri" pitchFamily="34" charset="0"/>
              </a:rPr>
              <a:t>The entire continuous rod tie-down systems </a:t>
            </a:r>
            <a:r>
              <a:rPr lang="en-US" sz="2000" b="1" spc="10" dirty="0">
                <a:solidFill>
                  <a:schemeClr val="accent1">
                    <a:lumMod val="75000"/>
                  </a:schemeClr>
                </a:solidFill>
                <a:cs typeface="Calibri" pitchFamily="34" charset="0"/>
              </a:rPr>
              <a:t>(CRTS)</a:t>
            </a:r>
            <a:r>
              <a:rPr lang="en-US" sz="2000" spc="10" dirty="0">
                <a:cs typeface="Calibri" pitchFamily="34" charset="0"/>
              </a:rPr>
              <a:t>, which includes CRTR and the light-framed wood structure used to resist wind uplift.</a:t>
            </a:r>
          </a:p>
        </p:txBody>
      </p:sp>
      <p:sp>
        <p:nvSpPr>
          <p:cNvPr id="11" name="Rectangle 2">
            <a:extLst>
              <a:ext uri="{FF2B5EF4-FFF2-40B4-BE49-F238E27FC236}">
                <a16:creationId xmlns:a16="http://schemas.microsoft.com/office/drawing/2014/main" id="{F455D846-0491-4ED3-8873-F6C2EBAC997C}"/>
              </a:ext>
            </a:extLst>
          </p:cNvPr>
          <p:cNvSpPr>
            <a:spLocks noChangeArrowheads="1"/>
          </p:cNvSpPr>
          <p:nvPr/>
        </p:nvSpPr>
        <p:spPr bwMode="auto">
          <a:xfrm>
            <a:off x="6215631" y="1557889"/>
            <a:ext cx="2546350" cy="3751263"/>
          </a:xfrm>
          <a:prstGeom prst="roundRect">
            <a:avLst>
              <a:gd name="adj" fmla="val 2727"/>
            </a:avLst>
          </a:prstGeom>
          <a:noFill/>
          <a:ln w="31750">
            <a:solidFill>
              <a:schemeClr val="accent1">
                <a:lumMod val="75000"/>
              </a:schemeClr>
            </a:solidFill>
            <a:prstDash val="sysDash"/>
            <a:miter lim="800000"/>
            <a:headEnd/>
            <a:tailEnd/>
          </a:ln>
        </p:spPr>
        <p:txBody>
          <a:bodyPr/>
          <a:lstStyle/>
          <a:p>
            <a:pPr>
              <a:defRPr/>
            </a:pPr>
            <a:endParaRPr lang="en-US" dirty="0"/>
          </a:p>
        </p:txBody>
      </p:sp>
      <p:sp>
        <p:nvSpPr>
          <p:cNvPr id="12" name="Line 4">
            <a:extLst>
              <a:ext uri="{FF2B5EF4-FFF2-40B4-BE49-F238E27FC236}">
                <a16:creationId xmlns:a16="http://schemas.microsoft.com/office/drawing/2014/main" id="{3D099538-BC1E-4725-B95F-EF0348826A5C}"/>
              </a:ext>
            </a:extLst>
          </p:cNvPr>
          <p:cNvSpPr>
            <a:spLocks noChangeShapeType="1"/>
          </p:cNvSpPr>
          <p:nvPr/>
        </p:nvSpPr>
        <p:spPr bwMode="auto">
          <a:xfrm>
            <a:off x="8781031" y="1786399"/>
            <a:ext cx="630238" cy="0"/>
          </a:xfrm>
          <a:prstGeom prst="line">
            <a:avLst/>
          </a:prstGeom>
          <a:noFill/>
          <a:ln w="25400">
            <a:solidFill>
              <a:schemeClr val="accent1">
                <a:lumMod val="50000"/>
              </a:schemeClr>
            </a:solidFill>
            <a:round/>
            <a:headEnd type="stealth" w="lg" len="lg"/>
            <a:tailEnd type="none"/>
          </a:ln>
          <a:effectLst>
            <a:outerShdw blurRad="50800" dist="38100" dir="2700000" algn="tl" rotWithShape="0">
              <a:prstClr val="black">
                <a:alpha val="40000"/>
              </a:prstClr>
            </a:outerShdw>
          </a:effectLst>
        </p:spPr>
        <p:txBody>
          <a:bodyPr/>
          <a:lstStyle/>
          <a:p>
            <a:pPr>
              <a:defRPr/>
            </a:pPr>
            <a:endParaRPr lang="en-US" dirty="0"/>
          </a:p>
        </p:txBody>
      </p:sp>
      <p:sp>
        <p:nvSpPr>
          <p:cNvPr id="13" name="Text Box 3">
            <a:extLst>
              <a:ext uri="{FF2B5EF4-FFF2-40B4-BE49-F238E27FC236}">
                <a16:creationId xmlns:a16="http://schemas.microsoft.com/office/drawing/2014/main" id="{2B61A3A4-A839-4174-A105-D6A7EF0D0C87}"/>
              </a:ext>
            </a:extLst>
          </p:cNvPr>
          <p:cNvSpPr txBox="1">
            <a:spLocks noChangeArrowheads="1"/>
          </p:cNvSpPr>
          <p:nvPr/>
        </p:nvSpPr>
        <p:spPr bwMode="auto">
          <a:xfrm>
            <a:off x="9411269" y="1450778"/>
            <a:ext cx="2318770" cy="1280160"/>
          </a:xfrm>
          <a:prstGeom prst="roundRect">
            <a:avLst>
              <a:gd name="adj" fmla="val 0"/>
            </a:avLst>
          </a:prstGeom>
          <a:solidFill>
            <a:schemeClr val="accent1">
              <a:lumMod val="75000"/>
              <a:alpha val="67000"/>
            </a:schemeClr>
          </a:solidFill>
          <a:ln>
            <a:headEnd/>
            <a:tailEnd/>
          </a:ln>
          <a:effectLst/>
          <a:scene3d>
            <a:camera prst="orthographicFront"/>
            <a:lightRig rig="threePt" dir="t"/>
          </a:scene3d>
          <a:sp3d>
            <a:bevelB/>
          </a:sp3d>
        </p:spPr>
        <p:style>
          <a:lnRef idx="1">
            <a:schemeClr val="accent1"/>
          </a:lnRef>
          <a:fillRef idx="3">
            <a:schemeClr val="accent1"/>
          </a:fillRef>
          <a:effectRef idx="2">
            <a:schemeClr val="accent1"/>
          </a:effectRef>
          <a:fontRef idx="minor">
            <a:schemeClr val="lt1"/>
          </a:fontRef>
        </p:style>
        <p:txBody>
          <a:bodyPr wrap="square" anchor="ctr">
            <a:noAutofit/>
          </a:bodyPr>
          <a:lstStyle/>
          <a:p>
            <a:pPr algn="ctr">
              <a:spcAft>
                <a:spcPts val="0"/>
              </a:spcAft>
              <a:defRPr/>
            </a:pPr>
            <a:r>
              <a:rPr lang="en-US" b="1" dirty="0">
                <a:solidFill>
                  <a:srgbClr val="FFFFFF"/>
                </a:solidFill>
                <a:latin typeface="Arial" pitchFamily="34" charset="0"/>
              </a:rPr>
              <a:t>Continuous Rod Tie-Down System (CRTS)</a:t>
            </a:r>
          </a:p>
          <a:p>
            <a:pPr algn="ctr">
              <a:spcAft>
                <a:spcPts val="0"/>
              </a:spcAft>
              <a:defRPr/>
            </a:pPr>
            <a:r>
              <a:rPr lang="en-US" b="1" dirty="0">
                <a:solidFill>
                  <a:srgbClr val="FFFFFF"/>
                </a:solidFill>
                <a:latin typeface="Arial" pitchFamily="34" charset="0"/>
              </a:rPr>
              <a:t>[includes CRTR]</a:t>
            </a:r>
            <a:endParaRPr lang="en-US" sz="4000" dirty="0">
              <a:solidFill>
                <a:schemeClr val="tx1"/>
              </a:solidFill>
              <a:latin typeface="Garamond" pitchFamily="18" charset="0"/>
            </a:endParaRPr>
          </a:p>
        </p:txBody>
      </p:sp>
      <p:sp>
        <p:nvSpPr>
          <p:cNvPr id="14" name="Rectangle 5">
            <a:extLst>
              <a:ext uri="{FF2B5EF4-FFF2-40B4-BE49-F238E27FC236}">
                <a16:creationId xmlns:a16="http://schemas.microsoft.com/office/drawing/2014/main" id="{01902FD8-5754-4766-A853-0D5B086701D2}"/>
              </a:ext>
            </a:extLst>
          </p:cNvPr>
          <p:cNvSpPr>
            <a:spLocks noChangeArrowheads="1"/>
          </p:cNvSpPr>
          <p:nvPr/>
        </p:nvSpPr>
        <p:spPr bwMode="auto">
          <a:xfrm>
            <a:off x="7334819" y="1742039"/>
            <a:ext cx="217487" cy="3429000"/>
          </a:xfrm>
          <a:prstGeom prst="roundRect">
            <a:avLst>
              <a:gd name="adj" fmla="val 16667"/>
            </a:avLst>
          </a:prstGeom>
          <a:noFill/>
          <a:ln w="31750">
            <a:solidFill>
              <a:srgbClr val="FF5308"/>
            </a:solidFill>
            <a:prstDash val="sysDash"/>
            <a:miter lim="800000"/>
            <a:headEnd/>
            <a:tailEnd/>
          </a:ln>
        </p:spPr>
        <p:txBody>
          <a:bodyPr/>
          <a:lstStyle/>
          <a:p>
            <a:pPr>
              <a:defRPr/>
            </a:pPr>
            <a:endParaRPr lang="en-US" dirty="0"/>
          </a:p>
        </p:txBody>
      </p:sp>
      <p:sp>
        <p:nvSpPr>
          <p:cNvPr id="15" name="Line 7">
            <a:extLst>
              <a:ext uri="{FF2B5EF4-FFF2-40B4-BE49-F238E27FC236}">
                <a16:creationId xmlns:a16="http://schemas.microsoft.com/office/drawing/2014/main" id="{5239B113-A8CC-403E-B684-C8F02CC08138}"/>
              </a:ext>
            </a:extLst>
          </p:cNvPr>
          <p:cNvSpPr>
            <a:spLocks noChangeShapeType="1"/>
          </p:cNvSpPr>
          <p:nvPr/>
        </p:nvSpPr>
        <p:spPr bwMode="auto">
          <a:xfrm>
            <a:off x="7552305" y="3192177"/>
            <a:ext cx="1858963" cy="1"/>
          </a:xfrm>
          <a:prstGeom prst="line">
            <a:avLst/>
          </a:prstGeom>
          <a:noFill/>
          <a:ln w="25400">
            <a:solidFill>
              <a:srgbClr val="FF5308"/>
            </a:solidFill>
            <a:round/>
            <a:headEnd type="stealth" w="lg" len="lg"/>
            <a:tailEnd/>
          </a:ln>
          <a:effectLst>
            <a:outerShdw blurRad="50800" dist="38100" dir="2700000" algn="tl" rotWithShape="0">
              <a:prstClr val="black">
                <a:alpha val="40000"/>
              </a:prstClr>
            </a:outerShdw>
          </a:effectLst>
        </p:spPr>
        <p:txBody>
          <a:bodyPr/>
          <a:lstStyle/>
          <a:p>
            <a:pPr>
              <a:defRPr/>
            </a:pPr>
            <a:endParaRPr lang="en-US" dirty="0"/>
          </a:p>
        </p:txBody>
      </p:sp>
      <p:sp>
        <p:nvSpPr>
          <p:cNvPr id="16" name="Text Box 6">
            <a:extLst>
              <a:ext uri="{FF2B5EF4-FFF2-40B4-BE49-F238E27FC236}">
                <a16:creationId xmlns:a16="http://schemas.microsoft.com/office/drawing/2014/main" id="{BA6B9737-065A-43F4-AC1B-CB51BA3C4A61}"/>
              </a:ext>
            </a:extLst>
          </p:cNvPr>
          <p:cNvSpPr txBox="1">
            <a:spLocks noChangeArrowheads="1"/>
          </p:cNvSpPr>
          <p:nvPr/>
        </p:nvSpPr>
        <p:spPr bwMode="auto">
          <a:xfrm>
            <a:off x="9411269" y="2904746"/>
            <a:ext cx="2305604" cy="1005840"/>
          </a:xfrm>
          <a:prstGeom prst="roundRect">
            <a:avLst>
              <a:gd name="adj" fmla="val 0"/>
            </a:avLst>
          </a:prstGeom>
          <a:solidFill>
            <a:srgbClr val="FF5308">
              <a:alpha val="67000"/>
            </a:srgbClr>
          </a:solidFill>
          <a:ln>
            <a:solidFill>
              <a:srgbClr val="FF5308"/>
            </a:solidFill>
            <a:headEnd/>
            <a:tailEnd/>
          </a:ln>
          <a:effectLst/>
          <a:scene3d>
            <a:camera prst="orthographicFront"/>
            <a:lightRig rig="threePt" dir="t"/>
          </a:scene3d>
          <a:sp3d>
            <a:bevelB/>
          </a:sp3d>
        </p:spPr>
        <p:style>
          <a:lnRef idx="1">
            <a:schemeClr val="accent2"/>
          </a:lnRef>
          <a:fillRef idx="2">
            <a:schemeClr val="accent2"/>
          </a:fillRef>
          <a:effectRef idx="1">
            <a:schemeClr val="accent2"/>
          </a:effectRef>
          <a:fontRef idx="minor">
            <a:schemeClr val="dk1"/>
          </a:fontRef>
        </p:style>
        <p:txBody>
          <a:bodyPr wrap="square" anchor="ctr">
            <a:noAutofit/>
          </a:bodyPr>
          <a:lstStyle/>
          <a:p>
            <a:pPr algn="ctr">
              <a:spcAft>
                <a:spcPts val="1000"/>
              </a:spcAft>
              <a:defRPr/>
            </a:pPr>
            <a:r>
              <a:rPr lang="en-US" b="1" dirty="0">
                <a:solidFill>
                  <a:schemeClr val="bg1"/>
                </a:solidFill>
                <a:latin typeface="Arial" pitchFamily="34" charset="0"/>
              </a:rPr>
              <a:t>Continuous Rod Tie-Down Run (CRTR)</a:t>
            </a:r>
            <a:endParaRPr lang="en-US" sz="4000" dirty="0">
              <a:solidFill>
                <a:schemeClr val="bg1"/>
              </a:solidFill>
              <a:latin typeface="Garamond" pitchFamily="18" charset="0"/>
            </a:endParaRPr>
          </a:p>
        </p:txBody>
      </p:sp>
      <p:pic>
        <p:nvPicPr>
          <p:cNvPr id="17" name="Graphic 16" descr="Graduation cap">
            <a:extLst>
              <a:ext uri="{FF2B5EF4-FFF2-40B4-BE49-F238E27FC236}">
                <a16:creationId xmlns:a16="http://schemas.microsoft.com/office/drawing/2014/main" id="{041DEE76-746E-497D-BD63-02E56A09EF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1086071" y="383050"/>
            <a:ext cx="643965" cy="643965"/>
          </a:xfrm>
          <a:prstGeom prst="rect">
            <a:avLst/>
          </a:prstGeom>
        </p:spPr>
      </p:pic>
    </p:spTree>
    <p:custDataLst>
      <p:tags r:id="rId1"/>
    </p:custDataLst>
    <p:extLst>
      <p:ext uri="{BB962C8B-B14F-4D97-AF65-F5344CB8AC3E}">
        <p14:creationId xmlns:p14="http://schemas.microsoft.com/office/powerpoint/2010/main" val="2200794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1000"/>
                                        <p:tgtEl>
                                          <p:spTgt spid="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1000"/>
                                        <p:tgtEl>
                                          <p:spTgt spid="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fade">
                                      <p:cBhvr>
                                        <p:cTn id="16" dur="1000"/>
                                        <p:tgtEl>
                                          <p:spTgt spid="9">
                                            <p:txEl>
                                              <p:pRg st="2" end="2"/>
                                            </p:txEl>
                                          </p:spTgt>
                                        </p:tgtEl>
                                      </p:cBhvr>
                                    </p:animEffect>
                                  </p:childTnLst>
                                </p:cTn>
                              </p:par>
                              <p:par>
                                <p:cTn id="17" presetID="55"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strVal val="#ppt_w*0.70"/>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Effect transition="in" filter="fade">
                                      <p:cBhvr>
                                        <p:cTn id="21" dur="10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22" presetClass="entr" presetSubtype="2"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55" presetClass="entr" presetSubtype="0" fill="hold" nodeType="withEffect">
                                  <p:stCondLst>
                                    <p:cond delay="10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strVal val="#ppt_w*0.70"/>
                                          </p:val>
                                        </p:tav>
                                        <p:tav tm="100000">
                                          <p:val>
                                            <p:strVal val="#ppt_w"/>
                                          </p:val>
                                        </p:tav>
                                      </p:tavLst>
                                    </p:anim>
                                    <p:anim calcmode="lin" valueType="num">
                                      <p:cBhvr>
                                        <p:cTn id="31" dur="1000" fill="hold"/>
                                        <p:tgtEl>
                                          <p:spTgt spid="13"/>
                                        </p:tgtEl>
                                        <p:attrNameLst>
                                          <p:attrName>ppt_h</p:attrName>
                                        </p:attrNameLst>
                                      </p:cBhvr>
                                      <p:tavLst>
                                        <p:tav tm="0">
                                          <p:val>
                                            <p:strVal val="#ppt_h"/>
                                          </p:val>
                                        </p:tav>
                                        <p:tav tm="100000">
                                          <p:val>
                                            <p:strVal val="#ppt_h"/>
                                          </p:val>
                                        </p:tav>
                                      </p:tavLst>
                                    </p:anim>
                                    <p:animEffect transition="in" filter="fade">
                                      <p:cBhvr>
                                        <p:cTn id="32" dur="1000"/>
                                        <p:tgtEl>
                                          <p:spTgt spid="13"/>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childTnLst>
                                </p:cTn>
                              </p:par>
                              <p:par>
                                <p:cTn id="36" presetID="22" presetClass="entr" presetSubtype="2" fill="hold" nodeType="withEffect">
                                  <p:stCondLst>
                                    <p:cond delay="100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Specific Design Requirements of AC391</a:t>
            </a:r>
          </a:p>
        </p:txBody>
      </p:sp>
      <p:sp>
        <p:nvSpPr>
          <p:cNvPr id="9" name="Rectangle 8">
            <a:extLst>
              <a:ext uri="{FF2B5EF4-FFF2-40B4-BE49-F238E27FC236}">
                <a16:creationId xmlns:a16="http://schemas.microsoft.com/office/drawing/2014/main" id="{46233188-3715-4511-A127-E01A5302EBB8}"/>
              </a:ext>
            </a:extLst>
          </p:cNvPr>
          <p:cNvSpPr/>
          <p:nvPr/>
        </p:nvSpPr>
        <p:spPr>
          <a:xfrm>
            <a:off x="475127" y="1307352"/>
            <a:ext cx="4485343" cy="4407648"/>
          </a:xfrm>
          <a:prstGeom prst="rect">
            <a:avLst/>
          </a:prstGeom>
        </p:spPr>
        <p:txBody>
          <a:bodyPr wrap="square" lIns="0" tIns="0" rIns="0" bIns="0">
            <a:noAutofit/>
          </a:bodyPr>
          <a:lstStyle/>
          <a:p>
            <a:pPr>
              <a:lnSpc>
                <a:spcPct val="120000"/>
              </a:lnSpc>
              <a:spcAft>
                <a:spcPts val="1200"/>
              </a:spcAft>
              <a:defRPr/>
            </a:pPr>
            <a:r>
              <a:rPr lang="en-US" sz="2200" b="1" dirty="0">
                <a:solidFill>
                  <a:srgbClr val="FF5308"/>
                </a:solidFill>
                <a:cs typeface="Calibri" pitchFamily="34" charset="0"/>
              </a:rPr>
              <a:t>Section 1.2</a:t>
            </a:r>
          </a:p>
          <a:p>
            <a:pPr>
              <a:lnSpc>
                <a:spcPct val="120000"/>
              </a:lnSpc>
              <a:spcAft>
                <a:spcPts val="2400"/>
              </a:spcAft>
              <a:defRPr/>
            </a:pPr>
            <a:r>
              <a:rPr lang="en-US" sz="2000" dirty="0">
                <a:cs typeface="Calibri" pitchFamily="34" charset="0"/>
              </a:rPr>
              <a:t>Limited to resisting roof </a:t>
            </a:r>
            <a:r>
              <a:rPr lang="en-US" sz="2000" b="1" dirty="0">
                <a:cs typeface="Calibri" pitchFamily="34" charset="0"/>
              </a:rPr>
              <a:t>wind uplift </a:t>
            </a:r>
            <a:r>
              <a:rPr lang="en-US" sz="2000" dirty="0">
                <a:cs typeface="Calibri" pitchFamily="34" charset="0"/>
              </a:rPr>
              <a:t>in </a:t>
            </a:r>
            <a:r>
              <a:rPr lang="en-US" sz="2000" b="1" dirty="0">
                <a:cs typeface="Calibri" pitchFamily="34" charset="0"/>
              </a:rPr>
              <a:t>wood</a:t>
            </a:r>
            <a:r>
              <a:rPr lang="en-US" sz="2000" dirty="0">
                <a:cs typeface="Calibri" pitchFamily="34" charset="0"/>
              </a:rPr>
              <a:t> light-framed construction. </a:t>
            </a:r>
          </a:p>
          <a:p>
            <a:pPr>
              <a:lnSpc>
                <a:spcPct val="120000"/>
              </a:lnSpc>
              <a:spcAft>
                <a:spcPts val="1200"/>
              </a:spcAft>
              <a:defRPr/>
            </a:pPr>
            <a:r>
              <a:rPr lang="en-US" sz="2200" b="1" dirty="0">
                <a:solidFill>
                  <a:srgbClr val="FF5308"/>
                </a:solidFill>
                <a:cs typeface="Calibri" pitchFamily="34" charset="0"/>
              </a:rPr>
              <a:t>Excluded from AC391</a:t>
            </a:r>
          </a:p>
          <a:p>
            <a:pPr>
              <a:lnSpc>
                <a:spcPct val="120000"/>
              </a:lnSpc>
              <a:spcAft>
                <a:spcPts val="1200"/>
              </a:spcAft>
              <a:defRPr/>
            </a:pPr>
            <a:r>
              <a:rPr lang="en-US" sz="2000" dirty="0">
                <a:cs typeface="Calibri" pitchFamily="34" charset="0"/>
              </a:rPr>
              <a:t>Shear wall </a:t>
            </a:r>
            <a:r>
              <a:rPr lang="en-US" sz="2000" b="1" dirty="0">
                <a:cs typeface="Calibri" pitchFamily="34" charset="0"/>
              </a:rPr>
              <a:t>overturning</a:t>
            </a:r>
            <a:r>
              <a:rPr lang="en-US" sz="2000" dirty="0">
                <a:cs typeface="Calibri" pitchFamily="34" charset="0"/>
              </a:rPr>
              <a:t> systems or use in </a:t>
            </a:r>
            <a:r>
              <a:rPr lang="en-US" sz="2000" b="1" dirty="0">
                <a:cs typeface="Calibri" pitchFamily="34" charset="0"/>
              </a:rPr>
              <a:t>cold-formed steel </a:t>
            </a:r>
            <a:r>
              <a:rPr lang="en-US" sz="2000" dirty="0">
                <a:cs typeface="Calibri" pitchFamily="34" charset="0"/>
              </a:rPr>
              <a:t>framing.</a:t>
            </a:r>
          </a:p>
        </p:txBody>
      </p:sp>
      <p:pic>
        <p:nvPicPr>
          <p:cNvPr id="17" name="Graphic 16" descr="Graduation cap">
            <a:extLst>
              <a:ext uri="{FF2B5EF4-FFF2-40B4-BE49-F238E27FC236}">
                <a16:creationId xmlns:a16="http://schemas.microsoft.com/office/drawing/2014/main" id="{041DEE76-746E-497D-BD63-02E56A09EF4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11086071" y="383050"/>
            <a:ext cx="643965" cy="643965"/>
          </a:xfrm>
          <a:prstGeom prst="rect">
            <a:avLst/>
          </a:prstGeom>
        </p:spPr>
      </p:pic>
      <p:pic>
        <p:nvPicPr>
          <p:cNvPr id="18" name="Content Placeholder 3" descr="CRTS.jpg">
            <a:extLst>
              <a:ext uri="{FF2B5EF4-FFF2-40B4-BE49-F238E27FC236}">
                <a16:creationId xmlns:a16="http://schemas.microsoft.com/office/drawing/2014/main" id="{668A379E-A8CB-42D3-A7E0-158A583A7238}"/>
              </a:ext>
            </a:extLst>
          </p:cNvPr>
          <p:cNvPicPr>
            <a:picLocks noChangeAspect="1"/>
          </p:cNvPicPr>
          <p:nvPr>
            <p:custDataLst>
              <p:tags r:id="rId2"/>
            </p:custDataLst>
          </p:nvPr>
        </p:nvPicPr>
        <p:blipFill>
          <a:blip r:embed="rId15">
            <a:extLst>
              <a:ext uri="{28A0092B-C50C-407E-A947-70E740481C1C}">
                <a14:useLocalDpi xmlns:a14="http://schemas.microsoft.com/office/drawing/2010/main" val="0"/>
              </a:ext>
            </a:extLst>
          </a:blip>
          <a:stretch>
            <a:fillRect/>
          </a:stretch>
        </p:blipFill>
        <p:spPr bwMode="auto">
          <a:xfrm>
            <a:off x="9175844" y="1283763"/>
            <a:ext cx="2577988" cy="4501461"/>
          </a:xfrm>
          <a:prstGeom prst="rect">
            <a:avLst/>
          </a:prstGeom>
          <a:noFill/>
          <a:ln w="9525">
            <a:noFill/>
            <a:miter lim="800000"/>
            <a:headEnd/>
            <a:tailEnd/>
          </a:ln>
          <a:effectLst/>
        </p:spPr>
      </p:pic>
      <p:pic>
        <p:nvPicPr>
          <p:cNvPr id="19" name="Picture 2">
            <a:extLst>
              <a:ext uri="{FF2B5EF4-FFF2-40B4-BE49-F238E27FC236}">
                <a16:creationId xmlns:a16="http://schemas.microsoft.com/office/drawing/2014/main" id="{91FE8671-A852-4B6C-8264-F98BE1D78EB0}"/>
              </a:ext>
            </a:extLst>
          </p:cNvPr>
          <p:cNvPicPr>
            <a:picLocks noChangeAspect="1" noChangeArrowheads="1"/>
          </p:cNvPicPr>
          <p:nvPr>
            <p:custDataLst>
              <p:tags r:id="rId3"/>
            </p:custDataLst>
          </p:nvPr>
        </p:nvPicPr>
        <p:blipFill>
          <a:blip r:embed="rId16">
            <a:extLst>
              <a:ext uri="{28A0092B-C50C-407E-A947-70E740481C1C}">
                <a14:useLocalDpi xmlns:a14="http://schemas.microsoft.com/office/drawing/2010/main" val="0"/>
              </a:ext>
            </a:extLst>
          </a:blip>
          <a:srcRect b="-224"/>
          <a:stretch>
            <a:fillRect/>
          </a:stretch>
        </p:blipFill>
        <p:spPr bwMode="auto">
          <a:xfrm>
            <a:off x="5653741" y="4129305"/>
            <a:ext cx="1495386" cy="1280160"/>
          </a:xfrm>
          <a:prstGeom prst="rect">
            <a:avLst/>
          </a:prstGeom>
          <a:noFill/>
          <a:ln w="25400" cap="flat" cmpd="sng">
            <a:noFill/>
            <a:prstDash val="solid"/>
            <a:miter lim="800000"/>
            <a:headEnd/>
            <a:tailEnd/>
          </a:ln>
        </p:spPr>
      </p:pic>
      <p:pic>
        <p:nvPicPr>
          <p:cNvPr id="20" name="Picture 3">
            <a:extLst>
              <a:ext uri="{FF2B5EF4-FFF2-40B4-BE49-F238E27FC236}">
                <a16:creationId xmlns:a16="http://schemas.microsoft.com/office/drawing/2014/main" id="{6A1877FF-8DFD-44B8-A76A-AD292ACD1D17}"/>
              </a:ext>
            </a:extLst>
          </p:cNvPr>
          <p:cNvPicPr>
            <a:picLocks noChangeAspect="1" noChangeArrowheads="1"/>
          </p:cNvPicPr>
          <p:nvPr>
            <p:custDataLst>
              <p:tags r:id="rId4"/>
            </p:custDataLst>
          </p:nvPr>
        </p:nvPicPr>
        <p:blipFill>
          <a:blip r:embed="rId17">
            <a:extLst>
              <a:ext uri="{28A0092B-C50C-407E-A947-70E740481C1C}">
                <a14:useLocalDpi xmlns:a14="http://schemas.microsoft.com/office/drawing/2010/main" val="0"/>
              </a:ext>
            </a:extLst>
          </a:blip>
          <a:srcRect b="881"/>
          <a:stretch>
            <a:fillRect/>
          </a:stretch>
        </p:blipFill>
        <p:spPr bwMode="auto">
          <a:xfrm>
            <a:off x="5695575" y="1937816"/>
            <a:ext cx="1419736" cy="1280160"/>
          </a:xfrm>
          <a:prstGeom prst="rect">
            <a:avLst/>
          </a:prstGeom>
          <a:noFill/>
          <a:ln w="25400" cap="flat" cmpd="sng">
            <a:noFill/>
            <a:prstDash val="solid"/>
            <a:miter lim="800000"/>
            <a:headEnd/>
            <a:tailEnd/>
          </a:ln>
        </p:spPr>
      </p:pic>
      <p:pic>
        <p:nvPicPr>
          <p:cNvPr id="21" name="Picture 8" descr="red_x_image.jpg">
            <a:extLst>
              <a:ext uri="{FF2B5EF4-FFF2-40B4-BE49-F238E27FC236}">
                <a16:creationId xmlns:a16="http://schemas.microsoft.com/office/drawing/2014/main" id="{7FCD5FA4-DF3C-413B-AEC7-CA4C4CD55DE7}"/>
              </a:ext>
            </a:extLst>
          </p:cNvPr>
          <p:cNvPicPr>
            <a:picLocks noChangeAspect="1"/>
          </p:cNvPicPr>
          <p:nvPr>
            <p:custDataLst>
              <p:tags r:id="rId5"/>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6215345" y="3600853"/>
            <a:ext cx="3937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descr="green_check_mark.gif">
            <a:extLst>
              <a:ext uri="{FF2B5EF4-FFF2-40B4-BE49-F238E27FC236}">
                <a16:creationId xmlns:a16="http://schemas.microsoft.com/office/drawing/2014/main" id="{FB275A4D-6C6C-4FE6-B391-3F4BB21AC493}"/>
              </a:ext>
            </a:extLst>
          </p:cNvPr>
          <p:cNvPicPr>
            <a:picLocks noChangeAspect="1"/>
          </p:cNvPicPr>
          <p:nvPr>
            <p:custDataLst>
              <p:tags r:id="rId6"/>
            </p:custDataLst>
          </p:nvPr>
        </p:nvPicPr>
        <p:blipFill>
          <a:blip r:embed="rId19">
            <a:extLst>
              <a:ext uri="{28A0092B-C50C-407E-A947-70E740481C1C}">
                <a14:useLocalDpi xmlns:a14="http://schemas.microsoft.com/office/drawing/2010/main" val="0"/>
              </a:ext>
            </a:extLst>
          </a:blip>
          <a:srcRect/>
          <a:stretch>
            <a:fillRect/>
          </a:stretch>
        </p:blipFill>
        <p:spPr bwMode="auto">
          <a:xfrm>
            <a:off x="6236119" y="1313373"/>
            <a:ext cx="41116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PTShape_0">
            <a:extLst>
              <a:ext uri="{FF2B5EF4-FFF2-40B4-BE49-F238E27FC236}">
                <a16:creationId xmlns:a16="http://schemas.microsoft.com/office/drawing/2014/main" id="{292C8B2E-DC70-40E3-AB22-EAB673AE711B}"/>
              </a:ext>
            </a:extLst>
          </p:cNvPr>
          <p:cNvPicPr>
            <a:picLocks noChangeAspect="1" noChangeArrowheads="1"/>
          </p:cNvPicPr>
          <p:nvPr>
            <p:custDataLst>
              <p:tags r:id="rId7"/>
            </p:custDataLst>
          </p:nvPr>
        </p:nvPicPr>
        <p:blipFill rotWithShape="1">
          <a:blip r:embed="rId20">
            <a:extLst>
              <a:ext uri="{28A0092B-C50C-407E-A947-70E740481C1C}">
                <a14:useLocalDpi xmlns:a14="http://schemas.microsoft.com/office/drawing/2010/main" val="0"/>
              </a:ext>
            </a:extLst>
          </a:blip>
          <a:srcRect/>
          <a:stretch/>
        </p:blipFill>
        <p:spPr bwMode="auto">
          <a:xfrm>
            <a:off x="7333876" y="1934006"/>
            <a:ext cx="1323489" cy="128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24" name="PPTShape_1">
            <a:extLst>
              <a:ext uri="{FF2B5EF4-FFF2-40B4-BE49-F238E27FC236}">
                <a16:creationId xmlns:a16="http://schemas.microsoft.com/office/drawing/2014/main" id="{29169258-F43B-440B-BC06-376B2E57A713}"/>
              </a:ext>
            </a:extLst>
          </p:cNvPr>
          <p:cNvPicPr>
            <a:picLocks noChangeAspect="1" noChangeArrowheads="1"/>
          </p:cNvPicPr>
          <p:nvPr>
            <p:custDataLst>
              <p:tags r:id="rId8"/>
            </p:custDataLst>
          </p:nvPr>
        </p:nvPicPr>
        <p:blipFill>
          <a:blip r:embed="rId21">
            <a:extLst>
              <a:ext uri="{28A0092B-C50C-407E-A947-70E740481C1C}">
                <a14:useLocalDpi xmlns:a14="http://schemas.microsoft.com/office/drawing/2010/main" val="0"/>
              </a:ext>
            </a:extLst>
          </a:blip>
          <a:srcRect/>
          <a:stretch>
            <a:fillRect/>
          </a:stretch>
        </p:blipFill>
        <p:spPr bwMode="auto">
          <a:xfrm>
            <a:off x="7333876" y="4120177"/>
            <a:ext cx="1323489" cy="128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25" name="PPTShape_2" descr="red_x_image.jpg">
            <a:extLst>
              <a:ext uri="{FF2B5EF4-FFF2-40B4-BE49-F238E27FC236}">
                <a16:creationId xmlns:a16="http://schemas.microsoft.com/office/drawing/2014/main" id="{85E4586F-57AE-4B63-B15A-138D5991CE19}"/>
              </a:ext>
            </a:extLst>
          </p:cNvPr>
          <p:cNvPicPr>
            <a:picLocks noChangeAspect="1"/>
          </p:cNvPicPr>
          <p:nvPr>
            <p:custDataLst>
              <p:tags r:id="rId9"/>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a:off x="7720233" y="3600853"/>
            <a:ext cx="3937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5" descr="green_check_mark.gif">
            <a:extLst>
              <a:ext uri="{FF2B5EF4-FFF2-40B4-BE49-F238E27FC236}">
                <a16:creationId xmlns:a16="http://schemas.microsoft.com/office/drawing/2014/main" id="{A82DD0FD-0BDF-424D-A64D-1983BA4863A2}"/>
              </a:ext>
            </a:extLst>
          </p:cNvPr>
          <p:cNvPicPr>
            <a:picLocks noChangeAspect="1"/>
          </p:cNvPicPr>
          <p:nvPr>
            <p:custDataLst>
              <p:tags r:id="rId10"/>
            </p:custDataLst>
          </p:nvPr>
        </p:nvPicPr>
        <p:blipFill>
          <a:blip r:embed="rId19">
            <a:extLst>
              <a:ext uri="{28A0092B-C50C-407E-A947-70E740481C1C}">
                <a14:useLocalDpi xmlns:a14="http://schemas.microsoft.com/office/drawing/2010/main" val="0"/>
              </a:ext>
            </a:extLst>
          </a:blip>
          <a:srcRect/>
          <a:stretch>
            <a:fillRect/>
          </a:stretch>
        </p:blipFill>
        <p:spPr bwMode="auto">
          <a:xfrm>
            <a:off x="7787337" y="1312999"/>
            <a:ext cx="41116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105693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1000"/>
                                        <p:tgtEl>
                                          <p:spTgt spid="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1000"/>
                                        <p:tgtEl>
                                          <p:spTgt spid="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1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Introduction</a:t>
            </a:r>
          </a:p>
        </p:txBody>
      </p:sp>
      <p:sp>
        <p:nvSpPr>
          <p:cNvPr id="3" name="Title 2"/>
          <p:cNvSpPr>
            <a:spLocks noGrp="1"/>
          </p:cNvSpPr>
          <p:nvPr>
            <p:ph type="title"/>
          </p:nvPr>
        </p:nvSpPr>
        <p:spPr/>
        <p:txBody>
          <a:bodyPr/>
          <a:lstStyle/>
          <a:p>
            <a:r>
              <a:rPr lang="en-US" dirty="0"/>
              <a:t>Credit Information</a:t>
            </a:r>
          </a:p>
        </p:txBody>
      </p:sp>
      <p:sp>
        <p:nvSpPr>
          <p:cNvPr id="4" name="Text Placeholder 3"/>
          <p:cNvSpPr>
            <a:spLocks noGrp="1"/>
          </p:cNvSpPr>
          <p:nvPr>
            <p:ph type="body" sz="quarter" idx="17"/>
          </p:nvPr>
        </p:nvSpPr>
        <p:spPr>
          <a:xfrm>
            <a:off x="469640" y="1307352"/>
            <a:ext cx="7198172" cy="4419600"/>
          </a:xfrm>
        </p:spPr>
        <p:txBody>
          <a:bodyPr/>
          <a:lstStyle/>
          <a:p>
            <a:pPr>
              <a:lnSpc>
                <a:spcPct val="100000"/>
              </a:lnSpc>
              <a:spcBef>
                <a:spcPts val="0"/>
              </a:spcBef>
              <a:spcAft>
                <a:spcPts val="1800"/>
              </a:spcAft>
              <a:defRPr/>
            </a:pPr>
            <a:r>
              <a:rPr lang="en-US" sz="2200" b="1" dirty="0">
                <a:solidFill>
                  <a:srgbClr val="FF5308"/>
                </a:solidFill>
                <a:latin typeface="+mj-lt"/>
              </a:rPr>
              <a:t>IACET Accreditation Information</a:t>
            </a:r>
            <a:endParaRPr lang="en-US" altLang="en-US" sz="2200" b="1" dirty="0">
              <a:solidFill>
                <a:srgbClr val="FF5308"/>
              </a:solidFill>
              <a:latin typeface="+mj-lt"/>
            </a:endParaRPr>
          </a:p>
          <a:p>
            <a:pPr lvl="0">
              <a:lnSpc>
                <a:spcPct val="150000"/>
              </a:lnSpc>
              <a:spcBef>
                <a:spcPts val="0"/>
              </a:spcBef>
              <a:spcAft>
                <a:spcPts val="1200"/>
              </a:spcAft>
            </a:pPr>
            <a:r>
              <a:rPr lang="en-US" dirty="0"/>
              <a:t>Simpson Strong-Tie® has been accredited as an Authorized Provider by the International Association for Continuing Education and Training (IACET).  As a result of their Authorized Provider accreditation status, Simpson Strong-Tie® is authorized to offer IACET CEUs for its programs that qualify under the ANSI/IACET Standard.</a:t>
            </a:r>
          </a:p>
          <a:p>
            <a:pPr lvl="0">
              <a:lnSpc>
                <a:spcPct val="150000"/>
              </a:lnSpc>
              <a:spcBef>
                <a:spcPts val="0"/>
              </a:spcBef>
              <a:spcAft>
                <a:spcPts val="1200"/>
              </a:spcAft>
            </a:pPr>
            <a:r>
              <a:rPr lang="en-US" b="1" dirty="0"/>
              <a:t>This course offers 0.1 CEU (1 hour of credit).</a:t>
            </a:r>
          </a:p>
        </p:txBody>
      </p:sp>
      <p:pic>
        <p:nvPicPr>
          <p:cNvPr id="5" name="Picture 4">
            <a:extLst>
              <a:ext uri="{FF2B5EF4-FFF2-40B4-BE49-F238E27FC236}">
                <a16:creationId xmlns:a16="http://schemas.microsoft.com/office/drawing/2014/main" id="{56C7CD27-EDB5-4F68-8E83-7B8CE2C360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92634" y="1979188"/>
            <a:ext cx="2144557" cy="1345223"/>
          </a:xfrm>
          <a:prstGeom prst="rect">
            <a:avLst/>
          </a:prstGeom>
        </p:spPr>
      </p:pic>
    </p:spTree>
    <p:custDataLst>
      <p:tags r:id="rId1"/>
    </p:custDataLst>
    <p:extLst>
      <p:ext uri="{BB962C8B-B14F-4D97-AF65-F5344CB8AC3E}">
        <p14:creationId xmlns:p14="http://schemas.microsoft.com/office/powerpoint/2010/main" val="2747339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What’s Not in the Code?</a:t>
            </a:r>
          </a:p>
        </p:txBody>
      </p:sp>
      <p:sp>
        <p:nvSpPr>
          <p:cNvPr id="9" name="Rectangle 8">
            <a:extLst>
              <a:ext uri="{FF2B5EF4-FFF2-40B4-BE49-F238E27FC236}">
                <a16:creationId xmlns:a16="http://schemas.microsoft.com/office/drawing/2014/main" id="{46233188-3715-4511-A127-E01A5302EBB8}"/>
              </a:ext>
            </a:extLst>
          </p:cNvPr>
          <p:cNvSpPr/>
          <p:nvPr/>
        </p:nvSpPr>
        <p:spPr>
          <a:xfrm>
            <a:off x="475127" y="1307352"/>
            <a:ext cx="7527367" cy="4407648"/>
          </a:xfrm>
          <a:prstGeom prst="rect">
            <a:avLst/>
          </a:prstGeom>
        </p:spPr>
        <p:txBody>
          <a:bodyPr wrap="square" lIns="0" tIns="0" rIns="0" bIns="0">
            <a:noAutofit/>
          </a:bodyPr>
          <a:lstStyle/>
          <a:p>
            <a:pPr>
              <a:lnSpc>
                <a:spcPct val="120000"/>
              </a:lnSpc>
              <a:spcAft>
                <a:spcPts val="1800"/>
              </a:spcAft>
              <a:defRPr/>
            </a:pPr>
            <a:r>
              <a:rPr lang="en-US" sz="2000" dirty="0">
                <a:cs typeface="Calibri" pitchFamily="34" charset="0"/>
              </a:rPr>
              <a:t>The building code does not define the requirements for the wood structural system the rod system is installed within, such as:</a:t>
            </a:r>
          </a:p>
          <a:p>
            <a:pPr marL="285750" indent="-285750">
              <a:lnSpc>
                <a:spcPct val="120000"/>
              </a:lnSpc>
              <a:spcAft>
                <a:spcPts val="800"/>
              </a:spcAft>
              <a:buFont typeface="Arial" panose="020B0604020202020204" pitchFamily="34" charset="0"/>
              <a:buChar char="•"/>
              <a:defRPr/>
            </a:pPr>
            <a:r>
              <a:rPr lang="en-US" dirty="0">
                <a:cs typeface="Calibri" pitchFamily="34" charset="0"/>
              </a:rPr>
              <a:t>Deflection limit for top plate flat bending</a:t>
            </a:r>
          </a:p>
          <a:p>
            <a:pPr marL="285750" indent="-285750">
              <a:lnSpc>
                <a:spcPct val="120000"/>
              </a:lnSpc>
              <a:spcAft>
                <a:spcPts val="800"/>
              </a:spcAft>
              <a:buFont typeface="Arial" panose="020B0604020202020204" pitchFamily="34" charset="0"/>
              <a:buChar char="•"/>
              <a:defRPr/>
            </a:pPr>
            <a:r>
              <a:rPr lang="en-US" dirty="0">
                <a:cs typeface="Calibri" pitchFamily="34" charset="0"/>
              </a:rPr>
              <a:t>Top plate rotation</a:t>
            </a:r>
          </a:p>
          <a:p>
            <a:pPr marL="285750" indent="-285750">
              <a:lnSpc>
                <a:spcPct val="120000"/>
              </a:lnSpc>
              <a:spcAft>
                <a:spcPts val="800"/>
              </a:spcAft>
              <a:buFont typeface="Arial" panose="020B0604020202020204" pitchFamily="34" charset="0"/>
              <a:buChar char="•"/>
              <a:defRPr/>
            </a:pPr>
            <a:r>
              <a:rPr lang="en-US" dirty="0">
                <a:cs typeface="Calibri" pitchFamily="34" charset="0"/>
              </a:rPr>
              <a:t>Rod elongation</a:t>
            </a:r>
          </a:p>
          <a:p>
            <a:pPr marL="285750" indent="-285750">
              <a:lnSpc>
                <a:spcPct val="120000"/>
              </a:lnSpc>
              <a:spcAft>
                <a:spcPts val="800"/>
              </a:spcAft>
              <a:buFont typeface="Arial" panose="020B0604020202020204" pitchFamily="34" charset="0"/>
              <a:buChar char="•"/>
              <a:defRPr/>
            </a:pPr>
            <a:r>
              <a:rPr lang="en-US" dirty="0">
                <a:cs typeface="Calibri" pitchFamily="34" charset="0"/>
              </a:rPr>
              <a:t>Wood plate crushing</a:t>
            </a:r>
          </a:p>
          <a:p>
            <a:pPr marL="285750" indent="-285750">
              <a:lnSpc>
                <a:spcPct val="120000"/>
              </a:lnSpc>
              <a:spcAft>
                <a:spcPts val="800"/>
              </a:spcAft>
              <a:buFont typeface="Arial" panose="020B0604020202020204" pitchFamily="34" charset="0"/>
              <a:buChar char="•"/>
              <a:defRPr/>
            </a:pPr>
            <a:r>
              <a:rPr lang="en-US" dirty="0">
                <a:cs typeface="Calibri" pitchFamily="34" charset="0"/>
              </a:rPr>
              <a:t>Wood shrinkage</a:t>
            </a:r>
          </a:p>
          <a:p>
            <a:pPr marL="285750" indent="-285750">
              <a:lnSpc>
                <a:spcPct val="120000"/>
              </a:lnSpc>
              <a:spcAft>
                <a:spcPts val="800"/>
              </a:spcAft>
              <a:buFont typeface="Arial" panose="020B0604020202020204" pitchFamily="34" charset="0"/>
              <a:buChar char="•"/>
              <a:defRPr/>
            </a:pPr>
            <a:r>
              <a:rPr lang="en-US" dirty="0">
                <a:cs typeface="Calibri" pitchFamily="34" charset="0"/>
              </a:rPr>
              <a:t>Bearing plates</a:t>
            </a:r>
          </a:p>
          <a:p>
            <a:pPr marL="285750" indent="-285750">
              <a:lnSpc>
                <a:spcPct val="120000"/>
              </a:lnSpc>
              <a:spcAft>
                <a:spcPts val="800"/>
              </a:spcAft>
              <a:buFont typeface="Arial" panose="020B0604020202020204" pitchFamily="34" charset="0"/>
              <a:buChar char="•"/>
              <a:defRPr/>
            </a:pPr>
            <a:r>
              <a:rPr lang="en-US" dirty="0">
                <a:cs typeface="Calibri" pitchFamily="34" charset="0"/>
              </a:rPr>
              <a:t>Anchorage capacity</a:t>
            </a:r>
            <a:endParaRPr lang="en-US" sz="2000" dirty="0">
              <a:cs typeface="Calibri" pitchFamily="34" charset="0"/>
            </a:endParaRPr>
          </a:p>
        </p:txBody>
      </p:sp>
      <p:pic>
        <p:nvPicPr>
          <p:cNvPr id="17" name="Graphic 16" descr="Graduation cap">
            <a:extLst>
              <a:ext uri="{FF2B5EF4-FFF2-40B4-BE49-F238E27FC236}">
                <a16:creationId xmlns:a16="http://schemas.microsoft.com/office/drawing/2014/main" id="{041DEE76-746E-497D-BD63-02E56A09EF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086071" y="383050"/>
            <a:ext cx="643965" cy="643965"/>
          </a:xfrm>
          <a:prstGeom prst="rect">
            <a:avLst/>
          </a:prstGeom>
        </p:spPr>
      </p:pic>
      <p:pic>
        <p:nvPicPr>
          <p:cNvPr id="15" name="Picture 5">
            <a:extLst>
              <a:ext uri="{FF2B5EF4-FFF2-40B4-BE49-F238E27FC236}">
                <a16:creationId xmlns:a16="http://schemas.microsoft.com/office/drawing/2014/main" id="{34B0D6B0-352F-449F-B7BF-748DB877F659}"/>
              </a:ext>
            </a:extLst>
          </p:cNvPr>
          <p:cNvPicPr>
            <a:picLocks noChangeAspect="1" noChangeArrowheads="1"/>
          </p:cNvPicPr>
          <p:nvPr>
            <p:custDataLst>
              <p:tags r:id="rId2"/>
            </p:custDataLst>
          </p:nvPr>
        </p:nvPicPr>
        <p:blipFill rotWithShape="1">
          <a:blip r:embed="rId7">
            <a:extLst>
              <a:ext uri="{28A0092B-C50C-407E-A947-70E740481C1C}">
                <a14:useLocalDpi xmlns:a14="http://schemas.microsoft.com/office/drawing/2010/main" val="0"/>
              </a:ext>
            </a:extLst>
          </a:blip>
          <a:srcRect l="478" r="688"/>
          <a:stretch/>
        </p:blipFill>
        <p:spPr bwMode="auto">
          <a:xfrm>
            <a:off x="9181520" y="1307352"/>
            <a:ext cx="2548516" cy="2577354"/>
          </a:xfrm>
          <a:prstGeom prst="rect">
            <a:avLst/>
          </a:prstGeom>
          <a:noFill/>
          <a:ln w="25400" cap="flat" cmpd="sng">
            <a:noFill/>
            <a:prstDash val="solid"/>
            <a:miter lim="800000"/>
            <a:headEnd/>
            <a:tailEnd/>
          </a:ln>
          <a:effectLst/>
        </p:spPr>
      </p:pic>
      <p:sp>
        <p:nvSpPr>
          <p:cNvPr id="16" name="TextBox 15">
            <a:extLst>
              <a:ext uri="{FF2B5EF4-FFF2-40B4-BE49-F238E27FC236}">
                <a16:creationId xmlns:a16="http://schemas.microsoft.com/office/drawing/2014/main" id="{111C2BD2-43DD-4433-B9E5-018DDBF19DEE}"/>
              </a:ext>
            </a:extLst>
          </p:cNvPr>
          <p:cNvSpPr txBox="1"/>
          <p:nvPr/>
        </p:nvSpPr>
        <p:spPr>
          <a:xfrm>
            <a:off x="6847256" y="4152671"/>
            <a:ext cx="4912664" cy="923330"/>
          </a:xfrm>
          <a:prstGeom prst="rect">
            <a:avLst/>
          </a:prstGeom>
          <a:noFill/>
        </p:spPr>
        <p:txBody>
          <a:bodyPr wrap="square" rtlCol="0">
            <a:spAutoFit/>
          </a:bodyPr>
          <a:lstStyle/>
          <a:p>
            <a:pPr algn="r"/>
            <a:r>
              <a:rPr lang="en-US" b="1" dirty="0"/>
              <a:t>AC391 does establish guidelines for evaluation of the wood frame system the rod system must perform in.</a:t>
            </a:r>
          </a:p>
        </p:txBody>
      </p:sp>
      <p:cxnSp>
        <p:nvCxnSpPr>
          <p:cNvPr id="27" name="Straight Connector 26">
            <a:extLst>
              <a:ext uri="{FF2B5EF4-FFF2-40B4-BE49-F238E27FC236}">
                <a16:creationId xmlns:a16="http://schemas.microsoft.com/office/drawing/2014/main" id="{8AA3B6AD-FEEA-44DD-A1D7-26E7D0173816}"/>
              </a:ext>
            </a:extLst>
          </p:cNvPr>
          <p:cNvCxnSpPr>
            <a:cxnSpLocks/>
          </p:cNvCxnSpPr>
          <p:nvPr/>
        </p:nvCxnSpPr>
        <p:spPr>
          <a:xfrm>
            <a:off x="7052235" y="5206073"/>
            <a:ext cx="4677803" cy="0"/>
          </a:xfrm>
          <a:prstGeom prst="line">
            <a:avLst/>
          </a:prstGeom>
          <a:ln w="19050">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88798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1000"/>
                                        <p:tgtEl>
                                          <p:spTgt spid="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fade">
                                      <p:cBhvr>
                                        <p:cTn id="13" dur="1000"/>
                                        <p:tgtEl>
                                          <p:spTgt spid="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fade">
                                      <p:cBhvr>
                                        <p:cTn id="16" dur="1000"/>
                                        <p:tgtEl>
                                          <p:spTgt spid="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1000"/>
                                        <p:tgtEl>
                                          <p:spTgt spid="9">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fade">
                                      <p:cBhvr>
                                        <p:cTn id="22" dur="1000"/>
                                        <p:tgtEl>
                                          <p:spTgt spid="9">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Effect transition="in" filter="fade">
                                      <p:cBhvr>
                                        <p:cTn id="25" dur="1000"/>
                                        <p:tgtEl>
                                          <p:spTgt spid="9">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9">
                                            <p:txEl>
                                              <p:pRg st="7" end="7"/>
                                            </p:txEl>
                                          </p:spTgt>
                                        </p:tgtEl>
                                        <p:attrNameLst>
                                          <p:attrName>style.visibility</p:attrName>
                                        </p:attrNameLst>
                                      </p:cBhvr>
                                      <p:to>
                                        <p:strVal val="visible"/>
                                      </p:to>
                                    </p:set>
                                    <p:animEffect transition="in" filter="fade">
                                      <p:cBhvr>
                                        <p:cTn id="28" dur="10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7175307" cy="298614"/>
          </a:xfrm>
        </p:spPr>
        <p:txBody>
          <a:bodyPr/>
          <a:lstStyle/>
          <a:p>
            <a:r>
              <a:rPr lang="en-US" dirty="0"/>
              <a:t>Understanding Restraint Rod Systems  |  Wind Uplift Restraint Rod Systems</a:t>
            </a:r>
          </a:p>
        </p:txBody>
      </p:sp>
      <p:sp>
        <p:nvSpPr>
          <p:cNvPr id="3" name="Title 2"/>
          <p:cNvSpPr>
            <a:spLocks noGrp="1"/>
          </p:cNvSpPr>
          <p:nvPr>
            <p:ph type="title"/>
          </p:nvPr>
        </p:nvSpPr>
        <p:spPr/>
        <p:txBody>
          <a:bodyPr/>
          <a:lstStyle/>
          <a:p>
            <a:r>
              <a:rPr lang="en-US" dirty="0"/>
              <a:t>Design Guidance for Wind Systems</a:t>
            </a:r>
          </a:p>
        </p:txBody>
      </p:sp>
      <p:sp>
        <p:nvSpPr>
          <p:cNvPr id="9" name="Rectangle 8">
            <a:extLst>
              <a:ext uri="{FF2B5EF4-FFF2-40B4-BE49-F238E27FC236}">
                <a16:creationId xmlns:a16="http://schemas.microsoft.com/office/drawing/2014/main" id="{46233188-3715-4511-A127-E01A5302EBB8}"/>
              </a:ext>
            </a:extLst>
          </p:cNvPr>
          <p:cNvSpPr/>
          <p:nvPr/>
        </p:nvSpPr>
        <p:spPr>
          <a:xfrm>
            <a:off x="475127" y="1307352"/>
            <a:ext cx="5925673" cy="4407648"/>
          </a:xfrm>
          <a:prstGeom prst="rect">
            <a:avLst/>
          </a:prstGeom>
        </p:spPr>
        <p:txBody>
          <a:bodyPr wrap="square" lIns="0" tIns="0" rIns="0" bIns="0">
            <a:noAutofit/>
          </a:bodyPr>
          <a:lstStyle/>
          <a:p>
            <a:pPr>
              <a:lnSpc>
                <a:spcPct val="120000"/>
              </a:lnSpc>
              <a:spcAft>
                <a:spcPts val="1800"/>
              </a:spcAft>
              <a:defRPr/>
            </a:pPr>
            <a:r>
              <a:rPr lang="en-US" sz="2000" dirty="0">
                <a:cs typeface="Calibri" pitchFamily="34" charset="0"/>
              </a:rPr>
              <a:t>Some manufacturers define the wind uplift restraint rod components (CRTR), but leave the “system” components (CRTS) design to the engineer. </a:t>
            </a:r>
          </a:p>
          <a:p>
            <a:pPr>
              <a:lnSpc>
                <a:spcPct val="120000"/>
              </a:lnSpc>
              <a:spcAft>
                <a:spcPts val="1800"/>
              </a:spcAft>
              <a:defRPr/>
            </a:pPr>
            <a:r>
              <a:rPr lang="en-US" sz="2000" b="1" dirty="0">
                <a:cs typeface="Calibri" pitchFamily="34" charset="0"/>
              </a:rPr>
              <a:t>Who is responsible for the design of the wood structural system…</a:t>
            </a:r>
          </a:p>
        </p:txBody>
      </p:sp>
      <p:pic>
        <p:nvPicPr>
          <p:cNvPr id="17" name="Graphic 16" descr="Graduation cap">
            <a:extLst>
              <a:ext uri="{FF2B5EF4-FFF2-40B4-BE49-F238E27FC236}">
                <a16:creationId xmlns:a16="http://schemas.microsoft.com/office/drawing/2014/main" id="{041DEE76-746E-497D-BD63-02E56A09EF4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086071" y="383050"/>
            <a:ext cx="643965" cy="643965"/>
          </a:xfrm>
          <a:prstGeom prst="rect">
            <a:avLst/>
          </a:prstGeom>
        </p:spPr>
      </p:pic>
      <p:pic>
        <p:nvPicPr>
          <p:cNvPr id="5" name="Graphic 4" descr="Question mark">
            <a:extLst>
              <a:ext uri="{FF2B5EF4-FFF2-40B4-BE49-F238E27FC236}">
                <a16:creationId xmlns:a16="http://schemas.microsoft.com/office/drawing/2014/main" id="{BE8DC0F4-1C1B-4EB6-AC85-3CC7588242C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708831" y="3899857"/>
            <a:ext cx="1408956" cy="1408956"/>
          </a:xfrm>
          <a:prstGeom prst="rect">
            <a:avLst/>
          </a:prstGeom>
        </p:spPr>
      </p:pic>
      <p:pic>
        <p:nvPicPr>
          <p:cNvPr id="12" name="Picture 1" descr="http://www.strongtie.com/ftp/catalogs/c-hw12/C-HW12-p33.pdf - Windows Internet Explorer">
            <a:extLst>
              <a:ext uri="{FF2B5EF4-FFF2-40B4-BE49-F238E27FC236}">
                <a16:creationId xmlns:a16="http://schemas.microsoft.com/office/drawing/2014/main" id="{F3B12DD3-7DB8-48F5-9DB4-AF4CFDAD18C7}"/>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854577" y="1200715"/>
            <a:ext cx="344021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
            <a:extLst>
              <a:ext uri="{FF2B5EF4-FFF2-40B4-BE49-F238E27FC236}">
                <a16:creationId xmlns:a16="http://schemas.microsoft.com/office/drawing/2014/main" id="{2B084ED6-26EA-4954-9714-7FC58731B1FA}"/>
              </a:ext>
            </a:extLst>
          </p:cNvPr>
          <p:cNvSpPr>
            <a:spLocks noChangeArrowheads="1"/>
          </p:cNvSpPr>
          <p:nvPr/>
        </p:nvSpPr>
        <p:spPr bwMode="auto">
          <a:xfrm>
            <a:off x="10552673" y="1790117"/>
            <a:ext cx="704351" cy="424534"/>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14" name="Rectangle 5">
            <a:extLst>
              <a:ext uri="{FF2B5EF4-FFF2-40B4-BE49-F238E27FC236}">
                <a16:creationId xmlns:a16="http://schemas.microsoft.com/office/drawing/2014/main" id="{DE79088E-5399-4C9D-8FB8-0C86D0A8F064}"/>
              </a:ext>
            </a:extLst>
          </p:cNvPr>
          <p:cNvSpPr>
            <a:spLocks noChangeArrowheads="1"/>
          </p:cNvSpPr>
          <p:nvPr/>
        </p:nvSpPr>
        <p:spPr bwMode="auto">
          <a:xfrm>
            <a:off x="10498353" y="4631226"/>
            <a:ext cx="758671" cy="533388"/>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eaLnBrk="1" hangingPunct="1">
              <a:spcBef>
                <a:spcPct val="20000"/>
              </a:spcBef>
            </a:pPr>
            <a:endParaRPr lang="en-US" sz="2000" b="1" baseline="-25000" dirty="0">
              <a:latin typeface="Arial" pitchFamily="34" charset="0"/>
              <a:cs typeface="Arial" pitchFamily="34" charset="0"/>
            </a:endParaRPr>
          </a:p>
        </p:txBody>
      </p:sp>
      <p:sp>
        <p:nvSpPr>
          <p:cNvPr id="18" name="Rectangle 6">
            <a:extLst>
              <a:ext uri="{FF2B5EF4-FFF2-40B4-BE49-F238E27FC236}">
                <a16:creationId xmlns:a16="http://schemas.microsoft.com/office/drawing/2014/main" id="{36AA3CED-0567-4DCB-87E7-81AF01C298E7}"/>
              </a:ext>
            </a:extLst>
          </p:cNvPr>
          <p:cNvSpPr>
            <a:spLocks noChangeArrowheads="1"/>
          </p:cNvSpPr>
          <p:nvPr/>
        </p:nvSpPr>
        <p:spPr bwMode="auto">
          <a:xfrm>
            <a:off x="10541256" y="3681572"/>
            <a:ext cx="894529" cy="425301"/>
          </a:xfrm>
          <a:prstGeom prst="rect">
            <a:avLst/>
          </a:prstGeom>
          <a:ln w="28575">
            <a:headEnd/>
            <a:tailEnd/>
          </a:ln>
        </p:spPr>
        <p:style>
          <a:lnRef idx="2">
            <a:schemeClr val="dk1"/>
          </a:lnRef>
          <a:fillRef idx="1">
            <a:schemeClr val="lt1"/>
          </a:fillRef>
          <a:effectRef idx="0">
            <a:schemeClr val="dk1"/>
          </a:effectRef>
          <a:fontRef idx="minor">
            <a:schemeClr val="dk1"/>
          </a:fontRef>
        </p:style>
        <p:txBody>
          <a:bodyPr lIns="0" tIns="0" rIns="0" bIns="0" anchor="ctr" anchorCtr="0"/>
          <a:lstStyle/>
          <a:p>
            <a:pPr algn="ctr" eaLnBrk="1" hangingPunct="1">
              <a:spcBef>
                <a:spcPts val="0"/>
              </a:spcBef>
            </a:pPr>
            <a:r>
              <a:rPr lang="en-US" sz="2000" b="1" dirty="0">
                <a:solidFill>
                  <a:schemeClr val="tx1"/>
                </a:solidFill>
              </a:rPr>
              <a:t>CRTR</a:t>
            </a:r>
          </a:p>
        </p:txBody>
      </p:sp>
      <p:sp>
        <p:nvSpPr>
          <p:cNvPr id="19" name="Rectangle 6">
            <a:extLst>
              <a:ext uri="{FF2B5EF4-FFF2-40B4-BE49-F238E27FC236}">
                <a16:creationId xmlns:a16="http://schemas.microsoft.com/office/drawing/2014/main" id="{82594E2E-04C7-44D4-A4C6-6C6E8F0DEEB7}"/>
              </a:ext>
            </a:extLst>
          </p:cNvPr>
          <p:cNvSpPr>
            <a:spLocks noChangeArrowheads="1"/>
          </p:cNvSpPr>
          <p:nvPr/>
        </p:nvSpPr>
        <p:spPr bwMode="auto">
          <a:xfrm>
            <a:off x="10534205" y="4639218"/>
            <a:ext cx="894528" cy="425301"/>
          </a:xfrm>
          <a:prstGeom prst="rect">
            <a:avLst/>
          </a:prstGeom>
          <a:ln w="28575">
            <a:headEnd/>
            <a:tailEnd/>
          </a:ln>
        </p:spPr>
        <p:style>
          <a:lnRef idx="2">
            <a:schemeClr val="dk1"/>
          </a:lnRef>
          <a:fillRef idx="1">
            <a:schemeClr val="lt1"/>
          </a:fillRef>
          <a:effectRef idx="0">
            <a:schemeClr val="dk1"/>
          </a:effectRef>
          <a:fontRef idx="minor">
            <a:schemeClr val="dk1"/>
          </a:fontRef>
        </p:style>
        <p:txBody>
          <a:bodyPr lIns="0" tIns="0" rIns="0" bIns="0" anchor="ctr" anchorCtr="0"/>
          <a:lstStyle/>
          <a:p>
            <a:pPr algn="ctr" eaLnBrk="1" hangingPunct="1">
              <a:spcBef>
                <a:spcPts val="0"/>
              </a:spcBef>
            </a:pPr>
            <a:r>
              <a:rPr lang="en-US" sz="2000" b="1" dirty="0">
                <a:solidFill>
                  <a:schemeClr val="tx1"/>
                </a:solidFill>
              </a:rPr>
              <a:t>CRTS</a:t>
            </a:r>
          </a:p>
        </p:txBody>
      </p:sp>
    </p:spTree>
    <p:custDataLst>
      <p:tags r:id="rId1"/>
    </p:custDataLst>
    <p:extLst>
      <p:ext uri="{BB962C8B-B14F-4D97-AF65-F5344CB8AC3E}">
        <p14:creationId xmlns:p14="http://schemas.microsoft.com/office/powerpoint/2010/main" val="349619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D0F70A5-6FBA-144C-B8AE-C63B6DFBEEC1}"/>
              </a:ext>
            </a:extLst>
          </p:cNvPr>
          <p:cNvSpPr>
            <a:spLocks noGrp="1"/>
          </p:cNvSpPr>
          <p:nvPr>
            <p:ph type="body" sz="quarter" idx="16"/>
          </p:nvPr>
        </p:nvSpPr>
        <p:spPr>
          <a:xfrm>
            <a:off x="473528" y="6525303"/>
            <a:ext cx="6309360" cy="232594"/>
          </a:xfrm>
        </p:spPr>
        <p:txBody>
          <a:bodyPr/>
          <a:lstStyle/>
          <a:p>
            <a:r>
              <a:rPr lang="en-US" dirty="0"/>
              <a:t>Understanding Restraint Rod Systems  |  Restraint Rod Systems for Shear Wall Overturning</a:t>
            </a:r>
          </a:p>
          <a:p>
            <a:endParaRPr lang="en-US" dirty="0"/>
          </a:p>
          <a:p>
            <a:endParaRPr lang="en-US" dirty="0"/>
          </a:p>
        </p:txBody>
      </p:sp>
      <p:sp>
        <p:nvSpPr>
          <p:cNvPr id="3" name="Title 2">
            <a:extLst>
              <a:ext uri="{FF2B5EF4-FFF2-40B4-BE49-F238E27FC236}">
                <a16:creationId xmlns:a16="http://schemas.microsoft.com/office/drawing/2014/main" id="{6CCA97A3-557E-5E43-BEA5-C6EA35373A69}"/>
              </a:ext>
            </a:extLst>
          </p:cNvPr>
          <p:cNvSpPr>
            <a:spLocks noGrp="1"/>
          </p:cNvSpPr>
          <p:nvPr>
            <p:ph type="title"/>
          </p:nvPr>
        </p:nvSpPr>
        <p:spPr>
          <a:xfrm>
            <a:off x="473527" y="286544"/>
            <a:ext cx="8184697" cy="549275"/>
          </a:xfrm>
        </p:spPr>
        <p:txBody>
          <a:bodyPr>
            <a:normAutofit/>
          </a:bodyPr>
          <a:lstStyle/>
          <a:p>
            <a:r>
              <a:rPr lang="en-US" dirty="0"/>
              <a:t>Restraint Rod Systems for Shear Wall Overturning</a:t>
            </a:r>
          </a:p>
        </p:txBody>
      </p:sp>
    </p:spTree>
    <p:custDataLst>
      <p:tags r:id="rId1"/>
    </p:custDataLst>
    <p:extLst>
      <p:ext uri="{BB962C8B-B14F-4D97-AF65-F5344CB8AC3E}">
        <p14:creationId xmlns:p14="http://schemas.microsoft.com/office/powerpoint/2010/main" val="3312767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1295400"/>
            <a:ext cx="6085114" cy="4419600"/>
          </a:xfrm>
        </p:spPr>
        <p:txBody>
          <a:bodyPr/>
          <a:lstStyle/>
          <a:p>
            <a:pPr>
              <a:lnSpc>
                <a:spcPct val="120000"/>
              </a:lnSpc>
            </a:pPr>
            <a:r>
              <a:rPr lang="en-US" sz="2000" dirty="0" smtClean="0"/>
              <a:t>How do </a:t>
            </a:r>
            <a:r>
              <a:rPr lang="en-US" sz="2000" dirty="0"/>
              <a:t>forces enter, travel through, and exit the </a:t>
            </a:r>
            <a:r>
              <a:rPr lang="en-US" sz="2000" dirty="0" smtClean="0"/>
              <a:t>shear wall overturning restraint system</a:t>
            </a:r>
            <a:r>
              <a:rPr lang="en-US" sz="2000" dirty="0"/>
              <a:t>?</a:t>
            </a:r>
          </a:p>
        </p:txBody>
      </p:sp>
      <p:pic>
        <p:nvPicPr>
          <p:cNvPr id="5"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8939893" y="1041024"/>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343437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1295400"/>
            <a:ext cx="6085114" cy="731108"/>
          </a:xfrm>
          <a:solidFill>
            <a:schemeClr val="bg1">
              <a:lumMod val="95000"/>
            </a:schemeClr>
          </a:solidFill>
          <a:ln>
            <a:solidFill>
              <a:srgbClr val="FF5308"/>
            </a:solidFill>
          </a:ln>
        </p:spPr>
        <p:txBody>
          <a:bodyPr lIns="182880" tIns="91440" rIns="91440" bIns="91440" anchor="ctr" anchorCtr="0"/>
          <a:lstStyle/>
          <a:p>
            <a:pPr>
              <a:lnSpc>
                <a:spcPct val="120000"/>
              </a:lnSpc>
              <a:spcAft>
                <a:spcPts val="1200"/>
              </a:spcAft>
              <a:defRPr/>
            </a:pPr>
            <a:r>
              <a:rPr lang="en-US" sz="2200" dirty="0">
                <a:solidFill>
                  <a:srgbClr val="FF5308"/>
                </a:solidFill>
                <a:cs typeface="Calibri" pitchFamily="34" charset="0"/>
              </a:rPr>
              <a:t>Lateral forces </a:t>
            </a:r>
            <a:r>
              <a:rPr lang="en-US" sz="2200" dirty="0">
                <a:cs typeface="Calibri" pitchFamily="34" charset="0"/>
              </a:rPr>
              <a:t>are applied to shear walls.</a:t>
            </a:r>
          </a:p>
        </p:txBody>
      </p:sp>
      <p:sp>
        <p:nvSpPr>
          <p:cNvPr id="6" name="Right Arrow 5"/>
          <p:cNvSpPr/>
          <p:nvPr/>
        </p:nvSpPr>
        <p:spPr>
          <a:xfrm>
            <a:off x="8044543" y="1139713"/>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
        <p:nvSpPr>
          <p:cNvPr id="7" name="Right Arrow 6"/>
          <p:cNvSpPr/>
          <p:nvPr/>
        </p:nvSpPr>
        <p:spPr>
          <a:xfrm>
            <a:off x="8054068" y="2922248"/>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pic>
        <p:nvPicPr>
          <p:cNvPr id="8"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8939893" y="1041024"/>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21448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1208405"/>
            <a:ext cx="6085114" cy="2325627"/>
          </a:xfrm>
          <a:solidFill>
            <a:schemeClr val="bg1">
              <a:lumMod val="95000"/>
            </a:schemeClr>
          </a:solidFill>
          <a:ln>
            <a:solidFill>
              <a:srgbClr val="FF5308"/>
            </a:solidFill>
          </a:ln>
        </p:spPr>
        <p:txBody>
          <a:bodyPr lIns="182880" tIns="91440" rIns="91440" bIns="91440" anchor="ctr" anchorCtr="0">
            <a:noAutofit/>
          </a:bodyPr>
          <a:lstStyle/>
          <a:p>
            <a:pPr>
              <a:lnSpc>
                <a:spcPct val="120000"/>
              </a:lnSpc>
              <a:spcAft>
                <a:spcPts val="1200"/>
              </a:spcAft>
              <a:defRPr/>
            </a:pPr>
            <a:r>
              <a:rPr lang="en-US" sz="2200" dirty="0">
                <a:solidFill>
                  <a:srgbClr val="FF5308"/>
                </a:solidFill>
                <a:cs typeface="Calibri" pitchFamily="34" charset="0"/>
              </a:rPr>
              <a:t>Sheathing fasteners </a:t>
            </a:r>
            <a:r>
              <a:rPr lang="en-US" sz="2200" dirty="0">
                <a:cs typeface="Calibri" pitchFamily="34" charset="0"/>
              </a:rPr>
              <a:t>transfer loads into posts, creating upward compression on wood plates and blocking as overturning forces occur. </a:t>
            </a:r>
            <a:endParaRPr lang="en-US" sz="2200" dirty="0" smtClean="0">
              <a:cs typeface="Calibri" pitchFamily="34" charset="0"/>
            </a:endParaRPr>
          </a:p>
          <a:p>
            <a:pPr>
              <a:lnSpc>
                <a:spcPct val="120000"/>
              </a:lnSpc>
              <a:spcAft>
                <a:spcPts val="1200"/>
              </a:spcAft>
              <a:defRPr/>
            </a:pPr>
            <a:r>
              <a:rPr lang="en-US" sz="2200" dirty="0" smtClean="0">
                <a:cs typeface="Calibri" pitchFamily="34" charset="0"/>
              </a:rPr>
              <a:t>Overturning </a:t>
            </a:r>
            <a:r>
              <a:rPr lang="en-US" sz="2200" dirty="0">
                <a:cs typeface="Calibri" pitchFamily="34" charset="0"/>
              </a:rPr>
              <a:t>forces are incremental, per floor. </a:t>
            </a:r>
          </a:p>
        </p:txBody>
      </p:sp>
      <p:pic>
        <p:nvPicPr>
          <p:cNvPr id="8"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8939893" y="1041024"/>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8292577" y="1751497"/>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
        <p:nvSpPr>
          <p:cNvPr id="7" name="Right Arrow 6"/>
          <p:cNvSpPr/>
          <p:nvPr/>
        </p:nvSpPr>
        <p:spPr>
          <a:xfrm>
            <a:off x="8302102" y="3534032"/>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Tree>
    <p:custDataLst>
      <p:tags r:id="rId1"/>
    </p:custDataLst>
    <p:extLst>
      <p:ext uri="{BB962C8B-B14F-4D97-AF65-F5344CB8AC3E}">
        <p14:creationId xmlns:p14="http://schemas.microsoft.com/office/powerpoint/2010/main" val="353072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1208405"/>
            <a:ext cx="6085114" cy="1769573"/>
          </a:xfrm>
          <a:solidFill>
            <a:schemeClr val="bg1">
              <a:lumMod val="95000"/>
            </a:schemeClr>
          </a:solidFill>
          <a:ln>
            <a:solidFill>
              <a:srgbClr val="FF5308"/>
            </a:solidFill>
          </a:ln>
        </p:spPr>
        <p:txBody>
          <a:bodyPr lIns="182880" tIns="91440" rIns="91440" bIns="91440" anchor="ctr" anchorCtr="0">
            <a:noAutofit/>
          </a:bodyPr>
          <a:lstStyle/>
          <a:p>
            <a:pPr>
              <a:lnSpc>
                <a:spcPct val="120000"/>
              </a:lnSpc>
              <a:spcAft>
                <a:spcPts val="1200"/>
              </a:spcAft>
              <a:defRPr/>
            </a:pPr>
            <a:r>
              <a:rPr lang="en-US" sz="2200" dirty="0" smtClean="0">
                <a:solidFill>
                  <a:srgbClr val="FF5308"/>
                </a:solidFill>
                <a:cs typeface="Calibri" pitchFamily="34" charset="0"/>
              </a:rPr>
              <a:t>Posts </a:t>
            </a:r>
            <a:r>
              <a:rPr lang="en-US" sz="2200" dirty="0" smtClean="0">
                <a:cs typeface="Calibri" pitchFamily="34" charset="0"/>
              </a:rPr>
              <a:t>(at each level) transfer </a:t>
            </a:r>
            <a:r>
              <a:rPr lang="en-US" sz="2200" dirty="0">
                <a:cs typeface="Calibri" pitchFamily="34" charset="0"/>
              </a:rPr>
              <a:t>compression forces to wood members, causing bearing and bending on steel plates. </a:t>
            </a:r>
          </a:p>
        </p:txBody>
      </p:sp>
      <p:pic>
        <p:nvPicPr>
          <p:cNvPr id="8"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8939893" y="1041024"/>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8390534" y="979072"/>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
        <p:nvSpPr>
          <p:cNvPr id="7" name="Right Arrow 6"/>
          <p:cNvSpPr/>
          <p:nvPr/>
        </p:nvSpPr>
        <p:spPr>
          <a:xfrm>
            <a:off x="8400059" y="2761608"/>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Tree>
    <p:custDataLst>
      <p:tags r:id="rId1"/>
    </p:custDataLst>
    <p:extLst>
      <p:ext uri="{BB962C8B-B14F-4D97-AF65-F5344CB8AC3E}">
        <p14:creationId xmlns:p14="http://schemas.microsoft.com/office/powerpoint/2010/main" val="164467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1208405"/>
            <a:ext cx="6085114" cy="1769573"/>
          </a:xfrm>
          <a:solidFill>
            <a:schemeClr val="bg1">
              <a:lumMod val="95000"/>
            </a:schemeClr>
          </a:solidFill>
          <a:ln>
            <a:solidFill>
              <a:srgbClr val="FF5308"/>
            </a:solidFill>
          </a:ln>
        </p:spPr>
        <p:txBody>
          <a:bodyPr lIns="182880" tIns="91440" rIns="91440" bIns="91440" anchor="ctr" anchorCtr="0">
            <a:noAutofit/>
          </a:bodyPr>
          <a:lstStyle/>
          <a:p>
            <a:pPr>
              <a:lnSpc>
                <a:spcPct val="120000"/>
              </a:lnSpc>
              <a:spcAft>
                <a:spcPts val="1200"/>
              </a:spcAft>
              <a:defRPr/>
            </a:pPr>
            <a:r>
              <a:rPr lang="en-US" sz="2200" dirty="0">
                <a:solidFill>
                  <a:srgbClr val="FF5308"/>
                </a:solidFill>
                <a:cs typeface="Calibri" pitchFamily="34" charset="0"/>
              </a:rPr>
              <a:t>Rods </a:t>
            </a:r>
            <a:r>
              <a:rPr lang="en-US" sz="2200" dirty="0">
                <a:cs typeface="Calibri" pitchFamily="34" charset="0"/>
              </a:rPr>
              <a:t>transfer cumulative overturning forces, translated into tension forces, </a:t>
            </a:r>
            <a:r>
              <a:rPr lang="en-US" sz="2200" dirty="0" smtClean="0">
                <a:cs typeface="Calibri" pitchFamily="34" charset="0"/>
              </a:rPr>
              <a:t>down </a:t>
            </a:r>
            <a:r>
              <a:rPr lang="en-US" sz="2200" dirty="0">
                <a:cs typeface="Calibri" pitchFamily="34" charset="0"/>
              </a:rPr>
              <a:t>level to level.</a:t>
            </a:r>
          </a:p>
        </p:txBody>
      </p:sp>
      <p:pic>
        <p:nvPicPr>
          <p:cNvPr id="8"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8939893" y="1041024"/>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8427605" y="2461883"/>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
        <p:nvSpPr>
          <p:cNvPr id="7" name="Right Arrow 6"/>
          <p:cNvSpPr/>
          <p:nvPr/>
        </p:nvSpPr>
        <p:spPr>
          <a:xfrm>
            <a:off x="8437130" y="4516270"/>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Tree>
    <p:custDataLst>
      <p:tags r:id="rId1"/>
    </p:custDataLst>
    <p:extLst>
      <p:ext uri="{BB962C8B-B14F-4D97-AF65-F5344CB8AC3E}">
        <p14:creationId xmlns:p14="http://schemas.microsoft.com/office/powerpoint/2010/main" val="392991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1208406"/>
            <a:ext cx="6085114" cy="1253478"/>
          </a:xfrm>
          <a:solidFill>
            <a:schemeClr val="bg1">
              <a:lumMod val="95000"/>
            </a:schemeClr>
          </a:solidFill>
          <a:ln>
            <a:solidFill>
              <a:srgbClr val="FF5308"/>
            </a:solidFill>
          </a:ln>
        </p:spPr>
        <p:txBody>
          <a:bodyPr lIns="182880" tIns="91440" rIns="91440" bIns="91440" anchor="ctr" anchorCtr="0">
            <a:noAutofit/>
          </a:bodyPr>
          <a:lstStyle/>
          <a:p>
            <a:pPr>
              <a:lnSpc>
                <a:spcPct val="120000"/>
              </a:lnSpc>
              <a:spcAft>
                <a:spcPts val="1200"/>
              </a:spcAft>
              <a:defRPr/>
            </a:pPr>
            <a:r>
              <a:rPr lang="en-US" sz="2200" dirty="0">
                <a:solidFill>
                  <a:srgbClr val="FF5308"/>
                </a:solidFill>
                <a:cs typeface="Calibri" pitchFamily="34" charset="0"/>
              </a:rPr>
              <a:t>Anchorage </a:t>
            </a:r>
            <a:r>
              <a:rPr lang="en-US" sz="2200" dirty="0">
                <a:cs typeface="Calibri" pitchFamily="34" charset="0"/>
              </a:rPr>
              <a:t>transfers cumulative overturning forces into foundation.</a:t>
            </a:r>
          </a:p>
        </p:txBody>
      </p:sp>
      <p:pic>
        <p:nvPicPr>
          <p:cNvPr id="8"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8939893" y="1041024"/>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p:cNvSpPr/>
          <p:nvPr/>
        </p:nvSpPr>
        <p:spPr>
          <a:xfrm>
            <a:off x="8437130" y="5010544"/>
            <a:ext cx="885825"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Tree>
    <p:custDataLst>
      <p:tags r:id="rId1"/>
    </p:custDataLst>
    <p:extLst>
      <p:ext uri="{BB962C8B-B14F-4D97-AF65-F5344CB8AC3E}">
        <p14:creationId xmlns:p14="http://schemas.microsoft.com/office/powerpoint/2010/main" val="272629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 – System Load Path</a:t>
            </a:r>
          </a:p>
        </p:txBody>
      </p:sp>
      <p:sp>
        <p:nvSpPr>
          <p:cNvPr id="4" name="Text Placeholder 3"/>
          <p:cNvSpPr>
            <a:spLocks noGrp="1"/>
          </p:cNvSpPr>
          <p:nvPr>
            <p:ph type="body" sz="quarter" idx="17"/>
          </p:nvPr>
        </p:nvSpPr>
        <p:spPr>
          <a:xfrm>
            <a:off x="457200" y="3935188"/>
            <a:ext cx="3352800" cy="1110251"/>
          </a:xfrm>
          <a:solidFill>
            <a:schemeClr val="bg1">
              <a:lumMod val="95000"/>
            </a:schemeClr>
          </a:solidFill>
          <a:ln>
            <a:solidFill>
              <a:srgbClr val="FF5308"/>
            </a:solidFill>
          </a:ln>
        </p:spPr>
        <p:txBody>
          <a:bodyPr lIns="182880" tIns="91440" rIns="91440" bIns="91440" anchor="ctr" anchorCtr="0">
            <a:noAutofit/>
          </a:bodyPr>
          <a:lstStyle/>
          <a:p>
            <a:pPr>
              <a:lnSpc>
                <a:spcPct val="120000"/>
              </a:lnSpc>
              <a:spcAft>
                <a:spcPts val="1200"/>
              </a:spcAft>
              <a:defRPr/>
            </a:pPr>
            <a:r>
              <a:rPr lang="en-US" sz="2200" dirty="0">
                <a:cs typeface="Calibri" pitchFamily="34" charset="0"/>
              </a:rPr>
              <a:t>This side of the structure is in </a:t>
            </a:r>
            <a:r>
              <a:rPr lang="en-US" sz="2200" dirty="0">
                <a:solidFill>
                  <a:srgbClr val="FF5308"/>
                </a:solidFill>
                <a:cs typeface="Calibri" pitchFamily="34" charset="0"/>
              </a:rPr>
              <a:t>TENSION.</a:t>
            </a:r>
          </a:p>
        </p:txBody>
      </p:sp>
      <p:pic>
        <p:nvPicPr>
          <p:cNvPr id="8" name="Picture 14" descr="C:\Users\bmayer\Documents\Articulate Presenter\Rod Systems Training\Understanding Rod Uplift Systems and AC391\Overturning2.g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l="19908" r="18980" b="1115"/>
          <a:stretch>
            <a:fillRect/>
          </a:stretch>
        </p:blipFill>
        <p:spPr bwMode="auto">
          <a:xfrm>
            <a:off x="4607379" y="1039387"/>
            <a:ext cx="25146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3"/>
          <p:cNvSpPr txBox="1">
            <a:spLocks/>
          </p:cNvSpPr>
          <p:nvPr/>
        </p:nvSpPr>
        <p:spPr>
          <a:xfrm>
            <a:off x="7919358" y="3331031"/>
            <a:ext cx="3712030" cy="2318565"/>
          </a:xfrm>
          <a:prstGeom prst="rect">
            <a:avLst/>
          </a:prstGeom>
          <a:solidFill>
            <a:schemeClr val="bg1">
              <a:lumMod val="95000"/>
            </a:schemeClr>
          </a:solidFill>
          <a:ln>
            <a:solidFill>
              <a:srgbClr val="FF5308"/>
            </a:solidFill>
          </a:ln>
        </p:spPr>
        <p:txBody>
          <a:bodyPr lIns="182880" tIns="91440" rIns="91440" bIns="9144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Aft>
                <a:spcPts val="1200"/>
              </a:spcAft>
              <a:defRPr/>
            </a:pPr>
            <a:r>
              <a:rPr lang="en-US" sz="2200" dirty="0">
                <a:cs typeface="Calibri" pitchFamily="34" charset="0"/>
              </a:rPr>
              <a:t>This side of the structure is in </a:t>
            </a:r>
            <a:r>
              <a:rPr lang="en-US" sz="2200" dirty="0">
                <a:solidFill>
                  <a:srgbClr val="FF5308"/>
                </a:solidFill>
                <a:cs typeface="Calibri" pitchFamily="34" charset="0"/>
              </a:rPr>
              <a:t>COMPRESSION</a:t>
            </a:r>
            <a:r>
              <a:rPr lang="en-US" sz="2200" dirty="0">
                <a:cs typeface="Calibri" pitchFamily="34" charset="0"/>
              </a:rPr>
              <a:t>, where the forces are transferred down to the foundation by the wood members.</a:t>
            </a:r>
          </a:p>
        </p:txBody>
      </p:sp>
      <p:sp>
        <p:nvSpPr>
          <p:cNvPr id="9" name="Right Arrow 8"/>
          <p:cNvSpPr/>
          <p:nvPr/>
        </p:nvSpPr>
        <p:spPr>
          <a:xfrm>
            <a:off x="3818080" y="4339174"/>
            <a:ext cx="457200"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
        <p:nvSpPr>
          <p:cNvPr id="12" name="Right Arrow 11"/>
          <p:cNvSpPr/>
          <p:nvPr/>
        </p:nvSpPr>
        <p:spPr>
          <a:xfrm rot="10800000">
            <a:off x="7478402" y="4339174"/>
            <a:ext cx="457200" cy="302278"/>
          </a:xfrm>
          <a:prstGeom prst="rightArrow">
            <a:avLst/>
          </a:prstGeom>
          <a:solidFill>
            <a:schemeClr val="tx1"/>
          </a:solidFill>
          <a:ln w="34925">
            <a:noFill/>
          </a:ln>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en-US" dirty="0"/>
          </a:p>
        </p:txBody>
      </p:sp>
    </p:spTree>
    <p:custDataLst>
      <p:tags r:id="rId1"/>
    </p:custDataLst>
    <p:extLst>
      <p:ext uri="{BB962C8B-B14F-4D97-AF65-F5344CB8AC3E}">
        <p14:creationId xmlns:p14="http://schemas.microsoft.com/office/powerpoint/2010/main" val="113806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Introduction</a:t>
            </a:r>
          </a:p>
        </p:txBody>
      </p:sp>
      <p:sp>
        <p:nvSpPr>
          <p:cNvPr id="3" name="Title 2"/>
          <p:cNvSpPr>
            <a:spLocks noGrp="1"/>
          </p:cNvSpPr>
          <p:nvPr>
            <p:ph type="title"/>
          </p:nvPr>
        </p:nvSpPr>
        <p:spPr/>
        <p:txBody>
          <a:bodyPr/>
          <a:lstStyle/>
          <a:p>
            <a:r>
              <a:rPr lang="en-US" dirty="0"/>
              <a:t>Credit Information</a:t>
            </a:r>
          </a:p>
        </p:txBody>
      </p:sp>
      <p:sp>
        <p:nvSpPr>
          <p:cNvPr id="4" name="Text Placeholder 3"/>
          <p:cNvSpPr>
            <a:spLocks noGrp="1"/>
          </p:cNvSpPr>
          <p:nvPr>
            <p:ph type="body" sz="quarter" idx="17"/>
          </p:nvPr>
        </p:nvSpPr>
        <p:spPr>
          <a:xfrm>
            <a:off x="469640" y="1307352"/>
            <a:ext cx="6253889" cy="4419600"/>
          </a:xfrm>
        </p:spPr>
        <p:txBody>
          <a:bodyPr/>
          <a:lstStyle/>
          <a:p>
            <a:pPr>
              <a:lnSpc>
                <a:spcPct val="100000"/>
              </a:lnSpc>
              <a:spcBef>
                <a:spcPts val="0"/>
              </a:spcBef>
              <a:spcAft>
                <a:spcPts val="1800"/>
              </a:spcAft>
              <a:defRPr/>
            </a:pPr>
            <a:r>
              <a:rPr lang="en-US" sz="2200" b="1" dirty="0">
                <a:solidFill>
                  <a:srgbClr val="FF5308"/>
                </a:solidFill>
                <a:latin typeface="+mj-lt"/>
              </a:rPr>
              <a:t>AIA Member Information</a:t>
            </a:r>
            <a:endParaRPr lang="en-US" altLang="en-US" sz="2200" b="1" dirty="0">
              <a:solidFill>
                <a:srgbClr val="FF5308"/>
              </a:solidFill>
              <a:latin typeface="+mj-lt"/>
            </a:endParaRPr>
          </a:p>
          <a:p>
            <a:pPr lvl="0">
              <a:lnSpc>
                <a:spcPct val="150000"/>
              </a:lnSpc>
              <a:spcBef>
                <a:spcPts val="0"/>
              </a:spcBef>
              <a:spcAft>
                <a:spcPts val="1200"/>
              </a:spcAft>
            </a:pPr>
            <a:r>
              <a:rPr lang="en-US" sz="1400" dirty="0"/>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Upon completion of this course, Credit(s) earned will be reported to AIA CES for AIA members who pass the course and have entered their AIA member number on their Simpson profile page. A link to the Certificate of Completion will be available upon completion of this course. </a:t>
            </a:r>
            <a:br>
              <a:rPr lang="en-US" sz="1400" dirty="0"/>
            </a:br>
            <a:r>
              <a:rPr lang="en-US" sz="1400" dirty="0"/>
              <a:t>Only AIA LU/HSW will be reported.</a:t>
            </a:r>
          </a:p>
          <a:p>
            <a:pPr lvl="0">
              <a:lnSpc>
                <a:spcPct val="150000"/>
              </a:lnSpc>
              <a:spcBef>
                <a:spcPts val="0"/>
              </a:spcBef>
              <a:spcAft>
                <a:spcPts val="1200"/>
              </a:spcAft>
            </a:pPr>
            <a:r>
              <a:rPr lang="en-US" sz="1400" b="1" dirty="0"/>
              <a:t>This course offers 1 LU/HSW credit.</a:t>
            </a:r>
          </a:p>
          <a:p>
            <a:pPr lvl="0">
              <a:lnSpc>
                <a:spcPct val="150000"/>
              </a:lnSpc>
              <a:spcBef>
                <a:spcPts val="0"/>
              </a:spcBef>
              <a:spcAft>
                <a:spcPts val="1200"/>
              </a:spcAft>
            </a:pPr>
            <a:r>
              <a:rPr lang="en-US" sz="1400" b="1" dirty="0"/>
              <a:t>AIA Course Number: </a:t>
            </a:r>
            <a:r>
              <a:rPr lang="en-US" sz="1400" b="1" dirty="0" smtClean="0"/>
              <a:t>AIA-ROD10113</a:t>
            </a:r>
            <a:endParaRPr lang="en-US" sz="1400" b="1" dirty="0"/>
          </a:p>
        </p:txBody>
      </p:sp>
      <p:pic>
        <p:nvPicPr>
          <p:cNvPr id="6" name="Picture 5">
            <a:extLst>
              <a:ext uri="{FF2B5EF4-FFF2-40B4-BE49-F238E27FC236}">
                <a16:creationId xmlns:a16="http://schemas.microsoft.com/office/drawing/2014/main" id="{3AD0070B-D46D-4A83-A53B-8C9D3DE7F4B2}"/>
              </a:ext>
            </a:extLst>
          </p:cNvPr>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9335247" y="2049983"/>
            <a:ext cx="2048900" cy="204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152009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Overturning Restraint Rod System</a:t>
            </a:r>
          </a:p>
        </p:txBody>
      </p:sp>
      <p:sp>
        <p:nvSpPr>
          <p:cNvPr id="4" name="Text Placeholder 3"/>
          <p:cNvSpPr>
            <a:spLocks noGrp="1"/>
          </p:cNvSpPr>
          <p:nvPr>
            <p:ph type="body" sz="quarter" idx="17"/>
          </p:nvPr>
        </p:nvSpPr>
        <p:spPr>
          <a:xfrm>
            <a:off x="457200" y="1295400"/>
            <a:ext cx="4539343" cy="4419600"/>
          </a:xfrm>
        </p:spPr>
        <p:txBody>
          <a:bodyPr/>
          <a:lstStyle/>
          <a:p>
            <a:pPr>
              <a:lnSpc>
                <a:spcPct val="120000"/>
              </a:lnSpc>
              <a:spcBef>
                <a:spcPts val="1800"/>
              </a:spcBef>
            </a:pPr>
            <a:r>
              <a:rPr lang="en-US" sz="2000" dirty="0"/>
              <a:t>The uplift load is delivered to posts through sheathing fasteners.</a:t>
            </a:r>
          </a:p>
          <a:p>
            <a:pPr>
              <a:lnSpc>
                <a:spcPct val="120000"/>
              </a:lnSpc>
              <a:spcBef>
                <a:spcPts val="1800"/>
              </a:spcBef>
            </a:pPr>
            <a:r>
              <a:rPr lang="en-US" sz="2000" dirty="0"/>
              <a:t>Posts then deliver uplift load directly to the bearing plate.</a:t>
            </a:r>
          </a:p>
          <a:p>
            <a:pPr>
              <a:lnSpc>
                <a:spcPct val="120000"/>
              </a:lnSpc>
              <a:spcBef>
                <a:spcPts val="1800"/>
              </a:spcBef>
            </a:pPr>
            <a:r>
              <a:rPr lang="en-US" sz="2000" dirty="0">
                <a:solidFill>
                  <a:srgbClr val="FF5308"/>
                </a:solidFill>
              </a:rPr>
              <a:t>Compression posts are close together to minimize top plate bending</a:t>
            </a:r>
            <a:r>
              <a:rPr lang="en-US" sz="2000" dirty="0" smtClean="0">
                <a:solidFill>
                  <a:srgbClr val="FF5308"/>
                </a:solidFill>
              </a:rPr>
              <a:t>.</a:t>
            </a:r>
            <a:endParaRPr lang="en-US" sz="2000" dirty="0">
              <a:solidFill>
                <a:srgbClr val="FF5308"/>
              </a:solidFill>
            </a:endParaRPr>
          </a:p>
        </p:txBody>
      </p:sp>
      <p:pic>
        <p:nvPicPr>
          <p:cNvPr id="5" name="Picture 15" descr="Spacing-bending.jpg"/>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7416897" y="1295400"/>
            <a:ext cx="3362325" cy="262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AutoShape 11"/>
          <p:cNvCxnSpPr>
            <a:cxnSpLocks noChangeShapeType="1"/>
          </p:cNvCxnSpPr>
          <p:nvPr/>
        </p:nvCxnSpPr>
        <p:spPr bwMode="auto">
          <a:xfrm>
            <a:off x="8737697" y="4137025"/>
            <a:ext cx="647700" cy="0"/>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7" name="Line 12"/>
          <p:cNvSpPr>
            <a:spLocks noChangeShapeType="1"/>
          </p:cNvSpPr>
          <p:nvPr/>
        </p:nvSpPr>
        <p:spPr bwMode="auto">
          <a:xfrm>
            <a:off x="8715472" y="3870325"/>
            <a:ext cx="0" cy="4381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 name="Line 13"/>
          <p:cNvSpPr>
            <a:spLocks noChangeShapeType="1"/>
          </p:cNvSpPr>
          <p:nvPr/>
        </p:nvSpPr>
        <p:spPr bwMode="auto">
          <a:xfrm>
            <a:off x="9407622" y="3863975"/>
            <a:ext cx="0" cy="4381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9" name="Line 14"/>
          <p:cNvSpPr>
            <a:spLocks noChangeShapeType="1"/>
          </p:cNvSpPr>
          <p:nvPr/>
        </p:nvSpPr>
        <p:spPr bwMode="auto">
          <a:xfrm>
            <a:off x="9071072" y="4152900"/>
            <a:ext cx="0" cy="4683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0" name="Line 16"/>
          <p:cNvSpPr>
            <a:spLocks noChangeShapeType="1"/>
          </p:cNvSpPr>
          <p:nvPr/>
        </p:nvSpPr>
        <p:spPr bwMode="auto">
          <a:xfrm>
            <a:off x="9402860" y="1606550"/>
            <a:ext cx="361950" cy="28257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 name="Line 17"/>
          <p:cNvSpPr>
            <a:spLocks noChangeShapeType="1"/>
          </p:cNvSpPr>
          <p:nvPr/>
        </p:nvSpPr>
        <p:spPr bwMode="auto">
          <a:xfrm flipH="1">
            <a:off x="8331297" y="1584325"/>
            <a:ext cx="441325" cy="31432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2" name="AutoShape 18"/>
          <p:cNvSpPr>
            <a:spLocks noChangeArrowheads="1"/>
          </p:cNvSpPr>
          <p:nvPr/>
        </p:nvSpPr>
        <p:spPr bwMode="auto">
          <a:xfrm>
            <a:off x="8393210" y="2217738"/>
            <a:ext cx="254000" cy="1017587"/>
          </a:xfrm>
          <a:prstGeom prst="upArrow">
            <a:avLst>
              <a:gd name="adj1" fmla="val 50000"/>
              <a:gd name="adj2" fmla="val 100991"/>
            </a:avLst>
          </a:prstGeom>
          <a:solidFill>
            <a:srgbClr val="FF0000"/>
          </a:solidFill>
          <a:ln w="9525">
            <a:solidFill>
              <a:schemeClr val="tx1"/>
            </a:solidFill>
            <a:miter lim="800000"/>
            <a:headEnd/>
            <a:tailEnd/>
          </a:ln>
        </p:spPr>
        <p:txBody>
          <a:bodyPr vert="eaVert" wrap="none" anchor="ctr"/>
          <a:lstStyle/>
          <a:p>
            <a:endParaRPr lang="en-US" dirty="0"/>
          </a:p>
        </p:txBody>
      </p:sp>
      <p:sp>
        <p:nvSpPr>
          <p:cNvPr id="13" name="AutoShape 19"/>
          <p:cNvSpPr>
            <a:spLocks noChangeArrowheads="1"/>
          </p:cNvSpPr>
          <p:nvPr/>
        </p:nvSpPr>
        <p:spPr bwMode="auto">
          <a:xfrm>
            <a:off x="9460010" y="2227263"/>
            <a:ext cx="254000" cy="1017587"/>
          </a:xfrm>
          <a:prstGeom prst="upArrow">
            <a:avLst>
              <a:gd name="adj1" fmla="val 50000"/>
              <a:gd name="adj2" fmla="val 100991"/>
            </a:avLst>
          </a:prstGeom>
          <a:solidFill>
            <a:srgbClr val="FF0000"/>
          </a:solidFill>
          <a:ln w="9525">
            <a:solidFill>
              <a:schemeClr val="tx1"/>
            </a:solidFill>
            <a:miter lim="800000"/>
            <a:headEnd/>
            <a:tailEnd/>
          </a:ln>
        </p:spPr>
        <p:txBody>
          <a:bodyPr vert="eaVert" wrap="none" anchor="ctr"/>
          <a:lstStyle/>
          <a:p>
            <a:endParaRPr lang="en-US" dirty="0"/>
          </a:p>
        </p:txBody>
      </p:sp>
      <p:sp>
        <p:nvSpPr>
          <p:cNvPr id="14" name="Text Placeholder 3"/>
          <p:cNvSpPr txBox="1">
            <a:spLocks/>
          </p:cNvSpPr>
          <p:nvPr/>
        </p:nvSpPr>
        <p:spPr>
          <a:xfrm>
            <a:off x="7385147" y="4651874"/>
            <a:ext cx="3352800" cy="1110251"/>
          </a:xfrm>
          <a:prstGeom prst="rect">
            <a:avLst/>
          </a:prstGeom>
          <a:solidFill>
            <a:schemeClr val="bg1">
              <a:lumMod val="95000"/>
            </a:schemeClr>
          </a:solidFill>
          <a:ln>
            <a:solidFill>
              <a:srgbClr val="FF5308"/>
            </a:solidFill>
          </a:ln>
        </p:spPr>
        <p:txBody>
          <a:bodyPr lIns="182880" tIns="91440" rIns="91440" bIns="9144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Aft>
                <a:spcPts val="1200"/>
              </a:spcAft>
              <a:defRPr/>
            </a:pPr>
            <a:r>
              <a:rPr lang="en-US" sz="2000" dirty="0">
                <a:cs typeface="Calibri" pitchFamily="34" charset="0"/>
              </a:rPr>
              <a:t>Spacing limited to control top plate </a:t>
            </a:r>
            <a:r>
              <a:rPr lang="en-US" sz="2000" dirty="0" smtClean="0">
                <a:cs typeface="Calibri" pitchFamily="34" charset="0"/>
              </a:rPr>
              <a:t>bending.</a:t>
            </a:r>
            <a:endParaRPr lang="en-US" sz="2000" dirty="0">
              <a:cs typeface="Calibri" pitchFamily="34" charset="0"/>
            </a:endParaRPr>
          </a:p>
        </p:txBody>
      </p:sp>
    </p:spTree>
    <p:custDataLst>
      <p:tags r:id="rId1"/>
    </p:custDataLst>
    <p:extLst>
      <p:ext uri="{BB962C8B-B14F-4D97-AF65-F5344CB8AC3E}">
        <p14:creationId xmlns:p14="http://schemas.microsoft.com/office/powerpoint/2010/main" val="235818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Skipped-Floor System</a:t>
            </a:r>
          </a:p>
        </p:txBody>
      </p:sp>
      <p:sp>
        <p:nvSpPr>
          <p:cNvPr id="4" name="Text Placeholder 3"/>
          <p:cNvSpPr>
            <a:spLocks noGrp="1"/>
          </p:cNvSpPr>
          <p:nvPr>
            <p:ph type="body" sz="quarter" idx="17"/>
          </p:nvPr>
        </p:nvSpPr>
        <p:spPr>
          <a:xfrm>
            <a:off x="457200" y="1295400"/>
            <a:ext cx="7249886" cy="4419600"/>
          </a:xfrm>
        </p:spPr>
        <p:txBody>
          <a:bodyPr/>
          <a:lstStyle/>
          <a:p>
            <a:pPr>
              <a:lnSpc>
                <a:spcPct val="120000"/>
              </a:lnSpc>
              <a:spcBef>
                <a:spcPts val="1800"/>
              </a:spcBef>
            </a:pPr>
            <a:r>
              <a:rPr lang="en-US" sz="2000" b="1" dirty="0">
                <a:solidFill>
                  <a:srgbClr val="FF5308"/>
                </a:solidFill>
              </a:rPr>
              <a:t>Three-story skipped-floor </a:t>
            </a:r>
            <a:r>
              <a:rPr lang="en-US" sz="2000" b="1" dirty="0" smtClean="0">
                <a:solidFill>
                  <a:srgbClr val="FF5308"/>
                </a:solidFill>
              </a:rPr>
              <a:t>example:</a:t>
            </a:r>
            <a:endParaRPr lang="en-US" sz="2000" b="1" dirty="0">
              <a:solidFill>
                <a:srgbClr val="FF5308"/>
              </a:solidFill>
            </a:endParaRPr>
          </a:p>
          <a:p>
            <a:pPr>
              <a:lnSpc>
                <a:spcPct val="120000"/>
              </a:lnSpc>
              <a:spcBef>
                <a:spcPts val="1800"/>
              </a:spcBef>
            </a:pPr>
            <a:r>
              <a:rPr lang="en-US" sz="2000" dirty="0"/>
              <a:t>Second- and third-floor restraints are not provided (skipped). </a:t>
            </a:r>
          </a:p>
          <a:p>
            <a:pPr>
              <a:lnSpc>
                <a:spcPct val="120000"/>
              </a:lnSpc>
              <a:spcBef>
                <a:spcPts val="1800"/>
              </a:spcBef>
            </a:pPr>
            <a:r>
              <a:rPr lang="en-US" sz="2000" dirty="0"/>
              <a:t>Single bearing plate at the top level is the sole point of restraint</a:t>
            </a:r>
            <a:r>
              <a:rPr lang="en-US" sz="2000" dirty="0" smtClean="0"/>
              <a:t>.</a:t>
            </a:r>
            <a:endParaRPr lang="en-US" sz="2000" dirty="0"/>
          </a:p>
        </p:txBody>
      </p:sp>
      <p:pic>
        <p:nvPicPr>
          <p:cNvPr id="5" name="Picture 4" descr="Skipped-floor_2.gif"/>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9535511" y="832109"/>
            <a:ext cx="1315926" cy="4882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6" name="Oval 5"/>
          <p:cNvSpPr/>
          <p:nvPr/>
        </p:nvSpPr>
        <p:spPr>
          <a:xfrm>
            <a:off x="9951766" y="716221"/>
            <a:ext cx="474662" cy="474663"/>
          </a:xfrm>
          <a:prstGeom prst="ellipse">
            <a:avLst/>
          </a:prstGeom>
          <a:noFill/>
          <a:ln w="31750">
            <a:solidFill>
              <a:srgbClr val="0081E2"/>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7" name="TextBox 7"/>
          <p:cNvSpPr txBox="1">
            <a:spLocks noChangeArrowheads="1"/>
          </p:cNvSpPr>
          <p:nvPr/>
        </p:nvSpPr>
        <p:spPr bwMode="auto">
          <a:xfrm>
            <a:off x="10837260" y="2151321"/>
            <a:ext cx="863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1600" b="1" dirty="0">
                <a:solidFill>
                  <a:srgbClr val="C00000"/>
                </a:solidFill>
                <a:latin typeface="Calibri" pitchFamily="34" charset="0"/>
                <a:ea typeface="Calibri" pitchFamily="34" charset="0"/>
                <a:cs typeface="Calibri" pitchFamily="34" charset="0"/>
              </a:rPr>
              <a:t>Skipped</a:t>
            </a:r>
          </a:p>
        </p:txBody>
      </p:sp>
      <p:sp>
        <p:nvSpPr>
          <p:cNvPr id="8" name="TextBox 8"/>
          <p:cNvSpPr txBox="1">
            <a:spLocks noChangeArrowheads="1"/>
          </p:cNvSpPr>
          <p:nvPr/>
        </p:nvSpPr>
        <p:spPr bwMode="auto">
          <a:xfrm>
            <a:off x="10837260" y="3932496"/>
            <a:ext cx="863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1600" b="1" dirty="0">
                <a:solidFill>
                  <a:srgbClr val="C00000"/>
                </a:solidFill>
                <a:latin typeface="Calibri" pitchFamily="34" charset="0"/>
                <a:ea typeface="Calibri" pitchFamily="34" charset="0"/>
                <a:cs typeface="Calibri" pitchFamily="34" charset="0"/>
              </a:rPr>
              <a:t>Skipped</a:t>
            </a:r>
          </a:p>
        </p:txBody>
      </p:sp>
      <p:sp>
        <p:nvSpPr>
          <p:cNvPr id="9" name="&quot;No&quot; Symbol 8"/>
          <p:cNvSpPr>
            <a:spLocks noChangeAspect="1"/>
          </p:cNvSpPr>
          <p:nvPr/>
        </p:nvSpPr>
        <p:spPr bwMode="auto">
          <a:xfrm>
            <a:off x="9955420" y="2160846"/>
            <a:ext cx="476250" cy="476250"/>
          </a:xfrm>
          <a:prstGeom prst="noSmoking">
            <a:avLst/>
          </a:prstGeom>
          <a:solidFill>
            <a:srgbClr val="FF0000">
              <a:alpha val="49000"/>
            </a:srgb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1429" tIns="45714" rIns="91429" bIns="45714"/>
          <a:lstStyle/>
          <a:p>
            <a:pPr algn="r" eaLnBrk="1" hangingPunct="1">
              <a:spcBef>
                <a:spcPct val="20000"/>
              </a:spcBef>
              <a:defRPr/>
            </a:pPr>
            <a:endParaRPr lang="en-US" sz="2400" baseline="-25000" dirty="0">
              <a:solidFill>
                <a:srgbClr val="4D4D4D"/>
              </a:solidFill>
              <a:latin typeface="Eras Medium ITC" pitchFamily="34" charset="0"/>
            </a:endParaRPr>
          </a:p>
        </p:txBody>
      </p:sp>
      <p:sp>
        <p:nvSpPr>
          <p:cNvPr id="10" name="&quot;No&quot; Symbol 9"/>
          <p:cNvSpPr>
            <a:spLocks noChangeAspect="1"/>
          </p:cNvSpPr>
          <p:nvPr/>
        </p:nvSpPr>
        <p:spPr bwMode="auto">
          <a:xfrm>
            <a:off x="9967161" y="3875346"/>
            <a:ext cx="476250" cy="476250"/>
          </a:xfrm>
          <a:prstGeom prst="noSmoking">
            <a:avLst/>
          </a:prstGeom>
          <a:solidFill>
            <a:srgbClr val="FF0000">
              <a:alpha val="49000"/>
            </a:srgb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1429" tIns="45714" rIns="91429" bIns="45714"/>
          <a:lstStyle/>
          <a:p>
            <a:pPr algn="r" eaLnBrk="1" hangingPunct="1">
              <a:spcBef>
                <a:spcPct val="20000"/>
              </a:spcBef>
              <a:defRPr/>
            </a:pPr>
            <a:endParaRPr lang="en-US" sz="2400" baseline="-25000" dirty="0">
              <a:solidFill>
                <a:srgbClr val="4D4D4D"/>
              </a:solidFill>
              <a:latin typeface="Eras Medium ITC" pitchFamily="34" charset="0"/>
            </a:endParaRPr>
          </a:p>
        </p:txBody>
      </p:sp>
    </p:spTree>
    <p:custDataLst>
      <p:tags r:id="rId1"/>
    </p:custDataLst>
    <p:extLst>
      <p:ext uri="{BB962C8B-B14F-4D97-AF65-F5344CB8AC3E}">
        <p14:creationId xmlns:p14="http://schemas.microsoft.com/office/powerpoint/2010/main" val="418736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All-Floors-Tied-Off System</a:t>
            </a:r>
          </a:p>
        </p:txBody>
      </p:sp>
      <p:sp>
        <p:nvSpPr>
          <p:cNvPr id="4" name="Text Placeholder 3"/>
          <p:cNvSpPr>
            <a:spLocks noGrp="1"/>
          </p:cNvSpPr>
          <p:nvPr>
            <p:ph type="body" sz="quarter" idx="17"/>
          </p:nvPr>
        </p:nvSpPr>
        <p:spPr>
          <a:xfrm>
            <a:off x="457200" y="1295400"/>
            <a:ext cx="7249886" cy="4419600"/>
          </a:xfrm>
        </p:spPr>
        <p:txBody>
          <a:bodyPr/>
          <a:lstStyle/>
          <a:p>
            <a:pPr>
              <a:lnSpc>
                <a:spcPct val="120000"/>
              </a:lnSpc>
              <a:spcBef>
                <a:spcPts val="1800"/>
              </a:spcBef>
            </a:pPr>
            <a:r>
              <a:rPr lang="en-US" sz="2000" b="1" dirty="0">
                <a:solidFill>
                  <a:srgbClr val="FF5308"/>
                </a:solidFill>
              </a:rPr>
              <a:t>All-floors-tied-off </a:t>
            </a:r>
            <a:r>
              <a:rPr lang="en-US" sz="2000" b="1" dirty="0" smtClean="0">
                <a:solidFill>
                  <a:srgbClr val="FF5308"/>
                </a:solidFill>
              </a:rPr>
              <a:t>example:</a:t>
            </a:r>
            <a:endParaRPr lang="en-US" sz="2000" b="1" dirty="0">
              <a:solidFill>
                <a:srgbClr val="FF5308"/>
              </a:solidFill>
            </a:endParaRPr>
          </a:p>
          <a:p>
            <a:pPr>
              <a:lnSpc>
                <a:spcPct val="120000"/>
              </a:lnSpc>
              <a:spcBef>
                <a:spcPts val="1800"/>
              </a:spcBef>
            </a:pPr>
            <a:r>
              <a:rPr lang="en-US" sz="2000" dirty="0"/>
              <a:t>Each floor is restrained with a bearing plate and nut</a:t>
            </a:r>
            <a:r>
              <a:rPr lang="en-US" sz="2000" dirty="0" smtClean="0"/>
              <a:t>.</a:t>
            </a:r>
            <a:endParaRPr lang="en-US" sz="2000" dirty="0"/>
          </a:p>
          <a:p>
            <a:pPr>
              <a:lnSpc>
                <a:spcPct val="120000"/>
              </a:lnSpc>
              <a:spcBef>
                <a:spcPts val="1800"/>
              </a:spcBef>
            </a:pPr>
            <a:r>
              <a:rPr lang="en-US" sz="2000" dirty="0"/>
              <a:t>Loads are evenly distributed through the system at each floor.</a:t>
            </a:r>
          </a:p>
        </p:txBody>
      </p:sp>
      <p:pic>
        <p:nvPicPr>
          <p:cNvPr id="15" name="Picture 6" descr="All-floors-tied-off.gif"/>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9596769" y="835284"/>
            <a:ext cx="1236189" cy="496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15"/>
          <p:cNvSpPr/>
          <p:nvPr/>
        </p:nvSpPr>
        <p:spPr>
          <a:xfrm>
            <a:off x="9915079" y="3745683"/>
            <a:ext cx="601663" cy="536575"/>
          </a:xfrm>
          <a:prstGeom prst="ellipse">
            <a:avLst/>
          </a:prstGeom>
          <a:noFill/>
          <a:ln w="31750">
            <a:solidFill>
              <a:srgbClr val="0081E2"/>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Oval 16"/>
          <p:cNvSpPr/>
          <p:nvPr/>
        </p:nvSpPr>
        <p:spPr>
          <a:xfrm>
            <a:off x="9933170" y="2100521"/>
            <a:ext cx="542925" cy="542925"/>
          </a:xfrm>
          <a:prstGeom prst="ellipse">
            <a:avLst/>
          </a:prstGeom>
          <a:noFill/>
          <a:ln w="31750">
            <a:solidFill>
              <a:srgbClr val="0081E2"/>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Oval 17"/>
          <p:cNvSpPr/>
          <p:nvPr/>
        </p:nvSpPr>
        <p:spPr>
          <a:xfrm>
            <a:off x="9918254" y="716221"/>
            <a:ext cx="542925" cy="542925"/>
          </a:xfrm>
          <a:prstGeom prst="ellipse">
            <a:avLst/>
          </a:prstGeom>
          <a:noFill/>
          <a:ln w="31750">
            <a:solidFill>
              <a:srgbClr val="0081E2"/>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ustDataLst>
      <p:tags r:id="rId1"/>
    </p:custDataLst>
    <p:extLst>
      <p:ext uri="{BB962C8B-B14F-4D97-AF65-F5344CB8AC3E}">
        <p14:creationId xmlns:p14="http://schemas.microsoft.com/office/powerpoint/2010/main" val="3355632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Skipped-Floor vs. All Floors Tied Off</a:t>
            </a:r>
          </a:p>
        </p:txBody>
      </p:sp>
      <p:pic>
        <p:nvPicPr>
          <p:cNvPr id="5" name="Picture 29" descr="Slide21-all.jpg"/>
          <p:cNvPicPr>
            <a:picLocks noChangeAspect="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9060315" y="1580757"/>
            <a:ext cx="1069975"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a:off x="1159950" y="5419365"/>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b="1" dirty="0">
                <a:latin typeface="Arial" panose="020B0604020202020204" pitchFamily="34" charset="0"/>
                <a:ea typeface="Calibri" pitchFamily="34" charset="0"/>
                <a:cs typeface="Arial" panose="020B0604020202020204" pitchFamily="34" charset="0"/>
              </a:rPr>
              <a:t>A single point of restraint for multiple levels</a:t>
            </a:r>
          </a:p>
        </p:txBody>
      </p:sp>
      <p:sp>
        <p:nvSpPr>
          <p:cNvPr id="9" name="Rectangle 6"/>
          <p:cNvSpPr>
            <a:spLocks noChangeArrowheads="1"/>
          </p:cNvSpPr>
          <p:nvPr/>
        </p:nvSpPr>
        <p:spPr bwMode="auto">
          <a:xfrm>
            <a:off x="8148280" y="5419365"/>
            <a:ext cx="2921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400" b="1" dirty="0">
                <a:latin typeface="Arial" panose="020B0604020202020204" pitchFamily="34" charset="0"/>
                <a:ea typeface="Calibri" pitchFamily="34" charset="0"/>
                <a:cs typeface="Arial" panose="020B0604020202020204" pitchFamily="34" charset="0"/>
              </a:rPr>
              <a:t>Overturning restraint provided at each level</a:t>
            </a:r>
          </a:p>
        </p:txBody>
      </p:sp>
      <p:pic>
        <p:nvPicPr>
          <p:cNvPr id="10" name="Picture 8" descr="red_x_image.jpg"/>
          <p:cNvPicPr>
            <a:picLocks noChangeAspect="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1333947" y="1660132"/>
            <a:ext cx="5032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green_check_mark.gif"/>
          <p:cNvPicPr>
            <a:picLocks noChangeAspect="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8415790" y="1683945"/>
            <a:ext cx="525463"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a:spLocks noChangeArrowheads="1"/>
          </p:cNvSpPr>
          <p:nvPr/>
        </p:nvSpPr>
        <p:spPr bwMode="auto">
          <a:xfrm>
            <a:off x="1213297" y="1059811"/>
            <a:ext cx="28765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600" b="1" dirty="0">
                <a:latin typeface="Arial" panose="020B0604020202020204" pitchFamily="34" charset="0"/>
                <a:ea typeface="Calibri" pitchFamily="34" charset="0"/>
                <a:cs typeface="Arial" panose="020B0604020202020204" pitchFamily="34" charset="0"/>
              </a:rPr>
              <a:t>Skipped-Floor System</a:t>
            </a:r>
          </a:p>
        </p:txBody>
      </p:sp>
      <p:sp>
        <p:nvSpPr>
          <p:cNvPr id="13" name="Rectangle 12"/>
          <p:cNvSpPr>
            <a:spLocks noChangeArrowheads="1"/>
          </p:cNvSpPr>
          <p:nvPr/>
        </p:nvSpPr>
        <p:spPr bwMode="auto">
          <a:xfrm>
            <a:off x="7931603" y="1047111"/>
            <a:ext cx="31670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600" b="1" dirty="0">
                <a:latin typeface="Arial" panose="020B0604020202020204" pitchFamily="34" charset="0"/>
                <a:ea typeface="Calibri" pitchFamily="34" charset="0"/>
                <a:cs typeface="Arial" panose="020B0604020202020204" pitchFamily="34" charset="0"/>
              </a:rPr>
              <a:t>All-Floors-Tied-Off System</a:t>
            </a:r>
          </a:p>
        </p:txBody>
      </p:sp>
      <p:pic>
        <p:nvPicPr>
          <p:cNvPr id="14" name="Picture 14" descr="Slide21-skipped.jpg"/>
          <p:cNvPicPr>
            <a:picLocks noChangeAspect="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2053084" y="1580757"/>
            <a:ext cx="1049338"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5"/>
          <p:cNvSpPr txBox="1">
            <a:spLocks noChangeArrowheads="1"/>
          </p:cNvSpPr>
          <p:nvPr/>
        </p:nvSpPr>
        <p:spPr bwMode="auto">
          <a:xfrm>
            <a:off x="816422" y="2639620"/>
            <a:ext cx="11239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a:r>
              <a:rPr lang="en-US" sz="1600" dirty="0">
                <a:latin typeface="Arial" panose="020B0604020202020204" pitchFamily="34" charset="0"/>
                <a:ea typeface="Calibri" pitchFamily="34" charset="0"/>
                <a:cs typeface="Arial" panose="020B0604020202020204" pitchFamily="34" charset="0"/>
              </a:rPr>
              <a:t>Point </a:t>
            </a:r>
          </a:p>
          <a:p>
            <a:pPr algn="ctr"/>
            <a:r>
              <a:rPr lang="en-US" sz="1600" dirty="0">
                <a:latin typeface="Arial" panose="020B0604020202020204" pitchFamily="34" charset="0"/>
                <a:ea typeface="Calibri" pitchFamily="34" charset="0"/>
                <a:cs typeface="Arial" panose="020B0604020202020204" pitchFamily="34" charset="0"/>
              </a:rPr>
              <a:t>of Restraint</a:t>
            </a:r>
          </a:p>
        </p:txBody>
      </p:sp>
      <p:cxnSp>
        <p:nvCxnSpPr>
          <p:cNvPr id="16" name="Straight Arrow Connector 17"/>
          <p:cNvCxnSpPr>
            <a:cxnSpLocks noChangeShapeType="1"/>
          </p:cNvCxnSpPr>
          <p:nvPr/>
        </p:nvCxnSpPr>
        <p:spPr bwMode="auto">
          <a:xfrm flipV="1">
            <a:off x="1792734" y="1723632"/>
            <a:ext cx="771525" cy="914400"/>
          </a:xfrm>
          <a:prstGeom prst="straightConnector1">
            <a:avLst/>
          </a:prstGeom>
          <a:noFill/>
          <a:ln w="15875" algn="ctr">
            <a:solidFill>
              <a:schemeClr val="tx1"/>
            </a:solidFill>
            <a:round/>
            <a:headEnd/>
            <a:tailEnd type="triangle" w="lg" len="med"/>
          </a:ln>
          <a:extLst>
            <a:ext uri="{909E8E84-426E-40DD-AFC4-6F175D3DCCD1}">
              <a14:hiddenFill xmlns:a14="http://schemas.microsoft.com/office/drawing/2010/main">
                <a:noFill/>
              </a14:hiddenFill>
            </a:ext>
          </a:extLst>
        </p:spPr>
      </p:cxnSp>
      <p:sp>
        <p:nvSpPr>
          <p:cNvPr id="17" name="TextBox 23"/>
          <p:cNvSpPr txBox="1">
            <a:spLocks noChangeArrowheads="1"/>
          </p:cNvSpPr>
          <p:nvPr/>
        </p:nvSpPr>
        <p:spPr bwMode="auto">
          <a:xfrm>
            <a:off x="10365240" y="2765032"/>
            <a:ext cx="11366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a:r>
              <a:rPr lang="en-US" sz="1600" dirty="0">
                <a:latin typeface="Arial" panose="020B0604020202020204" pitchFamily="34" charset="0"/>
                <a:ea typeface="Calibri" pitchFamily="34" charset="0"/>
                <a:cs typeface="Arial" panose="020B0604020202020204" pitchFamily="34" charset="0"/>
              </a:rPr>
              <a:t>Points</a:t>
            </a:r>
          </a:p>
          <a:p>
            <a:pPr algn="ctr"/>
            <a:r>
              <a:rPr lang="en-US" sz="1600" dirty="0">
                <a:latin typeface="Arial" panose="020B0604020202020204" pitchFamily="34" charset="0"/>
                <a:ea typeface="Calibri" pitchFamily="34" charset="0"/>
                <a:cs typeface="Arial" panose="020B0604020202020204" pitchFamily="34" charset="0"/>
              </a:rPr>
              <a:t>of Restraint</a:t>
            </a:r>
          </a:p>
        </p:txBody>
      </p:sp>
      <p:cxnSp>
        <p:nvCxnSpPr>
          <p:cNvPr id="18" name="Straight Arrow Connector 24"/>
          <p:cNvCxnSpPr>
            <a:cxnSpLocks noChangeShapeType="1"/>
          </p:cNvCxnSpPr>
          <p:nvPr/>
        </p:nvCxnSpPr>
        <p:spPr bwMode="auto">
          <a:xfrm flipH="1" flipV="1">
            <a:off x="9650865" y="1714107"/>
            <a:ext cx="714375" cy="1219200"/>
          </a:xfrm>
          <a:prstGeom prst="straightConnector1">
            <a:avLst/>
          </a:prstGeom>
          <a:noFill/>
          <a:ln w="15875" algn="ctr">
            <a:solidFill>
              <a:schemeClr val="tx1"/>
            </a:solidFill>
            <a:round/>
            <a:headEnd/>
            <a:tailEnd type="triangle" w="lg" len="med"/>
          </a:ln>
          <a:extLst>
            <a:ext uri="{909E8E84-426E-40DD-AFC4-6F175D3DCCD1}">
              <a14:hiddenFill xmlns:a14="http://schemas.microsoft.com/office/drawing/2010/main">
                <a:noFill/>
              </a14:hiddenFill>
            </a:ext>
          </a:extLst>
        </p:spPr>
      </p:cxnSp>
      <p:cxnSp>
        <p:nvCxnSpPr>
          <p:cNvPr id="19" name="Straight Arrow Connector 26"/>
          <p:cNvCxnSpPr>
            <a:cxnSpLocks noChangeShapeType="1"/>
          </p:cNvCxnSpPr>
          <p:nvPr/>
        </p:nvCxnSpPr>
        <p:spPr bwMode="auto">
          <a:xfrm flipH="1" flipV="1">
            <a:off x="9641340" y="2761857"/>
            <a:ext cx="723900" cy="171450"/>
          </a:xfrm>
          <a:prstGeom prst="straightConnector1">
            <a:avLst/>
          </a:prstGeom>
          <a:noFill/>
          <a:ln w="15875" algn="ctr">
            <a:solidFill>
              <a:schemeClr val="tx1"/>
            </a:solidFill>
            <a:round/>
            <a:headEnd/>
            <a:tailEnd type="triangle" w="lg" len="med"/>
          </a:ln>
          <a:extLst>
            <a:ext uri="{909E8E84-426E-40DD-AFC4-6F175D3DCCD1}">
              <a14:hiddenFill xmlns:a14="http://schemas.microsoft.com/office/drawing/2010/main">
                <a:noFill/>
              </a14:hiddenFill>
            </a:ext>
          </a:extLst>
        </p:spPr>
      </p:cxnSp>
      <p:cxnSp>
        <p:nvCxnSpPr>
          <p:cNvPr id="20" name="Straight Arrow Connector 31"/>
          <p:cNvCxnSpPr>
            <a:cxnSpLocks noChangeShapeType="1"/>
          </p:cNvCxnSpPr>
          <p:nvPr/>
        </p:nvCxnSpPr>
        <p:spPr bwMode="auto">
          <a:xfrm flipH="1">
            <a:off x="9660390" y="2933307"/>
            <a:ext cx="704850" cy="1123950"/>
          </a:xfrm>
          <a:prstGeom prst="straightConnector1">
            <a:avLst/>
          </a:prstGeom>
          <a:noFill/>
          <a:ln w="15875" algn="ctr">
            <a:solidFill>
              <a:schemeClr val="tx1"/>
            </a:solidFill>
            <a:round/>
            <a:headEnd/>
            <a:tailEnd type="triangle" w="lg" len="med"/>
          </a:ln>
          <a:extLst>
            <a:ext uri="{909E8E84-426E-40DD-AFC4-6F175D3DCCD1}">
              <a14:hiddenFill xmlns:a14="http://schemas.microsoft.com/office/drawing/2010/main">
                <a:noFill/>
              </a14:hiddenFill>
            </a:ext>
          </a:extLst>
        </p:spPr>
      </p:cxnSp>
      <p:sp>
        <p:nvSpPr>
          <p:cNvPr id="21" name="Text Placeholder 3"/>
          <p:cNvSpPr txBox="1">
            <a:spLocks/>
          </p:cNvSpPr>
          <p:nvPr/>
        </p:nvSpPr>
        <p:spPr>
          <a:xfrm>
            <a:off x="4736645" y="2558144"/>
            <a:ext cx="2713948" cy="2068285"/>
          </a:xfrm>
          <a:prstGeom prst="rect">
            <a:avLst/>
          </a:prstGeom>
          <a:solidFill>
            <a:schemeClr val="bg1">
              <a:lumMod val="95000"/>
            </a:schemeClr>
          </a:solidFill>
          <a:ln>
            <a:solidFill>
              <a:srgbClr val="FF5308"/>
            </a:solidFill>
          </a:ln>
        </p:spPr>
        <p:txBody>
          <a:bodyPr lIns="182880" tIns="91440" rIns="91440" bIns="9144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Aft>
                <a:spcPts val="1200"/>
              </a:spcAft>
              <a:defRPr/>
            </a:pPr>
            <a:r>
              <a:rPr lang="en-US" sz="2000" dirty="0">
                <a:cs typeface="Calibri" pitchFamily="34" charset="0"/>
              </a:rPr>
              <a:t>Why are skipped-floor systems not recommended?</a:t>
            </a:r>
          </a:p>
        </p:txBody>
      </p:sp>
      <p:pic>
        <p:nvPicPr>
          <p:cNvPr id="22" name="Graphic 4" descr="Question mark">
            <a:extLst>
              <a:ext uri="{FF2B5EF4-FFF2-40B4-BE49-F238E27FC236}">
                <a16:creationId xmlns:a16="http://schemas.microsoft.com/office/drawing/2014/main" id="{BE8DC0F4-1C1B-4EB6-AC85-3CC7588242C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678376" y="2661311"/>
            <a:ext cx="785069" cy="785069"/>
          </a:xfrm>
          <a:prstGeom prst="rect">
            <a:avLst/>
          </a:prstGeom>
        </p:spPr>
      </p:pic>
    </p:spTree>
    <p:custDataLst>
      <p:tags r:id="rId1"/>
    </p:custDataLst>
    <p:extLst>
      <p:ext uri="{BB962C8B-B14F-4D97-AF65-F5344CB8AC3E}">
        <p14:creationId xmlns:p14="http://schemas.microsoft.com/office/powerpoint/2010/main" val="17590577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Cost Complications</a:t>
            </a:r>
          </a:p>
        </p:txBody>
      </p:sp>
      <p:sp>
        <p:nvSpPr>
          <p:cNvPr id="4" name="Text Placeholder 3"/>
          <p:cNvSpPr>
            <a:spLocks noGrp="1"/>
          </p:cNvSpPr>
          <p:nvPr>
            <p:ph type="body" sz="quarter" idx="17"/>
          </p:nvPr>
        </p:nvSpPr>
        <p:spPr>
          <a:xfrm>
            <a:off x="457201" y="1295400"/>
            <a:ext cx="5167846" cy="4419600"/>
          </a:xfrm>
        </p:spPr>
        <p:txBody>
          <a:bodyPr/>
          <a:lstStyle/>
          <a:p>
            <a:pPr>
              <a:lnSpc>
                <a:spcPct val="120000"/>
              </a:lnSpc>
            </a:pPr>
            <a:r>
              <a:rPr lang="en-US" b="1" dirty="0">
                <a:solidFill>
                  <a:srgbClr val="FF5308"/>
                </a:solidFill>
              </a:rPr>
              <a:t>Skipped Floor</a:t>
            </a:r>
          </a:p>
          <a:p>
            <a:pPr marL="285750" indent="-285750">
              <a:lnSpc>
                <a:spcPct val="120000"/>
              </a:lnSpc>
              <a:buFont typeface="Arial" panose="020B0604020202020204" pitchFamily="34" charset="0"/>
              <a:buChar char="•"/>
            </a:pPr>
            <a:r>
              <a:rPr lang="en-US" dirty="0"/>
              <a:t>Overturning forces transfer up the building until a restraint is reached.. </a:t>
            </a:r>
          </a:p>
          <a:p>
            <a:pPr marL="285750" indent="-285750">
              <a:lnSpc>
                <a:spcPct val="120000"/>
              </a:lnSpc>
              <a:buFont typeface="Arial" panose="020B0604020202020204" pitchFamily="34" charset="0"/>
              <a:buChar char="•"/>
            </a:pPr>
            <a:r>
              <a:rPr lang="en-US" dirty="0" smtClean="0"/>
              <a:t>Elements </a:t>
            </a:r>
            <a:r>
              <a:rPr lang="en-US" dirty="0"/>
              <a:t>at restrained point must resist uplift forces for non-restrained stories below. </a:t>
            </a:r>
          </a:p>
          <a:p>
            <a:pPr marL="285750" indent="-285750">
              <a:lnSpc>
                <a:spcPct val="120000"/>
              </a:lnSpc>
              <a:buFont typeface="Arial" panose="020B0604020202020204" pitchFamily="34" charset="0"/>
              <a:buChar char="•"/>
            </a:pPr>
            <a:r>
              <a:rPr lang="en-US" b="1" dirty="0"/>
              <a:t>RESULT</a:t>
            </a:r>
            <a:r>
              <a:rPr lang="en-US" b="1" dirty="0" smtClean="0"/>
              <a:t>: Increased </a:t>
            </a:r>
            <a:r>
              <a:rPr lang="en-US" b="1" dirty="0"/>
              <a:t>lumber, threaded rod, and bearing plate sizes. </a:t>
            </a:r>
          </a:p>
          <a:p>
            <a:pPr>
              <a:lnSpc>
                <a:spcPct val="120000"/>
              </a:lnSpc>
            </a:pPr>
            <a:r>
              <a:rPr lang="en-US" b="1" dirty="0" smtClean="0">
                <a:solidFill>
                  <a:srgbClr val="FF5308"/>
                </a:solidFill>
              </a:rPr>
              <a:t>Tied-off</a:t>
            </a:r>
            <a:endParaRPr lang="en-US" b="1" dirty="0">
              <a:solidFill>
                <a:srgbClr val="FF5308"/>
              </a:solidFill>
            </a:endParaRPr>
          </a:p>
          <a:p>
            <a:pPr marL="285750" indent="-285750">
              <a:lnSpc>
                <a:spcPct val="120000"/>
              </a:lnSpc>
              <a:buFont typeface="Arial" panose="020B0604020202020204" pitchFamily="34" charset="0"/>
              <a:buChar char="•"/>
            </a:pPr>
            <a:r>
              <a:rPr lang="en-US" dirty="0"/>
              <a:t>Incremental uplift at each level is transferred directly into the tiedown system </a:t>
            </a:r>
            <a:r>
              <a:rPr lang="en-US" b="1" dirty="0"/>
              <a:t>at that level, reducing lumber/rod/plate </a:t>
            </a:r>
            <a:r>
              <a:rPr lang="en-US" b="1" dirty="0" smtClean="0"/>
              <a:t>sizes</a:t>
            </a:r>
            <a:r>
              <a:rPr lang="en-US" dirty="0"/>
              <a:t>.</a:t>
            </a:r>
          </a:p>
        </p:txBody>
      </p:sp>
      <p:pic>
        <p:nvPicPr>
          <p:cNvPr id="5"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1086071" y="383050"/>
            <a:ext cx="643965" cy="643965"/>
          </a:xfrm>
          <a:prstGeom prst="rect">
            <a:avLst/>
          </a:prstGeom>
        </p:spPr>
      </p:pic>
      <p:grpSp>
        <p:nvGrpSpPr>
          <p:cNvPr id="6" name="Group 5"/>
          <p:cNvGrpSpPr>
            <a:grpSpLocks/>
          </p:cNvGrpSpPr>
          <p:nvPr/>
        </p:nvGrpSpPr>
        <p:grpSpPr bwMode="auto">
          <a:xfrm>
            <a:off x="9422277" y="1127264"/>
            <a:ext cx="1862138" cy="4327525"/>
            <a:chOff x="4568824" y="1540669"/>
            <a:chExt cx="1862757" cy="4329112"/>
          </a:xfrm>
        </p:grpSpPr>
        <p:pic>
          <p:nvPicPr>
            <p:cNvPr id="7" name="Picture 6" descr="All-floors-tied-off.gif"/>
            <p:cNvPicPr>
              <a:picLocks noChangeAspect="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4568824" y="1540669"/>
              <a:ext cx="1077913" cy="432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9"/>
            <p:cNvGrpSpPr>
              <a:grpSpLocks/>
            </p:cNvGrpSpPr>
            <p:nvPr>
              <p:custDataLst>
                <p:tags r:id="rId5"/>
              </p:custDataLst>
            </p:nvPr>
          </p:nvGrpSpPr>
          <p:grpSpPr bwMode="auto">
            <a:xfrm>
              <a:off x="4905377" y="4772636"/>
              <a:ext cx="646615" cy="467982"/>
              <a:chOff x="985" y="3176"/>
              <a:chExt cx="394" cy="150"/>
            </a:xfrm>
          </p:grpSpPr>
          <p:sp>
            <p:nvSpPr>
              <p:cNvPr id="18" name="Line 10"/>
              <p:cNvSpPr>
                <a:spLocks noChangeShapeType="1"/>
              </p:cNvSpPr>
              <p:nvPr/>
            </p:nvSpPr>
            <p:spPr bwMode="auto">
              <a:xfrm flipH="1" flipV="1">
                <a:off x="1234" y="3176"/>
                <a:ext cx="145" cy="150"/>
              </a:xfrm>
              <a:prstGeom prst="line">
                <a:avLst/>
              </a:prstGeom>
              <a:noFill/>
              <a:ln w="9525">
                <a:solidFill>
                  <a:schemeClr val="tx1"/>
                </a:solidFill>
                <a:round/>
                <a:headEnd/>
                <a:tailEnd type="triangle" w="med" len="med"/>
              </a:ln>
            </p:spPr>
            <p:txBody>
              <a:bodyPr/>
              <a:lstStyle/>
              <a:p>
                <a:pPr>
                  <a:defRPr/>
                </a:pPr>
                <a:endParaRPr lang="en-US" sz="1600" dirty="0">
                  <a:latin typeface="+mn-lt"/>
                </a:endParaRPr>
              </a:p>
            </p:txBody>
          </p:sp>
          <p:sp>
            <p:nvSpPr>
              <p:cNvPr id="19" name="Line 11"/>
              <p:cNvSpPr>
                <a:spLocks noChangeShapeType="1"/>
              </p:cNvSpPr>
              <p:nvPr/>
            </p:nvSpPr>
            <p:spPr bwMode="auto">
              <a:xfrm flipH="1" flipV="1">
                <a:off x="985" y="3188"/>
                <a:ext cx="389" cy="133"/>
              </a:xfrm>
              <a:prstGeom prst="line">
                <a:avLst/>
              </a:prstGeom>
              <a:noFill/>
              <a:ln w="9525">
                <a:solidFill>
                  <a:schemeClr val="tx1"/>
                </a:solidFill>
                <a:round/>
                <a:headEnd/>
                <a:tailEnd type="triangle" w="med" len="med"/>
              </a:ln>
            </p:spPr>
            <p:txBody>
              <a:bodyPr/>
              <a:lstStyle/>
              <a:p>
                <a:pPr>
                  <a:defRPr/>
                </a:pPr>
                <a:endParaRPr lang="en-US" sz="1600" dirty="0">
                  <a:latin typeface="+mn-lt"/>
                </a:endParaRPr>
              </a:p>
            </p:txBody>
          </p:sp>
        </p:grpSp>
        <p:sp>
          <p:nvSpPr>
            <p:cNvPr id="9" name="Text Box 12"/>
            <p:cNvSpPr txBox="1">
              <a:spLocks noChangeArrowheads="1"/>
            </p:cNvSpPr>
            <p:nvPr/>
          </p:nvSpPr>
          <p:spPr bwMode="auto">
            <a:xfrm>
              <a:off x="5543873" y="2139375"/>
              <a:ext cx="879767" cy="368435"/>
            </a:xfrm>
            <a:prstGeom prst="rect">
              <a:avLst/>
            </a:prstGeom>
            <a:noFill/>
            <a:ln w="9525">
              <a:noFill/>
              <a:miter lim="800000"/>
              <a:headEnd/>
              <a:tailEnd/>
            </a:ln>
          </p:spPr>
          <p:txBody>
            <a:bodyPr>
              <a:spAutoFit/>
            </a:bodyPr>
            <a:lstStyle/>
            <a:p>
              <a:pPr eaLnBrk="1" hangingPunct="1">
                <a:spcBef>
                  <a:spcPct val="50000"/>
                </a:spcBef>
                <a:defRPr/>
              </a:pPr>
              <a:r>
                <a:rPr lang="en-US" b="1" dirty="0" smtClean="0">
                  <a:latin typeface="+mn-lt"/>
                </a:rPr>
                <a:t>2- 2x4</a:t>
              </a:r>
              <a:endParaRPr lang="en-US" b="1" dirty="0">
                <a:latin typeface="+mn-lt"/>
              </a:endParaRPr>
            </a:p>
          </p:txBody>
        </p:sp>
        <p:grpSp>
          <p:nvGrpSpPr>
            <p:cNvPr id="10" name="Group 13"/>
            <p:cNvGrpSpPr>
              <a:grpSpLocks/>
            </p:cNvGrpSpPr>
            <p:nvPr>
              <p:custDataLst>
                <p:tags r:id="rId6"/>
              </p:custDataLst>
            </p:nvPr>
          </p:nvGrpSpPr>
          <p:grpSpPr bwMode="auto">
            <a:xfrm>
              <a:off x="4932363" y="2146325"/>
              <a:ext cx="539750" cy="330168"/>
              <a:chOff x="960" y="1577"/>
              <a:chExt cx="272" cy="311"/>
            </a:xfrm>
          </p:grpSpPr>
          <p:sp>
            <p:nvSpPr>
              <p:cNvPr id="16" name="Line 14"/>
              <p:cNvSpPr>
                <a:spLocks noChangeShapeType="1"/>
              </p:cNvSpPr>
              <p:nvPr/>
            </p:nvSpPr>
            <p:spPr bwMode="auto">
              <a:xfrm flipH="1">
                <a:off x="1119" y="1732"/>
                <a:ext cx="101" cy="15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 name="Line 15"/>
              <p:cNvSpPr>
                <a:spLocks noChangeShapeType="1"/>
              </p:cNvSpPr>
              <p:nvPr/>
            </p:nvSpPr>
            <p:spPr bwMode="auto">
              <a:xfrm flipH="1" flipV="1">
                <a:off x="960" y="1577"/>
                <a:ext cx="272" cy="15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sp>
          <p:nvSpPr>
            <p:cNvPr id="11" name="Text Box 16"/>
            <p:cNvSpPr txBox="1">
              <a:spLocks noChangeArrowheads="1"/>
            </p:cNvSpPr>
            <p:nvPr/>
          </p:nvSpPr>
          <p:spPr bwMode="auto">
            <a:xfrm>
              <a:off x="5532756" y="5040958"/>
              <a:ext cx="890884" cy="370023"/>
            </a:xfrm>
            <a:prstGeom prst="rect">
              <a:avLst/>
            </a:prstGeom>
            <a:noFill/>
            <a:ln w="9525">
              <a:noFill/>
              <a:miter lim="800000"/>
              <a:headEnd/>
              <a:tailEnd/>
            </a:ln>
          </p:spPr>
          <p:txBody>
            <a:bodyPr>
              <a:spAutoFit/>
            </a:bodyPr>
            <a:lstStyle/>
            <a:p>
              <a:pPr eaLnBrk="1" hangingPunct="1">
                <a:spcBef>
                  <a:spcPct val="50000"/>
                </a:spcBef>
                <a:defRPr/>
              </a:pPr>
              <a:r>
                <a:rPr lang="en-US" b="1" dirty="0" smtClean="0">
                  <a:latin typeface="+mn-lt"/>
                </a:rPr>
                <a:t>6- 2x4</a:t>
              </a:r>
              <a:endParaRPr lang="en-US" b="1" dirty="0">
                <a:latin typeface="+mn-lt"/>
              </a:endParaRPr>
            </a:p>
          </p:txBody>
        </p:sp>
        <p:sp>
          <p:nvSpPr>
            <p:cNvPr id="12" name="PPTShape_1"/>
            <p:cNvSpPr txBox="1">
              <a:spLocks noChangeArrowheads="1"/>
            </p:cNvSpPr>
            <p:nvPr/>
          </p:nvSpPr>
          <p:spPr bwMode="auto">
            <a:xfrm>
              <a:off x="5551814" y="3682991"/>
              <a:ext cx="879767" cy="370024"/>
            </a:xfrm>
            <a:prstGeom prst="rect">
              <a:avLst/>
            </a:prstGeom>
            <a:noFill/>
            <a:ln w="9525">
              <a:noFill/>
              <a:miter lim="800000"/>
              <a:headEnd/>
              <a:tailEnd/>
            </a:ln>
          </p:spPr>
          <p:txBody>
            <a:bodyPr>
              <a:spAutoFit/>
            </a:bodyPr>
            <a:lstStyle/>
            <a:p>
              <a:pPr eaLnBrk="1" hangingPunct="1">
                <a:spcBef>
                  <a:spcPct val="50000"/>
                </a:spcBef>
                <a:defRPr/>
              </a:pPr>
              <a:r>
                <a:rPr lang="en-US" b="1" dirty="0" smtClean="0">
                  <a:latin typeface="+mn-lt"/>
                </a:rPr>
                <a:t>4- 2x4</a:t>
              </a:r>
              <a:endParaRPr lang="en-US" b="1" dirty="0">
                <a:latin typeface="+mn-lt"/>
              </a:endParaRPr>
            </a:p>
          </p:txBody>
        </p:sp>
        <p:grpSp>
          <p:nvGrpSpPr>
            <p:cNvPr id="13" name="PPTShape_2"/>
            <p:cNvGrpSpPr>
              <a:grpSpLocks/>
            </p:cNvGrpSpPr>
            <p:nvPr>
              <p:custDataLst>
                <p:tags r:id="rId7"/>
              </p:custDataLst>
            </p:nvPr>
          </p:nvGrpSpPr>
          <p:grpSpPr bwMode="auto">
            <a:xfrm>
              <a:off x="4951412" y="3586322"/>
              <a:ext cx="583406" cy="281334"/>
              <a:chOff x="960" y="1776"/>
              <a:chExt cx="294" cy="265"/>
            </a:xfrm>
          </p:grpSpPr>
          <p:sp>
            <p:nvSpPr>
              <p:cNvPr id="14" name="Line 14"/>
              <p:cNvSpPr>
                <a:spLocks noChangeShapeType="1"/>
              </p:cNvSpPr>
              <p:nvPr/>
            </p:nvSpPr>
            <p:spPr bwMode="auto">
              <a:xfrm flipH="1" flipV="1">
                <a:off x="1143" y="1832"/>
                <a:ext cx="111" cy="20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5" name="Line 15"/>
              <p:cNvSpPr>
                <a:spLocks noChangeShapeType="1"/>
              </p:cNvSpPr>
              <p:nvPr/>
            </p:nvSpPr>
            <p:spPr bwMode="auto">
              <a:xfrm flipH="1" flipV="1">
                <a:off x="960" y="1776"/>
                <a:ext cx="294" cy="26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grpSp>
      <p:pic>
        <p:nvPicPr>
          <p:cNvPr id="20" name="Picture 23" descr="Skipped-floor_2.gif"/>
          <p:cNvPicPr>
            <a:picLocks noChangeAspect="1"/>
          </p:cNvPicPr>
          <p:nvPr>
            <p:custDataLst>
              <p:tags r:id="rId2"/>
            </p:custDataLst>
          </p:nvPr>
        </p:nvPicPr>
        <p:blipFill>
          <a:blip r:embed="rId13">
            <a:extLst>
              <a:ext uri="{28A0092B-C50C-407E-A947-70E740481C1C}">
                <a14:useLocalDpi xmlns:a14="http://schemas.microsoft.com/office/drawing/2010/main" val="0"/>
              </a:ext>
            </a:extLst>
          </a:blip>
          <a:srcRect/>
          <a:stretch>
            <a:fillRect/>
          </a:stretch>
        </p:blipFill>
        <p:spPr bwMode="auto">
          <a:xfrm>
            <a:off x="7071190" y="1174889"/>
            <a:ext cx="1154112"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21" name="Text Box 8"/>
          <p:cNvSpPr txBox="1">
            <a:spLocks noChangeArrowheads="1"/>
          </p:cNvSpPr>
          <p:nvPr/>
        </p:nvSpPr>
        <p:spPr bwMode="auto">
          <a:xfrm>
            <a:off x="8145927" y="4626270"/>
            <a:ext cx="903287" cy="369888"/>
          </a:xfrm>
          <a:prstGeom prst="rect">
            <a:avLst/>
          </a:prstGeom>
          <a:noFill/>
          <a:ln w="9525">
            <a:noFill/>
            <a:miter lim="800000"/>
            <a:headEnd/>
            <a:tailEnd/>
          </a:ln>
        </p:spPr>
        <p:txBody>
          <a:bodyPr>
            <a:spAutoFit/>
          </a:bodyPr>
          <a:lstStyle/>
          <a:p>
            <a:pPr eaLnBrk="1" hangingPunct="1">
              <a:spcBef>
                <a:spcPct val="50000"/>
              </a:spcBef>
              <a:defRPr/>
            </a:pPr>
            <a:r>
              <a:rPr lang="en-US" b="1" dirty="0" smtClean="0">
                <a:latin typeface="+mn-lt"/>
              </a:rPr>
              <a:t>6- 2x4</a:t>
            </a:r>
            <a:endParaRPr lang="en-US" b="1" dirty="0">
              <a:latin typeface="+mn-lt"/>
            </a:endParaRPr>
          </a:p>
        </p:txBody>
      </p:sp>
      <p:sp>
        <p:nvSpPr>
          <p:cNvPr id="22" name="Text Box 20"/>
          <p:cNvSpPr txBox="1">
            <a:spLocks noChangeArrowheads="1"/>
          </p:cNvSpPr>
          <p:nvPr/>
        </p:nvSpPr>
        <p:spPr bwMode="auto">
          <a:xfrm>
            <a:off x="8145927" y="1724164"/>
            <a:ext cx="877888" cy="369887"/>
          </a:xfrm>
          <a:prstGeom prst="rect">
            <a:avLst/>
          </a:prstGeom>
          <a:noFill/>
          <a:ln w="9525">
            <a:noFill/>
            <a:miter lim="800000"/>
            <a:headEnd/>
            <a:tailEnd/>
          </a:ln>
        </p:spPr>
        <p:txBody>
          <a:bodyPr>
            <a:spAutoFit/>
          </a:bodyPr>
          <a:lstStyle/>
          <a:p>
            <a:pPr eaLnBrk="1" hangingPunct="1">
              <a:spcBef>
                <a:spcPct val="50000"/>
              </a:spcBef>
              <a:defRPr/>
            </a:pPr>
            <a:r>
              <a:rPr lang="en-US" b="1" dirty="0" smtClean="0">
                <a:latin typeface="+mn-lt"/>
              </a:rPr>
              <a:t>6- 2x4</a:t>
            </a:r>
            <a:endParaRPr lang="en-US" b="1" dirty="0">
              <a:latin typeface="+mn-lt"/>
            </a:endParaRPr>
          </a:p>
        </p:txBody>
      </p:sp>
      <p:grpSp>
        <p:nvGrpSpPr>
          <p:cNvPr id="23" name="PPTShape_0"/>
          <p:cNvGrpSpPr>
            <a:grpSpLocks/>
          </p:cNvGrpSpPr>
          <p:nvPr>
            <p:custDataLst>
              <p:tags r:id="rId3"/>
            </p:custDataLst>
          </p:nvPr>
        </p:nvGrpSpPr>
        <p:grpSpPr bwMode="auto">
          <a:xfrm>
            <a:off x="7415931" y="4576598"/>
            <a:ext cx="742597" cy="249539"/>
            <a:chOff x="960" y="3199"/>
            <a:chExt cx="367" cy="73"/>
          </a:xfrm>
        </p:grpSpPr>
        <p:sp>
          <p:nvSpPr>
            <p:cNvPr id="24" name="Line 10"/>
            <p:cNvSpPr>
              <a:spLocks noChangeShapeType="1"/>
            </p:cNvSpPr>
            <p:nvPr/>
          </p:nvSpPr>
          <p:spPr bwMode="auto">
            <a:xfrm flipH="1">
              <a:off x="1121" y="3272"/>
              <a:ext cx="183" cy="0"/>
            </a:xfrm>
            <a:prstGeom prst="line">
              <a:avLst/>
            </a:prstGeom>
            <a:noFill/>
            <a:ln w="9525">
              <a:solidFill>
                <a:schemeClr val="tx1"/>
              </a:solidFill>
              <a:round/>
              <a:headEnd/>
              <a:tailEnd type="triangle" w="med" len="med"/>
            </a:ln>
          </p:spPr>
          <p:txBody>
            <a:bodyPr/>
            <a:lstStyle/>
            <a:p>
              <a:pPr>
                <a:defRPr/>
              </a:pPr>
              <a:endParaRPr lang="en-US" sz="1600" dirty="0">
                <a:latin typeface="+mn-lt"/>
              </a:endParaRPr>
            </a:p>
          </p:txBody>
        </p:sp>
        <p:sp>
          <p:nvSpPr>
            <p:cNvPr id="25" name="Line 11"/>
            <p:cNvSpPr>
              <a:spLocks noChangeShapeType="1"/>
            </p:cNvSpPr>
            <p:nvPr/>
          </p:nvSpPr>
          <p:spPr bwMode="auto">
            <a:xfrm flipH="1" flipV="1">
              <a:off x="960" y="3199"/>
              <a:ext cx="367" cy="73"/>
            </a:xfrm>
            <a:prstGeom prst="line">
              <a:avLst/>
            </a:prstGeom>
            <a:noFill/>
            <a:ln w="9525">
              <a:solidFill>
                <a:schemeClr val="tx1"/>
              </a:solidFill>
              <a:round/>
              <a:headEnd/>
              <a:tailEnd type="triangle" w="med" len="med"/>
            </a:ln>
          </p:spPr>
          <p:txBody>
            <a:bodyPr/>
            <a:lstStyle/>
            <a:p>
              <a:pPr>
                <a:defRPr/>
              </a:pPr>
              <a:endParaRPr lang="en-US" sz="1600" dirty="0">
                <a:latin typeface="+mn-lt"/>
              </a:endParaRPr>
            </a:p>
          </p:txBody>
        </p:sp>
      </p:grpSp>
      <p:sp>
        <p:nvSpPr>
          <p:cNvPr id="26" name="Line 14"/>
          <p:cNvSpPr>
            <a:spLocks noChangeShapeType="1"/>
          </p:cNvSpPr>
          <p:nvPr/>
        </p:nvSpPr>
        <p:spPr bwMode="auto">
          <a:xfrm flipH="1">
            <a:off x="7703015" y="1917839"/>
            <a:ext cx="442912" cy="1365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7" name="Line 15"/>
          <p:cNvSpPr>
            <a:spLocks noChangeShapeType="1"/>
          </p:cNvSpPr>
          <p:nvPr/>
        </p:nvSpPr>
        <p:spPr bwMode="auto">
          <a:xfrm flipH="1" flipV="1">
            <a:off x="7388690" y="1863864"/>
            <a:ext cx="757237" cy="53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8" name="PPTShape_3"/>
          <p:cNvSpPr txBox="1">
            <a:spLocks noChangeArrowheads="1"/>
          </p:cNvSpPr>
          <p:nvPr/>
        </p:nvSpPr>
        <p:spPr bwMode="auto">
          <a:xfrm>
            <a:off x="8145927" y="3268802"/>
            <a:ext cx="877887" cy="369887"/>
          </a:xfrm>
          <a:prstGeom prst="rect">
            <a:avLst/>
          </a:prstGeom>
          <a:noFill/>
          <a:ln w="9525">
            <a:noFill/>
            <a:miter lim="800000"/>
            <a:headEnd/>
            <a:tailEnd/>
          </a:ln>
        </p:spPr>
        <p:txBody>
          <a:bodyPr>
            <a:spAutoFit/>
          </a:bodyPr>
          <a:lstStyle/>
          <a:p>
            <a:pPr eaLnBrk="1" hangingPunct="1">
              <a:spcBef>
                <a:spcPct val="50000"/>
              </a:spcBef>
              <a:defRPr/>
            </a:pPr>
            <a:r>
              <a:rPr lang="en-US" b="1" dirty="0" smtClean="0">
                <a:latin typeface="+mn-lt"/>
              </a:rPr>
              <a:t>6- 2x4</a:t>
            </a:r>
            <a:endParaRPr lang="en-US" b="1" dirty="0">
              <a:latin typeface="+mn-lt"/>
            </a:endParaRPr>
          </a:p>
        </p:txBody>
      </p:sp>
      <p:sp>
        <p:nvSpPr>
          <p:cNvPr id="29" name="PPTShape_4"/>
          <p:cNvSpPr>
            <a:spLocks noChangeShapeType="1"/>
          </p:cNvSpPr>
          <p:nvPr/>
        </p:nvSpPr>
        <p:spPr bwMode="auto">
          <a:xfrm flipH="1">
            <a:off x="7741702" y="3453745"/>
            <a:ext cx="36977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0" name="PPTShape_5"/>
          <p:cNvSpPr>
            <a:spLocks noChangeShapeType="1"/>
          </p:cNvSpPr>
          <p:nvPr/>
        </p:nvSpPr>
        <p:spPr bwMode="auto">
          <a:xfrm flipH="1" flipV="1">
            <a:off x="7372813" y="3073537"/>
            <a:ext cx="786285" cy="38020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1" name="TextBox 7"/>
          <p:cNvSpPr txBox="1">
            <a:spLocks noChangeArrowheads="1"/>
          </p:cNvSpPr>
          <p:nvPr/>
        </p:nvSpPr>
        <p:spPr bwMode="auto">
          <a:xfrm>
            <a:off x="6822021" y="5504073"/>
            <a:ext cx="1571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a:r>
              <a:rPr lang="en-US" b="1" dirty="0">
                <a:latin typeface="Calibri" pitchFamily="34" charset="0"/>
                <a:cs typeface="Arial" pitchFamily="34" charset="0"/>
              </a:rPr>
              <a:t>Skipped</a:t>
            </a:r>
          </a:p>
        </p:txBody>
      </p:sp>
      <p:sp>
        <p:nvSpPr>
          <p:cNvPr id="32" name="TextBox 8"/>
          <p:cNvSpPr txBox="1">
            <a:spLocks noChangeArrowheads="1"/>
          </p:cNvSpPr>
          <p:nvPr/>
        </p:nvSpPr>
        <p:spPr bwMode="auto">
          <a:xfrm>
            <a:off x="9435046" y="5504073"/>
            <a:ext cx="1171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b="1" dirty="0">
                <a:latin typeface="Calibri" pitchFamily="34" charset="0"/>
                <a:cs typeface="Arial" pitchFamily="34" charset="0"/>
              </a:rPr>
              <a:t>Tied-off</a:t>
            </a:r>
          </a:p>
        </p:txBody>
      </p:sp>
      <p:sp>
        <p:nvSpPr>
          <p:cNvPr id="33" name="Rounded Rectangle 32"/>
          <p:cNvSpPr/>
          <p:nvPr/>
        </p:nvSpPr>
        <p:spPr bwMode="auto">
          <a:xfrm>
            <a:off x="8176089" y="1692860"/>
            <a:ext cx="307975" cy="369887"/>
          </a:xfrm>
          <a:prstGeom prst="roundRect">
            <a:avLst/>
          </a:prstGeom>
          <a:noFill/>
          <a:ln w="38100" cap="flat" cmpd="sng" algn="ctr">
            <a:solidFill>
              <a:srgbClr val="FF5308"/>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dirty="0" smtClean="0">
              <a:ln>
                <a:noFill/>
              </a:ln>
              <a:solidFill>
                <a:srgbClr val="FF5308"/>
              </a:solidFill>
              <a:effectLst/>
              <a:latin typeface="Eras Medium ITC" pitchFamily="34" charset="0"/>
            </a:endParaRPr>
          </a:p>
        </p:txBody>
      </p:sp>
      <p:sp>
        <p:nvSpPr>
          <p:cNvPr id="34" name="Rounded Rectangle 33"/>
          <p:cNvSpPr/>
          <p:nvPr/>
        </p:nvSpPr>
        <p:spPr bwMode="auto">
          <a:xfrm>
            <a:off x="8176089" y="3257117"/>
            <a:ext cx="307975" cy="369887"/>
          </a:xfrm>
          <a:prstGeom prst="roundRect">
            <a:avLst/>
          </a:prstGeom>
          <a:noFill/>
          <a:ln w="38100" cap="flat" cmpd="sng" algn="ctr">
            <a:solidFill>
              <a:srgbClr val="FF5308"/>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dirty="0" smtClean="0">
              <a:ln>
                <a:noFill/>
              </a:ln>
              <a:solidFill>
                <a:srgbClr val="FF5308"/>
              </a:solidFill>
              <a:effectLst/>
              <a:latin typeface="Eras Medium ITC" pitchFamily="34" charset="0"/>
            </a:endParaRPr>
          </a:p>
        </p:txBody>
      </p:sp>
      <p:sp>
        <p:nvSpPr>
          <p:cNvPr id="35" name="Rounded Rectangle 34"/>
          <p:cNvSpPr/>
          <p:nvPr/>
        </p:nvSpPr>
        <p:spPr bwMode="auto">
          <a:xfrm>
            <a:off x="8176089" y="4602866"/>
            <a:ext cx="307975" cy="369887"/>
          </a:xfrm>
          <a:prstGeom prst="roundRect">
            <a:avLst/>
          </a:prstGeom>
          <a:noFill/>
          <a:ln w="38100" cap="flat" cmpd="sng" algn="ctr">
            <a:solidFill>
              <a:srgbClr val="FF5308"/>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dirty="0" smtClean="0">
              <a:ln>
                <a:noFill/>
              </a:ln>
              <a:solidFill>
                <a:srgbClr val="FF5308"/>
              </a:solidFill>
              <a:effectLst/>
              <a:latin typeface="Eras Medium ITC" pitchFamily="34" charset="0"/>
            </a:endParaRPr>
          </a:p>
        </p:txBody>
      </p:sp>
      <p:sp>
        <p:nvSpPr>
          <p:cNvPr id="36" name="Rounded Rectangle 35"/>
          <p:cNvSpPr/>
          <p:nvPr/>
        </p:nvSpPr>
        <p:spPr bwMode="auto">
          <a:xfrm>
            <a:off x="10422401" y="1732895"/>
            <a:ext cx="307975" cy="369887"/>
          </a:xfrm>
          <a:prstGeom prst="roundRect">
            <a:avLst/>
          </a:prstGeom>
          <a:noFill/>
          <a:ln w="38100" cap="flat" cmpd="sng" algn="ctr">
            <a:solidFill>
              <a:srgbClr val="FF5308"/>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dirty="0" smtClean="0">
              <a:ln>
                <a:noFill/>
              </a:ln>
              <a:solidFill>
                <a:srgbClr val="FF5308"/>
              </a:solidFill>
              <a:effectLst/>
              <a:latin typeface="Eras Medium ITC" pitchFamily="34" charset="0"/>
            </a:endParaRPr>
          </a:p>
        </p:txBody>
      </p:sp>
      <p:sp>
        <p:nvSpPr>
          <p:cNvPr id="37" name="Rounded Rectangle 36"/>
          <p:cNvSpPr/>
          <p:nvPr/>
        </p:nvSpPr>
        <p:spPr bwMode="auto">
          <a:xfrm>
            <a:off x="10422401" y="3257117"/>
            <a:ext cx="307975" cy="369887"/>
          </a:xfrm>
          <a:prstGeom prst="roundRect">
            <a:avLst/>
          </a:prstGeom>
          <a:noFill/>
          <a:ln w="38100" cap="flat" cmpd="sng" algn="ctr">
            <a:solidFill>
              <a:srgbClr val="FF5308"/>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dirty="0" smtClean="0">
              <a:ln>
                <a:noFill/>
              </a:ln>
              <a:solidFill>
                <a:srgbClr val="FF5308"/>
              </a:solidFill>
              <a:effectLst/>
              <a:latin typeface="Eras Medium ITC" pitchFamily="34" charset="0"/>
            </a:endParaRPr>
          </a:p>
        </p:txBody>
      </p:sp>
      <p:sp>
        <p:nvSpPr>
          <p:cNvPr id="38" name="Rounded Rectangle 37"/>
          <p:cNvSpPr/>
          <p:nvPr/>
        </p:nvSpPr>
        <p:spPr bwMode="auto">
          <a:xfrm>
            <a:off x="10422401" y="4602867"/>
            <a:ext cx="307975" cy="369887"/>
          </a:xfrm>
          <a:prstGeom prst="roundRect">
            <a:avLst/>
          </a:prstGeom>
          <a:noFill/>
          <a:ln w="38100" cap="flat" cmpd="sng" algn="ctr">
            <a:solidFill>
              <a:srgbClr val="FF5308"/>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25000" dirty="0" smtClean="0">
              <a:ln>
                <a:noFill/>
              </a:ln>
              <a:solidFill>
                <a:srgbClr val="FF5308"/>
              </a:solidFill>
              <a:effectLst/>
              <a:latin typeface="Eras Medium ITC" pitchFamily="34" charset="0"/>
            </a:endParaRPr>
          </a:p>
        </p:txBody>
      </p:sp>
    </p:spTree>
    <p:custDataLst>
      <p:tags r:id="rId1"/>
    </p:custDataLst>
    <p:extLst>
      <p:ext uri="{BB962C8B-B14F-4D97-AF65-F5344CB8AC3E}">
        <p14:creationId xmlns:p14="http://schemas.microsoft.com/office/powerpoint/2010/main" val="8017183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Rod Elongation</a:t>
            </a:r>
          </a:p>
        </p:txBody>
      </p:sp>
      <p:sp>
        <p:nvSpPr>
          <p:cNvPr id="4" name="Text Placeholder 3"/>
          <p:cNvSpPr>
            <a:spLocks noGrp="1"/>
          </p:cNvSpPr>
          <p:nvPr>
            <p:ph type="body" sz="quarter" idx="17"/>
          </p:nvPr>
        </p:nvSpPr>
        <p:spPr>
          <a:xfrm>
            <a:off x="609601" y="1231899"/>
            <a:ext cx="4521200" cy="800101"/>
          </a:xfrm>
        </p:spPr>
        <p:txBody>
          <a:bodyPr/>
          <a:lstStyle/>
          <a:p>
            <a:pPr>
              <a:lnSpc>
                <a:spcPct val="110000"/>
              </a:lnSpc>
            </a:pPr>
            <a:r>
              <a:rPr lang="en-US" b="1" dirty="0" smtClean="0">
                <a:solidFill>
                  <a:srgbClr val="FF5308"/>
                </a:solidFill>
              </a:rPr>
              <a:t>Skipped </a:t>
            </a:r>
            <a:r>
              <a:rPr lang="en-US" b="1" dirty="0">
                <a:solidFill>
                  <a:srgbClr val="FF5308"/>
                </a:solidFill>
              </a:rPr>
              <a:t>system:</a:t>
            </a:r>
            <a:r>
              <a:rPr lang="en-US" dirty="0"/>
              <a:t> elongation accumulates at the base, damaging shear fastening, weakening system</a:t>
            </a:r>
            <a:r>
              <a:rPr lang="en-US" dirty="0" smtClean="0"/>
              <a:t>.</a:t>
            </a:r>
            <a:endParaRPr lang="en-US" dirty="0"/>
          </a:p>
        </p:txBody>
      </p:sp>
      <p:pic>
        <p:nvPicPr>
          <p:cNvPr id="5"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1086071" y="383050"/>
            <a:ext cx="643965" cy="643965"/>
          </a:xfrm>
          <a:prstGeom prst="rect">
            <a:avLst/>
          </a:prstGeom>
        </p:spPr>
      </p:pic>
      <p:pic>
        <p:nvPicPr>
          <p:cNvPr id="6" name="Picture 4"/>
          <p:cNvPicPr>
            <a:picLocks noChangeAspect="1" noChangeArrowheads="1"/>
          </p:cNvPicPr>
          <p:nvPr>
            <p:custDataLst>
              <p:tags r:id="rId2"/>
            </p:custDataLst>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17062" y="2303689"/>
            <a:ext cx="2836862"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PTShape_3"/>
          <p:cNvPicPr>
            <a:picLocks noChangeAspect="1" noChangeArrowheads="1"/>
          </p:cNvPicPr>
          <p:nvPr>
            <p:custDataLst>
              <p:tags r:id="rId3"/>
            </p:custDataLst>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6874" y="2210027"/>
            <a:ext cx="2805113"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PTShape_2"/>
          <p:cNvSpPr txBox="1">
            <a:spLocks/>
          </p:cNvSpPr>
          <p:nvPr/>
        </p:nvSpPr>
        <p:spPr bwMode="auto">
          <a:xfrm>
            <a:off x="3955498" y="4686300"/>
            <a:ext cx="1569001" cy="79294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eaLnBrk="1" hangingPunct="1">
              <a:buFont typeface="Arial" pitchFamily="34" charset="0"/>
              <a:buNone/>
            </a:pPr>
            <a:r>
              <a:rPr lang="en-US" sz="1600" dirty="0">
                <a:solidFill>
                  <a:srgbClr val="FF5308"/>
                </a:solidFill>
                <a:latin typeface="+mn-lt"/>
                <a:ea typeface="Calibri" pitchFamily="34" charset="0"/>
                <a:cs typeface="Calibri" pitchFamily="34" charset="0"/>
              </a:rPr>
              <a:t>Rod elongation accumulates </a:t>
            </a:r>
          </a:p>
          <a:p>
            <a:pPr eaLnBrk="1" hangingPunct="1">
              <a:buFont typeface="Arial" pitchFamily="34" charset="0"/>
              <a:buNone/>
            </a:pPr>
            <a:r>
              <a:rPr lang="en-US" sz="1600" dirty="0">
                <a:solidFill>
                  <a:srgbClr val="FF5308"/>
                </a:solidFill>
                <a:latin typeface="+mn-lt"/>
                <a:ea typeface="Calibri" pitchFamily="34" charset="0"/>
                <a:cs typeface="Calibri" pitchFamily="34" charset="0"/>
              </a:rPr>
              <a:t>at base</a:t>
            </a:r>
          </a:p>
        </p:txBody>
      </p:sp>
      <p:sp>
        <p:nvSpPr>
          <p:cNvPr id="10" name="Oval 9"/>
          <p:cNvSpPr/>
          <p:nvPr/>
        </p:nvSpPr>
        <p:spPr bwMode="auto">
          <a:xfrm>
            <a:off x="3225799" y="5266518"/>
            <a:ext cx="532849" cy="546100"/>
          </a:xfrm>
          <a:prstGeom prst="ellipse">
            <a:avLst/>
          </a:prstGeom>
          <a:noFill/>
          <a:ln w="25400" cap="flat" cmpd="sng" algn="ctr">
            <a:solidFill>
              <a:srgbClr val="FF5308"/>
            </a:solidFill>
            <a:prstDash val="solid"/>
            <a:round/>
            <a:headEnd type="none" w="med" len="med"/>
            <a:tailEnd type="none" w="med" len="med"/>
          </a:ln>
          <a:effectLst/>
        </p:spPr>
        <p:txBody>
          <a:bodyPr lIns="91429" tIns="45714" rIns="91429" bIns="45714"/>
          <a:lstStyle/>
          <a:p>
            <a:pPr algn="r" eaLnBrk="1" hangingPunct="1">
              <a:spcBef>
                <a:spcPct val="20000"/>
              </a:spcBef>
              <a:defRPr/>
            </a:pPr>
            <a:endParaRPr lang="en-US" sz="2400" baseline="-25000" dirty="0">
              <a:solidFill>
                <a:srgbClr val="4D4D4D"/>
              </a:solidFill>
              <a:latin typeface="Eras Medium ITC" pitchFamily="34" charset="0"/>
            </a:endParaRPr>
          </a:p>
        </p:txBody>
      </p:sp>
      <p:sp>
        <p:nvSpPr>
          <p:cNvPr id="11" name="Oval 1"/>
          <p:cNvSpPr>
            <a:spLocks noChangeArrowheads="1"/>
          </p:cNvSpPr>
          <p:nvPr/>
        </p:nvSpPr>
        <p:spPr bwMode="auto">
          <a:xfrm>
            <a:off x="9862587" y="3389539"/>
            <a:ext cx="438150" cy="409575"/>
          </a:xfrm>
          <a:prstGeom prst="ellipse">
            <a:avLst/>
          </a:prstGeom>
          <a:noFill/>
          <a:ln w="1905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12" name="Oval 10"/>
          <p:cNvSpPr>
            <a:spLocks noChangeArrowheads="1"/>
          </p:cNvSpPr>
          <p:nvPr/>
        </p:nvSpPr>
        <p:spPr bwMode="auto">
          <a:xfrm>
            <a:off x="9887987" y="4356327"/>
            <a:ext cx="438150" cy="409575"/>
          </a:xfrm>
          <a:prstGeom prst="ellipse">
            <a:avLst/>
          </a:prstGeom>
          <a:noFill/>
          <a:ln w="1905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13" name="Oval 11"/>
          <p:cNvSpPr>
            <a:spLocks noChangeArrowheads="1"/>
          </p:cNvSpPr>
          <p:nvPr/>
        </p:nvSpPr>
        <p:spPr bwMode="auto">
          <a:xfrm>
            <a:off x="9887987" y="5245327"/>
            <a:ext cx="438150" cy="409575"/>
          </a:xfrm>
          <a:prstGeom prst="ellipse">
            <a:avLst/>
          </a:prstGeom>
          <a:noFill/>
          <a:ln w="1905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15" name="TextBox 3"/>
          <p:cNvSpPr txBox="1">
            <a:spLocks noChangeArrowheads="1"/>
          </p:cNvSpPr>
          <p:nvPr/>
        </p:nvSpPr>
        <p:spPr bwMode="auto">
          <a:xfrm>
            <a:off x="10665862" y="3916589"/>
            <a:ext cx="1177925"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1600" dirty="0" smtClean="0">
                <a:solidFill>
                  <a:srgbClr val="FF5308"/>
                </a:solidFill>
                <a:latin typeface="+mn-lt"/>
                <a:cs typeface="Arial" pitchFamily="34" charset="0"/>
              </a:rPr>
              <a:t>Divided</a:t>
            </a:r>
            <a:endParaRPr lang="en-US" sz="1600" dirty="0">
              <a:solidFill>
                <a:srgbClr val="FF5308"/>
              </a:solidFill>
              <a:latin typeface="+mn-lt"/>
              <a:cs typeface="Arial" pitchFamily="34" charset="0"/>
            </a:endParaRPr>
          </a:p>
        </p:txBody>
      </p:sp>
      <p:cxnSp>
        <p:nvCxnSpPr>
          <p:cNvPr id="16" name="Straight Connector 6"/>
          <p:cNvCxnSpPr>
            <a:cxnSpLocks noChangeShapeType="1"/>
            <a:stCxn id="15" idx="1"/>
            <a:endCxn id="11" idx="5"/>
          </p:cNvCxnSpPr>
          <p:nvPr/>
        </p:nvCxnSpPr>
        <p:spPr bwMode="auto">
          <a:xfrm flipH="1" flipV="1">
            <a:off x="10236571" y="3739133"/>
            <a:ext cx="429291" cy="346733"/>
          </a:xfrm>
          <a:prstGeom prst="line">
            <a:avLst/>
          </a:prstGeom>
          <a:noFill/>
          <a:ln w="19050" algn="ctr">
            <a:solidFill>
              <a:srgbClr val="FF5308"/>
            </a:solidFill>
            <a:round/>
            <a:headEnd/>
            <a:tailEnd/>
          </a:ln>
          <a:extLst>
            <a:ext uri="{909E8E84-426E-40DD-AFC4-6F175D3DCCD1}">
              <a14:hiddenFill xmlns:a14="http://schemas.microsoft.com/office/drawing/2010/main">
                <a:noFill/>
              </a14:hiddenFill>
            </a:ext>
          </a:extLst>
        </p:spPr>
      </p:cxnSp>
      <p:cxnSp>
        <p:nvCxnSpPr>
          <p:cNvPr id="17" name="Straight Connector 17"/>
          <p:cNvCxnSpPr>
            <a:cxnSpLocks noChangeShapeType="1"/>
            <a:stCxn id="12" idx="7"/>
            <a:endCxn id="15" idx="1"/>
          </p:cNvCxnSpPr>
          <p:nvPr/>
        </p:nvCxnSpPr>
        <p:spPr bwMode="auto">
          <a:xfrm flipV="1">
            <a:off x="10261971" y="4085866"/>
            <a:ext cx="403891" cy="330442"/>
          </a:xfrm>
          <a:prstGeom prst="line">
            <a:avLst/>
          </a:prstGeom>
          <a:noFill/>
          <a:ln w="19050" algn="ctr">
            <a:solidFill>
              <a:srgbClr val="FF5308"/>
            </a:solidFill>
            <a:round/>
            <a:headEnd/>
            <a:tailEnd/>
          </a:ln>
          <a:extLst>
            <a:ext uri="{909E8E84-426E-40DD-AFC4-6F175D3DCCD1}">
              <a14:hiddenFill xmlns:a14="http://schemas.microsoft.com/office/drawing/2010/main">
                <a:noFill/>
              </a14:hiddenFill>
            </a:ext>
          </a:extLst>
        </p:spPr>
      </p:cxnSp>
      <p:cxnSp>
        <p:nvCxnSpPr>
          <p:cNvPr id="18" name="Straight Connector 18"/>
          <p:cNvCxnSpPr>
            <a:cxnSpLocks noChangeShapeType="1"/>
            <a:stCxn id="13" idx="7"/>
            <a:endCxn id="15" idx="1"/>
          </p:cNvCxnSpPr>
          <p:nvPr/>
        </p:nvCxnSpPr>
        <p:spPr bwMode="auto">
          <a:xfrm flipV="1">
            <a:off x="10261971" y="4085866"/>
            <a:ext cx="403891" cy="1219442"/>
          </a:xfrm>
          <a:prstGeom prst="line">
            <a:avLst/>
          </a:prstGeom>
          <a:noFill/>
          <a:ln w="19050" algn="ctr">
            <a:solidFill>
              <a:srgbClr val="FF5308"/>
            </a:solidFill>
            <a:round/>
            <a:headEnd/>
            <a:tailEnd/>
          </a:ln>
          <a:extLst>
            <a:ext uri="{909E8E84-426E-40DD-AFC4-6F175D3DCCD1}">
              <a14:hiddenFill xmlns:a14="http://schemas.microsoft.com/office/drawing/2010/main">
                <a:noFill/>
              </a14:hiddenFill>
            </a:ext>
          </a:extLst>
        </p:spPr>
      </p:cxnSp>
      <p:sp>
        <p:nvSpPr>
          <p:cNvPr id="22" name="Text Placeholder 3"/>
          <p:cNvSpPr txBox="1">
            <a:spLocks/>
          </p:cNvSpPr>
          <p:nvPr/>
        </p:nvSpPr>
        <p:spPr>
          <a:xfrm>
            <a:off x="7336873" y="1231899"/>
            <a:ext cx="4016927" cy="800101"/>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b="1" dirty="0">
                <a:solidFill>
                  <a:srgbClr val="FF5308"/>
                </a:solidFill>
              </a:rPr>
              <a:t>Tied-off system: </a:t>
            </a:r>
            <a:r>
              <a:rPr lang="en-US" dirty="0"/>
              <a:t>elongation distributed between floors, lessening impact.</a:t>
            </a:r>
          </a:p>
        </p:txBody>
      </p:sp>
    </p:spTree>
    <p:custDataLst>
      <p:tags r:id="rId1"/>
    </p:custDataLst>
    <p:extLst>
      <p:ext uri="{BB962C8B-B14F-4D97-AF65-F5344CB8AC3E}">
        <p14:creationId xmlns:p14="http://schemas.microsoft.com/office/powerpoint/2010/main" val="114769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Design Example: Skipped Floor </a:t>
            </a:r>
            <a:r>
              <a:rPr lang="en-US" dirty="0" smtClean="0"/>
              <a:t>System</a:t>
            </a:r>
            <a:endParaRPr lang="en-US" dirty="0"/>
          </a:p>
        </p:txBody>
      </p:sp>
      <p:pic>
        <p:nvPicPr>
          <p:cNvPr id="5" name="Picture 8" descr="F:\_Training Projects\__AIA projects\20130729 Understanding Rod Restraint Systems\_Working Documents\Graphics_clip art\Simpson lit images from marketing\All-Floors-Tie-Off System_Detail 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0206" y="1724761"/>
            <a:ext cx="2370138"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pic>
        <p:nvPicPr>
          <p:cNvPr id="6" name="Picture 9" descr="F:\_Training Projects\__AIA projects\20130729 Understanding Rod Restraint Systems\_Working Documents\Graphics_clip art\Simpson lit images from marketing\Skipped-Floor System.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1438" y="1140987"/>
            <a:ext cx="1881187" cy="483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5549900" y="3233312"/>
            <a:ext cx="1836738" cy="92333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dirty="0">
                <a:latin typeface="+mn-lt"/>
                <a:cs typeface="Arial" pitchFamily="34" charset="0"/>
              </a:rPr>
              <a:t>F</a:t>
            </a:r>
            <a:r>
              <a:rPr lang="en-US" baseline="-25000" dirty="0">
                <a:latin typeface="+mn-lt"/>
                <a:cs typeface="Arial" pitchFamily="34" charset="0"/>
              </a:rPr>
              <a:t>2</a:t>
            </a:r>
            <a:r>
              <a:rPr lang="en-US" dirty="0">
                <a:latin typeface="+mn-lt"/>
                <a:cs typeface="Arial" pitchFamily="34" charset="0"/>
              </a:rPr>
              <a:t>=10k</a:t>
            </a:r>
          </a:p>
          <a:p>
            <a:pPr algn="r"/>
            <a:r>
              <a:rPr lang="en-US" dirty="0">
                <a:latin typeface="+mn-lt"/>
                <a:cs typeface="Arial" pitchFamily="34" charset="0"/>
              </a:rPr>
              <a:t>T</a:t>
            </a:r>
            <a:r>
              <a:rPr lang="en-US" baseline="-25000" dirty="0">
                <a:latin typeface="+mn-lt"/>
                <a:cs typeface="Arial" pitchFamily="34" charset="0"/>
              </a:rPr>
              <a:t>2</a:t>
            </a:r>
            <a:r>
              <a:rPr lang="en-US" dirty="0">
                <a:latin typeface="+mn-lt"/>
                <a:cs typeface="Arial" pitchFamily="34" charset="0"/>
              </a:rPr>
              <a:t>=27k</a:t>
            </a:r>
          </a:p>
          <a:p>
            <a:pPr algn="r"/>
            <a:r>
              <a:rPr lang="en-US" dirty="0">
                <a:latin typeface="+mn-lt"/>
                <a:cs typeface="Arial" pitchFamily="34" charset="0"/>
              </a:rPr>
              <a:t>C</a:t>
            </a:r>
            <a:r>
              <a:rPr lang="en-US" baseline="-25000" dirty="0">
                <a:latin typeface="+mn-lt"/>
                <a:cs typeface="Arial" pitchFamily="34" charset="0"/>
              </a:rPr>
              <a:t>2</a:t>
            </a:r>
            <a:r>
              <a:rPr lang="en-US" dirty="0">
                <a:latin typeface="+mn-lt"/>
                <a:cs typeface="Arial" pitchFamily="34" charset="0"/>
              </a:rPr>
              <a:t>=13+10=23k</a:t>
            </a:r>
          </a:p>
        </p:txBody>
      </p:sp>
      <p:sp>
        <p:nvSpPr>
          <p:cNvPr id="8" name="TextBox 17"/>
          <p:cNvSpPr txBox="1">
            <a:spLocks noChangeArrowheads="1"/>
          </p:cNvSpPr>
          <p:nvPr/>
        </p:nvSpPr>
        <p:spPr bwMode="auto">
          <a:xfrm>
            <a:off x="6345238" y="4619199"/>
            <a:ext cx="1041400" cy="92333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dirty="0">
                <a:latin typeface="+mn-lt"/>
                <a:cs typeface="Arial" pitchFamily="34" charset="0"/>
              </a:rPr>
              <a:t>F</a:t>
            </a:r>
            <a:r>
              <a:rPr lang="en-US" baseline="-25000" dirty="0">
                <a:latin typeface="+mn-lt"/>
                <a:cs typeface="Arial" pitchFamily="34" charset="0"/>
              </a:rPr>
              <a:t>1</a:t>
            </a:r>
            <a:r>
              <a:rPr lang="en-US" dirty="0">
                <a:latin typeface="+mn-lt"/>
                <a:cs typeface="Arial" pitchFamily="34" charset="0"/>
              </a:rPr>
              <a:t>=13k</a:t>
            </a:r>
          </a:p>
          <a:p>
            <a:pPr algn="r"/>
            <a:r>
              <a:rPr lang="en-US" dirty="0">
                <a:latin typeface="+mn-lt"/>
                <a:cs typeface="Arial" pitchFamily="34" charset="0"/>
              </a:rPr>
              <a:t>T</a:t>
            </a:r>
            <a:r>
              <a:rPr lang="en-US" baseline="-25000" dirty="0">
                <a:latin typeface="+mn-lt"/>
                <a:cs typeface="Arial" pitchFamily="34" charset="0"/>
              </a:rPr>
              <a:t>1</a:t>
            </a:r>
            <a:r>
              <a:rPr lang="en-US" dirty="0">
                <a:latin typeface="+mn-lt"/>
                <a:cs typeface="Arial" pitchFamily="34" charset="0"/>
              </a:rPr>
              <a:t>=27k</a:t>
            </a:r>
          </a:p>
          <a:p>
            <a:pPr algn="r"/>
            <a:r>
              <a:rPr lang="en-US" dirty="0">
                <a:latin typeface="+mn-lt"/>
                <a:cs typeface="Arial" pitchFamily="34" charset="0"/>
              </a:rPr>
              <a:t>C</a:t>
            </a:r>
            <a:r>
              <a:rPr lang="en-US" baseline="-25000" dirty="0">
                <a:latin typeface="+mn-lt"/>
                <a:cs typeface="Arial" pitchFamily="34" charset="0"/>
              </a:rPr>
              <a:t>1</a:t>
            </a:r>
            <a:r>
              <a:rPr lang="en-US" dirty="0">
                <a:latin typeface="+mn-lt"/>
                <a:cs typeface="Arial" pitchFamily="34" charset="0"/>
              </a:rPr>
              <a:t>=13k</a:t>
            </a:r>
          </a:p>
        </p:txBody>
      </p:sp>
      <p:sp>
        <p:nvSpPr>
          <p:cNvPr id="9" name="TextBox 19"/>
          <p:cNvSpPr txBox="1">
            <a:spLocks noChangeArrowheads="1"/>
          </p:cNvSpPr>
          <p:nvPr/>
        </p:nvSpPr>
        <p:spPr bwMode="auto">
          <a:xfrm>
            <a:off x="5416550" y="1774399"/>
            <a:ext cx="1970088" cy="92333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dirty="0">
                <a:latin typeface="+mn-lt"/>
                <a:cs typeface="Arial" pitchFamily="34" charset="0"/>
              </a:rPr>
              <a:t>F</a:t>
            </a:r>
            <a:r>
              <a:rPr lang="en-US" baseline="-25000" dirty="0">
                <a:latin typeface="+mn-lt"/>
                <a:cs typeface="Arial" pitchFamily="34" charset="0"/>
              </a:rPr>
              <a:t>3</a:t>
            </a:r>
            <a:r>
              <a:rPr lang="en-US" dirty="0">
                <a:latin typeface="+mn-lt"/>
                <a:cs typeface="Arial" pitchFamily="34" charset="0"/>
              </a:rPr>
              <a:t>=4k</a:t>
            </a:r>
          </a:p>
          <a:p>
            <a:pPr algn="r"/>
            <a:r>
              <a:rPr lang="en-US" dirty="0">
                <a:latin typeface="+mn-lt"/>
                <a:cs typeface="Arial" pitchFamily="34" charset="0"/>
              </a:rPr>
              <a:t>T</a:t>
            </a:r>
            <a:r>
              <a:rPr lang="en-US" baseline="-25000" dirty="0">
                <a:latin typeface="+mn-lt"/>
                <a:cs typeface="Arial" pitchFamily="34" charset="0"/>
              </a:rPr>
              <a:t>3</a:t>
            </a:r>
            <a:r>
              <a:rPr lang="en-US" dirty="0">
                <a:latin typeface="+mn-lt"/>
                <a:cs typeface="Arial" pitchFamily="34" charset="0"/>
              </a:rPr>
              <a:t>=27k</a:t>
            </a:r>
          </a:p>
          <a:p>
            <a:pPr algn="r"/>
            <a:r>
              <a:rPr lang="en-US" dirty="0">
                <a:latin typeface="+mn-lt"/>
                <a:cs typeface="Arial" pitchFamily="34" charset="0"/>
              </a:rPr>
              <a:t>C</a:t>
            </a:r>
            <a:r>
              <a:rPr lang="en-US" baseline="-25000" dirty="0">
                <a:latin typeface="+mn-lt"/>
                <a:cs typeface="Arial" pitchFamily="34" charset="0"/>
              </a:rPr>
              <a:t>3</a:t>
            </a:r>
            <a:r>
              <a:rPr lang="en-US" dirty="0">
                <a:latin typeface="+mn-lt"/>
                <a:cs typeface="Arial" pitchFamily="34" charset="0"/>
              </a:rPr>
              <a:t>=13+10+4=27k</a:t>
            </a:r>
          </a:p>
        </p:txBody>
      </p:sp>
      <p:cxnSp>
        <p:nvCxnSpPr>
          <p:cNvPr id="10" name="Straight Arrow Connector 12"/>
          <p:cNvCxnSpPr>
            <a:cxnSpLocks noChangeShapeType="1"/>
          </p:cNvCxnSpPr>
          <p:nvPr/>
        </p:nvCxnSpPr>
        <p:spPr bwMode="auto">
          <a:xfrm flipV="1">
            <a:off x="7369175" y="2236363"/>
            <a:ext cx="822960" cy="0"/>
          </a:xfrm>
          <a:prstGeom prst="straightConnector1">
            <a:avLst/>
          </a:prstGeom>
          <a:noFill/>
          <a:ln w="38100" algn="ctr">
            <a:solidFill>
              <a:srgbClr val="FF5308"/>
            </a:solidFill>
            <a:round/>
            <a:headEnd/>
            <a:tailEnd type="triangle" w="med" len="med"/>
          </a:ln>
          <a:extLst>
            <a:ext uri="{909E8E84-426E-40DD-AFC4-6F175D3DCCD1}">
              <a14:hiddenFill xmlns:a14="http://schemas.microsoft.com/office/drawing/2010/main">
                <a:noFill/>
              </a14:hiddenFill>
            </a:ext>
          </a:extLst>
        </p:spPr>
      </p:cxnSp>
      <p:cxnSp>
        <p:nvCxnSpPr>
          <p:cNvPr id="11" name="Straight Arrow Connector 28"/>
          <p:cNvCxnSpPr>
            <a:cxnSpLocks noChangeShapeType="1"/>
          </p:cNvCxnSpPr>
          <p:nvPr/>
        </p:nvCxnSpPr>
        <p:spPr bwMode="auto">
          <a:xfrm>
            <a:off x="7353300" y="2498299"/>
            <a:ext cx="594360" cy="0"/>
          </a:xfrm>
          <a:prstGeom prst="straightConnector1">
            <a:avLst/>
          </a:prstGeom>
          <a:noFill/>
          <a:ln w="38100" algn="ctr">
            <a:solidFill>
              <a:srgbClr val="FF5308"/>
            </a:solidFill>
            <a:round/>
            <a:headEnd/>
            <a:tailEnd type="triangle" w="med" len="med"/>
          </a:ln>
          <a:extLst>
            <a:ext uri="{909E8E84-426E-40DD-AFC4-6F175D3DCCD1}">
              <a14:hiddenFill xmlns:a14="http://schemas.microsoft.com/office/drawing/2010/main">
                <a:noFill/>
              </a14:hiddenFill>
            </a:ext>
          </a:extLst>
        </p:spPr>
      </p:cxnSp>
      <p:cxnSp>
        <p:nvCxnSpPr>
          <p:cNvPr id="12" name="Straight Arrow Connector 32"/>
          <p:cNvCxnSpPr>
            <a:cxnSpLocks noChangeShapeType="1"/>
          </p:cNvCxnSpPr>
          <p:nvPr/>
        </p:nvCxnSpPr>
        <p:spPr bwMode="auto">
          <a:xfrm flipV="1">
            <a:off x="7369175" y="3714324"/>
            <a:ext cx="822960" cy="0"/>
          </a:xfrm>
          <a:prstGeom prst="straightConnector1">
            <a:avLst/>
          </a:prstGeom>
          <a:noFill/>
          <a:ln w="38100" algn="ctr">
            <a:solidFill>
              <a:srgbClr val="FF5308"/>
            </a:solidFill>
            <a:round/>
            <a:headEnd/>
            <a:tailEnd type="triangle" w="med" len="med"/>
          </a:ln>
          <a:extLst>
            <a:ext uri="{909E8E84-426E-40DD-AFC4-6F175D3DCCD1}">
              <a14:hiddenFill xmlns:a14="http://schemas.microsoft.com/office/drawing/2010/main">
                <a:noFill/>
              </a14:hiddenFill>
            </a:ext>
          </a:extLst>
        </p:spPr>
      </p:cxnSp>
      <p:cxnSp>
        <p:nvCxnSpPr>
          <p:cNvPr id="13" name="Straight Arrow Connector 33"/>
          <p:cNvCxnSpPr>
            <a:cxnSpLocks noChangeShapeType="1"/>
          </p:cNvCxnSpPr>
          <p:nvPr/>
        </p:nvCxnSpPr>
        <p:spPr bwMode="auto">
          <a:xfrm>
            <a:off x="7353300" y="3936574"/>
            <a:ext cx="594360" cy="0"/>
          </a:xfrm>
          <a:prstGeom prst="straightConnector1">
            <a:avLst/>
          </a:prstGeom>
          <a:noFill/>
          <a:ln w="38100" algn="ctr">
            <a:solidFill>
              <a:srgbClr val="FF5308"/>
            </a:solidFill>
            <a:round/>
            <a:headEnd/>
            <a:tailEnd type="triangle" w="med" len="med"/>
          </a:ln>
          <a:extLst>
            <a:ext uri="{909E8E84-426E-40DD-AFC4-6F175D3DCCD1}">
              <a14:hiddenFill xmlns:a14="http://schemas.microsoft.com/office/drawing/2010/main">
                <a:noFill/>
              </a14:hiddenFill>
            </a:ext>
          </a:extLst>
        </p:spPr>
      </p:cxnSp>
      <p:cxnSp>
        <p:nvCxnSpPr>
          <p:cNvPr id="14" name="Straight Arrow Connector 34"/>
          <p:cNvCxnSpPr>
            <a:cxnSpLocks noChangeShapeType="1"/>
          </p:cNvCxnSpPr>
          <p:nvPr/>
        </p:nvCxnSpPr>
        <p:spPr bwMode="auto">
          <a:xfrm flipV="1">
            <a:off x="7369175" y="5081162"/>
            <a:ext cx="822960" cy="0"/>
          </a:xfrm>
          <a:prstGeom prst="straightConnector1">
            <a:avLst/>
          </a:prstGeom>
          <a:noFill/>
          <a:ln w="38100" algn="ctr">
            <a:solidFill>
              <a:srgbClr val="FF5308"/>
            </a:solidFill>
            <a:round/>
            <a:headEnd/>
            <a:tailEnd type="triangle" w="med" len="med"/>
          </a:ln>
          <a:extLst>
            <a:ext uri="{909E8E84-426E-40DD-AFC4-6F175D3DCCD1}">
              <a14:hiddenFill xmlns:a14="http://schemas.microsoft.com/office/drawing/2010/main">
                <a:noFill/>
              </a14:hiddenFill>
            </a:ext>
          </a:extLst>
        </p:spPr>
      </p:cxnSp>
      <p:cxnSp>
        <p:nvCxnSpPr>
          <p:cNvPr id="15" name="Straight Arrow Connector 35"/>
          <p:cNvCxnSpPr>
            <a:cxnSpLocks noChangeShapeType="1"/>
          </p:cNvCxnSpPr>
          <p:nvPr/>
        </p:nvCxnSpPr>
        <p:spPr bwMode="auto">
          <a:xfrm>
            <a:off x="7353300" y="5314524"/>
            <a:ext cx="594360" cy="0"/>
          </a:xfrm>
          <a:prstGeom prst="straightConnector1">
            <a:avLst/>
          </a:prstGeom>
          <a:noFill/>
          <a:ln w="38100" algn="ctr">
            <a:solidFill>
              <a:srgbClr val="FF5308"/>
            </a:solidFill>
            <a:round/>
            <a:headEnd/>
            <a:tailEnd type="triangle" w="med" len="med"/>
          </a:ln>
          <a:extLst>
            <a:ext uri="{909E8E84-426E-40DD-AFC4-6F175D3DCCD1}">
              <a14:hiddenFill xmlns:a14="http://schemas.microsoft.com/office/drawing/2010/main">
                <a:noFill/>
              </a14:hiddenFill>
            </a:ext>
          </a:extLst>
        </p:spPr>
      </p:cxnSp>
      <p:sp>
        <p:nvSpPr>
          <p:cNvPr id="16" name="TextBox 27"/>
          <p:cNvSpPr txBox="1">
            <a:spLocks noChangeArrowheads="1"/>
          </p:cNvSpPr>
          <p:nvPr/>
        </p:nvSpPr>
        <p:spPr bwMode="auto">
          <a:xfrm>
            <a:off x="1513681" y="3299561"/>
            <a:ext cx="1119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sz="2000" dirty="0">
                <a:latin typeface="+mn-lt"/>
                <a:cs typeface="Arial" pitchFamily="34" charset="0"/>
              </a:rPr>
              <a:t>13.5 k</a:t>
            </a:r>
          </a:p>
        </p:txBody>
      </p:sp>
      <p:sp>
        <p:nvSpPr>
          <p:cNvPr id="17" name="TextBox 41"/>
          <p:cNvSpPr txBox="1">
            <a:spLocks noChangeArrowheads="1"/>
          </p:cNvSpPr>
          <p:nvPr/>
        </p:nvSpPr>
        <p:spPr bwMode="auto">
          <a:xfrm>
            <a:off x="2467769" y="4059974"/>
            <a:ext cx="869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a:r>
              <a:rPr lang="en-US" sz="2000" dirty="0">
                <a:latin typeface="+mn-lt"/>
                <a:cs typeface="Arial" pitchFamily="34" charset="0"/>
              </a:rPr>
              <a:t>27 k</a:t>
            </a:r>
          </a:p>
        </p:txBody>
      </p:sp>
      <p:sp>
        <p:nvSpPr>
          <p:cNvPr id="18" name="TextBox 42"/>
          <p:cNvSpPr txBox="1">
            <a:spLocks noChangeArrowheads="1"/>
          </p:cNvSpPr>
          <p:nvPr/>
        </p:nvSpPr>
        <p:spPr bwMode="auto">
          <a:xfrm>
            <a:off x="3015456" y="3299561"/>
            <a:ext cx="1119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2000" dirty="0">
                <a:latin typeface="+mn-lt"/>
                <a:cs typeface="Arial" pitchFamily="34" charset="0"/>
              </a:rPr>
              <a:t>13.5 k</a:t>
            </a:r>
          </a:p>
        </p:txBody>
      </p:sp>
      <p:sp>
        <p:nvSpPr>
          <p:cNvPr id="19" name="TextBox 43"/>
          <p:cNvSpPr txBox="1">
            <a:spLocks noChangeArrowheads="1"/>
          </p:cNvSpPr>
          <p:nvPr/>
        </p:nvSpPr>
        <p:spPr bwMode="auto">
          <a:xfrm>
            <a:off x="9488488" y="956837"/>
            <a:ext cx="868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2000" dirty="0">
                <a:latin typeface="+mn-lt"/>
                <a:cs typeface="Arial" pitchFamily="34" charset="0"/>
              </a:rPr>
              <a:t>27 k</a:t>
            </a:r>
          </a:p>
        </p:txBody>
      </p:sp>
      <p:sp>
        <p:nvSpPr>
          <p:cNvPr id="20" name="TextBox 44"/>
          <p:cNvSpPr txBox="1">
            <a:spLocks noChangeArrowheads="1"/>
          </p:cNvSpPr>
          <p:nvPr/>
        </p:nvSpPr>
        <p:spPr bwMode="auto">
          <a:xfrm>
            <a:off x="9564688" y="2326849"/>
            <a:ext cx="868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2000" dirty="0">
                <a:latin typeface="+mn-lt"/>
                <a:cs typeface="Arial" pitchFamily="34" charset="0"/>
              </a:rPr>
              <a:t>23 k</a:t>
            </a:r>
          </a:p>
        </p:txBody>
      </p:sp>
      <p:sp>
        <p:nvSpPr>
          <p:cNvPr id="21" name="TextBox 45"/>
          <p:cNvSpPr txBox="1">
            <a:spLocks noChangeArrowheads="1"/>
          </p:cNvSpPr>
          <p:nvPr/>
        </p:nvSpPr>
        <p:spPr bwMode="auto">
          <a:xfrm>
            <a:off x="9572625" y="3806399"/>
            <a:ext cx="8683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2000" dirty="0">
                <a:latin typeface="+mn-lt"/>
                <a:cs typeface="Arial" pitchFamily="34" charset="0"/>
              </a:rPr>
              <a:t>13 k</a:t>
            </a:r>
          </a:p>
        </p:txBody>
      </p:sp>
      <p:sp>
        <p:nvSpPr>
          <p:cNvPr id="22" name="Rectangle 14"/>
          <p:cNvSpPr>
            <a:spLocks noChangeArrowheads="1"/>
          </p:cNvSpPr>
          <p:nvPr/>
        </p:nvSpPr>
        <p:spPr bwMode="auto">
          <a:xfrm>
            <a:off x="8259620" y="5763653"/>
            <a:ext cx="21659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a:cs typeface="Arial" pitchFamily="34" charset="0"/>
              </a:rPr>
              <a:t>Post axial load-uplift side</a:t>
            </a:r>
          </a:p>
        </p:txBody>
      </p:sp>
      <p:sp>
        <p:nvSpPr>
          <p:cNvPr id="23" name="Rounded Rectangle 40"/>
          <p:cNvSpPr>
            <a:spLocks noChangeArrowheads="1"/>
          </p:cNvSpPr>
          <p:nvPr/>
        </p:nvSpPr>
        <p:spPr bwMode="auto">
          <a:xfrm>
            <a:off x="7600950" y="1106062"/>
            <a:ext cx="1158875" cy="584200"/>
          </a:xfrm>
          <a:prstGeom prst="roundRect">
            <a:avLst>
              <a:gd name="adj" fmla="val 16667"/>
            </a:avLst>
          </a:prstGeom>
          <a:noFill/>
          <a:ln w="3810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sz="2000" baseline="-25000" dirty="0">
              <a:solidFill>
                <a:srgbClr val="4D4D4D"/>
              </a:solidFill>
              <a:latin typeface="Eras Medium ITC" pitchFamily="34" charset="0"/>
            </a:endParaRPr>
          </a:p>
        </p:txBody>
      </p:sp>
      <p:cxnSp>
        <p:nvCxnSpPr>
          <p:cNvPr id="25" name="Straight Connector 22"/>
          <p:cNvCxnSpPr>
            <a:cxnSpLocks noChangeShapeType="1"/>
          </p:cNvCxnSpPr>
          <p:nvPr/>
        </p:nvCxnSpPr>
        <p:spPr bwMode="auto">
          <a:xfrm flipV="1">
            <a:off x="4806950" y="1326724"/>
            <a:ext cx="1100138" cy="857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6" name="Straight Connector 24"/>
          <p:cNvCxnSpPr>
            <a:cxnSpLocks noChangeShapeType="1"/>
            <a:endCxn id="23" idx="1"/>
          </p:cNvCxnSpPr>
          <p:nvPr/>
        </p:nvCxnSpPr>
        <p:spPr bwMode="auto">
          <a:xfrm>
            <a:off x="5170488" y="1398162"/>
            <a:ext cx="2430462" cy="0"/>
          </a:xfrm>
          <a:prstGeom prst="line">
            <a:avLst/>
          </a:prstGeom>
          <a:noFill/>
          <a:ln w="38100" algn="ctr">
            <a:solidFill>
              <a:srgbClr val="FF5308"/>
            </a:solidFill>
            <a:round/>
            <a:headEnd/>
            <a:tailEnd/>
          </a:ln>
          <a:extLst>
            <a:ext uri="{909E8E84-426E-40DD-AFC4-6F175D3DCCD1}">
              <a14:hiddenFill xmlns:a14="http://schemas.microsoft.com/office/drawing/2010/main">
                <a:noFill/>
              </a14:hiddenFill>
            </a:ext>
          </a:extLst>
        </p:spPr>
      </p:cxnSp>
      <p:sp>
        <p:nvSpPr>
          <p:cNvPr id="27" name="TextBox 25"/>
          <p:cNvSpPr txBox="1">
            <a:spLocks noChangeArrowheads="1"/>
          </p:cNvSpPr>
          <p:nvPr/>
        </p:nvSpPr>
        <p:spPr bwMode="auto">
          <a:xfrm>
            <a:off x="2302669" y="4707674"/>
            <a:ext cx="1065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2000" dirty="0">
                <a:solidFill>
                  <a:srgbClr val="FF5308"/>
                </a:solidFill>
                <a:latin typeface="+mn-lt"/>
                <a:cs typeface="Arial" pitchFamily="34" charset="0"/>
              </a:rPr>
              <a:t>Detail A</a:t>
            </a:r>
          </a:p>
        </p:txBody>
      </p:sp>
      <p:cxnSp>
        <p:nvCxnSpPr>
          <p:cNvPr id="28" name="Straight Connector 27"/>
          <p:cNvCxnSpPr>
            <a:cxnSpLocks noChangeShapeType="1"/>
          </p:cNvCxnSpPr>
          <p:nvPr/>
        </p:nvCxnSpPr>
        <p:spPr bwMode="auto">
          <a:xfrm>
            <a:off x="4806950" y="1412449"/>
            <a:ext cx="914400" cy="914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29" name="Straight Connector 29"/>
          <p:cNvCxnSpPr>
            <a:cxnSpLocks noChangeShapeType="1"/>
          </p:cNvCxnSpPr>
          <p:nvPr/>
        </p:nvCxnSpPr>
        <p:spPr bwMode="auto">
          <a:xfrm flipH="1">
            <a:off x="4420790" y="1398162"/>
            <a:ext cx="763192" cy="292100"/>
          </a:xfrm>
          <a:prstGeom prst="line">
            <a:avLst/>
          </a:prstGeom>
          <a:noFill/>
          <a:ln w="38100" algn="ctr">
            <a:solidFill>
              <a:srgbClr val="FF5308"/>
            </a:solidFill>
            <a:round/>
            <a:headEnd type="none"/>
            <a:tailEnd type="triangle"/>
          </a:ln>
          <a:extLst>
            <a:ext uri="{909E8E84-426E-40DD-AFC4-6F175D3DCCD1}">
              <a14:hiddenFill xmlns:a14="http://schemas.microsoft.com/office/drawing/2010/main">
                <a:noFill/>
              </a14:hiddenFill>
            </a:ext>
          </a:extLst>
        </p:spPr>
      </p:cxnSp>
    </p:spTree>
    <p:custDataLst>
      <p:tags r:id="rId1"/>
    </p:custDataLst>
    <p:extLst>
      <p:ext uri="{BB962C8B-B14F-4D97-AF65-F5344CB8AC3E}">
        <p14:creationId xmlns:p14="http://schemas.microsoft.com/office/powerpoint/2010/main" val="28499181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smtClean="0"/>
              <a:t>Testing Tells No </a:t>
            </a:r>
            <a:r>
              <a:rPr lang="en-US" dirty="0"/>
              <a:t>Lies: Tyrell </a:t>
            </a:r>
            <a:r>
              <a:rPr lang="en-US" dirty="0" err="1"/>
              <a:t>Gilb</a:t>
            </a:r>
            <a:r>
              <a:rPr lang="en-US" dirty="0"/>
              <a:t> Lab Test 3 Story Skipped-Floor </a:t>
            </a:r>
          </a:p>
        </p:txBody>
      </p:sp>
      <p:pic>
        <p:nvPicPr>
          <p:cNvPr id="5" name="Skipped Floor.wmv">
            <a:hlinkClick r:id="" action="ppaction://media"/>
          </p:cNvPr>
          <p:cNvPicPr>
            <a:picLocks noChangeAspect="1"/>
          </p:cNvPicPr>
          <p:nvPr>
            <a:videoFile r:link="rId2"/>
            <p:extLst>
              <p:ext uri="{DAA4B4D4-6D71-4841-9C94-3DE7FCFB9230}">
                <p14:media xmlns:p14="http://schemas.microsoft.com/office/powerpoint/2010/main" r:embed="rId3">
                  <p14:trim st="15870.2864" end="2709.5616"/>
                </p14:media>
              </p:ext>
            </p:extLst>
          </p:nvPr>
        </p:nvPicPr>
        <p:blipFill>
          <a:blip r:embed="rId6"/>
          <a:stretch>
            <a:fillRect/>
          </a:stretch>
        </p:blipFill>
        <p:spPr>
          <a:xfrm>
            <a:off x="3248819" y="1139579"/>
            <a:ext cx="5689600" cy="4687471"/>
          </a:xfrm>
          <a:prstGeom prst="rect">
            <a:avLst/>
          </a:prstGeom>
        </p:spPr>
      </p:pic>
    </p:spTree>
    <p:custDataLst>
      <p:tags r:id="rId1"/>
    </p:custDataLst>
    <p:extLst>
      <p:ext uri="{BB962C8B-B14F-4D97-AF65-F5344CB8AC3E}">
        <p14:creationId xmlns:p14="http://schemas.microsoft.com/office/powerpoint/2010/main" val="26062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8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Design Example: All-Floors Tied-Off  </a:t>
            </a:r>
            <a:r>
              <a:rPr lang="en-US" dirty="0" smtClean="0"/>
              <a:t>System</a:t>
            </a:r>
            <a:endParaRPr lang="en-US" dirty="0"/>
          </a:p>
        </p:txBody>
      </p:sp>
      <p:pic>
        <p:nvPicPr>
          <p:cNvPr id="5"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086071" y="383050"/>
            <a:ext cx="643965" cy="643965"/>
          </a:xfrm>
          <a:prstGeom prst="rect">
            <a:avLst/>
          </a:prstGeom>
        </p:spPr>
      </p:pic>
      <p:pic>
        <p:nvPicPr>
          <p:cNvPr id="6" name="Picture 9" descr="F:\_Training Projects\__AIA projects\20130729 Understanding Rod Restraint Systems\_Working Documents\Graphics_clip art\Simpson lit images from marketing\All-Floors-Tie-Off System_Detail 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0275" y="3086100"/>
            <a:ext cx="1614488" cy="161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F:\_Training Projects\__AIA projects\20130729 Understanding Rod Restraint Systems\_Working Documents\Graphics_clip art\Simpson lit images from marketing\All-Floors-Tie-Off System_Detail C.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0763" y="3076575"/>
            <a:ext cx="12668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5008563" y="5495925"/>
            <a:ext cx="10054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cs typeface="Arial" pitchFamily="34" charset="0"/>
              </a:rPr>
              <a:t>Detail C</a:t>
            </a:r>
          </a:p>
        </p:txBody>
      </p:sp>
      <p:sp>
        <p:nvSpPr>
          <p:cNvPr id="9" name="TextBox 17"/>
          <p:cNvSpPr txBox="1">
            <a:spLocks noChangeArrowheads="1"/>
          </p:cNvSpPr>
          <p:nvPr/>
        </p:nvSpPr>
        <p:spPr bwMode="auto">
          <a:xfrm>
            <a:off x="2290763" y="4229100"/>
            <a:ext cx="500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2 k</a:t>
            </a:r>
          </a:p>
        </p:txBody>
      </p:sp>
      <p:sp>
        <p:nvSpPr>
          <p:cNvPr id="10" name="TextBox 18"/>
          <p:cNvSpPr txBox="1">
            <a:spLocks noChangeArrowheads="1"/>
          </p:cNvSpPr>
          <p:nvPr/>
        </p:nvSpPr>
        <p:spPr bwMode="auto">
          <a:xfrm>
            <a:off x="2500313" y="4716463"/>
            <a:ext cx="8683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a:r>
              <a:rPr lang="en-US" dirty="0">
                <a:latin typeface="+mn-lt"/>
                <a:cs typeface="Arial" pitchFamily="34" charset="0"/>
              </a:rPr>
              <a:t>4 k</a:t>
            </a:r>
          </a:p>
        </p:txBody>
      </p:sp>
      <p:sp>
        <p:nvSpPr>
          <p:cNvPr id="11" name="TextBox 19"/>
          <p:cNvSpPr txBox="1">
            <a:spLocks noChangeArrowheads="1"/>
          </p:cNvSpPr>
          <p:nvPr/>
        </p:nvSpPr>
        <p:spPr bwMode="auto">
          <a:xfrm>
            <a:off x="9875838" y="1004888"/>
            <a:ext cx="525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4 k</a:t>
            </a:r>
          </a:p>
        </p:txBody>
      </p:sp>
      <p:sp>
        <p:nvSpPr>
          <p:cNvPr id="12" name="TextBox 20"/>
          <p:cNvSpPr txBox="1">
            <a:spLocks noChangeArrowheads="1"/>
          </p:cNvSpPr>
          <p:nvPr/>
        </p:nvSpPr>
        <p:spPr bwMode="auto">
          <a:xfrm>
            <a:off x="5160963" y="4954588"/>
            <a:ext cx="6619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27 k</a:t>
            </a:r>
          </a:p>
        </p:txBody>
      </p:sp>
      <p:sp>
        <p:nvSpPr>
          <p:cNvPr id="13" name="TextBox 21"/>
          <p:cNvSpPr txBox="1">
            <a:spLocks noChangeArrowheads="1"/>
          </p:cNvSpPr>
          <p:nvPr/>
        </p:nvSpPr>
        <p:spPr bwMode="auto">
          <a:xfrm>
            <a:off x="4556125" y="3387725"/>
            <a:ext cx="663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13 k</a:t>
            </a:r>
          </a:p>
        </p:txBody>
      </p:sp>
      <p:sp>
        <p:nvSpPr>
          <p:cNvPr id="14" name="TextBox 22"/>
          <p:cNvSpPr txBox="1">
            <a:spLocks noChangeArrowheads="1"/>
          </p:cNvSpPr>
          <p:nvPr/>
        </p:nvSpPr>
        <p:spPr bwMode="auto">
          <a:xfrm>
            <a:off x="5132388" y="2789238"/>
            <a:ext cx="6619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14 k</a:t>
            </a:r>
          </a:p>
        </p:txBody>
      </p:sp>
      <p:cxnSp>
        <p:nvCxnSpPr>
          <p:cNvPr id="15" name="Straight Arrow Connector 8"/>
          <p:cNvCxnSpPr>
            <a:cxnSpLocks noChangeShapeType="1"/>
          </p:cNvCxnSpPr>
          <p:nvPr/>
        </p:nvCxnSpPr>
        <p:spPr bwMode="auto">
          <a:xfrm>
            <a:off x="5018088" y="3743325"/>
            <a:ext cx="349250" cy="492125"/>
          </a:xfrm>
          <a:prstGeom prst="straightConnector1">
            <a:avLst/>
          </a:prstGeom>
          <a:noFill/>
          <a:ln w="38100" algn="ctr">
            <a:solidFill>
              <a:srgbClr val="FF5308"/>
            </a:solidFill>
            <a:round/>
            <a:headEnd/>
            <a:tailEnd type="arrow" w="med" len="med"/>
          </a:ln>
          <a:extLst>
            <a:ext uri="{909E8E84-426E-40DD-AFC4-6F175D3DCCD1}">
              <a14:hiddenFill xmlns:a14="http://schemas.microsoft.com/office/drawing/2010/main">
                <a:noFill/>
              </a14:hiddenFill>
            </a:ext>
          </a:extLst>
        </p:spPr>
      </p:cxnSp>
      <p:pic>
        <p:nvPicPr>
          <p:cNvPr id="16" name="Picture 11" descr="F:\_Training Projects\__AIA projects\20130729 Understanding Rod Restraint Systems\_Working Documents\Graphics_clip art\Simpson lit images from marketing\All-Floors-Tie-Off System.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7350" y="1244600"/>
            <a:ext cx="1319213" cy="4803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 name="TextBox 33"/>
          <p:cNvSpPr txBox="1">
            <a:spLocks noChangeArrowheads="1"/>
          </p:cNvSpPr>
          <p:nvPr/>
        </p:nvSpPr>
        <p:spPr bwMode="auto">
          <a:xfrm>
            <a:off x="3173413" y="4235450"/>
            <a:ext cx="525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2 k</a:t>
            </a:r>
          </a:p>
        </p:txBody>
      </p:sp>
      <p:sp>
        <p:nvSpPr>
          <p:cNvPr id="18" name="TextBox 34"/>
          <p:cNvSpPr txBox="1">
            <a:spLocks noChangeArrowheads="1"/>
          </p:cNvSpPr>
          <p:nvPr/>
        </p:nvSpPr>
        <p:spPr bwMode="auto">
          <a:xfrm>
            <a:off x="9844088" y="2374900"/>
            <a:ext cx="6524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10 k</a:t>
            </a:r>
          </a:p>
        </p:txBody>
      </p:sp>
      <p:sp>
        <p:nvSpPr>
          <p:cNvPr id="19" name="TextBox 35"/>
          <p:cNvSpPr txBox="1">
            <a:spLocks noChangeArrowheads="1"/>
          </p:cNvSpPr>
          <p:nvPr/>
        </p:nvSpPr>
        <p:spPr bwMode="auto">
          <a:xfrm>
            <a:off x="9945688" y="3830638"/>
            <a:ext cx="654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dirty="0">
                <a:latin typeface="+mn-lt"/>
                <a:cs typeface="Arial" pitchFamily="34" charset="0"/>
              </a:rPr>
              <a:t>13 k</a:t>
            </a:r>
          </a:p>
        </p:txBody>
      </p:sp>
      <p:sp>
        <p:nvSpPr>
          <p:cNvPr id="20" name="TextBox 36"/>
          <p:cNvSpPr txBox="1">
            <a:spLocks noChangeArrowheads="1"/>
          </p:cNvSpPr>
          <p:nvPr/>
        </p:nvSpPr>
        <p:spPr bwMode="auto">
          <a:xfrm>
            <a:off x="8839200" y="1635125"/>
            <a:ext cx="1041400" cy="92333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dirty="0">
                <a:latin typeface="+mn-lt"/>
                <a:cs typeface="Arial" pitchFamily="34" charset="0"/>
              </a:rPr>
              <a:t>F</a:t>
            </a:r>
            <a:r>
              <a:rPr lang="en-US" baseline="-25000" dirty="0">
                <a:latin typeface="+mn-lt"/>
                <a:cs typeface="Arial" pitchFamily="34" charset="0"/>
              </a:rPr>
              <a:t>3</a:t>
            </a:r>
            <a:r>
              <a:rPr lang="en-US" dirty="0">
                <a:latin typeface="+mn-lt"/>
                <a:cs typeface="Arial" pitchFamily="34" charset="0"/>
              </a:rPr>
              <a:t>=4k</a:t>
            </a:r>
          </a:p>
          <a:p>
            <a:pPr algn="r"/>
            <a:r>
              <a:rPr lang="en-US" dirty="0">
                <a:latin typeface="+mn-lt"/>
                <a:cs typeface="Arial" pitchFamily="34" charset="0"/>
              </a:rPr>
              <a:t>T</a:t>
            </a:r>
            <a:r>
              <a:rPr lang="en-US" baseline="-25000" dirty="0">
                <a:latin typeface="+mn-lt"/>
                <a:cs typeface="Arial" pitchFamily="34" charset="0"/>
              </a:rPr>
              <a:t>3</a:t>
            </a:r>
            <a:r>
              <a:rPr lang="en-US" dirty="0">
                <a:latin typeface="+mn-lt"/>
                <a:cs typeface="Arial" pitchFamily="34" charset="0"/>
              </a:rPr>
              <a:t>=4k</a:t>
            </a:r>
          </a:p>
          <a:p>
            <a:pPr algn="r"/>
            <a:r>
              <a:rPr lang="en-US" dirty="0">
                <a:latin typeface="+mn-lt"/>
                <a:cs typeface="Arial" pitchFamily="34" charset="0"/>
              </a:rPr>
              <a:t>C</a:t>
            </a:r>
            <a:r>
              <a:rPr lang="en-US" baseline="-25000" dirty="0">
                <a:latin typeface="+mn-lt"/>
                <a:cs typeface="Arial" pitchFamily="34" charset="0"/>
              </a:rPr>
              <a:t>3</a:t>
            </a:r>
            <a:r>
              <a:rPr lang="en-US" dirty="0">
                <a:latin typeface="+mn-lt"/>
                <a:cs typeface="Arial" pitchFamily="34" charset="0"/>
              </a:rPr>
              <a:t>=4k</a:t>
            </a:r>
          </a:p>
        </p:txBody>
      </p:sp>
      <p:sp>
        <p:nvSpPr>
          <p:cNvPr id="21" name="TextBox 37"/>
          <p:cNvSpPr txBox="1">
            <a:spLocks noChangeArrowheads="1"/>
          </p:cNvSpPr>
          <p:nvPr/>
        </p:nvSpPr>
        <p:spPr bwMode="auto">
          <a:xfrm>
            <a:off x="8258175" y="2943225"/>
            <a:ext cx="1622425" cy="92333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dirty="0">
                <a:latin typeface="+mn-lt"/>
                <a:cs typeface="Arial" pitchFamily="34" charset="0"/>
              </a:rPr>
              <a:t>F</a:t>
            </a:r>
            <a:r>
              <a:rPr lang="en-US" baseline="-25000" dirty="0">
                <a:latin typeface="+mn-lt"/>
                <a:cs typeface="Arial" pitchFamily="34" charset="0"/>
              </a:rPr>
              <a:t>2</a:t>
            </a:r>
            <a:r>
              <a:rPr lang="en-US" dirty="0">
                <a:latin typeface="+mn-lt"/>
                <a:cs typeface="Arial" pitchFamily="34" charset="0"/>
              </a:rPr>
              <a:t>=10k</a:t>
            </a:r>
          </a:p>
          <a:p>
            <a:pPr algn="r"/>
            <a:r>
              <a:rPr lang="en-US" dirty="0">
                <a:latin typeface="+mn-lt"/>
                <a:cs typeface="Arial" pitchFamily="34" charset="0"/>
              </a:rPr>
              <a:t>T</a:t>
            </a:r>
            <a:r>
              <a:rPr lang="en-US" baseline="-25000" dirty="0">
                <a:latin typeface="+mn-lt"/>
                <a:cs typeface="Arial" pitchFamily="34" charset="0"/>
              </a:rPr>
              <a:t>2</a:t>
            </a:r>
            <a:r>
              <a:rPr lang="en-US" dirty="0">
                <a:latin typeface="+mn-lt"/>
                <a:cs typeface="Arial" pitchFamily="34" charset="0"/>
              </a:rPr>
              <a:t>=10+4=14k</a:t>
            </a:r>
          </a:p>
          <a:p>
            <a:pPr algn="r"/>
            <a:r>
              <a:rPr lang="en-US" dirty="0">
                <a:latin typeface="+mn-lt"/>
                <a:cs typeface="Arial" pitchFamily="34" charset="0"/>
              </a:rPr>
              <a:t>C</a:t>
            </a:r>
            <a:r>
              <a:rPr lang="en-US" baseline="-25000" dirty="0">
                <a:latin typeface="+mn-lt"/>
                <a:cs typeface="Arial" pitchFamily="34" charset="0"/>
              </a:rPr>
              <a:t>2</a:t>
            </a:r>
            <a:r>
              <a:rPr lang="en-US" dirty="0">
                <a:latin typeface="+mn-lt"/>
                <a:cs typeface="Arial" pitchFamily="34" charset="0"/>
              </a:rPr>
              <a:t>=10k</a:t>
            </a:r>
          </a:p>
        </p:txBody>
      </p:sp>
      <p:sp>
        <p:nvSpPr>
          <p:cNvPr id="22" name="TextBox 38"/>
          <p:cNvSpPr txBox="1">
            <a:spLocks noChangeArrowheads="1"/>
          </p:cNvSpPr>
          <p:nvPr/>
        </p:nvSpPr>
        <p:spPr bwMode="auto">
          <a:xfrm>
            <a:off x="7899400" y="4465638"/>
            <a:ext cx="1981200" cy="92333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dirty="0">
                <a:latin typeface="+mn-lt"/>
                <a:cs typeface="Arial" pitchFamily="34" charset="0"/>
              </a:rPr>
              <a:t>F</a:t>
            </a:r>
            <a:r>
              <a:rPr lang="en-US" baseline="-25000" dirty="0">
                <a:latin typeface="+mn-lt"/>
                <a:cs typeface="Arial" pitchFamily="34" charset="0"/>
              </a:rPr>
              <a:t>1</a:t>
            </a:r>
            <a:r>
              <a:rPr lang="en-US" dirty="0">
                <a:latin typeface="+mn-lt"/>
                <a:cs typeface="Arial" pitchFamily="34" charset="0"/>
              </a:rPr>
              <a:t>=13k</a:t>
            </a:r>
          </a:p>
          <a:p>
            <a:pPr algn="r"/>
            <a:r>
              <a:rPr lang="en-US" dirty="0">
                <a:latin typeface="+mn-lt"/>
                <a:cs typeface="Arial" pitchFamily="34" charset="0"/>
              </a:rPr>
              <a:t>T</a:t>
            </a:r>
            <a:r>
              <a:rPr lang="en-US" baseline="-25000" dirty="0">
                <a:latin typeface="+mn-lt"/>
                <a:cs typeface="Arial" pitchFamily="34" charset="0"/>
              </a:rPr>
              <a:t>1</a:t>
            </a:r>
            <a:r>
              <a:rPr lang="en-US" dirty="0">
                <a:latin typeface="+mn-lt"/>
                <a:cs typeface="Arial" pitchFamily="34" charset="0"/>
              </a:rPr>
              <a:t>=13+10+4=27k</a:t>
            </a:r>
          </a:p>
          <a:p>
            <a:pPr algn="r"/>
            <a:r>
              <a:rPr lang="en-US" dirty="0">
                <a:latin typeface="+mn-lt"/>
                <a:cs typeface="Arial" pitchFamily="34" charset="0"/>
              </a:rPr>
              <a:t>C</a:t>
            </a:r>
            <a:r>
              <a:rPr lang="en-US" baseline="-25000" dirty="0">
                <a:latin typeface="+mn-lt"/>
                <a:cs typeface="Arial" pitchFamily="34" charset="0"/>
              </a:rPr>
              <a:t>1</a:t>
            </a:r>
            <a:r>
              <a:rPr lang="en-US" dirty="0">
                <a:latin typeface="+mn-lt"/>
                <a:cs typeface="Arial" pitchFamily="34" charset="0"/>
              </a:rPr>
              <a:t>=13k</a:t>
            </a:r>
          </a:p>
        </p:txBody>
      </p:sp>
      <p:sp>
        <p:nvSpPr>
          <p:cNvPr id="23" name="Rounded Rectangle 3"/>
          <p:cNvSpPr>
            <a:spLocks noChangeArrowheads="1"/>
          </p:cNvSpPr>
          <p:nvPr/>
        </p:nvSpPr>
        <p:spPr bwMode="auto">
          <a:xfrm>
            <a:off x="1905000" y="2871788"/>
            <a:ext cx="2206625" cy="2425700"/>
          </a:xfrm>
          <a:prstGeom prst="rect">
            <a:avLst/>
          </a:prstGeom>
          <a:noFill/>
          <a:ln w="3810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baseline="-25000" dirty="0">
              <a:solidFill>
                <a:srgbClr val="4D4D4D"/>
              </a:solidFill>
            </a:endParaRPr>
          </a:p>
        </p:txBody>
      </p:sp>
      <p:sp>
        <p:nvSpPr>
          <p:cNvPr id="24" name="Rounded Rectangle 4"/>
          <p:cNvSpPr>
            <a:spLocks noChangeArrowheads="1"/>
          </p:cNvSpPr>
          <p:nvPr/>
        </p:nvSpPr>
        <p:spPr bwMode="auto">
          <a:xfrm>
            <a:off x="6643688" y="1104900"/>
            <a:ext cx="846137" cy="585788"/>
          </a:xfrm>
          <a:prstGeom prst="roundRect">
            <a:avLst>
              <a:gd name="adj" fmla="val 16667"/>
            </a:avLst>
          </a:prstGeom>
          <a:noFill/>
          <a:ln w="3810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sz="2000" baseline="-25000" dirty="0">
              <a:solidFill>
                <a:srgbClr val="4D4D4D"/>
              </a:solidFill>
            </a:endParaRPr>
          </a:p>
        </p:txBody>
      </p:sp>
      <p:sp>
        <p:nvSpPr>
          <p:cNvPr id="25" name="Rounded Rectangle 15"/>
          <p:cNvSpPr>
            <a:spLocks noChangeArrowheads="1"/>
          </p:cNvSpPr>
          <p:nvPr/>
        </p:nvSpPr>
        <p:spPr bwMode="auto">
          <a:xfrm>
            <a:off x="4614863" y="2759075"/>
            <a:ext cx="1550987" cy="2687638"/>
          </a:xfrm>
          <a:prstGeom prst="rect">
            <a:avLst/>
          </a:prstGeom>
          <a:noFill/>
          <a:ln w="3810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baseline="-25000" dirty="0">
              <a:solidFill>
                <a:srgbClr val="4D4D4D"/>
              </a:solidFill>
            </a:endParaRPr>
          </a:p>
        </p:txBody>
      </p:sp>
      <p:sp>
        <p:nvSpPr>
          <p:cNvPr id="26" name="Rounded Rectangle 17"/>
          <p:cNvSpPr>
            <a:spLocks noChangeArrowheads="1"/>
          </p:cNvSpPr>
          <p:nvPr/>
        </p:nvSpPr>
        <p:spPr bwMode="auto">
          <a:xfrm>
            <a:off x="6661150" y="4140200"/>
            <a:ext cx="825500" cy="490538"/>
          </a:xfrm>
          <a:prstGeom prst="roundRect">
            <a:avLst>
              <a:gd name="adj" fmla="val 16667"/>
            </a:avLst>
          </a:prstGeom>
          <a:noFill/>
          <a:ln w="38100" algn="ctr">
            <a:solidFill>
              <a:srgbClr val="FF5308"/>
            </a:solidFill>
            <a:round/>
            <a:headEnd/>
            <a:tailEnd/>
          </a:ln>
          <a:extLst>
            <a:ext uri="{909E8E84-426E-40DD-AFC4-6F175D3DCCD1}">
              <a14:hiddenFill xmlns:a14="http://schemas.microsoft.com/office/drawing/2010/main">
                <a:solidFill>
                  <a:srgbClr val="FFFFFF"/>
                </a:solidFill>
              </a14:hiddenFill>
            </a:ext>
          </a:extLst>
        </p:spPr>
        <p:txBody>
          <a:bodyPr lIns="91429" tIns="45714" rIns="91429" bIns="45714"/>
          <a:lstStyle/>
          <a:p>
            <a:pPr algn="r" eaLnBrk="1" hangingPunct="1">
              <a:spcBef>
                <a:spcPct val="20000"/>
              </a:spcBef>
            </a:pPr>
            <a:endParaRPr lang="en-US" sz="2000" baseline="-25000" dirty="0">
              <a:solidFill>
                <a:srgbClr val="4D4D4D"/>
              </a:solidFill>
            </a:endParaRPr>
          </a:p>
        </p:txBody>
      </p:sp>
      <p:cxnSp>
        <p:nvCxnSpPr>
          <p:cNvPr id="27" name="Straight Connector 19"/>
          <p:cNvCxnSpPr>
            <a:cxnSpLocks noChangeShapeType="1"/>
          </p:cNvCxnSpPr>
          <p:nvPr/>
        </p:nvCxnSpPr>
        <p:spPr bwMode="auto">
          <a:xfrm flipH="1">
            <a:off x="6165850" y="4630738"/>
            <a:ext cx="571501" cy="758825"/>
          </a:xfrm>
          <a:prstGeom prst="line">
            <a:avLst/>
          </a:prstGeom>
          <a:noFill/>
          <a:ln w="38100" algn="ctr">
            <a:solidFill>
              <a:srgbClr val="FF5308"/>
            </a:solidFill>
            <a:round/>
            <a:headEnd/>
            <a:tailEnd/>
          </a:ln>
          <a:extLst>
            <a:ext uri="{909E8E84-426E-40DD-AFC4-6F175D3DCCD1}">
              <a14:hiddenFill xmlns:a14="http://schemas.microsoft.com/office/drawing/2010/main">
                <a:noFill/>
              </a14:hiddenFill>
            </a:ext>
          </a:extLst>
        </p:spPr>
      </p:cxnSp>
      <p:cxnSp>
        <p:nvCxnSpPr>
          <p:cNvPr id="28" name="Straight Connector 40"/>
          <p:cNvCxnSpPr>
            <a:cxnSpLocks noChangeShapeType="1"/>
          </p:cNvCxnSpPr>
          <p:nvPr/>
        </p:nvCxnSpPr>
        <p:spPr bwMode="auto">
          <a:xfrm flipH="1" flipV="1">
            <a:off x="6165850" y="2789238"/>
            <a:ext cx="533400" cy="1350962"/>
          </a:xfrm>
          <a:prstGeom prst="line">
            <a:avLst/>
          </a:prstGeom>
          <a:noFill/>
          <a:ln w="38100" algn="ctr">
            <a:solidFill>
              <a:srgbClr val="FF5308"/>
            </a:solidFill>
            <a:round/>
            <a:headEnd/>
            <a:tailEnd/>
          </a:ln>
          <a:extLst>
            <a:ext uri="{909E8E84-426E-40DD-AFC4-6F175D3DCCD1}">
              <a14:hiddenFill xmlns:a14="http://schemas.microsoft.com/office/drawing/2010/main">
                <a:noFill/>
              </a14:hiddenFill>
            </a:ext>
          </a:extLst>
        </p:spPr>
      </p:cxnSp>
      <p:cxnSp>
        <p:nvCxnSpPr>
          <p:cNvPr id="29" name="Straight Connector 24"/>
          <p:cNvCxnSpPr>
            <a:cxnSpLocks noChangeShapeType="1"/>
          </p:cNvCxnSpPr>
          <p:nvPr/>
        </p:nvCxnSpPr>
        <p:spPr bwMode="auto">
          <a:xfrm>
            <a:off x="7934325" y="4200525"/>
            <a:ext cx="285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Lst>
        </p:spPr>
      </p:cxnSp>
      <p:cxnSp>
        <p:nvCxnSpPr>
          <p:cNvPr id="30" name="Straight Connector 26"/>
          <p:cNvCxnSpPr>
            <a:cxnSpLocks noChangeShapeType="1"/>
          </p:cNvCxnSpPr>
          <p:nvPr/>
        </p:nvCxnSpPr>
        <p:spPr bwMode="auto">
          <a:xfrm flipV="1">
            <a:off x="7934325" y="4243388"/>
            <a:ext cx="2295525" cy="0"/>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31" name="Straight Connector 51"/>
          <p:cNvCxnSpPr>
            <a:cxnSpLocks noChangeShapeType="1"/>
          </p:cNvCxnSpPr>
          <p:nvPr/>
        </p:nvCxnSpPr>
        <p:spPr bwMode="auto">
          <a:xfrm flipV="1">
            <a:off x="8099425" y="2743200"/>
            <a:ext cx="2035175" cy="15875"/>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32" name="Straight Connector 53"/>
          <p:cNvCxnSpPr>
            <a:cxnSpLocks noChangeShapeType="1"/>
          </p:cNvCxnSpPr>
          <p:nvPr/>
        </p:nvCxnSpPr>
        <p:spPr bwMode="auto">
          <a:xfrm flipV="1">
            <a:off x="7962900" y="1398588"/>
            <a:ext cx="2171700" cy="19050"/>
          </a:xfrm>
          <a:prstGeom prst="line">
            <a:avLst/>
          </a:prstGeom>
          <a:noFill/>
          <a:ln w="9525" algn="ctr">
            <a:solidFill>
              <a:schemeClr val="tx1"/>
            </a:solidFill>
            <a:prstDash val="lgDash"/>
            <a:round/>
            <a:headEnd/>
            <a:tailEnd/>
          </a:ln>
          <a:extLst>
            <a:ext uri="{909E8E84-426E-40DD-AFC4-6F175D3DCCD1}">
              <a14:hiddenFill xmlns:a14="http://schemas.microsoft.com/office/drawing/2010/main">
                <a:noFill/>
              </a14:hiddenFill>
            </a:ext>
          </a:extLst>
        </p:spPr>
      </p:cxnSp>
      <p:sp>
        <p:nvSpPr>
          <p:cNvPr id="33" name="TextBox 43"/>
          <p:cNvSpPr txBox="1">
            <a:spLocks noChangeArrowheads="1"/>
          </p:cNvSpPr>
          <p:nvPr/>
        </p:nvSpPr>
        <p:spPr bwMode="auto">
          <a:xfrm>
            <a:off x="8661400" y="704850"/>
            <a:ext cx="16716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r"/>
            <a:r>
              <a:rPr lang="en-US" sz="1600" dirty="0">
                <a:latin typeface="+mn-lt"/>
                <a:cs typeface="Arial" pitchFamily="34" charset="0"/>
              </a:rPr>
              <a:t>Uplift forces</a:t>
            </a:r>
          </a:p>
        </p:txBody>
      </p:sp>
      <p:sp>
        <p:nvSpPr>
          <p:cNvPr id="34" name="TextBox 44"/>
          <p:cNvSpPr txBox="1">
            <a:spLocks noChangeArrowheads="1"/>
          </p:cNvSpPr>
          <p:nvPr/>
        </p:nvSpPr>
        <p:spPr bwMode="auto">
          <a:xfrm>
            <a:off x="7540625" y="5588198"/>
            <a:ext cx="2844800" cy="276999"/>
          </a:xfrm>
          <a:prstGeom prst="rect">
            <a:avLst/>
          </a:prstGeom>
          <a:solidFill>
            <a:schemeClr val="bg1"/>
          </a:solidFill>
          <a:ln>
            <a:noFill/>
          </a:ln>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r>
              <a:rPr lang="en-US" sz="1200" dirty="0">
                <a:latin typeface="+mn-lt"/>
                <a:cs typeface="Arial" pitchFamily="34" charset="0"/>
              </a:rPr>
              <a:t>Post axial load-uplift side</a:t>
            </a:r>
          </a:p>
        </p:txBody>
      </p:sp>
      <p:cxnSp>
        <p:nvCxnSpPr>
          <p:cNvPr id="35" name="Straight Connector 49"/>
          <p:cNvCxnSpPr>
            <a:cxnSpLocks noChangeShapeType="1"/>
            <a:stCxn id="24" idx="1"/>
          </p:cNvCxnSpPr>
          <p:nvPr/>
        </p:nvCxnSpPr>
        <p:spPr bwMode="auto">
          <a:xfrm flipH="1">
            <a:off x="3649664" y="1397794"/>
            <a:ext cx="2994024" cy="0"/>
          </a:xfrm>
          <a:prstGeom prst="line">
            <a:avLst/>
          </a:prstGeom>
          <a:noFill/>
          <a:ln w="38100" algn="ctr">
            <a:solidFill>
              <a:srgbClr val="FF5308"/>
            </a:solidFill>
            <a:round/>
            <a:headEnd/>
            <a:tailEnd/>
          </a:ln>
          <a:extLst>
            <a:ext uri="{909E8E84-426E-40DD-AFC4-6F175D3DCCD1}">
              <a14:hiddenFill xmlns:a14="http://schemas.microsoft.com/office/drawing/2010/main">
                <a:noFill/>
              </a14:hiddenFill>
            </a:ext>
          </a:extLst>
        </p:spPr>
      </p:cxnSp>
      <p:cxnSp>
        <p:nvCxnSpPr>
          <p:cNvPr id="36" name="Straight Connector 54"/>
          <p:cNvCxnSpPr>
            <a:cxnSpLocks noChangeShapeType="1"/>
          </p:cNvCxnSpPr>
          <p:nvPr/>
        </p:nvCxnSpPr>
        <p:spPr bwMode="auto">
          <a:xfrm flipH="1">
            <a:off x="3008315" y="1392238"/>
            <a:ext cx="641349" cy="1479550"/>
          </a:xfrm>
          <a:prstGeom prst="line">
            <a:avLst/>
          </a:prstGeom>
          <a:noFill/>
          <a:ln w="38100" algn="ctr">
            <a:solidFill>
              <a:srgbClr val="FF5308"/>
            </a:solidFill>
            <a:round/>
            <a:headEnd/>
            <a:tailEnd/>
          </a:ln>
          <a:extLst>
            <a:ext uri="{909E8E84-426E-40DD-AFC4-6F175D3DCCD1}">
              <a14:hiddenFill xmlns:a14="http://schemas.microsoft.com/office/drawing/2010/main">
                <a:noFill/>
              </a14:hiddenFill>
            </a:ext>
          </a:extLst>
        </p:spPr>
      </p:cxnSp>
      <p:sp>
        <p:nvSpPr>
          <p:cNvPr id="37" name="Rectangle 3"/>
          <p:cNvSpPr>
            <a:spLocks noChangeArrowheads="1"/>
          </p:cNvSpPr>
          <p:nvPr/>
        </p:nvSpPr>
        <p:spPr bwMode="auto">
          <a:xfrm>
            <a:off x="2506663" y="5441950"/>
            <a:ext cx="9925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cs typeface="Arial" pitchFamily="34" charset="0"/>
              </a:rPr>
              <a:t>Detail B</a:t>
            </a:r>
          </a:p>
        </p:txBody>
      </p:sp>
    </p:spTree>
    <p:custDataLst>
      <p:tags r:id="rId1"/>
    </p:custDataLst>
    <p:extLst>
      <p:ext uri="{BB962C8B-B14F-4D97-AF65-F5344CB8AC3E}">
        <p14:creationId xmlns:p14="http://schemas.microsoft.com/office/powerpoint/2010/main" val="17792408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Testing Tells No Lies: Tyrell </a:t>
            </a:r>
            <a:r>
              <a:rPr lang="en-US" dirty="0" err="1"/>
              <a:t>Gilb</a:t>
            </a:r>
            <a:r>
              <a:rPr lang="en-US" dirty="0"/>
              <a:t> Lab Test 3 Story </a:t>
            </a:r>
            <a:r>
              <a:rPr lang="en-US" dirty="0" smtClean="0"/>
              <a:t>All-Tied-Off </a:t>
            </a:r>
            <a:endParaRPr lang="en-US" dirty="0"/>
          </a:p>
        </p:txBody>
      </p:sp>
      <p:pic>
        <p:nvPicPr>
          <p:cNvPr id="5" name="all restrained.wmv">
            <a:hlinkClick r:id="" action="ppaction://media"/>
          </p:cNvPr>
          <p:cNvPicPr>
            <a:picLocks noChangeAspect="1"/>
          </p:cNvPicPr>
          <p:nvPr>
            <a:videoFile r:link="rId2"/>
            <p:extLst>
              <p:ext uri="{DAA4B4D4-6D71-4841-9C94-3DE7FCFB9230}">
                <p14:media xmlns:p14="http://schemas.microsoft.com/office/powerpoint/2010/main" r:embed="rId3">
                  <p14:trim st="7304.168" end="6067.1712"/>
                </p14:media>
              </p:ext>
            </p:extLst>
          </p:nvPr>
        </p:nvPicPr>
        <p:blipFill>
          <a:blip r:embed="rId5"/>
          <a:stretch>
            <a:fillRect/>
          </a:stretch>
        </p:blipFill>
        <p:spPr>
          <a:xfrm>
            <a:off x="3166269" y="1039387"/>
            <a:ext cx="5854700" cy="4823494"/>
          </a:xfrm>
          <a:prstGeom prst="rect">
            <a:avLst/>
          </a:prstGeom>
        </p:spPr>
      </p:pic>
    </p:spTree>
    <p:custDataLst>
      <p:tags r:id="rId1"/>
    </p:custDataLst>
    <p:extLst>
      <p:ext uri="{BB962C8B-B14F-4D97-AF65-F5344CB8AC3E}">
        <p14:creationId xmlns:p14="http://schemas.microsoft.com/office/powerpoint/2010/main" val="408143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49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Introduction</a:t>
            </a:r>
          </a:p>
        </p:txBody>
      </p:sp>
      <p:sp>
        <p:nvSpPr>
          <p:cNvPr id="3" name="Title 2"/>
          <p:cNvSpPr>
            <a:spLocks noGrp="1"/>
          </p:cNvSpPr>
          <p:nvPr>
            <p:ph type="title"/>
          </p:nvPr>
        </p:nvSpPr>
        <p:spPr/>
        <p:txBody>
          <a:bodyPr/>
          <a:lstStyle/>
          <a:p>
            <a:r>
              <a:rPr lang="en-US" dirty="0"/>
              <a:t>Credit Information</a:t>
            </a:r>
          </a:p>
        </p:txBody>
      </p:sp>
      <p:sp>
        <p:nvSpPr>
          <p:cNvPr id="4" name="Text Placeholder 3"/>
          <p:cNvSpPr>
            <a:spLocks noGrp="1"/>
          </p:cNvSpPr>
          <p:nvPr>
            <p:ph type="body" sz="quarter" idx="17"/>
          </p:nvPr>
        </p:nvSpPr>
        <p:spPr>
          <a:xfrm>
            <a:off x="469640" y="1307352"/>
            <a:ext cx="6253889" cy="4419600"/>
          </a:xfrm>
        </p:spPr>
        <p:txBody>
          <a:bodyPr/>
          <a:lstStyle/>
          <a:p>
            <a:pPr>
              <a:lnSpc>
                <a:spcPct val="100000"/>
              </a:lnSpc>
              <a:spcBef>
                <a:spcPts val="0"/>
              </a:spcBef>
              <a:spcAft>
                <a:spcPts val="1800"/>
              </a:spcAft>
              <a:defRPr/>
            </a:pPr>
            <a:r>
              <a:rPr lang="en-US" sz="2200" b="1" dirty="0">
                <a:solidFill>
                  <a:srgbClr val="FF5308"/>
                </a:solidFill>
                <a:latin typeface="+mj-lt"/>
              </a:rPr>
              <a:t>ICC Member Information</a:t>
            </a:r>
            <a:endParaRPr lang="en-US" altLang="en-US" sz="2200" b="1" dirty="0">
              <a:solidFill>
                <a:srgbClr val="FF5308"/>
              </a:solidFill>
              <a:latin typeface="+mj-lt"/>
            </a:endParaRPr>
          </a:p>
          <a:p>
            <a:pPr lvl="0">
              <a:lnSpc>
                <a:spcPct val="150000"/>
              </a:lnSpc>
              <a:spcBef>
                <a:spcPts val="0"/>
              </a:spcBef>
              <a:spcAft>
                <a:spcPts val="1200"/>
              </a:spcAft>
            </a:pPr>
            <a:r>
              <a:rPr lang="en-US" sz="1400" dirty="0"/>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50000"/>
              </a:lnSpc>
              <a:spcBef>
                <a:spcPts val="0"/>
              </a:spcBef>
              <a:spcAft>
                <a:spcPts val="1200"/>
              </a:spcAft>
            </a:pPr>
            <a:r>
              <a:rPr lang="en-US" sz="1400" dirty="0"/>
              <a:t>Be sure that your ICC ID number is provided on the sign-in sheet or in your Simpson profile in order to have it displayed on your certificate.</a:t>
            </a:r>
          </a:p>
          <a:p>
            <a:pPr lvl="0">
              <a:lnSpc>
                <a:spcPct val="150000"/>
              </a:lnSpc>
              <a:spcBef>
                <a:spcPts val="0"/>
              </a:spcBef>
              <a:spcAft>
                <a:spcPts val="1200"/>
              </a:spcAft>
            </a:pPr>
            <a:r>
              <a:rPr lang="en-US" sz="1400" b="1" dirty="0"/>
              <a:t>This course offers 0.1 CEU (1 hour of credit).</a:t>
            </a:r>
          </a:p>
          <a:p>
            <a:pPr lvl="0">
              <a:lnSpc>
                <a:spcPct val="150000"/>
              </a:lnSpc>
              <a:spcBef>
                <a:spcPts val="0"/>
              </a:spcBef>
              <a:spcAft>
                <a:spcPts val="1200"/>
              </a:spcAft>
            </a:pPr>
            <a:r>
              <a:rPr lang="en-US" sz="1400" b="1" dirty="0"/>
              <a:t>ICC Course Number: </a:t>
            </a:r>
            <a:r>
              <a:rPr lang="en-US" sz="1400" b="1" dirty="0" smtClean="0"/>
              <a:t>183</a:t>
            </a:r>
            <a:endParaRPr lang="en-US" sz="1400" b="1" dirty="0"/>
          </a:p>
        </p:txBody>
      </p:sp>
      <p:pic>
        <p:nvPicPr>
          <p:cNvPr id="7" name="Picture 6">
            <a:extLst>
              <a:ext uri="{FF2B5EF4-FFF2-40B4-BE49-F238E27FC236}">
                <a16:creationId xmlns:a16="http://schemas.microsoft.com/office/drawing/2014/main" id="{B2D64C29-E486-45A2-BB0E-013A0A307629}"/>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8942633" y="1954367"/>
            <a:ext cx="2441514" cy="1207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85778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Construction Stability</a:t>
            </a:r>
          </a:p>
        </p:txBody>
      </p:sp>
      <p:sp>
        <p:nvSpPr>
          <p:cNvPr id="4" name="Text Placeholder 3"/>
          <p:cNvSpPr>
            <a:spLocks noGrp="1"/>
          </p:cNvSpPr>
          <p:nvPr>
            <p:ph type="body" sz="quarter" idx="17"/>
          </p:nvPr>
        </p:nvSpPr>
        <p:spPr>
          <a:xfrm>
            <a:off x="457200" y="1295400"/>
            <a:ext cx="7315200" cy="4419600"/>
          </a:xfrm>
        </p:spPr>
        <p:txBody>
          <a:bodyPr/>
          <a:lstStyle/>
          <a:p>
            <a:pPr>
              <a:lnSpc>
                <a:spcPct val="120000"/>
              </a:lnSpc>
              <a:spcBef>
                <a:spcPts val="1800"/>
              </a:spcBef>
            </a:pPr>
            <a:r>
              <a:rPr lang="en-US" sz="2000" b="1" dirty="0" smtClean="0">
                <a:solidFill>
                  <a:srgbClr val="FF5308"/>
                </a:solidFill>
              </a:rPr>
              <a:t>Skipped-floor </a:t>
            </a:r>
            <a:r>
              <a:rPr lang="en-US" sz="2000" b="1" dirty="0">
                <a:solidFill>
                  <a:srgbClr val="FF5308"/>
                </a:solidFill>
              </a:rPr>
              <a:t>system: </a:t>
            </a:r>
            <a:endParaRPr lang="en-US" sz="2000" b="1" dirty="0" smtClean="0">
              <a:solidFill>
                <a:srgbClr val="FF5308"/>
              </a:solidFill>
            </a:endParaRPr>
          </a:p>
          <a:p>
            <a:pPr>
              <a:lnSpc>
                <a:spcPct val="120000"/>
              </a:lnSpc>
              <a:spcBef>
                <a:spcPts val="1200"/>
              </a:spcBef>
            </a:pPr>
            <a:r>
              <a:rPr lang="en-US" sz="2000" dirty="0" smtClean="0"/>
              <a:t>Unstable </a:t>
            </a:r>
            <a:r>
              <a:rPr lang="en-US" sz="2000" dirty="0"/>
              <a:t>until all floors are complete. Susceptible to mid-construction collapse in seismic or high wind event.</a:t>
            </a:r>
          </a:p>
          <a:p>
            <a:pPr>
              <a:lnSpc>
                <a:spcPct val="120000"/>
              </a:lnSpc>
              <a:spcBef>
                <a:spcPts val="2400"/>
              </a:spcBef>
            </a:pPr>
            <a:r>
              <a:rPr lang="en-US" sz="2000" b="1" dirty="0" smtClean="0">
                <a:solidFill>
                  <a:srgbClr val="FF5308"/>
                </a:solidFill>
              </a:rPr>
              <a:t>Tied-off </a:t>
            </a:r>
            <a:r>
              <a:rPr lang="en-US" sz="2000" b="1" dirty="0">
                <a:solidFill>
                  <a:srgbClr val="FF5308"/>
                </a:solidFill>
              </a:rPr>
              <a:t>system: </a:t>
            </a:r>
            <a:endParaRPr lang="en-US" sz="2000" b="1" dirty="0" smtClean="0">
              <a:solidFill>
                <a:srgbClr val="FF5308"/>
              </a:solidFill>
            </a:endParaRPr>
          </a:p>
          <a:p>
            <a:pPr>
              <a:lnSpc>
                <a:spcPct val="120000"/>
              </a:lnSpc>
              <a:spcBef>
                <a:spcPts val="1200"/>
              </a:spcBef>
            </a:pPr>
            <a:r>
              <a:rPr lang="en-US" sz="2000" dirty="0" smtClean="0"/>
              <a:t>Restraint </a:t>
            </a:r>
            <a:r>
              <a:rPr lang="en-US" sz="2000" dirty="0"/>
              <a:t>installed as each level complete, minimizing risk. </a:t>
            </a:r>
          </a:p>
        </p:txBody>
      </p:sp>
      <p:pic>
        <p:nvPicPr>
          <p:cNvPr id="5" name="Picture 121"/>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801100" y="1076325"/>
            <a:ext cx="234315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1086071" y="383050"/>
            <a:ext cx="643965" cy="643965"/>
          </a:xfrm>
          <a:prstGeom prst="rect">
            <a:avLst/>
          </a:prstGeom>
        </p:spPr>
      </p:pic>
    </p:spTree>
    <p:custDataLst>
      <p:tags r:id="rId1"/>
    </p:custDataLst>
    <p:extLst>
      <p:ext uri="{BB962C8B-B14F-4D97-AF65-F5344CB8AC3E}">
        <p14:creationId xmlns:p14="http://schemas.microsoft.com/office/powerpoint/2010/main" val="35173341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Frequency of Restraints</a:t>
            </a:r>
          </a:p>
        </p:txBody>
      </p:sp>
      <p:sp>
        <p:nvSpPr>
          <p:cNvPr id="4" name="Text Placeholder 3"/>
          <p:cNvSpPr>
            <a:spLocks noGrp="1"/>
          </p:cNvSpPr>
          <p:nvPr>
            <p:ph type="body" sz="quarter" idx="17"/>
          </p:nvPr>
        </p:nvSpPr>
        <p:spPr>
          <a:xfrm>
            <a:off x="457200" y="1193800"/>
            <a:ext cx="11272838" cy="368300"/>
          </a:xfrm>
        </p:spPr>
        <p:txBody>
          <a:bodyPr/>
          <a:lstStyle/>
          <a:p>
            <a:pPr algn="ctr"/>
            <a:r>
              <a:rPr lang="en-US" sz="2400" dirty="0">
                <a:solidFill>
                  <a:srgbClr val="FF5308"/>
                </a:solidFill>
              </a:rPr>
              <a:t>When no redundancy ….. One fails, all fail</a:t>
            </a:r>
            <a:r>
              <a:rPr lang="en-US" sz="2400" dirty="0" smtClean="0">
                <a:solidFill>
                  <a:srgbClr val="FF5308"/>
                </a:solidFill>
              </a:rPr>
              <a:t>.</a:t>
            </a:r>
            <a:endParaRPr lang="en-US" sz="2400" dirty="0">
              <a:solidFill>
                <a:srgbClr val="FF5308"/>
              </a:solidFill>
            </a:endParaRPr>
          </a:p>
        </p:txBody>
      </p:sp>
      <p:pic>
        <p:nvPicPr>
          <p:cNvPr id="5"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1086071" y="383050"/>
            <a:ext cx="643965" cy="643965"/>
          </a:xfrm>
          <a:prstGeom prst="rect">
            <a:avLst/>
          </a:prstGeom>
        </p:spPr>
      </p:pic>
      <p:sp>
        <p:nvSpPr>
          <p:cNvPr id="6" name="Rectangle 390"/>
          <p:cNvSpPr>
            <a:spLocks noChangeArrowheads="1"/>
          </p:cNvSpPr>
          <p:nvPr/>
        </p:nvSpPr>
        <p:spPr bwMode="auto">
          <a:xfrm>
            <a:off x="7192963" y="5597804"/>
            <a:ext cx="1500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latin typeface="Calibri" pitchFamily="34" charset="0"/>
                <a:ea typeface="Calibri" pitchFamily="34" charset="0"/>
                <a:cs typeface="Calibri" pitchFamily="34" charset="0"/>
              </a:rPr>
              <a:t>Redundancy</a:t>
            </a:r>
            <a:endParaRPr lang="en-US" sz="1600" b="1" dirty="0">
              <a:latin typeface="Calibri" pitchFamily="34" charset="0"/>
              <a:ea typeface="Calibri" pitchFamily="34" charset="0"/>
              <a:cs typeface="Calibri" pitchFamily="34" charset="0"/>
            </a:endParaRPr>
          </a:p>
        </p:txBody>
      </p:sp>
      <p:sp>
        <p:nvSpPr>
          <p:cNvPr id="7" name="Rectangle 391"/>
          <p:cNvSpPr>
            <a:spLocks noChangeArrowheads="1"/>
          </p:cNvSpPr>
          <p:nvPr/>
        </p:nvSpPr>
        <p:spPr bwMode="auto">
          <a:xfrm>
            <a:off x="3268663" y="5621617"/>
            <a:ext cx="1863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latin typeface="Calibri" pitchFamily="34" charset="0"/>
                <a:ea typeface="Calibri" pitchFamily="34" charset="0"/>
                <a:cs typeface="Calibri" pitchFamily="34" charset="0"/>
              </a:rPr>
              <a:t>No Redundancy</a:t>
            </a:r>
            <a:endParaRPr lang="en-US" sz="1600" b="1" dirty="0">
              <a:latin typeface="Calibri" pitchFamily="34" charset="0"/>
              <a:ea typeface="Calibri" pitchFamily="34" charset="0"/>
              <a:cs typeface="Calibri" pitchFamily="34" charset="0"/>
            </a:endParaRPr>
          </a:p>
        </p:txBody>
      </p:sp>
      <p:pic>
        <p:nvPicPr>
          <p:cNvPr id="8" name="Picture 261"/>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394075" y="1840192"/>
            <a:ext cx="1879600" cy="371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9" name="Picture 262"/>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7023100" y="1711604"/>
            <a:ext cx="175260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0" name="Right Arrow 9"/>
          <p:cNvSpPr/>
          <p:nvPr/>
        </p:nvSpPr>
        <p:spPr bwMode="auto">
          <a:xfrm>
            <a:off x="7118350" y="2368829"/>
            <a:ext cx="322263" cy="190500"/>
          </a:xfrm>
          <a:prstGeom prst="rightArrow">
            <a:avLst/>
          </a:prstGeom>
          <a:solidFill>
            <a:srgbClr val="FF5308"/>
          </a:solidFill>
          <a:ln w="9525" cap="flat" cmpd="sng" algn="ctr">
            <a:noFill/>
            <a:prstDash val="solid"/>
            <a:round/>
            <a:headEnd type="none" w="med" len="med"/>
            <a:tailEnd type="none" w="med" len="med"/>
          </a:ln>
          <a:effectLst/>
        </p:spPr>
        <p:txBody>
          <a:bodyPr lIns="91429" tIns="45714" rIns="91429" bIns="45714"/>
          <a:lstStyle/>
          <a:p>
            <a:pPr algn="r" eaLnBrk="1" hangingPunct="1">
              <a:spcBef>
                <a:spcPct val="20000"/>
              </a:spcBef>
              <a:defRPr/>
            </a:pPr>
            <a:endParaRPr lang="en-US" sz="2400" baseline="-25000" dirty="0">
              <a:solidFill>
                <a:srgbClr val="4D4D4D"/>
              </a:solidFill>
              <a:latin typeface="Eras Medium ITC" pitchFamily="34" charset="0"/>
            </a:endParaRPr>
          </a:p>
        </p:txBody>
      </p:sp>
      <p:sp>
        <p:nvSpPr>
          <p:cNvPr id="11" name="Right Arrow 10"/>
          <p:cNvSpPr/>
          <p:nvPr/>
        </p:nvSpPr>
        <p:spPr bwMode="auto">
          <a:xfrm>
            <a:off x="6975475" y="3235604"/>
            <a:ext cx="322263" cy="190500"/>
          </a:xfrm>
          <a:prstGeom prst="rightArrow">
            <a:avLst/>
          </a:prstGeom>
          <a:solidFill>
            <a:srgbClr val="FF5308"/>
          </a:solidFill>
          <a:ln w="9525" cap="flat" cmpd="sng" algn="ctr">
            <a:noFill/>
            <a:prstDash val="solid"/>
            <a:round/>
            <a:headEnd type="none" w="med" len="med"/>
            <a:tailEnd type="none" w="med" len="med"/>
          </a:ln>
          <a:effectLst/>
        </p:spPr>
        <p:txBody>
          <a:bodyPr lIns="91429" tIns="45714" rIns="91429" bIns="45714"/>
          <a:lstStyle/>
          <a:p>
            <a:pPr algn="r" eaLnBrk="1" hangingPunct="1">
              <a:spcBef>
                <a:spcPct val="20000"/>
              </a:spcBef>
              <a:defRPr/>
            </a:pPr>
            <a:endParaRPr lang="en-US" sz="2400" baseline="-25000" dirty="0">
              <a:solidFill>
                <a:srgbClr val="4D4D4D"/>
              </a:solidFill>
              <a:latin typeface="Eras Medium ITC" pitchFamily="34" charset="0"/>
            </a:endParaRPr>
          </a:p>
        </p:txBody>
      </p:sp>
      <p:sp>
        <p:nvSpPr>
          <p:cNvPr id="12" name="Right Arrow 11"/>
          <p:cNvSpPr/>
          <p:nvPr/>
        </p:nvSpPr>
        <p:spPr bwMode="auto">
          <a:xfrm>
            <a:off x="6870700" y="4111904"/>
            <a:ext cx="322263" cy="190500"/>
          </a:xfrm>
          <a:prstGeom prst="rightArrow">
            <a:avLst/>
          </a:prstGeom>
          <a:solidFill>
            <a:srgbClr val="FF5308"/>
          </a:solidFill>
          <a:ln w="9525" cap="flat" cmpd="sng" algn="ctr">
            <a:noFill/>
            <a:prstDash val="solid"/>
            <a:round/>
            <a:headEnd type="none" w="med" len="med"/>
            <a:tailEnd type="none" w="med" len="med"/>
          </a:ln>
          <a:effectLst/>
        </p:spPr>
        <p:txBody>
          <a:bodyPr lIns="91429" tIns="45714" rIns="91429" bIns="45714"/>
          <a:lstStyle/>
          <a:p>
            <a:pPr algn="r" eaLnBrk="1" hangingPunct="1">
              <a:spcBef>
                <a:spcPct val="20000"/>
              </a:spcBef>
              <a:defRPr/>
            </a:pPr>
            <a:endParaRPr lang="en-US" sz="2400" baseline="-25000" dirty="0">
              <a:solidFill>
                <a:srgbClr val="4D4D4D"/>
              </a:solidFill>
              <a:latin typeface="Eras Medium ITC" pitchFamily="34" charset="0"/>
            </a:endParaRPr>
          </a:p>
        </p:txBody>
      </p:sp>
    </p:spTree>
    <p:custDataLst>
      <p:tags r:id="rId1"/>
    </p:custDataLst>
    <p:extLst>
      <p:ext uri="{BB962C8B-B14F-4D97-AF65-F5344CB8AC3E}">
        <p14:creationId xmlns:p14="http://schemas.microsoft.com/office/powerpoint/2010/main" val="222745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0.70"/>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All-Floors-Tied-Off</a:t>
            </a:r>
          </a:p>
        </p:txBody>
      </p:sp>
      <p:sp>
        <p:nvSpPr>
          <p:cNvPr id="5" name="Content Placeholder 2"/>
          <p:cNvSpPr txBox="1">
            <a:spLocks/>
          </p:cNvSpPr>
          <p:nvPr/>
        </p:nvSpPr>
        <p:spPr bwMode="auto">
          <a:xfrm>
            <a:off x="2086113" y="1342471"/>
            <a:ext cx="2206481" cy="13319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ct val="0"/>
              </a:spcBef>
              <a:buFontTx/>
              <a:buNone/>
            </a:pPr>
            <a:r>
              <a:rPr lang="en-US" sz="1600" smtClean="0">
                <a:ea typeface="Calibri" pitchFamily="34" charset="0"/>
                <a:cs typeface="Calibri" pitchFamily="34" charset="0"/>
              </a:rPr>
              <a:t>Accommodates shrinkage at each floor independently</a:t>
            </a:r>
            <a:endParaRPr lang="en-US" sz="1600" dirty="0" smtClean="0">
              <a:ea typeface="Calibri" pitchFamily="34" charset="0"/>
              <a:cs typeface="Calibri" pitchFamily="34" charset="0"/>
            </a:endParaRPr>
          </a:p>
        </p:txBody>
      </p:sp>
      <p:pic>
        <p:nvPicPr>
          <p:cNvPr id="6" name="Picture 5" descr="All-floors-tied-off.gif"/>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5383213" y="1123813"/>
            <a:ext cx="1202275" cy="4826276"/>
          </a:xfrm>
          <a:prstGeom prst="rect">
            <a:avLst/>
          </a:prstGeom>
          <a:ln>
            <a:solidFill>
              <a:schemeClr val="bg1">
                <a:lumMod val="65000"/>
              </a:schemeClr>
            </a:solidFill>
          </a:ln>
        </p:spPr>
      </p:pic>
      <p:sp>
        <p:nvSpPr>
          <p:cNvPr id="7" name="Rectangle 6"/>
          <p:cNvSpPr>
            <a:spLocks noChangeArrowheads="1"/>
          </p:cNvSpPr>
          <p:nvPr/>
        </p:nvSpPr>
        <p:spPr bwMode="auto">
          <a:xfrm>
            <a:off x="2238823" y="2779716"/>
            <a:ext cx="205377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sz="1600" dirty="0">
                <a:ea typeface="Calibri" pitchFamily="34" charset="0"/>
                <a:cs typeface="Calibri" pitchFamily="34" charset="0"/>
              </a:rPr>
              <a:t>Greater system redundancy and is consistent with typical design load </a:t>
            </a:r>
            <a:r>
              <a:rPr lang="en-US" sz="1600" dirty="0" smtClean="0">
                <a:ea typeface="Calibri" pitchFamily="34" charset="0"/>
                <a:cs typeface="Calibri" pitchFamily="34" charset="0"/>
              </a:rPr>
              <a:t>path</a:t>
            </a:r>
            <a:endParaRPr lang="en-US" sz="1600" dirty="0">
              <a:ea typeface="Calibri" pitchFamily="34" charset="0"/>
              <a:cs typeface="Calibri" pitchFamily="34" charset="0"/>
            </a:endParaRPr>
          </a:p>
        </p:txBody>
      </p:sp>
      <p:sp>
        <p:nvSpPr>
          <p:cNvPr id="8" name="Rectangle 7"/>
          <p:cNvSpPr>
            <a:spLocks noChangeArrowheads="1"/>
          </p:cNvSpPr>
          <p:nvPr/>
        </p:nvSpPr>
        <p:spPr bwMode="auto">
          <a:xfrm>
            <a:off x="7273925" y="1619253"/>
            <a:ext cx="2768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ea typeface="Calibri" pitchFamily="34" charset="0"/>
                <a:cs typeface="Calibri" pitchFamily="34" charset="0"/>
              </a:rPr>
              <a:t>Lower overall </a:t>
            </a:r>
            <a:r>
              <a:rPr lang="en-US" sz="1600" dirty="0" smtClean="0">
                <a:ea typeface="Calibri" pitchFamily="34" charset="0"/>
                <a:cs typeface="Calibri" pitchFamily="34" charset="0"/>
              </a:rPr>
              <a:t>cost</a:t>
            </a:r>
            <a:endParaRPr lang="en-US" sz="1600" dirty="0">
              <a:ea typeface="Calibri" pitchFamily="34" charset="0"/>
              <a:cs typeface="Calibri" pitchFamily="34" charset="0"/>
            </a:endParaRPr>
          </a:p>
        </p:txBody>
      </p:sp>
      <p:sp>
        <p:nvSpPr>
          <p:cNvPr id="9" name="Rectangle 8"/>
          <p:cNvSpPr>
            <a:spLocks noChangeArrowheads="1"/>
          </p:cNvSpPr>
          <p:nvPr/>
        </p:nvSpPr>
        <p:spPr bwMode="auto">
          <a:xfrm>
            <a:off x="7264400" y="3038478"/>
            <a:ext cx="2501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ea typeface="Calibri" pitchFamily="34" charset="0"/>
                <a:cs typeface="Calibri" pitchFamily="34" charset="0"/>
              </a:rPr>
              <a:t>Reduced </a:t>
            </a:r>
            <a:r>
              <a:rPr lang="en-US" sz="1600" dirty="0" smtClean="0">
                <a:ea typeface="Calibri" pitchFamily="34" charset="0"/>
                <a:cs typeface="Calibri" pitchFamily="34" charset="0"/>
              </a:rPr>
              <a:t>drift</a:t>
            </a:r>
            <a:endParaRPr lang="en-US" sz="1600" dirty="0">
              <a:ea typeface="Calibri" pitchFamily="34" charset="0"/>
              <a:cs typeface="Calibri" pitchFamily="34" charset="0"/>
            </a:endParaRPr>
          </a:p>
        </p:txBody>
      </p:sp>
      <p:sp>
        <p:nvSpPr>
          <p:cNvPr id="10" name="Rectangle 9"/>
          <p:cNvSpPr>
            <a:spLocks noChangeArrowheads="1"/>
          </p:cNvSpPr>
          <p:nvPr/>
        </p:nvSpPr>
        <p:spPr bwMode="auto">
          <a:xfrm>
            <a:off x="7273925" y="4670428"/>
            <a:ext cx="3189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ea typeface="Calibri" pitchFamily="34" charset="0"/>
                <a:cs typeface="Calibri" pitchFamily="34" charset="0"/>
              </a:rPr>
              <a:t>Forces in the elements get smaller as they move up the </a:t>
            </a:r>
            <a:r>
              <a:rPr lang="en-US" sz="1600" dirty="0" smtClean="0">
                <a:ea typeface="Calibri" pitchFamily="34" charset="0"/>
                <a:cs typeface="Calibri" pitchFamily="34" charset="0"/>
              </a:rPr>
              <a:t>structure</a:t>
            </a:r>
            <a:endParaRPr lang="en-US" sz="1600" dirty="0">
              <a:ea typeface="Calibri" pitchFamily="34" charset="0"/>
              <a:cs typeface="Calibri" pitchFamily="34" charset="0"/>
            </a:endParaRPr>
          </a:p>
        </p:txBody>
      </p:sp>
      <p:cxnSp>
        <p:nvCxnSpPr>
          <p:cNvPr id="11" name="Straight Arrow Connector 10"/>
          <p:cNvCxnSpPr/>
          <p:nvPr/>
        </p:nvCxnSpPr>
        <p:spPr>
          <a:xfrm>
            <a:off x="4391991" y="1779590"/>
            <a:ext cx="1520687" cy="2021146"/>
          </a:xfrm>
          <a:prstGeom prst="straightConnector1">
            <a:avLst/>
          </a:prstGeom>
          <a:ln w="19050">
            <a:solidFill>
              <a:srgbClr val="FF5308"/>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6265863" y="1779591"/>
            <a:ext cx="974725" cy="1587"/>
          </a:xfrm>
          <a:prstGeom prst="straightConnector1">
            <a:avLst/>
          </a:prstGeom>
          <a:ln w="19050">
            <a:solidFill>
              <a:srgbClr val="FF5308"/>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6265863" y="2958413"/>
            <a:ext cx="974726" cy="276916"/>
          </a:xfrm>
          <a:prstGeom prst="straightConnector1">
            <a:avLst/>
          </a:prstGeom>
          <a:ln w="19050">
            <a:solidFill>
              <a:srgbClr val="FF5308"/>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061765" y="4360221"/>
            <a:ext cx="1178823" cy="620414"/>
          </a:xfrm>
          <a:prstGeom prst="straightConnector1">
            <a:avLst/>
          </a:prstGeom>
          <a:ln w="19050">
            <a:solidFill>
              <a:srgbClr val="FF5308"/>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391991" y="3330578"/>
            <a:ext cx="1520687" cy="840409"/>
          </a:xfrm>
          <a:prstGeom prst="straightConnector1">
            <a:avLst/>
          </a:prstGeom>
          <a:ln w="19050">
            <a:solidFill>
              <a:srgbClr val="FF5308"/>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6169025" y="3235328"/>
            <a:ext cx="1071563" cy="993913"/>
          </a:xfrm>
          <a:prstGeom prst="straightConnector1">
            <a:avLst/>
          </a:prstGeom>
          <a:ln w="19050">
            <a:solidFill>
              <a:srgbClr val="FF5308"/>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7"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1086071" y="383050"/>
            <a:ext cx="643965" cy="643965"/>
          </a:xfrm>
          <a:prstGeom prst="rect">
            <a:avLst/>
          </a:prstGeom>
        </p:spPr>
      </p:pic>
    </p:spTree>
    <p:custDataLst>
      <p:tags r:id="rId1"/>
    </p:custDataLst>
    <p:extLst>
      <p:ext uri="{BB962C8B-B14F-4D97-AF65-F5344CB8AC3E}">
        <p14:creationId xmlns:p14="http://schemas.microsoft.com/office/powerpoint/2010/main" val="7937791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Skipped-Floor vs. All Floors Tied-Off Summary</a:t>
            </a:r>
          </a:p>
        </p:txBody>
      </p:sp>
      <p:pic>
        <p:nvPicPr>
          <p:cNvPr id="5"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086071" y="383050"/>
            <a:ext cx="643965" cy="643965"/>
          </a:xfrm>
          <a:prstGeom prst="rect">
            <a:avLst/>
          </a:prstGeom>
        </p:spPr>
      </p:pic>
      <p:pic>
        <p:nvPicPr>
          <p:cNvPr id="6" name="Picture 2"/>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2357438" y="1323507"/>
            <a:ext cx="7477125"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6830877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6675120" cy="298614"/>
          </a:xfrm>
        </p:spPr>
        <p:txBody>
          <a:bodyPr/>
          <a:lstStyle/>
          <a:p>
            <a:r>
              <a:rPr lang="en-US" dirty="0"/>
              <a:t>Understanding Restraint Rod </a:t>
            </a:r>
            <a:r>
              <a:rPr lang="en-US" dirty="0" smtClean="0"/>
              <a:t>Systems | </a:t>
            </a:r>
            <a:r>
              <a:rPr lang="en-US" dirty="0"/>
              <a:t>Restraint Rod Systems for Shear Wall Overturning</a:t>
            </a:r>
          </a:p>
        </p:txBody>
      </p:sp>
      <p:sp>
        <p:nvSpPr>
          <p:cNvPr id="3" name="Title 2"/>
          <p:cNvSpPr>
            <a:spLocks noGrp="1"/>
          </p:cNvSpPr>
          <p:nvPr>
            <p:ph type="title"/>
          </p:nvPr>
        </p:nvSpPr>
        <p:spPr/>
        <p:txBody>
          <a:bodyPr/>
          <a:lstStyle/>
          <a:p>
            <a:r>
              <a:rPr lang="en-US" dirty="0"/>
              <a:t>What is in the Building Code for Overturning Systems?</a:t>
            </a:r>
          </a:p>
        </p:txBody>
      </p:sp>
      <p:sp>
        <p:nvSpPr>
          <p:cNvPr id="4" name="Text Placeholder 3"/>
          <p:cNvSpPr>
            <a:spLocks noGrp="1"/>
          </p:cNvSpPr>
          <p:nvPr>
            <p:ph type="body" sz="quarter" idx="17"/>
          </p:nvPr>
        </p:nvSpPr>
        <p:spPr>
          <a:xfrm>
            <a:off x="457200" y="1155700"/>
            <a:ext cx="11272838" cy="330200"/>
          </a:xfrm>
        </p:spPr>
        <p:txBody>
          <a:bodyPr/>
          <a:lstStyle/>
          <a:p>
            <a:r>
              <a:rPr lang="en-US" dirty="0"/>
              <a:t>All parts of an overturning restraint rod </a:t>
            </a:r>
            <a:r>
              <a:rPr lang="en-US" b="1" dirty="0"/>
              <a:t>except</a:t>
            </a:r>
            <a:r>
              <a:rPr lang="en-US" dirty="0"/>
              <a:t> the optional take-up devices</a:t>
            </a:r>
            <a:r>
              <a:rPr lang="en-US" dirty="0" smtClean="0"/>
              <a:t>.</a:t>
            </a:r>
            <a:endParaRPr lang="en-US" dirty="0"/>
          </a:p>
        </p:txBody>
      </p:sp>
      <p:pic>
        <p:nvPicPr>
          <p:cNvPr id="5" name="Graphic 8" descr="Graduation cap">
            <a:extLst>
              <a:ext uri="{FF2B5EF4-FFF2-40B4-BE49-F238E27FC236}">
                <a16:creationId xmlns:a16="http://schemas.microsoft.com/office/drawing/2014/main" id="{4AD49BBA-2888-4669-AFED-961EC2E653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086071" y="383050"/>
            <a:ext cx="643965" cy="643965"/>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141556385"/>
              </p:ext>
            </p:extLst>
          </p:nvPr>
        </p:nvGraphicFramePr>
        <p:xfrm>
          <a:off x="341642" y="1752600"/>
          <a:ext cx="11075657" cy="4114799"/>
        </p:xfrm>
        <a:graphic>
          <a:graphicData uri="http://schemas.openxmlformats.org/drawingml/2006/table">
            <a:tbl>
              <a:tblPr firstRow="1">
                <a:tableStyleId>{3B4B98B0-60AC-42C2-AFA5-B58CD77FA1E5}</a:tableStyleId>
              </a:tblPr>
              <a:tblGrid>
                <a:gridCol w="2744458">
                  <a:extLst>
                    <a:ext uri="{9D8B030D-6E8A-4147-A177-3AD203B41FA5}">
                      <a16:colId xmlns:a16="http://schemas.microsoft.com/office/drawing/2014/main" val="2101052765"/>
                    </a:ext>
                  </a:extLst>
                </a:gridCol>
                <a:gridCol w="8331199">
                  <a:extLst>
                    <a:ext uri="{9D8B030D-6E8A-4147-A177-3AD203B41FA5}">
                      <a16:colId xmlns:a16="http://schemas.microsoft.com/office/drawing/2014/main" val="84268357"/>
                    </a:ext>
                  </a:extLst>
                </a:gridCol>
              </a:tblGrid>
              <a:tr h="3648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FF5308"/>
                          </a:solidFill>
                          <a:effectLst/>
                          <a:latin typeface="Arial" panose="020B0604020202020204" pitchFamily="34" charset="0"/>
                          <a:cs typeface="Arial" panose="020B0604020202020204" pitchFamily="34" charset="0"/>
                        </a:rPr>
                        <a:t>Part of System</a:t>
                      </a:r>
                      <a:endParaRPr lang="en-US" sz="1400" b="1" kern="1200" dirty="0" smtClean="0">
                        <a:solidFill>
                          <a:srgbClr val="FF5308"/>
                        </a:solidFill>
                        <a:effectLst/>
                        <a:latin typeface="Arial" panose="020B0604020202020204" pitchFamily="34" charset="0"/>
                        <a:ea typeface="+mn-ea"/>
                        <a:cs typeface="Arial" panose="020B0604020202020204" pitchFamily="34" charset="0"/>
                      </a:endParaRPr>
                    </a:p>
                  </a:txBody>
                  <a:tcPr marL="182880" marR="182880" marT="0" marB="0" anchor="ctr">
                    <a:lnT w="12700" cap="flat" cmpd="sng" algn="ctr">
                      <a:solidFill>
                        <a:srgbClr val="FF5308"/>
                      </a:solidFill>
                      <a:prstDash val="solid"/>
                      <a:round/>
                      <a:headEnd type="none" w="med" len="med"/>
                      <a:tailEnd type="none" w="med" len="med"/>
                    </a:lnT>
                    <a:lnB w="12700" cap="flat" cmpd="sng" algn="ctr">
                      <a:solidFill>
                        <a:srgbClr val="FF5308"/>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FF5308"/>
                          </a:solidFill>
                          <a:effectLst/>
                          <a:latin typeface="Arial" panose="020B0604020202020204" pitchFamily="34" charset="0"/>
                          <a:ea typeface="+mn-ea"/>
                          <a:cs typeface="Arial" panose="020B0604020202020204" pitchFamily="34" charset="0"/>
                        </a:rPr>
                        <a:t>Defined By</a:t>
                      </a:r>
                    </a:p>
                  </a:txBody>
                  <a:tcPr marL="182880" marR="182880" marT="0" marB="0" anchor="ctr">
                    <a:lnT w="12700" cap="flat" cmpd="sng" algn="ctr">
                      <a:solidFill>
                        <a:srgbClr val="FF5308"/>
                      </a:solidFill>
                      <a:prstDash val="solid"/>
                      <a:round/>
                      <a:headEnd type="none" w="med" len="med"/>
                      <a:tailEnd type="none" w="med" len="med"/>
                    </a:lnT>
                    <a:lnB w="12700" cap="flat" cmpd="sng" algn="ctr">
                      <a:solidFill>
                        <a:srgbClr val="FF5308"/>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95615458"/>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cs typeface="Arial" panose="020B0604020202020204" pitchFamily="34" charset="0"/>
                        </a:rPr>
                        <a:t>Top-plate capacity</a:t>
                      </a:r>
                    </a:p>
                  </a:txBody>
                  <a:tcPr marL="182880" marR="182880" marT="0" marB="0" anchor="ctr">
                    <a:lnT w="12700" cap="flat" cmpd="sng" algn="ctr">
                      <a:solidFill>
                        <a:srgbClr val="FF5308"/>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NDS Supp. Tables 4A &amp; 4B</a:t>
                      </a:r>
                    </a:p>
                  </a:txBody>
                  <a:tcPr marL="182880" marR="182880" marT="0" marB="0" anchor="ctr">
                    <a:lnT w="12700" cap="flat" cmpd="sng" algn="ctr">
                      <a:solidFill>
                        <a:srgbClr val="FF5308"/>
                      </a:solidFill>
                      <a:prstDash val="solid"/>
                      <a:round/>
                      <a:headEnd type="none" w="med" len="med"/>
                      <a:tailEnd type="none" w="med" len="med"/>
                    </a:lnT>
                  </a:tcPr>
                </a:tc>
                <a:extLst>
                  <a:ext uri="{0D108BD9-81ED-4DB2-BD59-A6C34878D82A}">
                    <a16:rowId xmlns:a16="http://schemas.microsoft.com/office/drawing/2014/main" val="1016725257"/>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cs typeface="Arial" panose="020B0604020202020204" pitchFamily="34" charset="0"/>
                        </a:rPr>
                        <a:t>Steel bearing plates/nuts</a:t>
                      </a:r>
                    </a:p>
                  </a:txBody>
                  <a:tcPr marL="182880" marR="1828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ASTM A36 – bearing stress of the plate in bending.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AISC Steel Construction Manual Table 7-20 for heavy hex nut sizes</a:t>
                      </a:r>
                    </a:p>
                  </a:txBody>
                  <a:tcPr marL="182880" marR="182880" marT="0" marB="0" anchor="ctr"/>
                </a:tc>
                <a:extLst>
                  <a:ext uri="{0D108BD9-81ED-4DB2-BD59-A6C34878D82A}">
                    <a16:rowId xmlns:a16="http://schemas.microsoft.com/office/drawing/2014/main" val="3087533192"/>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cs typeface="Arial" panose="020B0604020202020204" pitchFamily="34" charset="0"/>
                        </a:rPr>
                        <a:t>Steel rod capacity</a:t>
                      </a:r>
                    </a:p>
                  </a:txBody>
                  <a:tcPr marL="182880" marR="1828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AISC Steel Construction manual, 13th Ed.</a:t>
                      </a:r>
                    </a:p>
                  </a:txBody>
                  <a:tcPr marL="182880" marR="182880" marT="0" marB="0" anchor="ctr"/>
                </a:tc>
                <a:extLst>
                  <a:ext uri="{0D108BD9-81ED-4DB2-BD59-A6C34878D82A}">
                    <a16:rowId xmlns:a16="http://schemas.microsoft.com/office/drawing/2014/main" val="2092513399"/>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Coupler nuts</a:t>
                      </a:r>
                    </a:p>
                  </a:txBody>
                  <a:tcPr marL="182880" marR="1828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ACI 318 – 21.13.3 Mechanical reinforcement </a:t>
                      </a:r>
                    </a:p>
                  </a:txBody>
                  <a:tcPr marL="182880" marR="182880" marT="0" marB="0" anchor="ctr"/>
                </a:tc>
                <a:extLst>
                  <a:ext uri="{0D108BD9-81ED-4DB2-BD59-A6C34878D82A}">
                    <a16:rowId xmlns:a16="http://schemas.microsoft.com/office/drawing/2014/main" val="2008692482"/>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Take-Up Devices</a:t>
                      </a:r>
                    </a:p>
                  </a:txBody>
                  <a:tcPr marL="182880" marR="182880" marT="0" marB="0" anchor="ctr">
                    <a:solidFill>
                      <a:srgbClr val="FF5308">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(Not defined by code – see ICC-ES AC316)</a:t>
                      </a:r>
                    </a:p>
                  </a:txBody>
                  <a:tcPr marL="182880" marR="182880" marT="0" marB="0" anchor="ctr">
                    <a:solidFill>
                      <a:srgbClr val="FF5308">
                        <a:alpha val="20000"/>
                      </a:srgbClr>
                    </a:solidFill>
                  </a:tcPr>
                </a:tc>
                <a:extLst>
                  <a:ext uri="{0D108BD9-81ED-4DB2-BD59-A6C34878D82A}">
                    <a16:rowId xmlns:a16="http://schemas.microsoft.com/office/drawing/2014/main" val="416188680"/>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cs typeface="Arial" panose="020B0604020202020204" pitchFamily="34" charset="0"/>
                        </a:rPr>
                        <a:t>Anchorage</a:t>
                      </a:r>
                    </a:p>
                  </a:txBody>
                  <a:tcPr marL="182880" marR="1828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ACI 318 – Appendix D</a:t>
                      </a:r>
                    </a:p>
                  </a:txBody>
                  <a:tcPr marL="182880" marR="182880" marT="0" marB="0" anchor="ctr"/>
                </a:tc>
                <a:extLst>
                  <a:ext uri="{0D108BD9-81ED-4DB2-BD59-A6C34878D82A}">
                    <a16:rowId xmlns:a16="http://schemas.microsoft.com/office/drawing/2014/main" val="3079821966"/>
                  </a:ext>
                </a:extLst>
              </a:tr>
              <a:tr h="535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Shear wall drift</a:t>
                      </a:r>
                    </a:p>
                  </a:txBody>
                  <a:tcPr marL="182880" marR="182880" marT="0" marB="0" anchor="ctr">
                    <a:lnB w="12700" cap="flat" cmpd="sng" algn="ctr">
                      <a:solidFill>
                        <a:srgbClr val="FF5308"/>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lumMod val="65000"/>
                              <a:lumOff val="35000"/>
                            </a:schemeClr>
                          </a:solidFill>
                          <a:effectLst/>
                          <a:latin typeface="Arial" panose="020B0604020202020204" pitchFamily="34" charset="0"/>
                          <a:ea typeface="+mn-ea"/>
                          <a:cs typeface="Arial" panose="020B0604020202020204" pitchFamily="34" charset="0"/>
                        </a:rPr>
                        <a:t>Section 4.1.3 of the AWC Special Design Provisions for Wind and Seismic. </a:t>
                      </a:r>
                    </a:p>
                  </a:txBody>
                  <a:tcPr marL="182880" marR="182880" marT="0" marB="0" anchor="ctr">
                    <a:lnB w="12700" cap="flat" cmpd="sng" algn="ctr">
                      <a:solidFill>
                        <a:srgbClr val="FF5308"/>
                      </a:solidFill>
                      <a:prstDash val="solid"/>
                      <a:round/>
                      <a:headEnd type="none" w="med" len="med"/>
                      <a:tailEnd type="none" w="med" len="med"/>
                    </a:lnB>
                  </a:tcPr>
                </a:tc>
                <a:extLst>
                  <a:ext uri="{0D108BD9-81ED-4DB2-BD59-A6C34878D82A}">
                    <a16:rowId xmlns:a16="http://schemas.microsoft.com/office/drawing/2014/main" val="3692481222"/>
                  </a:ext>
                </a:extLst>
              </a:tr>
            </a:tbl>
          </a:graphicData>
        </a:graphic>
      </p:graphicFrame>
    </p:spTree>
    <p:custDataLst>
      <p:tags r:id="rId1"/>
    </p:custDataLst>
    <p:extLst>
      <p:ext uri="{BB962C8B-B14F-4D97-AF65-F5344CB8AC3E}">
        <p14:creationId xmlns:p14="http://schemas.microsoft.com/office/powerpoint/2010/main" val="35006540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D0F70A5-6FBA-144C-B8AE-C63B6DFBEEC1}"/>
              </a:ext>
            </a:extLst>
          </p:cNvPr>
          <p:cNvSpPr>
            <a:spLocks noGrp="1"/>
          </p:cNvSpPr>
          <p:nvPr>
            <p:ph type="body" sz="quarter" idx="16"/>
          </p:nvPr>
        </p:nvSpPr>
        <p:spPr>
          <a:xfrm>
            <a:off x="473528" y="6525303"/>
            <a:ext cx="7955280" cy="232594"/>
          </a:xfrm>
        </p:spPr>
        <p:txBody>
          <a:bodyPr/>
          <a:lstStyle/>
          <a:p>
            <a:r>
              <a:rPr lang="en-US" dirty="0"/>
              <a:t>Understanding Restraint Rod Systems  |  Designing and Specifying Shear Wall Overturning Restraint Rod Systems</a:t>
            </a:r>
          </a:p>
        </p:txBody>
      </p:sp>
      <p:sp>
        <p:nvSpPr>
          <p:cNvPr id="3" name="Title 2">
            <a:extLst>
              <a:ext uri="{FF2B5EF4-FFF2-40B4-BE49-F238E27FC236}">
                <a16:creationId xmlns:a16="http://schemas.microsoft.com/office/drawing/2014/main" id="{6CCA97A3-557E-5E43-BEA5-C6EA35373A69}"/>
              </a:ext>
            </a:extLst>
          </p:cNvPr>
          <p:cNvSpPr>
            <a:spLocks noGrp="1"/>
          </p:cNvSpPr>
          <p:nvPr>
            <p:ph type="title"/>
          </p:nvPr>
        </p:nvSpPr>
        <p:spPr>
          <a:xfrm>
            <a:off x="473527" y="286544"/>
            <a:ext cx="10384973" cy="549275"/>
          </a:xfrm>
        </p:spPr>
        <p:txBody>
          <a:bodyPr>
            <a:normAutofit fontScale="90000"/>
          </a:bodyPr>
          <a:lstStyle/>
          <a:p>
            <a:r>
              <a:rPr lang="en-US" dirty="0"/>
              <a:t>Designing and Specifying Shear Wall Overturning Restraint Rod Systems</a:t>
            </a:r>
          </a:p>
        </p:txBody>
      </p:sp>
    </p:spTree>
    <p:custDataLst>
      <p:tags r:id="rId1"/>
    </p:custDataLst>
    <p:extLst>
      <p:ext uri="{BB962C8B-B14F-4D97-AF65-F5344CB8AC3E}">
        <p14:creationId xmlns:p14="http://schemas.microsoft.com/office/powerpoint/2010/main" val="874045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8778240" cy="298614"/>
          </a:xfrm>
        </p:spPr>
        <p:txBody>
          <a:bodyPr/>
          <a:lstStyle/>
          <a:p>
            <a:r>
              <a:rPr lang="en-US" dirty="0"/>
              <a:t>Understanding Restraint Rod </a:t>
            </a:r>
            <a:r>
              <a:rPr lang="en-US" dirty="0" smtClean="0"/>
              <a:t>Systems | </a:t>
            </a:r>
            <a:r>
              <a:rPr lang="en-US" dirty="0"/>
              <a:t>Designing and </a:t>
            </a:r>
            <a:r>
              <a:rPr lang="en-US" dirty="0" smtClean="0"/>
              <a:t>Specifying Shear </a:t>
            </a:r>
            <a:r>
              <a:rPr lang="en-US" dirty="0"/>
              <a:t>Wall Overturning Restraint Rod Systems</a:t>
            </a:r>
          </a:p>
        </p:txBody>
      </p:sp>
      <p:sp>
        <p:nvSpPr>
          <p:cNvPr id="3" name="Title 2"/>
          <p:cNvSpPr>
            <a:spLocks noGrp="1"/>
          </p:cNvSpPr>
          <p:nvPr>
            <p:ph type="title"/>
          </p:nvPr>
        </p:nvSpPr>
        <p:spPr/>
        <p:txBody>
          <a:bodyPr/>
          <a:lstStyle/>
          <a:p>
            <a:r>
              <a:rPr lang="en-US" dirty="0"/>
              <a:t>Manufacturer Solutions</a:t>
            </a:r>
          </a:p>
        </p:txBody>
      </p:sp>
      <p:sp>
        <p:nvSpPr>
          <p:cNvPr id="4" name="Text Placeholder 3"/>
          <p:cNvSpPr>
            <a:spLocks noGrp="1"/>
          </p:cNvSpPr>
          <p:nvPr>
            <p:ph type="body" sz="quarter" idx="17"/>
          </p:nvPr>
        </p:nvSpPr>
        <p:spPr>
          <a:xfrm>
            <a:off x="457200" y="1295400"/>
            <a:ext cx="6540500" cy="4419600"/>
          </a:xfrm>
        </p:spPr>
        <p:txBody>
          <a:bodyPr/>
          <a:lstStyle/>
          <a:p>
            <a:pPr>
              <a:lnSpc>
                <a:spcPct val="120000"/>
              </a:lnSpc>
              <a:spcBef>
                <a:spcPts val="1800"/>
              </a:spcBef>
            </a:pPr>
            <a:r>
              <a:rPr lang="en-US" sz="2000" dirty="0"/>
              <a:t>Solutions should address overturning as well as shrinkage that occurs at each level of a multi-story structure. </a:t>
            </a:r>
          </a:p>
          <a:p>
            <a:pPr>
              <a:lnSpc>
                <a:spcPct val="120000"/>
              </a:lnSpc>
              <a:spcBef>
                <a:spcPts val="1800"/>
              </a:spcBef>
            </a:pPr>
            <a:r>
              <a:rPr lang="en-US" sz="2000" dirty="0"/>
              <a:t>Shrinkage compensation (take-up) devices are one way to address shrinkage.</a:t>
            </a:r>
          </a:p>
          <a:p>
            <a:pPr>
              <a:lnSpc>
                <a:spcPct val="120000"/>
              </a:lnSpc>
              <a:spcBef>
                <a:spcPts val="1800"/>
              </a:spcBef>
            </a:pPr>
            <a:r>
              <a:rPr lang="en-US" sz="2000" dirty="0"/>
              <a:t>Manufacturers differentiate themselves with design services or product and installation enhancements such as </a:t>
            </a:r>
            <a:r>
              <a:rPr lang="en-US" sz="2000" dirty="0" smtClean="0"/>
              <a:t>color-coded </a:t>
            </a:r>
            <a:r>
              <a:rPr lang="en-US" sz="2000" dirty="0"/>
              <a:t>rod ends and bearing plates</a:t>
            </a:r>
            <a:r>
              <a:rPr lang="en-US" sz="2000" dirty="0" smtClean="0"/>
              <a:t>.</a:t>
            </a:r>
            <a:endParaRPr lang="en-US" sz="2000" dirty="0"/>
          </a:p>
        </p:txBody>
      </p:sp>
      <p:pic>
        <p:nvPicPr>
          <p:cNvPr id="5" name="Picture 6"/>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t="26991"/>
          <a:stretch/>
        </p:blipFill>
        <p:spPr bwMode="auto">
          <a:xfrm>
            <a:off x="8204295" y="1295400"/>
            <a:ext cx="3068543" cy="2313676"/>
          </a:xfrm>
          <a:prstGeom prst="rect">
            <a:avLst/>
          </a:prstGeom>
          <a:noFill/>
          <a:ln w="317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8204295" y="3777640"/>
            <a:ext cx="3068543" cy="2031244"/>
          </a:xfrm>
          <a:prstGeom prst="rect">
            <a:avLst/>
          </a:prstGeom>
          <a:noFill/>
          <a:ln w="3175" cap="flat" cmpd="sng">
            <a:solidFill>
              <a:schemeClr val="bg1">
                <a:lumMod val="75000"/>
              </a:schemeClr>
            </a:solidFill>
            <a:prstDash val="solid"/>
            <a:miter lim="800000"/>
            <a:headEnd/>
            <a:tailEnd/>
          </a:ln>
        </p:spPr>
      </p:pic>
    </p:spTree>
    <p:custDataLst>
      <p:tags r:id="rId1"/>
    </p:custDataLst>
    <p:extLst>
      <p:ext uri="{BB962C8B-B14F-4D97-AF65-F5344CB8AC3E}">
        <p14:creationId xmlns:p14="http://schemas.microsoft.com/office/powerpoint/2010/main" val="28137536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8778240" cy="298614"/>
          </a:xfrm>
        </p:spPr>
        <p:txBody>
          <a:bodyPr/>
          <a:lstStyle/>
          <a:p>
            <a:r>
              <a:rPr lang="en-US" dirty="0"/>
              <a:t>Understanding Restraint Rod </a:t>
            </a:r>
            <a:r>
              <a:rPr lang="en-US" dirty="0" smtClean="0"/>
              <a:t>Systems | </a:t>
            </a:r>
            <a:r>
              <a:rPr lang="en-US" dirty="0"/>
              <a:t>Designing and </a:t>
            </a:r>
            <a:r>
              <a:rPr lang="en-US" dirty="0" smtClean="0"/>
              <a:t>Specifying Shear </a:t>
            </a:r>
            <a:r>
              <a:rPr lang="en-US" dirty="0"/>
              <a:t>Wall Overturning Restraint Rod Systems</a:t>
            </a:r>
          </a:p>
        </p:txBody>
      </p:sp>
      <p:sp>
        <p:nvSpPr>
          <p:cNvPr id="3" name="Title 2"/>
          <p:cNvSpPr>
            <a:spLocks noGrp="1"/>
          </p:cNvSpPr>
          <p:nvPr>
            <p:ph type="title"/>
          </p:nvPr>
        </p:nvSpPr>
        <p:spPr/>
        <p:txBody>
          <a:bodyPr/>
          <a:lstStyle/>
          <a:p>
            <a:r>
              <a:rPr lang="en-US" dirty="0"/>
              <a:t>Specification Methods</a:t>
            </a:r>
          </a:p>
        </p:txBody>
      </p:sp>
      <p:sp>
        <p:nvSpPr>
          <p:cNvPr id="4" name="Text Placeholder 3"/>
          <p:cNvSpPr>
            <a:spLocks noGrp="1"/>
          </p:cNvSpPr>
          <p:nvPr>
            <p:ph type="body" sz="quarter" idx="17"/>
          </p:nvPr>
        </p:nvSpPr>
        <p:spPr/>
        <p:txBody>
          <a:bodyPr/>
          <a:lstStyle/>
          <a:p>
            <a:pPr>
              <a:lnSpc>
                <a:spcPct val="120000"/>
              </a:lnSpc>
              <a:spcBef>
                <a:spcPts val="1800"/>
              </a:spcBef>
            </a:pPr>
            <a:r>
              <a:rPr lang="en-US" sz="2000" b="1" dirty="0">
                <a:solidFill>
                  <a:srgbClr val="FF5308"/>
                </a:solidFill>
              </a:rPr>
              <a:t>Design Professional Responsibilities</a:t>
            </a:r>
          </a:p>
          <a:p>
            <a:pPr marL="342900" indent="-342900">
              <a:lnSpc>
                <a:spcPct val="120000"/>
              </a:lnSpc>
              <a:spcBef>
                <a:spcPts val="1800"/>
              </a:spcBef>
              <a:buFont typeface="Arial" panose="020B0604020202020204" pitchFamily="34" charset="0"/>
              <a:buChar char="•"/>
            </a:pPr>
            <a:r>
              <a:rPr lang="en-US" sz="2000" dirty="0"/>
              <a:t>Determine project loading and performance requirements.</a:t>
            </a:r>
          </a:p>
          <a:p>
            <a:pPr marL="342900" indent="-342900">
              <a:lnSpc>
                <a:spcPct val="120000"/>
              </a:lnSpc>
              <a:spcBef>
                <a:spcPts val="1800"/>
              </a:spcBef>
              <a:buFont typeface="Arial" panose="020B0604020202020204" pitchFamily="34" charset="0"/>
              <a:buChar char="•"/>
            </a:pPr>
            <a:r>
              <a:rPr lang="en-US" sz="2000" dirty="0"/>
              <a:t>Determine best solution to meet requirements (overturning restraint rod vs. conventional </a:t>
            </a:r>
            <a:r>
              <a:rPr lang="en-US" sz="2000" dirty="0" err="1"/>
              <a:t>holdowns</a:t>
            </a:r>
            <a:r>
              <a:rPr lang="en-US" sz="2000" dirty="0"/>
              <a:t> and strapping.</a:t>
            </a:r>
          </a:p>
          <a:p>
            <a:pPr marL="342900" indent="-342900">
              <a:lnSpc>
                <a:spcPct val="120000"/>
              </a:lnSpc>
              <a:spcBef>
                <a:spcPts val="1800"/>
              </a:spcBef>
              <a:buFont typeface="Arial" panose="020B0604020202020204" pitchFamily="34" charset="0"/>
              <a:buChar char="•"/>
            </a:pPr>
            <a:r>
              <a:rPr lang="en-US" sz="2000" dirty="0"/>
              <a:t>Stipulate (specify) these requirements on the design documents. </a:t>
            </a:r>
          </a:p>
          <a:p>
            <a:pPr marL="342900" indent="-342900">
              <a:lnSpc>
                <a:spcPct val="120000"/>
              </a:lnSpc>
              <a:spcBef>
                <a:spcPts val="1800"/>
              </a:spcBef>
              <a:buFont typeface="Arial" panose="020B0604020202020204" pitchFamily="34" charset="0"/>
              <a:buChar char="•"/>
            </a:pPr>
            <a:r>
              <a:rPr lang="en-US" sz="2000" dirty="0"/>
              <a:t>Review proposed solutions and shop drawings for conformance to specs and design intent</a:t>
            </a:r>
            <a:r>
              <a:rPr lang="en-US" sz="2000" dirty="0" smtClean="0"/>
              <a:t>.</a:t>
            </a:r>
            <a:endParaRPr lang="en-US" sz="2000" dirty="0"/>
          </a:p>
        </p:txBody>
      </p:sp>
    </p:spTree>
    <p:custDataLst>
      <p:tags r:id="rId1"/>
    </p:custDataLst>
    <p:extLst>
      <p:ext uri="{BB962C8B-B14F-4D97-AF65-F5344CB8AC3E}">
        <p14:creationId xmlns:p14="http://schemas.microsoft.com/office/powerpoint/2010/main" val="17587300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8778240" cy="298614"/>
          </a:xfrm>
        </p:spPr>
        <p:txBody>
          <a:bodyPr/>
          <a:lstStyle/>
          <a:p>
            <a:r>
              <a:rPr lang="en-US" dirty="0"/>
              <a:t>Understanding Restraint Rod </a:t>
            </a:r>
            <a:r>
              <a:rPr lang="en-US" dirty="0" smtClean="0"/>
              <a:t>Systems | </a:t>
            </a:r>
            <a:r>
              <a:rPr lang="en-US" dirty="0"/>
              <a:t>Designing and </a:t>
            </a:r>
            <a:r>
              <a:rPr lang="en-US" dirty="0" smtClean="0"/>
              <a:t>Specifying Shear </a:t>
            </a:r>
            <a:r>
              <a:rPr lang="en-US" dirty="0"/>
              <a:t>Wall Overturning Restraint Rod Systems</a:t>
            </a:r>
          </a:p>
        </p:txBody>
      </p:sp>
      <p:sp>
        <p:nvSpPr>
          <p:cNvPr id="3" name="Title 2"/>
          <p:cNvSpPr>
            <a:spLocks noGrp="1"/>
          </p:cNvSpPr>
          <p:nvPr>
            <p:ph type="title"/>
          </p:nvPr>
        </p:nvSpPr>
        <p:spPr/>
        <p:txBody>
          <a:bodyPr/>
          <a:lstStyle/>
          <a:p>
            <a:r>
              <a:rPr lang="en-US" dirty="0"/>
              <a:t>Specification Methods</a:t>
            </a:r>
          </a:p>
        </p:txBody>
      </p:sp>
      <p:sp>
        <p:nvSpPr>
          <p:cNvPr id="4" name="Text Placeholder 3"/>
          <p:cNvSpPr>
            <a:spLocks noGrp="1"/>
          </p:cNvSpPr>
          <p:nvPr>
            <p:ph type="body" sz="quarter" idx="17"/>
          </p:nvPr>
        </p:nvSpPr>
        <p:spPr/>
        <p:txBody>
          <a:bodyPr/>
          <a:lstStyle/>
          <a:p>
            <a:pPr>
              <a:lnSpc>
                <a:spcPct val="120000"/>
              </a:lnSpc>
              <a:spcBef>
                <a:spcPts val="1200"/>
              </a:spcBef>
            </a:pPr>
            <a:r>
              <a:rPr lang="en-US" b="1" dirty="0">
                <a:solidFill>
                  <a:srgbClr val="FF5308"/>
                </a:solidFill>
              </a:rPr>
              <a:t>Design Review Checklist for Overturning Restraint Rod Systems</a:t>
            </a:r>
          </a:p>
          <a:p>
            <a:pPr marL="285750" indent="-285750">
              <a:lnSpc>
                <a:spcPct val="120000"/>
              </a:lnSpc>
              <a:spcBef>
                <a:spcPts val="1200"/>
              </a:spcBef>
              <a:buFont typeface="Arial" panose="020B0604020202020204" pitchFamily="34" charset="0"/>
              <a:buChar char="•"/>
            </a:pPr>
            <a:r>
              <a:rPr lang="en-US" dirty="0"/>
              <a:t>Run type design vs. structural requirements</a:t>
            </a:r>
          </a:p>
          <a:p>
            <a:pPr marL="285750" indent="-285750">
              <a:lnSpc>
                <a:spcPct val="120000"/>
              </a:lnSpc>
              <a:spcBef>
                <a:spcPts val="1200"/>
              </a:spcBef>
              <a:buFont typeface="Arial" panose="020B0604020202020204" pitchFamily="34" charset="0"/>
              <a:buChar char="•"/>
            </a:pPr>
            <a:r>
              <a:rPr lang="en-US" dirty="0"/>
              <a:t>Rod manufacturer component capacity check</a:t>
            </a:r>
          </a:p>
          <a:p>
            <a:pPr marL="971550" lvl="1" indent="-285750">
              <a:lnSpc>
                <a:spcPct val="120000"/>
              </a:lnSpc>
              <a:spcBef>
                <a:spcPts val="600"/>
              </a:spcBef>
            </a:pPr>
            <a:r>
              <a:rPr lang="en-US" sz="1600" dirty="0"/>
              <a:t>Rods/steel strength and mill certs</a:t>
            </a:r>
          </a:p>
          <a:p>
            <a:pPr marL="971550" lvl="1" indent="-285750">
              <a:lnSpc>
                <a:spcPct val="120000"/>
              </a:lnSpc>
              <a:spcBef>
                <a:spcPts val="600"/>
              </a:spcBef>
            </a:pPr>
            <a:r>
              <a:rPr lang="en-US" sz="1600" dirty="0"/>
              <a:t>Bearing plate size and capacity</a:t>
            </a:r>
          </a:p>
          <a:p>
            <a:pPr marL="971550" lvl="1" indent="-285750">
              <a:lnSpc>
                <a:spcPct val="120000"/>
              </a:lnSpc>
              <a:spcBef>
                <a:spcPts val="600"/>
              </a:spcBef>
            </a:pPr>
            <a:r>
              <a:rPr lang="en-US" sz="1600" dirty="0"/>
              <a:t>Shrinkage compensation devices for compression and tension</a:t>
            </a:r>
          </a:p>
          <a:p>
            <a:pPr marL="1428750" lvl="2" indent="-285750">
              <a:lnSpc>
                <a:spcPct val="120000"/>
              </a:lnSpc>
              <a:spcBef>
                <a:spcPts val="600"/>
              </a:spcBef>
            </a:pPr>
            <a:r>
              <a:rPr lang="en-US" sz="1600" dirty="0"/>
              <a:t>AC 316 compliance</a:t>
            </a:r>
          </a:p>
          <a:p>
            <a:pPr marL="285750" indent="-285750">
              <a:lnSpc>
                <a:spcPct val="120000"/>
              </a:lnSpc>
              <a:spcBef>
                <a:spcPts val="1200"/>
              </a:spcBef>
              <a:buFont typeface="Arial" panose="020B0604020202020204" pitchFamily="34" charset="0"/>
              <a:buChar char="•"/>
            </a:pPr>
            <a:r>
              <a:rPr lang="en-US" dirty="0"/>
              <a:t>Movement/shrinkage check including maximum rod elongation and maximum deflection per floor</a:t>
            </a:r>
          </a:p>
          <a:p>
            <a:pPr marL="285750" indent="-285750">
              <a:lnSpc>
                <a:spcPct val="120000"/>
              </a:lnSpc>
              <a:spcBef>
                <a:spcPts val="1200"/>
              </a:spcBef>
              <a:buFont typeface="Arial" panose="020B0604020202020204" pitchFamily="34" charset="0"/>
              <a:buChar char="•"/>
            </a:pPr>
            <a:r>
              <a:rPr lang="en-US" dirty="0"/>
              <a:t>Tension rod location check</a:t>
            </a:r>
          </a:p>
          <a:p>
            <a:pPr marL="285750" indent="-285750">
              <a:lnSpc>
                <a:spcPct val="120000"/>
              </a:lnSpc>
              <a:spcBef>
                <a:spcPts val="1200"/>
              </a:spcBef>
              <a:buFont typeface="Arial" panose="020B0604020202020204" pitchFamily="34" charset="0"/>
              <a:buChar char="•"/>
            </a:pPr>
            <a:r>
              <a:rPr lang="en-US" dirty="0"/>
              <a:t>Drawing and calculation </a:t>
            </a:r>
            <a:r>
              <a:rPr lang="en-US" dirty="0" smtClean="0"/>
              <a:t>review</a:t>
            </a:r>
            <a:endParaRPr lang="en-US" dirty="0"/>
          </a:p>
        </p:txBody>
      </p:sp>
    </p:spTree>
    <p:custDataLst>
      <p:tags r:id="rId1"/>
    </p:custDataLst>
    <p:extLst>
      <p:ext uri="{BB962C8B-B14F-4D97-AF65-F5344CB8AC3E}">
        <p14:creationId xmlns:p14="http://schemas.microsoft.com/office/powerpoint/2010/main" val="25244850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8778240" cy="298614"/>
          </a:xfrm>
        </p:spPr>
        <p:txBody>
          <a:bodyPr/>
          <a:lstStyle/>
          <a:p>
            <a:r>
              <a:rPr lang="en-US" dirty="0"/>
              <a:t>Understanding Restraint Rod </a:t>
            </a:r>
            <a:r>
              <a:rPr lang="en-US" dirty="0" smtClean="0"/>
              <a:t>Systems | </a:t>
            </a:r>
            <a:r>
              <a:rPr lang="en-US" dirty="0"/>
              <a:t>Designing and </a:t>
            </a:r>
            <a:r>
              <a:rPr lang="en-US" dirty="0" smtClean="0"/>
              <a:t>Specifying Shear </a:t>
            </a:r>
            <a:r>
              <a:rPr lang="en-US" dirty="0"/>
              <a:t>Wall Overturning Restraint Rod Systems</a:t>
            </a:r>
          </a:p>
        </p:txBody>
      </p:sp>
      <p:sp>
        <p:nvSpPr>
          <p:cNvPr id="3" name="Title 2"/>
          <p:cNvSpPr>
            <a:spLocks noGrp="1"/>
          </p:cNvSpPr>
          <p:nvPr>
            <p:ph type="title"/>
          </p:nvPr>
        </p:nvSpPr>
        <p:spPr/>
        <p:txBody>
          <a:bodyPr/>
          <a:lstStyle/>
          <a:p>
            <a:r>
              <a:rPr lang="en-US" dirty="0"/>
              <a:t>Specification Methods</a:t>
            </a:r>
          </a:p>
        </p:txBody>
      </p:sp>
      <p:sp>
        <p:nvSpPr>
          <p:cNvPr id="4" name="Text Placeholder 3"/>
          <p:cNvSpPr>
            <a:spLocks noGrp="1"/>
          </p:cNvSpPr>
          <p:nvPr>
            <p:ph type="body" sz="quarter" idx="17"/>
          </p:nvPr>
        </p:nvSpPr>
        <p:spPr/>
        <p:txBody>
          <a:bodyPr/>
          <a:lstStyle/>
          <a:p>
            <a:pPr>
              <a:lnSpc>
                <a:spcPct val="120000"/>
              </a:lnSpc>
              <a:spcBef>
                <a:spcPts val="1200"/>
              </a:spcBef>
            </a:pPr>
            <a:r>
              <a:rPr lang="en-US" sz="2000" b="1" dirty="0">
                <a:solidFill>
                  <a:srgbClr val="FF5308"/>
                </a:solidFill>
              </a:rPr>
              <a:t>Design Considerations</a:t>
            </a:r>
          </a:p>
          <a:p>
            <a:pPr>
              <a:lnSpc>
                <a:spcPct val="120000"/>
              </a:lnSpc>
              <a:spcBef>
                <a:spcPts val="1200"/>
              </a:spcBef>
            </a:pPr>
            <a:r>
              <a:rPr lang="en-US" sz="2000" b="1" dirty="0" smtClean="0"/>
              <a:t>Areas </a:t>
            </a:r>
            <a:r>
              <a:rPr lang="en-US" sz="2000" b="1" dirty="0"/>
              <a:t>of concern????</a:t>
            </a:r>
          </a:p>
          <a:p>
            <a:pPr marL="285750" indent="-285750">
              <a:lnSpc>
                <a:spcPct val="120000"/>
              </a:lnSpc>
              <a:spcBef>
                <a:spcPts val="1200"/>
              </a:spcBef>
              <a:buFont typeface="Arial" panose="020B0604020202020204" pitchFamily="34" charset="0"/>
              <a:buChar char="•"/>
            </a:pPr>
            <a:r>
              <a:rPr lang="en-US" sz="2000" dirty="0" smtClean="0"/>
              <a:t>Performance </a:t>
            </a:r>
            <a:r>
              <a:rPr lang="en-US" sz="2000" dirty="0"/>
              <a:t>of the wood structural system, not just the rod system</a:t>
            </a:r>
          </a:p>
          <a:p>
            <a:pPr marL="285750" indent="-285750">
              <a:lnSpc>
                <a:spcPct val="120000"/>
              </a:lnSpc>
              <a:spcBef>
                <a:spcPts val="1200"/>
              </a:spcBef>
              <a:buFont typeface="Arial" panose="020B0604020202020204" pitchFamily="34" charset="0"/>
              <a:buChar char="•"/>
            </a:pPr>
            <a:r>
              <a:rPr lang="en-US" sz="2000" dirty="0" smtClean="0"/>
              <a:t>Cost-based </a:t>
            </a:r>
            <a:r>
              <a:rPr lang="en-US" sz="2000" dirty="0"/>
              <a:t>decisions that effect product quality</a:t>
            </a:r>
          </a:p>
          <a:p>
            <a:pPr marL="971550" lvl="1" indent="-285750">
              <a:lnSpc>
                <a:spcPct val="120000"/>
              </a:lnSpc>
              <a:spcBef>
                <a:spcPts val="1200"/>
              </a:spcBef>
            </a:pPr>
            <a:r>
              <a:rPr lang="en-US" sz="1800" dirty="0"/>
              <a:t>Product substitution…Grade stamps and mill certifications please?</a:t>
            </a:r>
          </a:p>
          <a:p>
            <a:pPr marL="285750" indent="-285750">
              <a:lnSpc>
                <a:spcPct val="120000"/>
              </a:lnSpc>
              <a:spcBef>
                <a:spcPts val="1200"/>
              </a:spcBef>
              <a:buFont typeface="Arial" panose="020B0604020202020204" pitchFamily="34" charset="0"/>
              <a:buChar char="•"/>
            </a:pPr>
            <a:r>
              <a:rPr lang="en-US" sz="2000" dirty="0"/>
              <a:t>Deferred submittal…..Friend of Foe</a:t>
            </a:r>
            <a:r>
              <a:rPr lang="en-US" sz="2000" dirty="0" smtClean="0"/>
              <a:t>?</a:t>
            </a:r>
            <a:endParaRPr lang="en-US" sz="2000" dirty="0"/>
          </a:p>
        </p:txBody>
      </p:sp>
    </p:spTree>
    <p:custDataLst>
      <p:tags r:id="rId1"/>
    </p:custDataLst>
    <p:extLst>
      <p:ext uri="{BB962C8B-B14F-4D97-AF65-F5344CB8AC3E}">
        <p14:creationId xmlns:p14="http://schemas.microsoft.com/office/powerpoint/2010/main" val="1746880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Introduction</a:t>
            </a:r>
          </a:p>
        </p:txBody>
      </p:sp>
      <p:sp>
        <p:nvSpPr>
          <p:cNvPr id="3" name="Title 2"/>
          <p:cNvSpPr>
            <a:spLocks noGrp="1"/>
          </p:cNvSpPr>
          <p:nvPr>
            <p:ph type="title"/>
          </p:nvPr>
        </p:nvSpPr>
        <p:spPr/>
        <p:txBody>
          <a:bodyPr/>
          <a:lstStyle/>
          <a:p>
            <a:r>
              <a:rPr lang="en-US" dirty="0"/>
              <a:t>Course Description</a:t>
            </a:r>
          </a:p>
        </p:txBody>
      </p:sp>
      <p:sp>
        <p:nvSpPr>
          <p:cNvPr id="4" name="Text Placeholder 3"/>
          <p:cNvSpPr>
            <a:spLocks noGrp="1"/>
          </p:cNvSpPr>
          <p:nvPr>
            <p:ph type="body" sz="quarter" idx="17"/>
          </p:nvPr>
        </p:nvSpPr>
        <p:spPr>
          <a:xfrm>
            <a:off x="469640" y="1301620"/>
            <a:ext cx="7461136" cy="4419600"/>
          </a:xfrm>
        </p:spPr>
        <p:txBody>
          <a:bodyPr/>
          <a:lstStyle/>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This is a technical course intended primarily for Structural Engineers and Designers interested in rod system design.</a:t>
            </a:r>
          </a:p>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This course reviews two different types of restraint rod systems: one designed to resist shear wall overturning </a:t>
            </a:r>
            <a:br>
              <a:rPr lang="en-US" sz="2000" dirty="0"/>
            </a:br>
            <a:r>
              <a:rPr lang="en-US" sz="2000" dirty="0"/>
              <a:t>and the other to resist wind uplift.</a:t>
            </a:r>
          </a:p>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Topics included in the course are design practices, testing, and the use of AC391 for designing continuous rod tie-down runs and continuous rod tie-down systems used to resist wind uplift.</a:t>
            </a:r>
          </a:p>
        </p:txBody>
      </p:sp>
    </p:spTree>
    <p:custDataLst>
      <p:tags r:id="rId1"/>
    </p:custDataLst>
    <p:extLst>
      <p:ext uri="{BB962C8B-B14F-4D97-AF65-F5344CB8AC3E}">
        <p14:creationId xmlns:p14="http://schemas.microsoft.com/office/powerpoint/2010/main" val="2132993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8778240" cy="298614"/>
          </a:xfrm>
        </p:spPr>
        <p:txBody>
          <a:bodyPr/>
          <a:lstStyle/>
          <a:p>
            <a:r>
              <a:rPr lang="en-US" dirty="0"/>
              <a:t>Understanding Restraint Rod </a:t>
            </a:r>
            <a:r>
              <a:rPr lang="en-US" dirty="0" smtClean="0"/>
              <a:t>Systems | </a:t>
            </a:r>
            <a:r>
              <a:rPr lang="en-US" dirty="0"/>
              <a:t>Designing and </a:t>
            </a:r>
            <a:r>
              <a:rPr lang="en-US" dirty="0" smtClean="0"/>
              <a:t>Specifying Shear </a:t>
            </a:r>
            <a:r>
              <a:rPr lang="en-US" dirty="0"/>
              <a:t>Wall Overturning Restraint Rod Systems</a:t>
            </a:r>
          </a:p>
        </p:txBody>
      </p:sp>
      <p:sp>
        <p:nvSpPr>
          <p:cNvPr id="3" name="Title 2"/>
          <p:cNvSpPr>
            <a:spLocks noGrp="1"/>
          </p:cNvSpPr>
          <p:nvPr>
            <p:ph type="title"/>
          </p:nvPr>
        </p:nvSpPr>
        <p:spPr/>
        <p:txBody>
          <a:bodyPr/>
          <a:lstStyle/>
          <a:p>
            <a:r>
              <a:rPr lang="en-US" dirty="0"/>
              <a:t>Specification Methods</a:t>
            </a:r>
          </a:p>
        </p:txBody>
      </p:sp>
      <p:sp>
        <p:nvSpPr>
          <p:cNvPr id="4" name="Text Placeholder 3"/>
          <p:cNvSpPr>
            <a:spLocks noGrp="1"/>
          </p:cNvSpPr>
          <p:nvPr>
            <p:ph type="body" sz="quarter" idx="17"/>
          </p:nvPr>
        </p:nvSpPr>
        <p:spPr>
          <a:xfrm>
            <a:off x="457200" y="1295400"/>
            <a:ext cx="9690100" cy="4419600"/>
          </a:xfrm>
        </p:spPr>
        <p:txBody>
          <a:bodyPr/>
          <a:lstStyle/>
          <a:p>
            <a:pPr>
              <a:lnSpc>
                <a:spcPct val="120000"/>
              </a:lnSpc>
              <a:spcBef>
                <a:spcPts val="1200"/>
              </a:spcBef>
            </a:pPr>
            <a:r>
              <a:rPr lang="en-US" sz="2000" b="1" dirty="0">
                <a:solidFill>
                  <a:srgbClr val="FF5308"/>
                </a:solidFill>
              </a:rPr>
              <a:t>Specification methods for overturning restraint rod systems</a:t>
            </a:r>
          </a:p>
          <a:p>
            <a:pPr marL="457200" indent="-457200">
              <a:lnSpc>
                <a:spcPct val="120000"/>
              </a:lnSpc>
              <a:spcBef>
                <a:spcPts val="1200"/>
              </a:spcBef>
              <a:buFont typeface="+mj-lt"/>
              <a:buAutoNum type="arabicPeriod"/>
            </a:pPr>
            <a:r>
              <a:rPr lang="en-US" sz="2000" dirty="0"/>
              <a:t>Send loads to manufacturers who optimize the runs.</a:t>
            </a:r>
          </a:p>
          <a:p>
            <a:pPr marL="977900" lvl="1" indent="-292100">
              <a:lnSpc>
                <a:spcPct val="120000"/>
              </a:lnSpc>
              <a:spcBef>
                <a:spcPts val="600"/>
              </a:spcBef>
            </a:pPr>
            <a:r>
              <a:rPr lang="en-US" sz="1800" dirty="0"/>
              <a:t>Software analysis</a:t>
            </a:r>
          </a:p>
          <a:p>
            <a:pPr marL="977900" lvl="1" indent="-292100">
              <a:lnSpc>
                <a:spcPct val="120000"/>
              </a:lnSpc>
              <a:spcBef>
                <a:spcPts val="600"/>
              </a:spcBef>
            </a:pPr>
            <a:r>
              <a:rPr lang="en-US" sz="1800" dirty="0"/>
              <a:t>Engineering calculations</a:t>
            </a:r>
          </a:p>
          <a:p>
            <a:pPr marL="457200" indent="-457200">
              <a:lnSpc>
                <a:spcPct val="120000"/>
              </a:lnSpc>
              <a:spcBef>
                <a:spcPts val="1200"/>
              </a:spcBef>
              <a:buFont typeface="+mj-lt"/>
              <a:buAutoNum type="arabicPeriod"/>
            </a:pPr>
            <a:r>
              <a:rPr lang="en-US" sz="2000" dirty="0"/>
              <a:t>Provide loads and generic specifications on drawings, then submit to manufacturer for optimization.</a:t>
            </a:r>
          </a:p>
          <a:p>
            <a:pPr marL="457200" indent="-457200">
              <a:lnSpc>
                <a:spcPct val="120000"/>
              </a:lnSpc>
              <a:spcBef>
                <a:spcPts val="1200"/>
              </a:spcBef>
              <a:buFont typeface="+mj-lt"/>
              <a:buAutoNum type="arabicPeriod"/>
            </a:pPr>
            <a:r>
              <a:rPr lang="en-US" sz="2000" dirty="0"/>
              <a:t>Specify catalog runs from a product catalog.</a:t>
            </a:r>
          </a:p>
          <a:p>
            <a:pPr marL="977900" lvl="1" indent="-292100">
              <a:lnSpc>
                <a:spcPct val="120000"/>
              </a:lnSpc>
              <a:spcBef>
                <a:spcPts val="600"/>
              </a:spcBef>
            </a:pPr>
            <a:r>
              <a:rPr lang="en-US" sz="1800" dirty="0"/>
              <a:t>Manufacturer can optimize runs during design review </a:t>
            </a:r>
            <a:r>
              <a:rPr lang="en-US" sz="1800" dirty="0" smtClean="0"/>
              <a:t>process</a:t>
            </a:r>
          </a:p>
          <a:p>
            <a:pPr marL="977900" lvl="1" indent="-292100">
              <a:lnSpc>
                <a:spcPct val="120000"/>
              </a:lnSpc>
              <a:spcBef>
                <a:spcPts val="600"/>
              </a:spcBef>
            </a:pPr>
            <a:r>
              <a:rPr lang="en-US" sz="1800" dirty="0" smtClean="0"/>
              <a:t>Installation </a:t>
            </a:r>
            <a:r>
              <a:rPr lang="en-US" sz="1800" dirty="0"/>
              <a:t>drawings and calculations typically provided for EOR review. </a:t>
            </a:r>
          </a:p>
        </p:txBody>
      </p:sp>
    </p:spTree>
    <p:custDataLst>
      <p:tags r:id="rId1"/>
    </p:custDataLst>
    <p:extLst>
      <p:ext uri="{BB962C8B-B14F-4D97-AF65-F5344CB8AC3E}">
        <p14:creationId xmlns:p14="http://schemas.microsoft.com/office/powerpoint/2010/main" val="32003828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D0F70A5-6FBA-144C-B8AE-C63B6DFBEEC1}"/>
              </a:ext>
            </a:extLst>
          </p:cNvPr>
          <p:cNvSpPr>
            <a:spLocks noGrp="1"/>
          </p:cNvSpPr>
          <p:nvPr>
            <p:ph type="body" sz="quarter" idx="16"/>
          </p:nvPr>
        </p:nvSpPr>
        <p:spPr/>
        <p:txBody>
          <a:bodyPr/>
          <a:lstStyle/>
          <a:p>
            <a:r>
              <a:rPr lang="en-US" dirty="0"/>
              <a:t>Understanding Restraint Rod Systems  |  Conclusion</a:t>
            </a:r>
          </a:p>
          <a:p>
            <a:endParaRPr lang="en-US" dirty="0"/>
          </a:p>
        </p:txBody>
      </p:sp>
      <p:sp>
        <p:nvSpPr>
          <p:cNvPr id="3" name="Title 2">
            <a:extLst>
              <a:ext uri="{FF2B5EF4-FFF2-40B4-BE49-F238E27FC236}">
                <a16:creationId xmlns:a16="http://schemas.microsoft.com/office/drawing/2014/main" id="{6CCA97A3-557E-5E43-BEA5-C6EA35373A69}"/>
              </a:ext>
            </a:extLst>
          </p:cNvPr>
          <p:cNvSpPr>
            <a:spLocks noGrp="1"/>
          </p:cNvSpPr>
          <p:nvPr>
            <p:ph type="title"/>
          </p:nvPr>
        </p:nvSpPr>
        <p:spPr/>
        <p:txBody>
          <a:bodyPr/>
          <a:lstStyle/>
          <a:p>
            <a:r>
              <a:rPr lang="en-US" dirty="0"/>
              <a:t>Conclusion</a:t>
            </a:r>
          </a:p>
        </p:txBody>
      </p:sp>
    </p:spTree>
    <p:custDataLst>
      <p:tags r:id="rId1"/>
    </p:custDataLst>
    <p:extLst>
      <p:ext uri="{BB962C8B-B14F-4D97-AF65-F5344CB8AC3E}">
        <p14:creationId xmlns:p14="http://schemas.microsoft.com/office/powerpoint/2010/main" val="157913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Conclusion</a:t>
            </a:r>
          </a:p>
        </p:txBody>
      </p:sp>
      <p:sp>
        <p:nvSpPr>
          <p:cNvPr id="3" name="Title 2"/>
          <p:cNvSpPr>
            <a:spLocks noGrp="1"/>
          </p:cNvSpPr>
          <p:nvPr>
            <p:ph type="title"/>
          </p:nvPr>
        </p:nvSpPr>
        <p:spPr/>
        <p:txBody>
          <a:bodyPr/>
          <a:lstStyle/>
          <a:p>
            <a:r>
              <a:rPr lang="en-US" dirty="0"/>
              <a:t>Course Summary</a:t>
            </a:r>
          </a:p>
        </p:txBody>
      </p:sp>
      <p:sp>
        <p:nvSpPr>
          <p:cNvPr id="4" name="Text Placeholder 3"/>
          <p:cNvSpPr>
            <a:spLocks noGrp="1"/>
          </p:cNvSpPr>
          <p:nvPr>
            <p:ph type="body" sz="quarter" idx="17"/>
          </p:nvPr>
        </p:nvSpPr>
        <p:spPr>
          <a:xfrm>
            <a:off x="469639" y="1301620"/>
            <a:ext cx="8435301" cy="4419600"/>
          </a:xfrm>
        </p:spPr>
        <p:txBody>
          <a:bodyPr/>
          <a:lstStyle/>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There are two types of restraint rod systems; one for wind uplift  and one for shear wall overturning.</a:t>
            </a:r>
          </a:p>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Significant performance differences exist between overturning skipped-floor systems, and all-floors-tied-off systems.</a:t>
            </a:r>
          </a:p>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Testing rod systems for uplift has shown that by not accounting for the wood structure in designs, system performance is compromised. </a:t>
            </a:r>
          </a:p>
          <a:p>
            <a:pPr marL="342900" lvl="0" indent="-342900">
              <a:lnSpc>
                <a:spcPct val="150000"/>
              </a:lnSpc>
              <a:spcBef>
                <a:spcPts val="0"/>
              </a:spcBef>
              <a:spcAft>
                <a:spcPts val="1800"/>
              </a:spcAft>
              <a:buClr>
                <a:srgbClr val="FF5308"/>
              </a:buClr>
              <a:buFont typeface="Wingdings" panose="05000000000000000000" pitchFamily="2" charset="2"/>
              <a:buChar char="ü"/>
            </a:pPr>
            <a:r>
              <a:rPr lang="en-US" sz="2000" dirty="0"/>
              <a:t>For overturning systems, manufacturer’s have a number of ways to assist the EOR in the design and selection of the system.</a:t>
            </a:r>
          </a:p>
        </p:txBody>
      </p:sp>
    </p:spTree>
    <p:custDataLst>
      <p:tags r:id="rId1"/>
    </p:custDataLst>
    <p:extLst>
      <p:ext uri="{BB962C8B-B14F-4D97-AF65-F5344CB8AC3E}">
        <p14:creationId xmlns:p14="http://schemas.microsoft.com/office/powerpoint/2010/main" val="3560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Conclusion</a:t>
            </a:r>
          </a:p>
        </p:txBody>
      </p:sp>
      <p:sp>
        <p:nvSpPr>
          <p:cNvPr id="3" name="Title 2"/>
          <p:cNvSpPr>
            <a:spLocks noGrp="1"/>
          </p:cNvSpPr>
          <p:nvPr>
            <p:ph type="title"/>
          </p:nvPr>
        </p:nvSpPr>
        <p:spPr/>
        <p:txBody>
          <a:bodyPr/>
          <a:lstStyle/>
          <a:p>
            <a:r>
              <a:rPr lang="en-US" dirty="0"/>
              <a:t>Course Completion</a:t>
            </a:r>
          </a:p>
        </p:txBody>
      </p:sp>
      <p:sp>
        <p:nvSpPr>
          <p:cNvPr id="7" name="Rectangle 10">
            <a:extLst>
              <a:ext uri="{FF2B5EF4-FFF2-40B4-BE49-F238E27FC236}">
                <a16:creationId xmlns:a16="http://schemas.microsoft.com/office/drawing/2014/main" id="{798FEAD9-B4EA-4E62-A5F0-1A016F440BC4}"/>
              </a:ext>
            </a:extLst>
          </p:cNvPr>
          <p:cNvSpPr>
            <a:spLocks noChangeArrowheads="1"/>
          </p:cNvSpPr>
          <p:nvPr/>
        </p:nvSpPr>
        <p:spPr bwMode="auto">
          <a:xfrm>
            <a:off x="3015256" y="3107159"/>
            <a:ext cx="6161484" cy="830997"/>
          </a:xfrm>
          <a:prstGeom prst="rect">
            <a:avLst/>
          </a:prstGeom>
          <a:noFill/>
          <a:ln w="9525">
            <a:noFill/>
            <a:miter lim="800000"/>
            <a:headEnd/>
            <a:tailEnd/>
          </a:ln>
        </p:spPr>
        <p:txBody>
          <a:bodyPr wrap="square">
            <a:spAutoFit/>
          </a:bodyPr>
          <a:lstStyle/>
          <a:p>
            <a:pPr algn="ctr" eaLnBrk="0" fontAlgn="base" hangingPunct="0">
              <a:spcBef>
                <a:spcPct val="0"/>
              </a:spcBef>
              <a:spcAft>
                <a:spcPts val="1200"/>
              </a:spcAft>
              <a:defRPr/>
            </a:pPr>
            <a:r>
              <a:rPr lang="en-US" b="1"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Simpson Strong-Tie</a:t>
            </a:r>
            <a:endParaRPr lang="en-US" b="1" baseline="30000" dirty="0">
              <a:latin typeface="Arial" panose="020B0604020202020204" pitchFamily="34" charset="0"/>
              <a:cs typeface="Arial" panose="020B0604020202020204" pitchFamily="34" charset="0"/>
            </a:endParaRPr>
          </a:p>
          <a:p>
            <a:pPr algn="ctr" eaLnBrk="0" fontAlgn="base" hangingPunct="0">
              <a:spcBef>
                <a:spcPct val="0"/>
              </a:spcBef>
              <a:spcAft>
                <a:spcPts val="1200"/>
              </a:spcAft>
              <a:defRPr/>
            </a:pPr>
            <a:r>
              <a:rPr lang="en-US" dirty="0">
                <a:latin typeface="Arial" panose="020B0604020202020204" pitchFamily="34" charset="0"/>
                <a:cs typeface="Arial" panose="020B0604020202020204" pitchFamily="34" charset="0"/>
              </a:rPr>
              <a:t>This concludes the continuing education course.</a:t>
            </a:r>
          </a:p>
        </p:txBody>
      </p:sp>
      <p:sp>
        <p:nvSpPr>
          <p:cNvPr id="8" name="TextBox 1">
            <a:extLst>
              <a:ext uri="{FF2B5EF4-FFF2-40B4-BE49-F238E27FC236}">
                <a16:creationId xmlns:a16="http://schemas.microsoft.com/office/drawing/2014/main" id="{CBF96645-7147-4277-9F99-A8F6F512CB31}"/>
              </a:ext>
            </a:extLst>
          </p:cNvPr>
          <p:cNvSpPr txBox="1">
            <a:spLocks noChangeArrowheads="1"/>
          </p:cNvSpPr>
          <p:nvPr/>
        </p:nvSpPr>
        <p:spPr bwMode="auto">
          <a:xfrm>
            <a:off x="3015258" y="4311962"/>
            <a:ext cx="6161484" cy="72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latin typeface="Arial" panose="020B0604020202020204" pitchFamily="34" charset="0"/>
                <a:cs typeface="Arial" panose="020B0604020202020204" pitchFamily="34" charset="0"/>
              </a:rPr>
              <a:t>For a library of </a:t>
            </a:r>
            <a:r>
              <a:rPr lang="en-US" b="1" dirty="0">
                <a:latin typeface="Arial" panose="020B0604020202020204" pitchFamily="34" charset="0"/>
                <a:cs typeface="Arial" panose="020B0604020202020204" pitchFamily="34" charset="0"/>
              </a:rPr>
              <a:t>Simpson</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Strong-Tie</a:t>
            </a:r>
            <a:r>
              <a:rPr lang="en-US" dirty="0">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a:latin typeface="Arial" panose="020B0604020202020204" pitchFamily="34" charset="0"/>
                <a:cs typeface="Arial" panose="020B0604020202020204" pitchFamily="34" charset="0"/>
              </a:rPr>
              <a:t>visit </a:t>
            </a:r>
            <a:r>
              <a:rPr lang="en-US" dirty="0">
                <a:solidFill>
                  <a:srgbClr val="FF5308"/>
                </a:solidFill>
                <a:latin typeface="Arial" panose="020B0604020202020204" pitchFamily="34" charset="0"/>
                <a:cs typeface="Arial" panose="020B0604020202020204" pitchFamily="34" charset="0"/>
              </a:rPr>
              <a:t>strongtie.com/workshops</a:t>
            </a:r>
            <a:r>
              <a:rPr lang="en-US" dirty="0">
                <a:solidFill>
                  <a:srgbClr val="666666"/>
                </a:solidFill>
                <a:latin typeface="Arial" panose="020B0604020202020204" pitchFamily="34" charset="0"/>
                <a:cs typeface="Arial" panose="020B0604020202020204" pitchFamily="34" charset="0"/>
              </a:rPr>
              <a:t>.</a:t>
            </a:r>
            <a:endParaRPr lang="en-US" dirty="0">
              <a:solidFill>
                <a:srgbClr val="FF5308"/>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6BEBDEB0-C98C-4A33-AF0E-D88A3803FF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2289" y="1596640"/>
            <a:ext cx="1842660" cy="1228440"/>
          </a:xfrm>
          <a:prstGeom prst="rect">
            <a:avLst/>
          </a:prstGeom>
        </p:spPr>
      </p:pic>
    </p:spTree>
    <p:custDataLst>
      <p:tags r:id="rId1"/>
    </p:custDataLst>
    <p:extLst>
      <p:ext uri="{BB962C8B-B14F-4D97-AF65-F5344CB8AC3E}">
        <p14:creationId xmlns:p14="http://schemas.microsoft.com/office/powerpoint/2010/main" val="390788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Conclusion</a:t>
            </a:r>
          </a:p>
        </p:txBody>
      </p:sp>
      <p:sp>
        <p:nvSpPr>
          <p:cNvPr id="3" name="Title 2"/>
          <p:cNvSpPr>
            <a:spLocks noGrp="1"/>
          </p:cNvSpPr>
          <p:nvPr>
            <p:ph type="title"/>
          </p:nvPr>
        </p:nvSpPr>
        <p:spPr/>
        <p:txBody>
          <a:bodyPr/>
          <a:lstStyle/>
          <a:p>
            <a:r>
              <a:rPr lang="en-US" dirty="0"/>
              <a:t>Next Steps</a:t>
            </a:r>
          </a:p>
        </p:txBody>
      </p:sp>
      <p:sp>
        <p:nvSpPr>
          <p:cNvPr id="10" name="Rectangle 10">
            <a:extLst>
              <a:ext uri="{FF2B5EF4-FFF2-40B4-BE49-F238E27FC236}">
                <a16:creationId xmlns:a16="http://schemas.microsoft.com/office/drawing/2014/main" id="{7C9E18B0-5DDD-43A4-A996-516A3B5C750B}"/>
              </a:ext>
            </a:extLst>
          </p:cNvPr>
          <p:cNvSpPr>
            <a:spLocks noChangeArrowheads="1"/>
          </p:cNvSpPr>
          <p:nvPr/>
        </p:nvSpPr>
        <p:spPr bwMode="auto">
          <a:xfrm>
            <a:off x="469152" y="1308842"/>
            <a:ext cx="8615083" cy="4266040"/>
          </a:xfrm>
          <a:prstGeom prst="rect">
            <a:avLst/>
          </a:prstGeom>
          <a:noFill/>
          <a:ln w="9525">
            <a:noFill/>
            <a:miter lim="800000"/>
            <a:headEnd/>
            <a:tailEnd/>
          </a:ln>
        </p:spPr>
        <p:txBody>
          <a:bodyPr wrap="square" lIns="0" tIns="0" rIns="0" bIns="0">
            <a:spAutoFit/>
          </a:bodyPr>
          <a:lstStyle/>
          <a:p>
            <a:pPr algn="just">
              <a:lnSpc>
                <a:spcPct val="120000"/>
              </a:lnSpc>
              <a:spcAft>
                <a:spcPts val="1200"/>
              </a:spcAft>
              <a:defRPr/>
            </a:pPr>
            <a:r>
              <a:rPr lang="en-US" b="1" dirty="0">
                <a:solidFill>
                  <a:srgbClr val="FF5308"/>
                </a:solidFill>
                <a:latin typeface="Arial" panose="020B0604020202020204" pitchFamily="34" charset="0"/>
                <a:cs typeface="Arial" panose="020B0604020202020204" pitchFamily="34" charset="0"/>
              </a:rPr>
              <a:t>AIA: </a:t>
            </a:r>
            <a:r>
              <a:rPr lang="en-US" dirty="0">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1 LU/HSW credit. If your AIA member number has been inserted into your profile, Simpson Strong-Tie will report your credits on your behalf  to the AIA. No test is required in order to receive HSW credits.</a:t>
            </a:r>
            <a:endParaRPr lang="en-US" b="1" i="1" dirty="0">
              <a:latin typeface="Arial" panose="020B0604020202020204" pitchFamily="34" charset="0"/>
              <a:cs typeface="Arial" panose="020B0604020202020204" pitchFamily="34" charset="0"/>
            </a:endParaRPr>
          </a:p>
          <a:p>
            <a:pPr algn="just">
              <a:lnSpc>
                <a:spcPct val="120000"/>
              </a:lnSpc>
              <a:spcAft>
                <a:spcPts val="1200"/>
              </a:spcAft>
              <a:defRPr/>
            </a:pPr>
            <a:r>
              <a:rPr lang="en-US" b="1" dirty="0">
                <a:solidFill>
                  <a:srgbClr val="FF5308"/>
                </a:solidFill>
                <a:latin typeface="Arial" panose="020B0604020202020204" pitchFamily="34" charset="0"/>
                <a:cs typeface="Arial" panose="020B0604020202020204" pitchFamily="34" charset="0"/>
              </a:rPr>
              <a:t>IACET: </a:t>
            </a:r>
            <a:r>
              <a:rPr lang="en-US" dirty="0">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i="1" dirty="0">
              <a:latin typeface="Arial" panose="020B0604020202020204" pitchFamily="34" charset="0"/>
              <a:cs typeface="Arial" panose="020B0604020202020204" pitchFamily="34" charset="0"/>
            </a:endParaRPr>
          </a:p>
          <a:p>
            <a:pPr algn="just">
              <a:lnSpc>
                <a:spcPct val="120000"/>
              </a:lnSpc>
              <a:spcAft>
                <a:spcPts val="1200"/>
              </a:spcAft>
              <a:defRPr/>
            </a:pPr>
            <a:r>
              <a:rPr lang="en-US" dirty="0">
                <a:latin typeface="Arial" panose="020B0604020202020204" pitchFamily="34" charset="0"/>
                <a:cs typeface="Arial" panose="020B0604020202020204" pitchFamily="34" charset="0"/>
              </a:rPr>
              <a:t>If you have questions or need assistance, please contact </a:t>
            </a:r>
            <a:r>
              <a:rPr lang="en-US" dirty="0">
                <a:solidFill>
                  <a:srgbClr val="FF5308"/>
                </a:solidFill>
                <a:latin typeface="Arial" panose="020B0604020202020204" pitchFamily="34" charset="0"/>
                <a:cs typeface="Arial" panose="020B0604020202020204" pitchFamily="34" charset="0"/>
              </a:rPr>
              <a:t>training@strongtie.com</a:t>
            </a:r>
            <a:r>
              <a:rPr lang="en-US" dirty="0">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129281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Conclusion</a:t>
            </a:r>
          </a:p>
        </p:txBody>
      </p:sp>
      <p:sp>
        <p:nvSpPr>
          <p:cNvPr id="3" name="Title 2"/>
          <p:cNvSpPr>
            <a:spLocks noGrp="1"/>
          </p:cNvSpPr>
          <p:nvPr>
            <p:ph type="title"/>
          </p:nvPr>
        </p:nvSpPr>
        <p:spPr/>
        <p:txBody>
          <a:bodyPr/>
          <a:lstStyle/>
          <a:p>
            <a:r>
              <a:rPr lang="en-US" dirty="0"/>
              <a:t>Next Steps</a:t>
            </a:r>
          </a:p>
        </p:txBody>
      </p:sp>
      <p:sp>
        <p:nvSpPr>
          <p:cNvPr id="10" name="Rectangle 10">
            <a:extLst>
              <a:ext uri="{FF2B5EF4-FFF2-40B4-BE49-F238E27FC236}">
                <a16:creationId xmlns:a16="http://schemas.microsoft.com/office/drawing/2014/main" id="{7C9E18B0-5DDD-43A4-A996-516A3B5C750B}"/>
              </a:ext>
            </a:extLst>
          </p:cNvPr>
          <p:cNvSpPr>
            <a:spLocks noChangeArrowheads="1"/>
          </p:cNvSpPr>
          <p:nvPr/>
        </p:nvSpPr>
        <p:spPr bwMode="auto">
          <a:xfrm>
            <a:off x="469152" y="1308842"/>
            <a:ext cx="8615083" cy="4266040"/>
          </a:xfrm>
          <a:prstGeom prst="rect">
            <a:avLst/>
          </a:prstGeom>
          <a:noFill/>
          <a:ln w="9525">
            <a:noFill/>
            <a:miter lim="800000"/>
            <a:headEnd/>
            <a:tailEnd/>
          </a:ln>
        </p:spPr>
        <p:txBody>
          <a:bodyPr wrap="square" lIns="0" tIns="0" rIns="0" bIns="0">
            <a:spAutoFit/>
          </a:bodyPr>
          <a:lstStyle/>
          <a:p>
            <a:pPr algn="just">
              <a:lnSpc>
                <a:spcPct val="120000"/>
              </a:lnSpc>
              <a:spcAft>
                <a:spcPts val="1200"/>
              </a:spcAft>
              <a:defRPr/>
            </a:pPr>
            <a:r>
              <a:rPr lang="en-US" b="1" dirty="0">
                <a:solidFill>
                  <a:srgbClr val="FF5308"/>
                </a:solidFill>
                <a:latin typeface="Arial" panose="020B0604020202020204" pitchFamily="34" charset="0"/>
                <a:cs typeface="Arial" panose="020B0604020202020204" pitchFamily="34" charset="0"/>
              </a:rPr>
              <a:t>ICC: </a:t>
            </a:r>
            <a:r>
              <a:rPr lang="en-US" dirty="0">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0.1 ICC CEU (1 hour of credit). Please make sure your ICC member number has been inserted into your profile. It is your responsibility to self-report your credits to the ICC. Please retain your Completion Certificate for your records.</a:t>
            </a:r>
          </a:p>
          <a:p>
            <a:pPr algn="just">
              <a:lnSpc>
                <a:spcPct val="120000"/>
              </a:lnSpc>
              <a:spcAft>
                <a:spcPts val="1200"/>
              </a:spcAft>
              <a:defRPr/>
            </a:pPr>
            <a:r>
              <a:rPr lang="en-US" b="1" dirty="0">
                <a:solidFill>
                  <a:srgbClr val="FF5308"/>
                </a:solidFill>
                <a:latin typeface="Arial" panose="020B0604020202020204" pitchFamily="34" charset="0"/>
                <a:cs typeface="Arial" panose="020B0604020202020204" pitchFamily="34" charset="0"/>
              </a:rPr>
              <a:t>IACET: </a:t>
            </a:r>
            <a:r>
              <a:rPr lang="en-US" dirty="0">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0.1 CEUs (1 hour of credit). You can then access your Certificate of Completion from the Course Content tab. You must self-report your credits to your certifying organization or agency.</a:t>
            </a:r>
            <a:endParaRPr lang="en-US" i="1" dirty="0">
              <a:latin typeface="Arial" panose="020B0604020202020204" pitchFamily="34" charset="0"/>
              <a:cs typeface="Arial" panose="020B0604020202020204" pitchFamily="34" charset="0"/>
            </a:endParaRPr>
          </a:p>
          <a:p>
            <a:pPr algn="just">
              <a:lnSpc>
                <a:spcPct val="120000"/>
              </a:lnSpc>
              <a:spcAft>
                <a:spcPts val="1200"/>
              </a:spcAft>
              <a:defRPr/>
            </a:pPr>
            <a:r>
              <a:rPr lang="en-US" dirty="0">
                <a:latin typeface="Arial" panose="020B0604020202020204" pitchFamily="34" charset="0"/>
                <a:cs typeface="Arial" panose="020B0604020202020204" pitchFamily="34" charset="0"/>
              </a:rPr>
              <a:t>If you have questions or need assistance, please contact </a:t>
            </a:r>
            <a:r>
              <a:rPr lang="en-US" dirty="0">
                <a:solidFill>
                  <a:srgbClr val="FF5308"/>
                </a:solidFill>
                <a:latin typeface="Arial" panose="020B0604020202020204" pitchFamily="34" charset="0"/>
                <a:cs typeface="Arial" panose="020B0604020202020204" pitchFamily="34" charset="0"/>
              </a:rPr>
              <a:t>training@strongtie.com</a:t>
            </a:r>
            <a:r>
              <a:rPr lang="en-US" dirty="0">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117532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7" name="Text Placeholder 6"/>
          <p:cNvSpPr>
            <a:spLocks noGrp="1"/>
          </p:cNvSpPr>
          <p:nvPr>
            <p:ph type="body" sz="quarter" idx="16"/>
          </p:nvPr>
        </p:nvSpPr>
        <p:spPr>
          <a:xfrm>
            <a:off x="741776" y="6360602"/>
            <a:ext cx="4606971" cy="298614"/>
          </a:xfrm>
        </p:spPr>
        <p:txBody>
          <a:bodyPr/>
          <a:lstStyle/>
          <a:p>
            <a:r>
              <a:rPr lang="en-US" dirty="0"/>
              <a:t>Understanding Restraint Rod Systems  |  Introduction</a:t>
            </a:r>
          </a:p>
        </p:txBody>
      </p:sp>
      <p:graphicFrame>
        <p:nvGraphicFramePr>
          <p:cNvPr id="5" name="Content Placeholder 6">
            <a:extLst>
              <a:ext uri="{FF2B5EF4-FFF2-40B4-BE49-F238E27FC236}">
                <a16:creationId xmlns:a16="http://schemas.microsoft.com/office/drawing/2014/main" id="{C1A9AD62-54DB-4A02-A608-F7871678735C}"/>
              </a:ext>
            </a:extLst>
          </p:cNvPr>
          <p:cNvGraphicFramePr>
            <a:graphicFrameLocks/>
          </p:cNvGraphicFramePr>
          <p:nvPr>
            <p:extLst>
              <p:ext uri="{D42A27DB-BD31-4B8C-83A1-F6EECF244321}">
                <p14:modId xmlns:p14="http://schemas.microsoft.com/office/powerpoint/2010/main" val="2043692130"/>
              </p:ext>
            </p:extLst>
          </p:nvPr>
        </p:nvGraphicFramePr>
        <p:xfrm>
          <a:off x="2205925" y="1516275"/>
          <a:ext cx="7775388" cy="3360525"/>
        </p:xfrm>
        <a:graphic>
          <a:graphicData uri="http://schemas.openxmlformats.org/drawingml/2006/table">
            <a:tbl>
              <a:tblPr firstRow="1" bandRow="1">
                <a:tableStyleId>{0505E3EF-67EA-436B-97B2-0124C06EBD24}</a:tableStyleId>
              </a:tblPr>
              <a:tblGrid>
                <a:gridCol w="916850">
                  <a:extLst>
                    <a:ext uri="{9D8B030D-6E8A-4147-A177-3AD203B41FA5}">
                      <a16:colId xmlns:a16="http://schemas.microsoft.com/office/drawing/2014/main" val="20000"/>
                    </a:ext>
                  </a:extLst>
                </a:gridCol>
                <a:gridCol w="6858538">
                  <a:extLst>
                    <a:ext uri="{9D8B030D-6E8A-4147-A177-3AD203B41FA5}">
                      <a16:colId xmlns:a16="http://schemas.microsoft.com/office/drawing/2014/main" val="20001"/>
                    </a:ext>
                  </a:extLst>
                </a:gridCol>
              </a:tblGrid>
              <a:tr h="754380">
                <a:tc>
                  <a:txBody>
                    <a:bodyPr/>
                    <a:lstStyle/>
                    <a:p>
                      <a:pPr algn="ctr"/>
                      <a:r>
                        <a:rPr lang="en-US" sz="2400" b="1" dirty="0">
                          <a:solidFill>
                            <a:srgbClr val="FF5308"/>
                          </a:solidFill>
                          <a:latin typeface="Calibri" panose="020F0502020204030204" pitchFamily="34" charset="0"/>
                          <a:cs typeface="Calibri" panose="020F0502020204030204" pitchFamily="34" charset="0"/>
                        </a:rPr>
                        <a:t>❶</a:t>
                      </a:r>
                      <a:endParaRPr lang="en-US" sz="2400" b="1" dirty="0">
                        <a:solidFill>
                          <a:srgbClr val="FF5308"/>
                        </a:solidFill>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latin typeface="Arial" panose="020B0604020202020204" pitchFamily="34" charset="0"/>
                          <a:cs typeface="Arial" panose="020B0604020202020204" pitchFamily="34" charset="0"/>
                        </a:rPr>
                        <a:t>Shear Wall Overturning vs. Wind </a:t>
                      </a:r>
                      <a:r>
                        <a:rPr lang="en-US" sz="2000" b="1" dirty="0" smtClean="0">
                          <a:latin typeface="Arial" panose="020B0604020202020204" pitchFamily="34" charset="0"/>
                          <a:cs typeface="Arial" panose="020B0604020202020204" pitchFamily="34" charset="0"/>
                        </a:rPr>
                        <a:t>Uplift </a:t>
                      </a:r>
                      <a:r>
                        <a:rPr lang="en-US" sz="2000" b="1" dirty="0">
                          <a:latin typeface="Arial" panose="020B0604020202020204" pitchFamily="34" charset="0"/>
                          <a:cs typeface="Arial" panose="020B0604020202020204" pitchFamily="34" charset="0"/>
                        </a:rPr>
                        <a:t>Forces</a:t>
                      </a:r>
                    </a:p>
                  </a:txBody>
                  <a:tcPr marL="182880" marR="182880" anchor="ctr"/>
                </a:tc>
                <a:extLst>
                  <a:ext uri="{0D108BD9-81ED-4DB2-BD59-A6C34878D82A}">
                    <a16:rowId xmlns:a16="http://schemas.microsoft.com/office/drawing/2014/main" val="10000"/>
                  </a:ext>
                </a:extLst>
              </a:tr>
              <a:tr h="754380">
                <a:tc>
                  <a:txBody>
                    <a:bodyPr/>
                    <a:lstStyle/>
                    <a:p>
                      <a:pPr algn="ctr"/>
                      <a:r>
                        <a:rPr lang="en-US" sz="2400" b="1" dirty="0" smtClean="0">
                          <a:solidFill>
                            <a:srgbClr val="FF5308"/>
                          </a:solidFill>
                          <a:latin typeface="Calibri" panose="020F0502020204030204" pitchFamily="34" charset="0"/>
                          <a:cs typeface="Calibri" panose="020F0502020204030204" pitchFamily="34" charset="0"/>
                        </a:rPr>
                        <a:t>❷</a:t>
                      </a:r>
                      <a:endParaRPr lang="en-US" sz="2400" b="1" dirty="0">
                        <a:solidFill>
                          <a:srgbClr val="FF5308"/>
                        </a:solidFill>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latin typeface="Arial" panose="020B0604020202020204" pitchFamily="34" charset="0"/>
                          <a:cs typeface="Arial" panose="020B0604020202020204" pitchFamily="34" charset="0"/>
                        </a:rPr>
                        <a:t>Wind Uplift Restraint Rod Systems</a:t>
                      </a:r>
                    </a:p>
                  </a:txBody>
                  <a:tcPr marL="182880" marR="182880" anchor="ctr"/>
                </a:tc>
                <a:extLst>
                  <a:ext uri="{0D108BD9-81ED-4DB2-BD59-A6C34878D82A}">
                    <a16:rowId xmlns:a16="http://schemas.microsoft.com/office/drawing/2014/main" val="10001"/>
                  </a:ext>
                </a:extLst>
              </a:tr>
              <a:tr h="754380">
                <a:tc>
                  <a:txBody>
                    <a:bodyPr/>
                    <a:lstStyle/>
                    <a:p>
                      <a:pPr algn="ctr"/>
                      <a:r>
                        <a:rPr lang="en-US" sz="2400" b="1" dirty="0">
                          <a:solidFill>
                            <a:srgbClr val="FF5308"/>
                          </a:solidFill>
                          <a:latin typeface="Calibri" panose="020F0502020204030204" pitchFamily="34" charset="0"/>
                          <a:cs typeface="Calibri" panose="020F0502020204030204" pitchFamily="34" charset="0"/>
                        </a:rPr>
                        <a:t>❸</a:t>
                      </a:r>
                      <a:endParaRPr lang="en-US" sz="2400" b="1" dirty="0">
                        <a:solidFill>
                          <a:srgbClr val="FF5308"/>
                        </a:solidFill>
                        <a:latin typeface="Arial" panose="020B0604020202020204" pitchFamily="34" charset="0"/>
                        <a:cs typeface="Arial" panose="020B0604020202020204" pitchFamily="34" charset="0"/>
                      </a:endParaRPr>
                    </a:p>
                  </a:txBody>
                  <a:tcPr anchor="ctr"/>
                </a:tc>
                <a:tc>
                  <a:txBody>
                    <a:bodyPr/>
                    <a:lstStyle/>
                    <a:p>
                      <a:r>
                        <a:rPr lang="en-US" sz="2000" b="1" dirty="0">
                          <a:latin typeface="Arial" panose="020B0604020202020204" pitchFamily="34" charset="0"/>
                          <a:cs typeface="Arial" panose="020B0604020202020204" pitchFamily="34" charset="0"/>
                        </a:rPr>
                        <a:t>Restraint Rod Systems for Shear Wall Overturning</a:t>
                      </a:r>
                    </a:p>
                  </a:txBody>
                  <a:tcPr marL="182880" marR="182880" anchor="ctr"/>
                </a:tc>
                <a:extLst>
                  <a:ext uri="{0D108BD9-81ED-4DB2-BD59-A6C34878D82A}">
                    <a16:rowId xmlns:a16="http://schemas.microsoft.com/office/drawing/2014/main" val="10002"/>
                  </a:ext>
                </a:extLst>
              </a:tr>
              <a:tr h="10973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FF5308"/>
                          </a:solidFill>
                          <a:latin typeface="Calibri" panose="020F0502020204030204" pitchFamily="34" charset="0"/>
                          <a:cs typeface="Calibri" panose="020F0502020204030204" pitchFamily="34" charset="0"/>
                        </a:rPr>
                        <a:t>❹</a:t>
                      </a:r>
                      <a:endParaRPr lang="en-US" sz="2400" b="1" dirty="0">
                        <a:solidFill>
                          <a:srgbClr val="FF5308"/>
                        </a:solidFill>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latin typeface="Arial" panose="020B0604020202020204" pitchFamily="34" charset="0"/>
                          <a:cs typeface="Arial" panose="020B0604020202020204" pitchFamily="34" charset="0"/>
                        </a:rPr>
                        <a:t>Designing and Specifying </a:t>
                      </a:r>
                      <a:r>
                        <a:rPr lang="en-US" sz="2000" b="1" dirty="0" smtClean="0">
                          <a:latin typeface="Arial" panose="020B0604020202020204" pitchFamily="34" charset="0"/>
                          <a:cs typeface="Arial" panose="020B0604020202020204" pitchFamily="34" charset="0"/>
                        </a:rPr>
                        <a:t>Shear Wall Overturning Restraint </a:t>
                      </a:r>
                      <a:r>
                        <a:rPr lang="en-US" sz="2000" b="1" dirty="0">
                          <a:latin typeface="Arial" panose="020B0604020202020204" pitchFamily="34" charset="0"/>
                          <a:cs typeface="Arial" panose="020B0604020202020204" pitchFamily="34" charset="0"/>
                        </a:rPr>
                        <a:t>Rod Systems</a:t>
                      </a:r>
                    </a:p>
                  </a:txBody>
                  <a:tcPr marL="182880" marR="182880" anchor="ctr"/>
                </a:tc>
                <a:extLst>
                  <a:ext uri="{0D108BD9-81ED-4DB2-BD59-A6C34878D82A}">
                    <a16:rowId xmlns:a16="http://schemas.microsoft.com/office/drawing/2014/main" val="3590828314"/>
                  </a:ext>
                </a:extLst>
              </a:tr>
            </a:tbl>
          </a:graphicData>
        </a:graphic>
      </p:graphicFrame>
    </p:spTree>
    <p:custDataLst>
      <p:tags r:id="rId1"/>
    </p:custDataLst>
    <p:extLst>
      <p:ext uri="{BB962C8B-B14F-4D97-AF65-F5344CB8AC3E}">
        <p14:creationId xmlns:p14="http://schemas.microsoft.com/office/powerpoint/2010/main" val="370867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7" y="6360602"/>
            <a:ext cx="4705294" cy="298614"/>
          </a:xfrm>
        </p:spPr>
        <p:txBody>
          <a:bodyPr/>
          <a:lstStyle/>
          <a:p>
            <a:r>
              <a:rPr lang="en-US" dirty="0"/>
              <a:t>Understanding Restraint Rod Systems  |  Introduction</a:t>
            </a:r>
          </a:p>
        </p:txBody>
      </p:sp>
      <p:sp>
        <p:nvSpPr>
          <p:cNvPr id="3" name="Title 2"/>
          <p:cNvSpPr>
            <a:spLocks noGrp="1"/>
          </p:cNvSpPr>
          <p:nvPr>
            <p:ph type="title"/>
          </p:nvPr>
        </p:nvSpPr>
        <p:spPr/>
        <p:txBody>
          <a:bodyPr/>
          <a:lstStyle/>
          <a:p>
            <a:r>
              <a:rPr lang="en-US" dirty="0"/>
              <a:t>Learning Objectives</a:t>
            </a:r>
          </a:p>
        </p:txBody>
      </p:sp>
      <p:sp>
        <p:nvSpPr>
          <p:cNvPr id="4" name="Text Placeholder 3"/>
          <p:cNvSpPr>
            <a:spLocks noGrp="1"/>
          </p:cNvSpPr>
          <p:nvPr>
            <p:ph type="body" sz="quarter" idx="17"/>
          </p:nvPr>
        </p:nvSpPr>
        <p:spPr>
          <a:xfrm>
            <a:off x="469640" y="1301620"/>
            <a:ext cx="8949278" cy="4419600"/>
          </a:xfrm>
        </p:spPr>
        <p:txBody>
          <a:bodyPr/>
          <a:lstStyle/>
          <a:p>
            <a:pPr>
              <a:lnSpc>
                <a:spcPct val="100000"/>
              </a:lnSpc>
              <a:spcBef>
                <a:spcPts val="0"/>
              </a:spcBef>
              <a:spcAft>
                <a:spcPts val="1800"/>
              </a:spcAft>
              <a:defRPr/>
            </a:pPr>
            <a:r>
              <a:rPr lang="en-US" sz="2400" b="1" dirty="0">
                <a:solidFill>
                  <a:srgbClr val="FF5308"/>
                </a:solidFill>
                <a:latin typeface="+mj-lt"/>
              </a:rPr>
              <a:t>Upon completion of this seminar, you will be able to:</a:t>
            </a:r>
            <a:endParaRPr lang="en-US" altLang="en-US" sz="2400" b="1" dirty="0">
              <a:solidFill>
                <a:srgbClr val="FF5308"/>
              </a:solidFill>
              <a:latin typeface="+mj-lt"/>
            </a:endParaRPr>
          </a:p>
          <a:p>
            <a:pPr marL="285750" lvl="0" indent="-285750">
              <a:lnSpc>
                <a:spcPct val="150000"/>
              </a:lnSpc>
              <a:spcBef>
                <a:spcPts val="0"/>
              </a:spcBef>
              <a:spcAft>
                <a:spcPts val="1200"/>
              </a:spcAft>
              <a:buFont typeface="Arial" panose="020B0604020202020204" pitchFamily="34" charset="0"/>
              <a:buChar char="•"/>
            </a:pPr>
            <a:r>
              <a:rPr lang="en-US" sz="2000" dirty="0"/>
              <a:t>Explain and contrast the differences between wind uplift  and shear wall overturning restraint rod systems</a:t>
            </a:r>
          </a:p>
          <a:p>
            <a:pPr marL="285750" lvl="0" indent="-285750">
              <a:lnSpc>
                <a:spcPct val="150000"/>
              </a:lnSpc>
              <a:spcBef>
                <a:spcPts val="0"/>
              </a:spcBef>
              <a:spcAft>
                <a:spcPts val="1200"/>
              </a:spcAft>
              <a:buFont typeface="Arial" panose="020B0604020202020204" pitchFamily="34" charset="0"/>
              <a:buChar char="•"/>
            </a:pPr>
            <a:r>
              <a:rPr lang="en-US" sz="2000" dirty="0"/>
              <a:t>Account for AC391 acceptance criteria in restraint rod system design</a:t>
            </a:r>
          </a:p>
          <a:p>
            <a:pPr marL="285750" lvl="0" indent="-285750">
              <a:lnSpc>
                <a:spcPct val="150000"/>
              </a:lnSpc>
              <a:spcBef>
                <a:spcPts val="0"/>
              </a:spcBef>
              <a:spcAft>
                <a:spcPts val="1200"/>
              </a:spcAft>
              <a:buFont typeface="Arial" panose="020B0604020202020204" pitchFamily="34" charset="0"/>
              <a:buChar char="•"/>
            </a:pPr>
            <a:r>
              <a:rPr lang="en-US" sz="2000" dirty="0"/>
              <a:t>Evaluate performance differences between all-floors-tied-off and skipped floor shear wall overturning restraint rod systems</a:t>
            </a:r>
          </a:p>
          <a:p>
            <a:pPr marL="285750" lvl="0" indent="-285750">
              <a:lnSpc>
                <a:spcPct val="150000"/>
              </a:lnSpc>
              <a:spcBef>
                <a:spcPts val="0"/>
              </a:spcBef>
              <a:spcAft>
                <a:spcPts val="1200"/>
              </a:spcAft>
              <a:buFont typeface="Arial" panose="020B0604020202020204" pitchFamily="34" charset="0"/>
              <a:buChar char="•"/>
            </a:pPr>
            <a:r>
              <a:rPr lang="en-US" sz="2000" dirty="0"/>
              <a:t>Evaluate 3 different design specification methods and select an appropriate method for any project</a:t>
            </a:r>
          </a:p>
        </p:txBody>
      </p:sp>
    </p:spTree>
    <p:custDataLst>
      <p:tags r:id="rId1"/>
    </p:custDataLst>
    <p:extLst>
      <p:ext uri="{BB962C8B-B14F-4D97-AF65-F5344CB8AC3E}">
        <p14:creationId xmlns:p14="http://schemas.microsoft.com/office/powerpoint/2010/main" val="63001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5659024" cy="298614"/>
          </a:xfrm>
        </p:spPr>
        <p:txBody>
          <a:bodyPr/>
          <a:lstStyle/>
          <a:p>
            <a:r>
              <a:rPr lang="en-US" dirty="0"/>
              <a:t>Understanding Restraint Rod Systems  |  A Brief History of Restraint Rod Systems</a:t>
            </a:r>
          </a:p>
        </p:txBody>
      </p:sp>
      <p:sp>
        <p:nvSpPr>
          <p:cNvPr id="3" name="Title 2"/>
          <p:cNvSpPr>
            <a:spLocks noGrp="1"/>
          </p:cNvSpPr>
          <p:nvPr>
            <p:ph type="title"/>
          </p:nvPr>
        </p:nvSpPr>
        <p:spPr/>
        <p:txBody>
          <a:bodyPr/>
          <a:lstStyle/>
          <a:p>
            <a:r>
              <a:rPr lang="en-US" dirty="0"/>
              <a:t>Restraint Rod Systems</a:t>
            </a:r>
          </a:p>
        </p:txBody>
      </p:sp>
      <p:pic>
        <p:nvPicPr>
          <p:cNvPr id="9" name="Picture 4">
            <a:extLst>
              <a:ext uri="{FF2B5EF4-FFF2-40B4-BE49-F238E27FC236}">
                <a16:creationId xmlns:a16="http://schemas.microsoft.com/office/drawing/2014/main" id="{90E2B9B6-7800-49E2-A3A2-BF826B1B6C84}"/>
              </a:ext>
            </a:extLst>
          </p:cNvPr>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7219344" y="1303272"/>
            <a:ext cx="4499243" cy="4405508"/>
          </a:xfrm>
          <a:prstGeom prst="rect">
            <a:avLst/>
          </a:prstGeom>
          <a:noFill/>
          <a:ln w="25400" cap="flat" cmpd="sng">
            <a:noFill/>
            <a:prstDash val="solid"/>
            <a:miter lim="800000"/>
            <a:headEnd/>
            <a:tailEnd/>
          </a:ln>
          <a:effectLst/>
        </p:spPr>
      </p:pic>
      <p:sp>
        <p:nvSpPr>
          <p:cNvPr id="10" name="Text Placeholder 3">
            <a:extLst>
              <a:ext uri="{FF2B5EF4-FFF2-40B4-BE49-F238E27FC236}">
                <a16:creationId xmlns:a16="http://schemas.microsoft.com/office/drawing/2014/main" id="{544A8F62-92EB-42E8-90C4-F74BC3EB60C0}"/>
              </a:ext>
            </a:extLst>
          </p:cNvPr>
          <p:cNvSpPr txBox="1">
            <a:spLocks/>
          </p:cNvSpPr>
          <p:nvPr/>
        </p:nvSpPr>
        <p:spPr>
          <a:xfrm>
            <a:off x="468682" y="1309048"/>
            <a:ext cx="5137248" cy="4405952"/>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US" sz="2400" b="1" dirty="0">
                <a:solidFill>
                  <a:srgbClr val="FF5308"/>
                </a:solidFill>
              </a:rPr>
              <a:t>A Brief History</a:t>
            </a:r>
          </a:p>
          <a:p>
            <a:pPr marL="283464" indent="-283464">
              <a:lnSpc>
                <a:spcPct val="120000"/>
              </a:lnSpc>
              <a:spcBef>
                <a:spcPts val="0"/>
              </a:spcBef>
              <a:spcAft>
                <a:spcPts val="1200"/>
              </a:spcAft>
              <a:buFont typeface="Arial" panose="020B0604020202020204" pitchFamily="34" charset="0"/>
              <a:buChar char="•"/>
            </a:pPr>
            <a:r>
              <a:rPr lang="en-US" sz="2000" dirty="0"/>
              <a:t>Over 20 year history in the marketplace</a:t>
            </a:r>
          </a:p>
          <a:p>
            <a:pPr marL="283464" indent="-283464">
              <a:lnSpc>
                <a:spcPct val="120000"/>
              </a:lnSpc>
              <a:spcBef>
                <a:spcPts val="0"/>
              </a:spcBef>
              <a:spcAft>
                <a:spcPts val="1200"/>
              </a:spcAft>
              <a:buFont typeface="Arial" panose="020B0604020202020204" pitchFamily="34" charset="0"/>
              <a:buChar char="•"/>
            </a:pPr>
            <a:r>
              <a:rPr lang="en-US" sz="2000" dirty="0"/>
              <a:t>Address both uplift and overturning restraint</a:t>
            </a:r>
          </a:p>
          <a:p>
            <a:pPr marL="283464" indent="-283464">
              <a:lnSpc>
                <a:spcPct val="120000"/>
              </a:lnSpc>
              <a:spcBef>
                <a:spcPts val="0"/>
              </a:spcBef>
              <a:spcAft>
                <a:spcPts val="1200"/>
              </a:spcAft>
              <a:buFont typeface="Arial" panose="020B0604020202020204" pitchFamily="34" charset="0"/>
              <a:buChar char="•"/>
            </a:pPr>
            <a:r>
              <a:rPr lang="en-US" sz="2000" dirty="0"/>
              <a:t>Evolved from early system of connectors (metal ties, brackets or screws) to today’s system of rods and couplers</a:t>
            </a:r>
          </a:p>
          <a:p>
            <a:pPr marL="283464" indent="-283464">
              <a:lnSpc>
                <a:spcPct val="120000"/>
              </a:lnSpc>
              <a:spcBef>
                <a:spcPts val="0"/>
              </a:spcBef>
              <a:spcAft>
                <a:spcPts val="1200"/>
              </a:spcAft>
              <a:buFont typeface="Arial" panose="020B0604020202020204" pitchFamily="34" charset="0"/>
              <a:buChar char="•"/>
            </a:pPr>
            <a:r>
              <a:rPr lang="en-US" sz="2000" dirty="0"/>
              <a:t>Shrinkage compensation devices introduced in 1998</a:t>
            </a:r>
          </a:p>
        </p:txBody>
      </p:sp>
    </p:spTree>
    <p:custDataLst>
      <p:tags r:id="rId1"/>
    </p:custDataLst>
    <p:extLst>
      <p:ext uri="{BB962C8B-B14F-4D97-AF65-F5344CB8AC3E}">
        <p14:creationId xmlns:p14="http://schemas.microsoft.com/office/powerpoint/2010/main" val="136594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741776" y="6360602"/>
            <a:ext cx="5659024" cy="298614"/>
          </a:xfrm>
        </p:spPr>
        <p:txBody>
          <a:bodyPr/>
          <a:lstStyle/>
          <a:p>
            <a:r>
              <a:rPr lang="en-US" dirty="0"/>
              <a:t>Understanding Restraint Rod Systems  |  A Brief History of Restraint Rod Systems</a:t>
            </a:r>
          </a:p>
        </p:txBody>
      </p:sp>
      <p:sp>
        <p:nvSpPr>
          <p:cNvPr id="3" name="Title 2"/>
          <p:cNvSpPr>
            <a:spLocks noGrp="1"/>
          </p:cNvSpPr>
          <p:nvPr>
            <p:ph type="title"/>
          </p:nvPr>
        </p:nvSpPr>
        <p:spPr/>
        <p:txBody>
          <a:bodyPr/>
          <a:lstStyle/>
          <a:p>
            <a:r>
              <a:rPr lang="en-US" dirty="0"/>
              <a:t>Restraint Rod Systems</a:t>
            </a:r>
          </a:p>
        </p:txBody>
      </p:sp>
      <p:pic>
        <p:nvPicPr>
          <p:cNvPr id="9" name="Picture 4">
            <a:extLst>
              <a:ext uri="{FF2B5EF4-FFF2-40B4-BE49-F238E27FC236}">
                <a16:creationId xmlns:a16="http://schemas.microsoft.com/office/drawing/2014/main" id="{90E2B9B6-7800-49E2-A3A2-BF826B1B6C84}"/>
              </a:ext>
            </a:extLst>
          </p:cNvPr>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7219344" y="1303272"/>
            <a:ext cx="4499243" cy="4405508"/>
          </a:xfrm>
          <a:prstGeom prst="rect">
            <a:avLst/>
          </a:prstGeom>
          <a:noFill/>
          <a:ln w="25400" cap="flat" cmpd="sng">
            <a:noFill/>
            <a:prstDash val="solid"/>
            <a:miter lim="800000"/>
            <a:headEnd/>
            <a:tailEnd/>
          </a:ln>
          <a:effectLst/>
        </p:spPr>
      </p:pic>
      <p:sp>
        <p:nvSpPr>
          <p:cNvPr id="10" name="Text Placeholder 3">
            <a:extLst>
              <a:ext uri="{FF2B5EF4-FFF2-40B4-BE49-F238E27FC236}">
                <a16:creationId xmlns:a16="http://schemas.microsoft.com/office/drawing/2014/main" id="{544A8F62-92EB-42E8-90C4-F74BC3EB60C0}"/>
              </a:ext>
            </a:extLst>
          </p:cNvPr>
          <p:cNvSpPr txBox="1">
            <a:spLocks/>
          </p:cNvSpPr>
          <p:nvPr/>
        </p:nvSpPr>
        <p:spPr>
          <a:xfrm>
            <a:off x="468682" y="1309048"/>
            <a:ext cx="5932118" cy="4405952"/>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US" sz="2400" b="1" dirty="0">
                <a:solidFill>
                  <a:srgbClr val="FF5308"/>
                </a:solidFill>
              </a:rPr>
              <a:t>A Brief History</a:t>
            </a:r>
          </a:p>
          <a:p>
            <a:pPr marL="283464" indent="-283464">
              <a:lnSpc>
                <a:spcPct val="120000"/>
              </a:lnSpc>
              <a:spcBef>
                <a:spcPts val="0"/>
              </a:spcBef>
              <a:spcAft>
                <a:spcPts val="1200"/>
              </a:spcAft>
              <a:buFont typeface="Arial" panose="020B0604020202020204" pitchFamily="34" charset="0"/>
              <a:buChar char="•"/>
            </a:pPr>
            <a:r>
              <a:rPr lang="en-US" sz="2000" dirty="0"/>
              <a:t>Engineering judgment was the early </a:t>
            </a:r>
            <a:br>
              <a:rPr lang="en-US" sz="2000" dirty="0"/>
            </a:br>
            <a:r>
              <a:rPr lang="en-US" sz="2000" dirty="0"/>
              <a:t>design guidance</a:t>
            </a:r>
          </a:p>
          <a:p>
            <a:pPr marL="283464" indent="-283464">
              <a:lnSpc>
                <a:spcPct val="120000"/>
              </a:lnSpc>
              <a:spcBef>
                <a:spcPts val="0"/>
              </a:spcBef>
              <a:spcAft>
                <a:spcPts val="1200"/>
              </a:spcAft>
              <a:buFont typeface="Arial" panose="020B0604020202020204" pitchFamily="34" charset="0"/>
              <a:buChar char="•"/>
            </a:pPr>
            <a:r>
              <a:rPr lang="en-US" sz="2000" dirty="0"/>
              <a:t>Today-uplift systems: guided by ICC Acceptance criteria AC391 and AC316 (shrinkage compensation devices)</a:t>
            </a:r>
          </a:p>
          <a:p>
            <a:pPr marL="283464" indent="-283464">
              <a:lnSpc>
                <a:spcPct val="120000"/>
              </a:lnSpc>
              <a:spcBef>
                <a:spcPts val="0"/>
              </a:spcBef>
              <a:spcAft>
                <a:spcPts val="600"/>
              </a:spcAft>
              <a:buFont typeface="Arial" panose="020B0604020202020204" pitchFamily="34" charset="0"/>
              <a:buChar char="•"/>
            </a:pPr>
            <a:r>
              <a:rPr lang="en-US" sz="2000" dirty="0"/>
              <a:t>Today-overturning systems: </a:t>
            </a:r>
          </a:p>
          <a:p>
            <a:pPr marL="742950" indent="-285750">
              <a:lnSpc>
                <a:spcPct val="120000"/>
              </a:lnSpc>
              <a:spcBef>
                <a:spcPts val="0"/>
              </a:spcBef>
              <a:spcAft>
                <a:spcPts val="600"/>
              </a:spcAft>
              <a:buFont typeface="Arial" panose="020B0604020202020204" pitchFamily="34" charset="0"/>
              <a:buChar char="–"/>
            </a:pPr>
            <a:r>
              <a:rPr lang="en-US" dirty="0"/>
              <a:t>Designed by EOR with manufacturer’s input</a:t>
            </a:r>
          </a:p>
          <a:p>
            <a:pPr marL="742950" indent="-285750">
              <a:lnSpc>
                <a:spcPct val="120000"/>
              </a:lnSpc>
              <a:spcBef>
                <a:spcPts val="0"/>
              </a:spcBef>
              <a:spcAft>
                <a:spcPts val="1200"/>
              </a:spcAft>
              <a:buFont typeface="Arial" panose="020B0604020202020204" pitchFamily="34" charset="0"/>
              <a:buChar char="–"/>
            </a:pPr>
            <a:r>
              <a:rPr lang="en-US" dirty="0"/>
              <a:t>Guided by code reports and guidelines </a:t>
            </a:r>
            <a:br>
              <a:rPr lang="en-US" dirty="0"/>
            </a:br>
            <a:r>
              <a:rPr lang="en-US" sz="1400" dirty="0">
                <a:solidFill>
                  <a:schemeClr val="tx1">
                    <a:lumMod val="50000"/>
                    <a:lumOff val="50000"/>
                  </a:schemeClr>
                </a:solidFill>
              </a:rPr>
              <a:t>(NDS, ASTM, AISC Steel Const. Manual, ACI, and IBC)</a:t>
            </a:r>
            <a:endParaRPr lang="en-US"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161735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U0Cucuss"/>
  <p:tag name="ARTICULATE_DESIGN_ID_1_OFFICE THEME" val="S3kjG8Jn"/>
  <p:tag name="ARTICULATE_DESIGN_ID_CONTENT" val="MkvsH9RM"/>
  <p:tag name="ARTICULATE_SLIDE_COUNT" val="5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UpMWU7lj_files\slide0001_image001.png"/>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eyOis8c_files\slide0001_image001.png"/>
</p:tagLst>
</file>

<file path=ppt/tags/tag10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WpSQiCss_files\slide0001_image001.png"/>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VQXE0EM_files\slide0001_image001.png"/>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EMDtNpRe_files\slide0001_image001.png"/>
</p:tagLst>
</file>

<file path=ppt/tags/tag5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25Ds0fC2_files\slide0001_image001.png"/>
</p:tagLst>
</file>

<file path=ppt/tags/tag56.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5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rgmgVsw9_files\slide0001_image001.png"/>
</p:tagLst>
</file>

<file path=ppt/tags/tag5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TYVylD9S_files\slide0001_image001.png"/>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UuJfYvu5_files\slide0001_image001.jpg"/>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70aZ6yHz_files\slide0001_image001.png"/>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b9pMie4d_files\slide0001_image001.png"/>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uxfTzXrO_files\slide0001_image001.jpg"/>
</p:tagLst>
</file>

<file path=ppt/tags/tag8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0xqL3E31_files\slide0001_image001.png"/>
</p:tagLst>
</file>

<file path=ppt/tags/tag8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RpFjiOgE_files\slide0001_image001.png"/>
</p:tagLst>
</file>

<file path=ppt/tags/tag8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cNuLcusy_files\slide0001_image001.jpg"/>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Qc9hGmna_files\slide0001_image001.png"/>
</p:tagLst>
</file>

<file path=ppt/tags/tag91.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9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4HrsIaCP_files\slide0001_image001.png"/>
</p:tagLst>
</file>

<file path=ppt/tags/tag93.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94.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95.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9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4">
            <a:shade val="50000"/>
          </a:schemeClr>
        </a:lnRef>
        <a:fillRef idx="1">
          <a:schemeClr val="accent4"/>
        </a:fillRef>
        <a:effectRef idx="0">
          <a:schemeClr val="accent4"/>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13881</TotalTime>
  <Words>7906</Words>
  <Application>Microsoft Office PowerPoint</Application>
  <PresentationFormat>Widescreen</PresentationFormat>
  <Paragraphs>883</Paragraphs>
  <Slides>55</Slides>
  <Notes>53</Notes>
  <HiddenSlides>2</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55</vt:i4>
      </vt:variant>
    </vt:vector>
  </HeadingPairs>
  <TitlesOfParts>
    <vt:vector size="65" baseType="lpstr">
      <vt:lpstr>Arial</vt:lpstr>
      <vt:lpstr>Arial Narrow</vt:lpstr>
      <vt:lpstr>Calibri</vt:lpstr>
      <vt:lpstr>Eras Medium ITC</vt:lpstr>
      <vt:lpstr>Garamond</vt:lpstr>
      <vt:lpstr>Helvetica Neue LT Std 75</vt:lpstr>
      <vt:lpstr>Times New Roman</vt:lpstr>
      <vt:lpstr>Wingdings</vt:lpstr>
      <vt:lpstr>Office Theme</vt:lpstr>
      <vt:lpstr>Content</vt:lpstr>
      <vt:lpstr>PowerPoint Presentation</vt:lpstr>
      <vt:lpstr>Credit Information</vt:lpstr>
      <vt:lpstr>Credit Information</vt:lpstr>
      <vt:lpstr>Credit Information</vt:lpstr>
      <vt:lpstr>Course Description</vt:lpstr>
      <vt:lpstr>Agenda</vt:lpstr>
      <vt:lpstr>Learning Objectives</vt:lpstr>
      <vt:lpstr>Restraint Rod Systems</vt:lpstr>
      <vt:lpstr>Restraint Rod Systems</vt:lpstr>
      <vt:lpstr>Shear Wall Overturning vs. Wind Uplift Forces</vt:lpstr>
      <vt:lpstr>Overturning vs. Uplift Forces</vt:lpstr>
      <vt:lpstr>Two Different Types of Restraint Rod Systems</vt:lpstr>
      <vt:lpstr>Key Differences</vt:lpstr>
      <vt:lpstr>Wind Uplift Restraint Rod Systems</vt:lpstr>
      <vt:lpstr>Design Guidance for Wind Systems</vt:lpstr>
      <vt:lpstr>What Have Manufacturers Provided Up Until Now?</vt:lpstr>
      <vt:lpstr>There is Some Additional Help</vt:lpstr>
      <vt:lpstr>ICC-ES AC391: CRTR and CRTS</vt:lpstr>
      <vt:lpstr>Specific Design Requirements of AC391</vt:lpstr>
      <vt:lpstr>What’s Not in the Code?</vt:lpstr>
      <vt:lpstr>Design Guidance for Wind Systems</vt:lpstr>
      <vt:lpstr>Restraint Rod Systems for Shear Wall Overturning</vt:lpstr>
      <vt:lpstr>Overturning Restraint Rod System – System Load Path</vt:lpstr>
      <vt:lpstr>Overturning Restraint Rod System – System Load Path</vt:lpstr>
      <vt:lpstr>Overturning Restraint Rod System – System Load Path</vt:lpstr>
      <vt:lpstr>Overturning Restraint Rod System – System Load Path</vt:lpstr>
      <vt:lpstr>Overturning Restraint Rod System – System Load Path</vt:lpstr>
      <vt:lpstr>Overturning Restraint Rod System – System Load Path</vt:lpstr>
      <vt:lpstr>Overturning Restraint Rod System – System Load Path</vt:lpstr>
      <vt:lpstr>Overturning Restraint Rod System</vt:lpstr>
      <vt:lpstr>Skipped-Floor System</vt:lpstr>
      <vt:lpstr>All-Floors-Tied-Off System</vt:lpstr>
      <vt:lpstr>Skipped-Floor vs. All Floors Tied Off</vt:lpstr>
      <vt:lpstr>Cost Complications</vt:lpstr>
      <vt:lpstr>Rod Elongation</vt:lpstr>
      <vt:lpstr>Design Example: Skipped Floor System</vt:lpstr>
      <vt:lpstr>Testing Tells No Lies: Tyrell Gilb Lab Test 3 Story Skipped-Floor </vt:lpstr>
      <vt:lpstr>Design Example: All-Floors Tied-Off  System</vt:lpstr>
      <vt:lpstr>Testing Tells No Lies: Tyrell Gilb Lab Test 3 Story All-Tied-Off </vt:lpstr>
      <vt:lpstr>Construction Stability</vt:lpstr>
      <vt:lpstr>Frequency of Restraints</vt:lpstr>
      <vt:lpstr>All-Floors-Tied-Off</vt:lpstr>
      <vt:lpstr>Skipped-Floor vs. All Floors Tied-Off Summary</vt:lpstr>
      <vt:lpstr>What is in the Building Code for Overturning Systems?</vt:lpstr>
      <vt:lpstr>Designing and Specifying Shear Wall Overturning Restraint Rod Systems</vt:lpstr>
      <vt:lpstr>Manufacturer Solutions</vt:lpstr>
      <vt:lpstr>Specification Methods</vt:lpstr>
      <vt:lpstr>Specification Methods</vt:lpstr>
      <vt:lpstr>Specification Methods</vt:lpstr>
      <vt:lpstr>Specification Methods</vt:lpstr>
      <vt:lpstr>Conclusion</vt:lpstr>
      <vt:lpstr>Course Summary</vt:lpstr>
      <vt:lpstr>Course Completion</vt:lpstr>
      <vt:lpstr>Next Steps</vt:lpstr>
      <vt:lpstr>Next Steps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Brittney Price</cp:lastModifiedBy>
  <cp:revision>679</cp:revision>
  <dcterms:created xsi:type="dcterms:W3CDTF">2019-03-27T16:51:27Z</dcterms:created>
  <dcterms:modified xsi:type="dcterms:W3CDTF">2019-11-11T20:40:34Z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73871392-23FC-4CE6-9E7F-DF8DD370A22B</vt:lpwstr>
  </property>
  <property fmtid="{D5CDD505-2E9C-101B-9397-08002B2CF9AE}" pid="3" name="ArticulatePath">
    <vt:lpwstr>Concrete Training Series_Final</vt:lpwstr>
  </property>
</Properties>
</file>