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4.xml" ContentType="application/vnd.openxmlformats-officedocument.presentationml.tags+xml"/>
  <Override PartName="/ppt/tags/tag15.xml" ContentType="application/vnd.openxmlformats-officedocument.presentationml.tags+xml"/>
  <Override PartName="/ppt/notesSlides/notesSlide1.xml" ContentType="application/vnd.openxmlformats-officedocument.presentationml.notesSlide+xml"/>
  <Override PartName="/ppt/tags/tag16.xml" ContentType="application/vnd.openxmlformats-officedocument.presentationml.tags+xml"/>
  <Override PartName="/ppt/notesSlides/notesSlide2.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3.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4.xml" ContentType="application/vnd.openxmlformats-officedocument.presentationml.tags+xml"/>
  <Override PartName="/ppt/notesSlides/notesSlide8.xml" ContentType="application/vnd.openxmlformats-officedocument.presentationml.notesSlide+xml"/>
  <Override PartName="/ppt/tags/tag25.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6.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38.xml" ContentType="application/vnd.openxmlformats-officedocument.presentationml.notesSlide+xml"/>
  <Override PartName="/ppt/tags/tag37.xml" ContentType="application/vnd.openxmlformats-officedocument.presentationml.tags+xml"/>
  <Override PartName="/ppt/notesSlides/notesSlide39.xml" ContentType="application/vnd.openxmlformats-officedocument.presentationml.notesSlide+xml"/>
  <Override PartName="/ppt/tags/tag38.xml" ContentType="application/vnd.openxmlformats-officedocument.presentationml.tags+xml"/>
  <Override PartName="/ppt/notesSlides/notesSlide40.xml" ContentType="application/vnd.openxmlformats-officedocument.presentationml.notesSlide+xml"/>
  <Override PartName="/ppt/tags/tag39.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notesSlides/notesSlide48.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71"/>
  </p:notesMasterIdLst>
  <p:handoutMasterIdLst>
    <p:handoutMasterId r:id="rId72"/>
  </p:handoutMasterIdLst>
  <p:sldIdLst>
    <p:sldId id="512" r:id="rId5"/>
    <p:sldId id="342" r:id="rId6"/>
    <p:sldId id="511" r:id="rId7"/>
    <p:sldId id="346" r:id="rId8"/>
    <p:sldId id="485" r:id="rId9"/>
    <p:sldId id="350" r:id="rId10"/>
    <p:sldId id="328" r:id="rId11"/>
    <p:sldId id="431" r:id="rId12"/>
    <p:sldId id="353" r:id="rId13"/>
    <p:sldId id="432" r:id="rId14"/>
    <p:sldId id="433" r:id="rId15"/>
    <p:sldId id="434" r:id="rId16"/>
    <p:sldId id="435" r:id="rId17"/>
    <p:sldId id="436" r:id="rId18"/>
    <p:sldId id="437" r:id="rId19"/>
    <p:sldId id="439" r:id="rId20"/>
    <p:sldId id="440" r:id="rId21"/>
    <p:sldId id="441" r:id="rId22"/>
    <p:sldId id="442" r:id="rId23"/>
    <p:sldId id="443" r:id="rId24"/>
    <p:sldId id="425" r:id="rId25"/>
    <p:sldId id="430" r:id="rId26"/>
    <p:sldId id="375" r:id="rId27"/>
    <p:sldId id="444" r:id="rId28"/>
    <p:sldId id="438" r:id="rId29"/>
    <p:sldId id="445" r:id="rId30"/>
    <p:sldId id="446" r:id="rId31"/>
    <p:sldId id="447" r:id="rId32"/>
    <p:sldId id="448" r:id="rId33"/>
    <p:sldId id="427" r:id="rId34"/>
    <p:sldId id="449" r:id="rId35"/>
    <p:sldId id="450" r:id="rId36"/>
    <p:sldId id="451" r:id="rId37"/>
    <p:sldId id="452" r:id="rId38"/>
    <p:sldId id="454" r:id="rId39"/>
    <p:sldId id="455" r:id="rId40"/>
    <p:sldId id="453" r:id="rId41"/>
    <p:sldId id="456" r:id="rId42"/>
    <p:sldId id="457" r:id="rId43"/>
    <p:sldId id="458" r:id="rId44"/>
    <p:sldId id="459" r:id="rId45"/>
    <p:sldId id="460" r:id="rId46"/>
    <p:sldId id="461" r:id="rId47"/>
    <p:sldId id="462" r:id="rId48"/>
    <p:sldId id="463" r:id="rId49"/>
    <p:sldId id="464" r:id="rId50"/>
    <p:sldId id="465" r:id="rId51"/>
    <p:sldId id="466" r:id="rId52"/>
    <p:sldId id="467" r:id="rId53"/>
    <p:sldId id="429" r:id="rId54"/>
    <p:sldId id="468" r:id="rId55"/>
    <p:sldId id="469" r:id="rId56"/>
    <p:sldId id="470" r:id="rId57"/>
    <p:sldId id="471" r:id="rId58"/>
    <p:sldId id="472" r:id="rId59"/>
    <p:sldId id="473" r:id="rId60"/>
    <p:sldId id="474" r:id="rId61"/>
    <p:sldId id="475" r:id="rId62"/>
    <p:sldId id="476" r:id="rId63"/>
    <p:sldId id="477" r:id="rId64"/>
    <p:sldId id="478" r:id="rId65"/>
    <p:sldId id="484" r:id="rId66"/>
    <p:sldId id="481" r:id="rId67"/>
    <p:sldId id="482" r:id="rId68"/>
    <p:sldId id="483" r:id="rId69"/>
    <p:sldId id="329" r:id="rId70"/>
  </p:sldIdLst>
  <p:sldSz cx="12161838" cy="6858000"/>
  <p:notesSz cx="6858000" cy="9144000"/>
  <p:custDataLst>
    <p:tags r:id="rId73"/>
  </p:custDataLst>
  <p:defaultTextStyle>
    <a:defPPr>
      <a:defRPr lang="en-US"/>
    </a:defPPr>
    <a:lvl1pPr marL="0" algn="l" defTabSz="914276" rtl="0" eaLnBrk="1" latinLnBrk="0" hangingPunct="1">
      <a:defRPr sz="1900" kern="1200">
        <a:solidFill>
          <a:schemeClr val="tx1"/>
        </a:solidFill>
        <a:latin typeface="+mn-lt"/>
        <a:ea typeface="+mn-ea"/>
        <a:cs typeface="+mn-cs"/>
      </a:defRPr>
    </a:lvl1pPr>
    <a:lvl2pPr marL="457138" algn="l" defTabSz="914276" rtl="0" eaLnBrk="1" latinLnBrk="0" hangingPunct="1">
      <a:defRPr sz="1900" kern="1200">
        <a:solidFill>
          <a:schemeClr val="tx1"/>
        </a:solidFill>
        <a:latin typeface="+mn-lt"/>
        <a:ea typeface="+mn-ea"/>
        <a:cs typeface="+mn-cs"/>
      </a:defRPr>
    </a:lvl2pPr>
    <a:lvl3pPr marL="914276" algn="l" defTabSz="914276" rtl="0" eaLnBrk="1" latinLnBrk="0" hangingPunct="1">
      <a:defRPr sz="1900" kern="1200">
        <a:solidFill>
          <a:schemeClr val="tx1"/>
        </a:solidFill>
        <a:latin typeface="+mn-lt"/>
        <a:ea typeface="+mn-ea"/>
        <a:cs typeface="+mn-cs"/>
      </a:defRPr>
    </a:lvl3pPr>
    <a:lvl4pPr marL="1371414" algn="l" defTabSz="914276" rtl="0" eaLnBrk="1" latinLnBrk="0" hangingPunct="1">
      <a:defRPr sz="1900" kern="1200">
        <a:solidFill>
          <a:schemeClr val="tx1"/>
        </a:solidFill>
        <a:latin typeface="+mn-lt"/>
        <a:ea typeface="+mn-ea"/>
        <a:cs typeface="+mn-cs"/>
      </a:defRPr>
    </a:lvl4pPr>
    <a:lvl5pPr marL="1828552" algn="l" defTabSz="914276" rtl="0" eaLnBrk="1" latinLnBrk="0" hangingPunct="1">
      <a:defRPr sz="1900" kern="1200">
        <a:solidFill>
          <a:schemeClr val="tx1"/>
        </a:solidFill>
        <a:latin typeface="+mn-lt"/>
        <a:ea typeface="+mn-ea"/>
        <a:cs typeface="+mn-cs"/>
      </a:defRPr>
    </a:lvl5pPr>
    <a:lvl6pPr marL="2285690" algn="l" defTabSz="914276" rtl="0" eaLnBrk="1" latinLnBrk="0" hangingPunct="1">
      <a:defRPr sz="1900" kern="1200">
        <a:solidFill>
          <a:schemeClr val="tx1"/>
        </a:solidFill>
        <a:latin typeface="+mn-lt"/>
        <a:ea typeface="+mn-ea"/>
        <a:cs typeface="+mn-cs"/>
      </a:defRPr>
    </a:lvl6pPr>
    <a:lvl7pPr marL="2742828" algn="l" defTabSz="914276" rtl="0" eaLnBrk="1" latinLnBrk="0" hangingPunct="1">
      <a:defRPr sz="1900" kern="1200">
        <a:solidFill>
          <a:schemeClr val="tx1"/>
        </a:solidFill>
        <a:latin typeface="+mn-lt"/>
        <a:ea typeface="+mn-ea"/>
        <a:cs typeface="+mn-cs"/>
      </a:defRPr>
    </a:lvl7pPr>
    <a:lvl8pPr marL="3199965" algn="l" defTabSz="914276" rtl="0" eaLnBrk="1" latinLnBrk="0" hangingPunct="1">
      <a:defRPr sz="1900" kern="1200">
        <a:solidFill>
          <a:schemeClr val="tx1"/>
        </a:solidFill>
        <a:latin typeface="+mn-lt"/>
        <a:ea typeface="+mn-ea"/>
        <a:cs typeface="+mn-cs"/>
      </a:defRPr>
    </a:lvl8pPr>
    <a:lvl9pPr marL="3657103" algn="l" defTabSz="914276"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1728" userDrawn="1">
          <p15:clr>
            <a:srgbClr val="A4A3A4"/>
          </p15:clr>
        </p15:guide>
        <p15:guide id="4" orient="horz" pos="4176" userDrawn="1">
          <p15:clr>
            <a:srgbClr val="A4A3A4"/>
          </p15:clr>
        </p15:guide>
        <p15:guide id="5" pos="383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562A"/>
    <a:srgbClr val="1C1C1C"/>
    <a:srgbClr val="640064"/>
    <a:srgbClr val="7A926E"/>
    <a:srgbClr val="E1E109"/>
    <a:srgbClr val="2389A1"/>
    <a:srgbClr val="38B6D4"/>
    <a:srgbClr val="920092"/>
    <a:srgbClr val="996633"/>
    <a:srgbClr val="E67D42"/>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68" autoAdjust="0"/>
    <p:restoredTop sz="98742" autoAdjust="0"/>
  </p:normalViewPr>
  <p:slideViewPr>
    <p:cSldViewPr>
      <p:cViewPr varScale="1">
        <p:scale>
          <a:sx n="111" d="100"/>
          <a:sy n="111" d="100"/>
        </p:scale>
        <p:origin x="2142" y="96"/>
      </p:cViewPr>
      <p:guideLst>
        <p:guide orient="horz" pos="1728"/>
        <p:guide orient="horz" pos="4176"/>
        <p:guide pos="3831"/>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5266"/>
    </p:cViewPr>
  </p:sorterViewPr>
  <p:notesViewPr>
    <p:cSldViewPr showGuides="1">
      <p:cViewPr varScale="1">
        <p:scale>
          <a:sx n="76" d="100"/>
          <a:sy n="76" d="100"/>
        </p:scale>
        <p:origin x="2918" y="2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notesMaster" Target="notesMasters/notesMaster1.xml"/><Relationship Id="rId2" Type="http://schemas.openxmlformats.org/officeDocument/2006/relationships/customXml" Target="../customXml/item2.xml"/><Relationship Id="rId29" Type="http://schemas.openxmlformats.org/officeDocument/2006/relationships/slide" Target="slides/slide2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BEBC801-63DE-48F8-A04C-4739FA19731D}" type="datetimeFigureOut">
              <a:rPr lang="en-CA" smtClean="0"/>
              <a:t>2023-06-02</a:t>
            </a:fld>
            <a:endParaRPr lang="en-CA"/>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73E45EA-6B6D-4B17-A3DC-9A79916A56F4}" type="slidenum">
              <a:rPr lang="en-CA" smtClean="0"/>
              <a:t>‹#›</a:t>
            </a:fld>
            <a:endParaRPr lang="en-CA"/>
          </a:p>
        </p:txBody>
      </p:sp>
    </p:spTree>
    <p:extLst>
      <p:ext uri="{BB962C8B-B14F-4D97-AF65-F5344CB8AC3E}">
        <p14:creationId xmlns:p14="http://schemas.microsoft.com/office/powerpoint/2010/main" val="107739083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C4D8F6E-C1F7-4808-AE1B-2E3CEAB0DF51}" type="datetimeFigureOut">
              <a:rPr lang="en-CA" smtClean="0"/>
              <a:t>2023-06-02</a:t>
            </a:fld>
            <a:endParaRPr lang="en-CA"/>
          </a:p>
        </p:txBody>
      </p:sp>
      <p:sp>
        <p:nvSpPr>
          <p:cNvPr id="4" name="Slide Image Placeholder 3"/>
          <p:cNvSpPr>
            <a:spLocks noGrp="1" noRot="1" noChangeAspect="1"/>
          </p:cNvSpPr>
          <p:nvPr>
            <p:ph type="sldImg" idx="2"/>
          </p:nvPr>
        </p:nvSpPr>
        <p:spPr>
          <a:xfrm>
            <a:off x="388938" y="685800"/>
            <a:ext cx="6080125"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DCEE269-D5B8-4A80-B47E-967A0416FDA4}" type="slidenum">
              <a:rPr lang="en-CA" smtClean="0"/>
              <a:t>‹#›</a:t>
            </a:fld>
            <a:endParaRPr lang="en-CA"/>
          </a:p>
        </p:txBody>
      </p:sp>
    </p:spTree>
    <p:extLst>
      <p:ext uri="{BB962C8B-B14F-4D97-AF65-F5344CB8AC3E}">
        <p14:creationId xmlns:p14="http://schemas.microsoft.com/office/powerpoint/2010/main" val="2375422476"/>
      </p:ext>
    </p:extLst>
  </p:cSld>
  <p:clrMap bg1="lt1" tx1="dk1" bg2="lt2" tx2="dk2" accent1="accent1" accent2="accent2" accent3="accent3" accent4="accent4" accent5="accent5" accent6="accent6" hlink="hlink" folHlink="folHlink"/>
  <p:hf hdr="0" ftr="0" dt="0"/>
  <p:notesStyle>
    <a:lvl1pPr marL="0" algn="l" defTabSz="914276" rtl="0" eaLnBrk="1" latinLnBrk="0" hangingPunct="1">
      <a:defRPr sz="1200" kern="1200">
        <a:solidFill>
          <a:schemeClr val="tx1"/>
        </a:solidFill>
        <a:latin typeface="+mn-lt"/>
        <a:ea typeface="+mn-ea"/>
        <a:cs typeface="+mn-cs"/>
      </a:defRPr>
    </a:lvl1pPr>
    <a:lvl2pPr marL="457138" algn="l" defTabSz="914276" rtl="0" eaLnBrk="1" latinLnBrk="0" hangingPunct="1">
      <a:defRPr sz="1200" kern="1200">
        <a:solidFill>
          <a:schemeClr val="tx1"/>
        </a:solidFill>
        <a:latin typeface="+mn-lt"/>
        <a:ea typeface="+mn-ea"/>
        <a:cs typeface="+mn-cs"/>
      </a:defRPr>
    </a:lvl2pPr>
    <a:lvl3pPr marL="914276" algn="l" defTabSz="914276" rtl="0" eaLnBrk="1" latinLnBrk="0" hangingPunct="1">
      <a:defRPr sz="1200" kern="1200">
        <a:solidFill>
          <a:schemeClr val="tx1"/>
        </a:solidFill>
        <a:latin typeface="+mn-lt"/>
        <a:ea typeface="+mn-ea"/>
        <a:cs typeface="+mn-cs"/>
      </a:defRPr>
    </a:lvl3pPr>
    <a:lvl4pPr marL="1371414" algn="l" defTabSz="914276" rtl="0" eaLnBrk="1" latinLnBrk="0" hangingPunct="1">
      <a:defRPr sz="1200" kern="1200">
        <a:solidFill>
          <a:schemeClr val="tx1"/>
        </a:solidFill>
        <a:latin typeface="+mn-lt"/>
        <a:ea typeface="+mn-ea"/>
        <a:cs typeface="+mn-cs"/>
      </a:defRPr>
    </a:lvl4pPr>
    <a:lvl5pPr marL="1828552" algn="l" defTabSz="914276" rtl="0" eaLnBrk="1" latinLnBrk="0" hangingPunct="1">
      <a:defRPr sz="1200" kern="1200">
        <a:solidFill>
          <a:schemeClr val="tx1"/>
        </a:solidFill>
        <a:latin typeface="+mn-lt"/>
        <a:ea typeface="+mn-ea"/>
        <a:cs typeface="+mn-cs"/>
      </a:defRPr>
    </a:lvl5pPr>
    <a:lvl6pPr marL="2285690" algn="l" defTabSz="914276" rtl="0" eaLnBrk="1" latinLnBrk="0" hangingPunct="1">
      <a:defRPr sz="1200" kern="1200">
        <a:solidFill>
          <a:schemeClr val="tx1"/>
        </a:solidFill>
        <a:latin typeface="+mn-lt"/>
        <a:ea typeface="+mn-ea"/>
        <a:cs typeface="+mn-cs"/>
      </a:defRPr>
    </a:lvl6pPr>
    <a:lvl7pPr marL="2742828" algn="l" defTabSz="914276" rtl="0" eaLnBrk="1" latinLnBrk="0" hangingPunct="1">
      <a:defRPr sz="1200" kern="1200">
        <a:solidFill>
          <a:schemeClr val="tx1"/>
        </a:solidFill>
        <a:latin typeface="+mn-lt"/>
        <a:ea typeface="+mn-ea"/>
        <a:cs typeface="+mn-cs"/>
      </a:defRPr>
    </a:lvl7pPr>
    <a:lvl8pPr marL="3199965" algn="l" defTabSz="914276" rtl="0" eaLnBrk="1" latinLnBrk="0" hangingPunct="1">
      <a:defRPr sz="1200" kern="1200">
        <a:solidFill>
          <a:schemeClr val="tx1"/>
        </a:solidFill>
        <a:latin typeface="+mn-lt"/>
        <a:ea typeface="+mn-ea"/>
        <a:cs typeface="+mn-cs"/>
      </a:defRPr>
    </a:lvl8pPr>
    <a:lvl9pPr marL="3657103" algn="l" defTabSz="91427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CEE269-D5B8-4A80-B47E-967A0416FDA4}" type="slidenum">
              <a:rPr lang="en-CA" smtClean="0"/>
              <a:t>2</a:t>
            </a:fld>
            <a:endParaRPr lang="en-CA"/>
          </a:p>
        </p:txBody>
      </p:sp>
    </p:spTree>
    <p:extLst>
      <p:ext uri="{BB962C8B-B14F-4D97-AF65-F5344CB8AC3E}">
        <p14:creationId xmlns:p14="http://schemas.microsoft.com/office/powerpoint/2010/main" val="17455110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600" dirty="0"/>
              <a:t>Mass timber has a high strength-to-weight ratio and is recognized by the </a:t>
            </a:r>
            <a:r>
              <a:rPr lang="en-CA" sz="1600" i="1" dirty="0"/>
              <a:t>International Building Code</a:t>
            </a:r>
            <a:r>
              <a:rPr lang="en-CA" sz="1600" baseline="30000" dirty="0"/>
              <a:t>®</a:t>
            </a:r>
            <a:r>
              <a:rPr lang="en-CA" sz="1600" dirty="0"/>
              <a:t> (IBC</a:t>
            </a:r>
            <a:r>
              <a:rPr lang="en-CA" sz="1600" baseline="30000" dirty="0"/>
              <a:t>®</a:t>
            </a:r>
            <a:r>
              <a:rPr lang="en-CA" sz="1600" dirty="0"/>
              <a:t>) as meeting, or in some cases exceeding, the structural and fire performance demands of other structural materials. It can achieve sufficient stiffness, strength, and ductility to resist strong winds and earthquakes. </a:t>
            </a:r>
          </a:p>
          <a:p>
            <a:endParaRPr lang="en-CA" sz="1600" dirty="0"/>
          </a:p>
          <a:p>
            <a:r>
              <a:rPr lang="en-CA" sz="1600" dirty="0"/>
              <a:t>The reduced building mass is beneficial to seismic forces. During seismic testing, floor and wall panels show almost no damage or residual deformation. In 2007, a joint Italian-Japanese research team tested a seven-story CLT mass timber building on a “shake table.” They found that it could withstand the seismic forces of the 1995 earthquake in Kobe, Japan, which destroyed more than 50,000 buildings. </a:t>
            </a:r>
          </a:p>
          <a:p>
            <a:endParaRPr lang="en-CA" sz="1600" dirty="0"/>
          </a:p>
          <a:p>
            <a:r>
              <a:rPr lang="en-CA" sz="1600" dirty="0"/>
              <a:t>During fires, mass timber components char on the outside, forming a protective layer while retaining the strength of the member. </a:t>
            </a: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15</a:t>
            </a:fld>
            <a:endParaRPr lang="en-CA"/>
          </a:p>
        </p:txBody>
      </p:sp>
    </p:spTree>
    <p:extLst>
      <p:ext uri="{BB962C8B-B14F-4D97-AF65-F5344CB8AC3E}">
        <p14:creationId xmlns:p14="http://schemas.microsoft.com/office/powerpoint/2010/main" val="20398172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2000" dirty="0"/>
              <a:t>Wood has an inherent, natural ability to dampen sound. However, when mass timber floor/ceiling panels are left exposed, they usually require additional acoustic treatment to achieve the desired sound separation. </a:t>
            </a:r>
          </a:p>
          <a:p>
            <a:endParaRPr lang="en-CA" sz="2000" dirty="0"/>
          </a:p>
          <a:p>
            <a:r>
              <a:rPr lang="en-CA" sz="2000" dirty="0"/>
              <a:t>This treatment could include additional mass (lightweight concrete/gypsum toppings, as shown in the image), acoustic underlayment, or a finished floor surface set on sleepers combined with a sand topping.   </a:t>
            </a: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16</a:t>
            </a:fld>
            <a:endParaRPr lang="en-CA"/>
          </a:p>
        </p:txBody>
      </p:sp>
    </p:spTree>
    <p:extLst>
      <p:ext uri="{BB962C8B-B14F-4D97-AF65-F5344CB8AC3E}">
        <p14:creationId xmlns:p14="http://schemas.microsoft.com/office/powerpoint/2010/main" val="29483959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600" dirty="0"/>
              <a:t>There are several variations of mass timber components, all of which use smaller sawn lumber pieces fastened together in various ways to create larger and stronger structural elements.</a:t>
            </a:r>
          </a:p>
          <a:p>
            <a:endParaRPr lang="en-CA" sz="1600" dirty="0"/>
          </a:p>
          <a:p>
            <a:r>
              <a:rPr lang="en-CA" sz="1600" dirty="0"/>
              <a:t>CLT is one of several methods of forming large panels of 3 to 9 layers using sawn boards. For CLT, each layer is glued at 90° to the adjacent layer, resulting in structural rigidity in two directions. Board thicknesses vary between ⅝″ (16 mm) and 2″ (50 mm), and board widths range from 2.5″ (63.5 mm) to 5.5″ (140 mm).</a:t>
            </a:r>
          </a:p>
          <a:p>
            <a:endParaRPr lang="en-CA" sz="1600" dirty="0"/>
          </a:p>
          <a:p>
            <a:r>
              <a:rPr lang="en-CA" sz="1600" dirty="0"/>
              <a:t>Typical applications include floors, walls, roofs, and diaphragms, which transmit lateral loads to the vertical load-resisting elements, such as shear walls or braced frames. In most instances, CLT floor and roof decks act as rigid diaphragms.</a:t>
            </a: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17</a:t>
            </a:fld>
            <a:endParaRPr lang="en-CA"/>
          </a:p>
        </p:txBody>
      </p:sp>
    </p:spTree>
    <p:extLst>
      <p:ext uri="{BB962C8B-B14F-4D97-AF65-F5344CB8AC3E}">
        <p14:creationId xmlns:p14="http://schemas.microsoft.com/office/powerpoint/2010/main" val="23929167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600" dirty="0">
                <a:effectLst/>
                <a:ea typeface="Calibri" panose="020F0502020204030204" pitchFamily="34" charset="0"/>
              </a:rPr>
              <a:t>DLT panels are made from softwood lumber boards stacked on end and friction-fit together with hardwood dowels. This method uses no glue or nails. DLT panels can be used for walls, floors and roofs, stairs, elevator shafts, or bent and curved structures. </a:t>
            </a:r>
          </a:p>
          <a:p>
            <a:endParaRPr lang="en-CA" sz="1600" dirty="0">
              <a:effectLst/>
              <a:ea typeface="Calibri" panose="020F0502020204030204" pitchFamily="34" charset="0"/>
            </a:endParaRPr>
          </a:p>
          <a:p>
            <a:r>
              <a:rPr lang="en-CA" sz="1600" dirty="0">
                <a:effectLst/>
                <a:ea typeface="Calibri" panose="020F0502020204030204" pitchFamily="34" charset="0"/>
              </a:rPr>
              <a:t>They can be easily processed and precisely cut using computerized numerical control (CNC) machinery in a factory setting. DLT panels can also accommodate mechanical services and sound-absorbing insulation and can be topped with concrete to form TCC (timber-concrete-composite) panels. </a:t>
            </a: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18</a:t>
            </a:fld>
            <a:endParaRPr lang="en-CA"/>
          </a:p>
        </p:txBody>
      </p:sp>
    </p:spTree>
    <p:extLst>
      <p:ext uri="{BB962C8B-B14F-4D97-AF65-F5344CB8AC3E}">
        <p14:creationId xmlns:p14="http://schemas.microsoft.com/office/powerpoint/2010/main" val="37329501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384"/>
              </a:spcBef>
            </a:pPr>
            <a:r>
              <a:rPr lang="en-CA" sz="1800" kern="1200" dirty="0">
                <a:effectLst/>
                <a:ea typeface="Calibri" panose="020F0502020204030204" pitchFamily="34" charset="0"/>
              </a:rPr>
              <a:t>NLT is similar to DLT except that wood pieces are nailed (or screwed) together instead of dowelled. NLT can be assembled outside a factory setting since it can be fabricated with readily available dimensional lumber and locally sourced materials.</a:t>
            </a:r>
          </a:p>
          <a:p>
            <a:pPr>
              <a:spcBef>
                <a:spcPts val="384"/>
              </a:spcBef>
            </a:pPr>
            <a:endParaRPr lang="en-CA" sz="1800" dirty="0">
              <a:effectLst/>
              <a:ea typeface="Times New Roman" panose="02020603050405020304" pitchFamily="18" charset="0"/>
            </a:endParaRPr>
          </a:p>
          <a:p>
            <a:pPr>
              <a:spcBef>
                <a:spcPts val="384"/>
              </a:spcBef>
            </a:pPr>
            <a:r>
              <a:rPr lang="en-CA" sz="1800" kern="1200" dirty="0">
                <a:effectLst/>
                <a:ea typeface="Calibri" panose="020F0502020204030204" pitchFamily="34" charset="0"/>
              </a:rPr>
              <a:t>It can be used to create monolithic slab panels, </a:t>
            </a:r>
            <a:r>
              <a:rPr lang="en-CA" sz="1800" dirty="0">
                <a:ea typeface="Calibri" panose="020F0502020204030204" pitchFamily="34" charset="0"/>
              </a:rPr>
              <a:t>including curves and cantilevers. Adding plywood or oriented strand board sheathing on one face of the panel provides in-plane shear capacity, allowing it to be used as a shear wall or structural diaphragm.</a:t>
            </a:r>
            <a:endParaRPr lang="en-CA" sz="1800" dirty="0">
              <a:effectLst/>
              <a:ea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19</a:t>
            </a:fld>
            <a:endParaRPr lang="en-CA"/>
          </a:p>
        </p:txBody>
      </p:sp>
    </p:spTree>
    <p:extLst>
      <p:ext uri="{BB962C8B-B14F-4D97-AF65-F5344CB8AC3E}">
        <p14:creationId xmlns:p14="http://schemas.microsoft.com/office/powerpoint/2010/main" val="35411299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600" dirty="0"/>
              <a:t>GLT or glulam is composed of individual dimension lumber pieces, selected and positioned based on their performance characteristics and then bonded together with durable, moisture-resistant adhesives.</a:t>
            </a:r>
          </a:p>
          <a:p>
            <a:endParaRPr lang="en-CA" sz="1600" dirty="0"/>
          </a:p>
          <a:p>
            <a:r>
              <a:rPr lang="en-CA" sz="1600" dirty="0"/>
              <a:t>The grain of all laminations runs parallel with the length of the members. Glulam members can be used as columns or beams (straight or curved) or affixed side by side as panels or planks for floor or roof decking, similar to NLT.</a:t>
            </a:r>
          </a:p>
          <a:p>
            <a:endParaRPr lang="en-CA" sz="1600" dirty="0"/>
          </a:p>
          <a:p>
            <a:r>
              <a:rPr lang="en-CA" sz="1600" dirty="0"/>
              <a:t>GLT is well suited to long-span structures and custom curvilinear shapes and can be used for major load-bearing structures such as bridges, canopies, and pavilions. It combines well with hybrid assemblies and building systems. </a:t>
            </a: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20</a:t>
            </a:fld>
            <a:endParaRPr lang="en-CA"/>
          </a:p>
        </p:txBody>
      </p:sp>
    </p:spTree>
    <p:extLst>
      <p:ext uri="{BB962C8B-B14F-4D97-AF65-F5344CB8AC3E}">
        <p14:creationId xmlns:p14="http://schemas.microsoft.com/office/powerpoint/2010/main" val="35485117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CA" dirty="0">
                <a:effectLst/>
                <a:ea typeface="Times New Roman" panose="02020603050405020304" pitchFamily="18" charset="0"/>
              </a:rPr>
              <a:t>While CLT is most commonly made from solid-sawn laminations using structural grade 2x dimensional lumber, it can also be made from SCL (structural composite lumber) products such as laminated veneer lumber (LVL). </a:t>
            </a:r>
          </a:p>
          <a:p>
            <a:pPr fontAlgn="base"/>
            <a:endParaRPr lang="en-CA" dirty="0">
              <a:ea typeface="Times New Roman" panose="02020603050405020304" pitchFamily="18" charset="0"/>
            </a:endParaRPr>
          </a:p>
          <a:p>
            <a:pPr fontAlgn="base"/>
            <a:r>
              <a:rPr lang="en-CA" dirty="0">
                <a:effectLst/>
                <a:ea typeface="Times New Roman" panose="02020603050405020304" pitchFamily="18" charset="0"/>
              </a:rPr>
              <a:t>CLT panel thicknesses range from 4½″ (115 mm) to 19½″ (495 mm), and their width and length can range from 8′ (2.4 m) to 64′ (18.5 m). Thickness varies with panel dimensions and structural considerations.</a:t>
            </a:r>
          </a:p>
          <a:p>
            <a:pPr fontAlgn="base"/>
            <a:r>
              <a:rPr lang="en-CA" dirty="0">
                <a:effectLst/>
                <a:ea typeface="Times New Roman" panose="02020603050405020304" pitchFamily="18" charset="0"/>
              </a:rPr>
              <a:t> </a:t>
            </a:r>
          </a:p>
          <a:p>
            <a:pPr>
              <a:spcAft>
                <a:spcPts val="1000"/>
              </a:spcAft>
            </a:pPr>
            <a:r>
              <a:rPr lang="en-CA" dirty="0">
                <a:effectLst/>
                <a:ea typeface="Calibri" panose="020F0502020204030204" pitchFamily="34" charset="0"/>
              </a:rPr>
              <a:t>The adhesives used are chosen based on the particular requirements of the end product. Some of the typical glues used include phenol-formaldehyde resin or phenolic resin (PH), phenol-resorcinol-formaldehyde (PRF), resorcinol-formaldehyde (RF), melamine-urea-formaldehyde (MUF), polyurethane (PUR), and emulsion-polymer-</a:t>
            </a:r>
            <a:r>
              <a:rPr lang="en-CA" dirty="0" err="1">
                <a:effectLst/>
                <a:ea typeface="Calibri" panose="020F0502020204030204" pitchFamily="34" charset="0"/>
              </a:rPr>
              <a:t>isocyanurate</a:t>
            </a:r>
            <a:r>
              <a:rPr lang="en-CA" dirty="0">
                <a:effectLst/>
                <a:ea typeface="Calibri" panose="020F0502020204030204" pitchFamily="34" charset="0"/>
              </a:rPr>
              <a:t> (EPI).</a:t>
            </a: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24</a:t>
            </a:fld>
            <a:endParaRPr lang="en-CA"/>
          </a:p>
        </p:txBody>
      </p:sp>
    </p:spTree>
    <p:extLst>
      <p:ext uri="{BB962C8B-B14F-4D97-AF65-F5344CB8AC3E}">
        <p14:creationId xmlns:p14="http://schemas.microsoft.com/office/powerpoint/2010/main" val="10019013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600" dirty="0"/>
              <a:t>The production sequence for CLT panels is as follows:</a:t>
            </a:r>
          </a:p>
          <a:p>
            <a:pPr marL="285750" indent="-285750">
              <a:buFont typeface="Arial" panose="020B0604020202020204" pitchFamily="34" charset="0"/>
              <a:buChar char="•"/>
            </a:pPr>
            <a:endParaRPr lang="en-CA" sz="1600" dirty="0"/>
          </a:p>
          <a:p>
            <a:pPr marL="342900" lvl="0" indent="-342900">
              <a:buFont typeface="+mj-lt"/>
              <a:buAutoNum type="arabicPeriod"/>
            </a:pPr>
            <a:r>
              <a:rPr lang="en-CA" sz="1600" dirty="0"/>
              <a:t>Lumber is selected: common types include western larch and Douglas fir.</a:t>
            </a:r>
          </a:p>
          <a:p>
            <a:pPr marL="342900" lvl="0" indent="-342900">
              <a:buFont typeface="+mj-lt"/>
              <a:buAutoNum type="arabicPeriod"/>
            </a:pPr>
            <a:r>
              <a:rPr lang="en-CA" sz="1600" dirty="0"/>
              <a:t>Lumber is kiln dried to 12% moisture content. </a:t>
            </a:r>
          </a:p>
          <a:p>
            <a:pPr marL="342900" lvl="0" indent="-342900">
              <a:buFont typeface="+mj-lt"/>
              <a:buAutoNum type="arabicPeriod"/>
            </a:pPr>
            <a:r>
              <a:rPr lang="en-CA" sz="1600" dirty="0"/>
              <a:t>Defects are removed. </a:t>
            </a:r>
          </a:p>
          <a:p>
            <a:pPr marL="342900" lvl="0" indent="-342900">
              <a:buFont typeface="+mj-lt"/>
              <a:buAutoNum type="arabicPeriod"/>
            </a:pPr>
            <a:r>
              <a:rPr lang="en-CA" sz="1600" dirty="0"/>
              <a:t>Lumber pieces are trimmed and jointed.</a:t>
            </a:r>
          </a:p>
          <a:p>
            <a:pPr marL="342900" lvl="0" indent="-342900">
              <a:buFont typeface="+mj-lt"/>
              <a:buAutoNum type="arabicPeriod"/>
            </a:pPr>
            <a:r>
              <a:rPr lang="en-CA" sz="1600" dirty="0"/>
              <a:t>Boards are placed, and solid wood layers are formed in both directions.</a:t>
            </a:r>
          </a:p>
          <a:p>
            <a:pPr marL="342900" lvl="0" indent="-342900">
              <a:buFont typeface="+mj-lt"/>
              <a:buAutoNum type="arabicPeriod"/>
            </a:pPr>
            <a:r>
              <a:rPr lang="en-CA" sz="1600" dirty="0"/>
              <a:t>Every layer is sprayed with an adhesive.</a:t>
            </a:r>
          </a:p>
          <a:p>
            <a:pPr marL="342900" lvl="0" indent="-342900">
              <a:buFont typeface="+mj-lt"/>
              <a:buAutoNum type="arabicPeriod"/>
            </a:pPr>
            <a:r>
              <a:rPr lang="en-CA" sz="1600" dirty="0"/>
              <a:t>The panel is pressed together with a hydraulic press.</a:t>
            </a:r>
          </a:p>
          <a:p>
            <a:pPr marL="342900" lvl="0" indent="-342900">
              <a:buFont typeface="+mj-lt"/>
              <a:buAutoNum type="arabicPeriod"/>
            </a:pPr>
            <a:r>
              <a:rPr lang="en-CA" sz="1600" dirty="0"/>
              <a:t>Panels are then cut to size, milled, and finished as required for each project.</a:t>
            </a:r>
          </a:p>
          <a:p>
            <a:endParaRPr lang="en-CA" dirty="0"/>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25</a:t>
            </a:fld>
            <a:endParaRPr lang="en-CA"/>
          </a:p>
        </p:txBody>
      </p:sp>
    </p:spTree>
    <p:extLst>
      <p:ext uri="{BB962C8B-B14F-4D97-AF65-F5344CB8AC3E}">
        <p14:creationId xmlns:p14="http://schemas.microsoft.com/office/powerpoint/2010/main" val="15154594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600" dirty="0"/>
              <a:t>Alternating grains improve CLT panels’ dimensional stability and give CLT a strength-to-weight ratio comparable to concrete but at only 20% of its weight.</a:t>
            </a:r>
          </a:p>
          <a:p>
            <a:endParaRPr lang="en-CA" sz="1600" dirty="0"/>
          </a:p>
          <a:p>
            <a:r>
              <a:rPr lang="en-CA" sz="1600" dirty="0"/>
              <a:t>The panels’ ability to resist high racking and compressive forces makes them incredibly cost effective for multistory and long-span diaphragm applications. </a:t>
            </a:r>
          </a:p>
          <a:p>
            <a:endParaRPr lang="en-CA" sz="1600" dirty="0"/>
          </a:p>
          <a:p>
            <a:r>
              <a:rPr lang="en-CA" sz="1600" dirty="0"/>
              <a:t>CLT can be left exposed in building interiors up to eight or nine stories in Type IV-C buildings under the 2021 IBC (depending on occupancy). </a:t>
            </a:r>
          </a:p>
          <a:p>
            <a:endParaRPr lang="en-CA" sz="1600" dirty="0"/>
          </a:p>
          <a:p>
            <a:r>
              <a:rPr lang="en-CA" sz="1600" dirty="0"/>
              <a:t>CLT construction is versatile, fast, and clean (there is virtually no on-site waste) and comparatively quiet</a:t>
            </a:r>
            <a:r>
              <a:rPr lang="en-CA" dirty="0"/>
              <a:t>.</a:t>
            </a: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26</a:t>
            </a:fld>
            <a:endParaRPr lang="en-CA"/>
          </a:p>
        </p:txBody>
      </p:sp>
    </p:spTree>
    <p:extLst>
      <p:ext uri="{BB962C8B-B14F-4D97-AF65-F5344CB8AC3E}">
        <p14:creationId xmlns:p14="http://schemas.microsoft.com/office/powerpoint/2010/main" val="10995499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dirty="0"/>
              <a:t>Because of the rapid advancement in CLT and mass timber construction techniques and engineering, codes have evolved quickly to match their potential abilities and benefits.</a:t>
            </a:r>
          </a:p>
          <a:p>
            <a:endParaRPr lang="en-CA" sz="1400" dirty="0"/>
          </a:p>
          <a:p>
            <a:r>
              <a:rPr lang="en-CA" sz="1400" dirty="0"/>
              <a:t>CLT was first recognized as recently as 2015 in the US by the IBC. It was defined as “a prefabricated wood product consisting of not less than three layers of solid sawn lumber or structural composite lumber where the adjacent layers are cross-oriented and bonded with structural adhesive to form a solid wood element.” </a:t>
            </a:r>
          </a:p>
          <a:p>
            <a:endParaRPr lang="en-CA" sz="1400" dirty="0"/>
          </a:p>
          <a:p>
            <a:r>
              <a:rPr lang="en-CA" sz="1400" dirty="0"/>
              <a:t>At that time, there was a prescriptive code limit of six stories (B occupancy) or 85′. In December of that year, the ICC (International Code Council) formed an ad hoc committee on tall wood buildings, and in a few years, the code allowed greater heights and areas.</a:t>
            </a:r>
          </a:p>
          <a:p>
            <a:endParaRPr lang="en-CA" sz="1400" dirty="0"/>
          </a:p>
          <a:p>
            <a:r>
              <a:rPr lang="en-CA" sz="1400" dirty="0"/>
              <a:t>Type IV-HT (heavy timber) was allowed for 324,000 </a:t>
            </a:r>
            <a:r>
              <a:rPr lang="en-CA" sz="1400" dirty="0">
                <a:ea typeface="Times New Roman" panose="02020603050405020304" pitchFamily="18" charset="0"/>
                <a:cs typeface="Times New Roman" panose="02020603050405020304" pitchFamily="18" charset="0"/>
              </a:rPr>
              <a:t>ft</a:t>
            </a:r>
            <a:r>
              <a:rPr lang="en-CA" sz="1400" baseline="30000" dirty="0">
                <a:ea typeface="Times New Roman" panose="02020603050405020304" pitchFamily="18" charset="0"/>
                <a:cs typeface="Times New Roman" panose="02020603050405020304" pitchFamily="18" charset="0"/>
              </a:rPr>
              <a:t>2</a:t>
            </a:r>
            <a:r>
              <a:rPr lang="en-CA" sz="1400" dirty="0"/>
              <a:t> in total building area with an average of 54,000 </a:t>
            </a:r>
            <a:r>
              <a:rPr lang="en-CA" sz="1400" dirty="0">
                <a:ea typeface="Times New Roman" panose="02020603050405020304" pitchFamily="18" charset="0"/>
                <a:cs typeface="Times New Roman" panose="02020603050405020304" pitchFamily="18" charset="0"/>
              </a:rPr>
              <a:t>ft</a:t>
            </a:r>
            <a:r>
              <a:rPr lang="en-CA" sz="1400" baseline="30000" dirty="0">
                <a:ea typeface="Times New Roman" panose="02020603050405020304" pitchFamily="18" charset="0"/>
                <a:cs typeface="Times New Roman" panose="02020603050405020304" pitchFamily="18" charset="0"/>
              </a:rPr>
              <a:t>2</a:t>
            </a:r>
            <a:r>
              <a:rPr lang="en-CA" sz="1400" dirty="0"/>
              <a:t>/story in the 2018 IBC.</a:t>
            </a: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27</a:t>
            </a:fld>
            <a:endParaRPr lang="en-CA"/>
          </a:p>
        </p:txBody>
      </p:sp>
    </p:spTree>
    <p:extLst>
      <p:ext uri="{BB962C8B-B14F-4D97-AF65-F5344CB8AC3E}">
        <p14:creationId xmlns:p14="http://schemas.microsoft.com/office/powerpoint/2010/main" val="10838750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 the submission process for audiences requiring IACET CEU credits.</a:t>
            </a:r>
          </a:p>
          <a:p>
            <a:endParaRPr lang="en-US" dirty="0"/>
          </a:p>
          <a:p>
            <a:r>
              <a:rPr lang="en-US" dirty="0"/>
              <a:t>For those seeking IACET credit, they must take and pass the online test. They must self-report CEU credits to their certifying organization or agency.</a:t>
            </a:r>
          </a:p>
          <a:p>
            <a:endParaRPr lang="en-US" dirty="0"/>
          </a:p>
          <a:p>
            <a:r>
              <a:rPr lang="en-US" dirty="0"/>
              <a:t>Explain the credits awarded: IACET: 0.1 (Equivalent to 1 hour) CEUs.</a:t>
            </a:r>
          </a:p>
        </p:txBody>
      </p:sp>
      <p:sp>
        <p:nvSpPr>
          <p:cNvPr id="4" name="Slide Number Placeholder 3"/>
          <p:cNvSpPr>
            <a:spLocks noGrp="1"/>
          </p:cNvSpPr>
          <p:nvPr>
            <p:ph type="sldNum" sz="quarter" idx="10"/>
          </p:nvPr>
        </p:nvSpPr>
        <p:spPr/>
        <p:txBody>
          <a:bodyPr/>
          <a:lstStyle/>
          <a:p>
            <a:fld id="{41BDAC27-EA65-4CFE-B3FB-06977A465F32}" type="slidenum">
              <a:rPr lang="en-US" smtClean="0"/>
              <a:t>3</a:t>
            </a:fld>
            <a:endParaRPr lang="en-US"/>
          </a:p>
        </p:txBody>
      </p:sp>
    </p:spTree>
    <p:extLst>
      <p:ext uri="{BB962C8B-B14F-4D97-AF65-F5344CB8AC3E}">
        <p14:creationId xmlns:p14="http://schemas.microsoft.com/office/powerpoint/2010/main" val="22553475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384"/>
              </a:spcBef>
            </a:pPr>
            <a:r>
              <a:rPr lang="en-CA" sz="1800" kern="1200" dirty="0">
                <a:effectLst/>
                <a:ea typeface="Calibri" panose="020F0502020204030204" pitchFamily="34" charset="0"/>
              </a:rPr>
              <a:t>In 2018, the IBC contained nine construction types (I, II, III, IV, and V), with all but type IV having an A and B type. Buildings over </a:t>
            </a:r>
            <a:r>
              <a:rPr lang="en-CA" sz="1800" dirty="0">
                <a:ea typeface="Calibri" panose="020F0502020204030204" pitchFamily="34" charset="0"/>
              </a:rPr>
              <a:t>six</a:t>
            </a:r>
            <a:r>
              <a:rPr lang="en-CA" sz="1800" kern="1200" dirty="0">
                <a:effectLst/>
                <a:ea typeface="Calibri" panose="020F0502020204030204" pitchFamily="34" charset="0"/>
              </a:rPr>
              <a:t> stories could obtain approval by an Alternate </a:t>
            </a:r>
            <a:r>
              <a:rPr lang="en-US" sz="1800" b="0" i="0" dirty="0">
                <a:effectLst/>
              </a:rPr>
              <a:t>Materials and Methods Request. </a:t>
            </a:r>
            <a:r>
              <a:rPr lang="en-CA" sz="1800" kern="1200" dirty="0">
                <a:effectLst/>
                <a:ea typeface="Calibri" panose="020F0502020204030204" pitchFamily="34" charset="0"/>
              </a:rPr>
              <a:t>(AMMR) through performance-based design.</a:t>
            </a:r>
          </a:p>
          <a:p>
            <a:pPr>
              <a:spcBef>
                <a:spcPts val="384"/>
              </a:spcBef>
            </a:pPr>
            <a:endParaRPr lang="en-CA" sz="1800" dirty="0">
              <a:effectLst/>
              <a:ea typeface="Times New Roman" panose="02020603050405020304" pitchFamily="18" charset="0"/>
            </a:endParaRPr>
          </a:p>
          <a:p>
            <a:pPr>
              <a:spcBef>
                <a:spcPts val="384"/>
              </a:spcBef>
            </a:pPr>
            <a:r>
              <a:rPr lang="en-CA" sz="1800" dirty="0">
                <a:ea typeface="Calibri" panose="020F0502020204030204" pitchFamily="34" charset="0"/>
              </a:rPr>
              <a:t>The 202I IBC added</a:t>
            </a:r>
            <a:r>
              <a:rPr lang="en-CA" sz="1800" kern="1200" dirty="0">
                <a:effectLst/>
                <a:ea typeface="Calibri" panose="020F0502020204030204" pitchFamily="34" charset="0"/>
              </a:rPr>
              <a:t> three more construction types (IV-A, IV-B, IV-C) with type IV-A allowing up to 18 stories and 270′ (82 m) in height.</a:t>
            </a:r>
            <a:r>
              <a:rPr lang="en-CA" sz="1800" dirty="0">
                <a:ea typeface="Calibri" panose="020F0502020204030204" pitchFamily="34" charset="0"/>
              </a:rPr>
              <a:t> </a:t>
            </a:r>
            <a:endParaRPr lang="en-CA" sz="1800" dirty="0">
              <a:effectLst/>
              <a:ea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28</a:t>
            </a:fld>
            <a:endParaRPr lang="en-CA"/>
          </a:p>
        </p:txBody>
      </p:sp>
    </p:spTree>
    <p:extLst>
      <p:ext uri="{BB962C8B-B14F-4D97-AF65-F5344CB8AC3E}">
        <p14:creationId xmlns:p14="http://schemas.microsoft.com/office/powerpoint/2010/main" val="19399607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600" dirty="0"/>
              <a:t>As of 2022, the 284′ (86 m), 25-story Ascent MKE mixed-use building in Milwaukee, Wisconsin, (images) was officially the tallest mass timber building in the world. However, there were also proposals to build as high as 100 meters. </a:t>
            </a:r>
          </a:p>
          <a:p>
            <a:endParaRPr lang="en-CA" sz="1600" dirty="0"/>
          </a:p>
          <a:p>
            <a:r>
              <a:rPr lang="en-CA" sz="1600" dirty="0"/>
              <a:t>The building consists of 19 stories of mass timber on top of six stories of concrete, with two concrete elevator shafts used as a lateral-force-resisting system. </a:t>
            </a:r>
          </a:p>
          <a:p>
            <a:endParaRPr lang="en-CA" sz="1600" dirty="0"/>
          </a:p>
          <a:p>
            <a:r>
              <a:rPr lang="en-CA" sz="1600" dirty="0"/>
              <a:t>The structural team provided performance-based design and fire testing to get approvals, which took two years</a:t>
            </a:r>
            <a:r>
              <a:rPr lang="en-CA" dirty="0"/>
              <a:t>. </a:t>
            </a:r>
          </a:p>
          <a:p>
            <a:endParaRPr lang="en-CA" dirty="0"/>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29</a:t>
            </a:fld>
            <a:endParaRPr lang="en-CA"/>
          </a:p>
        </p:txBody>
      </p:sp>
    </p:spTree>
    <p:extLst>
      <p:ext uri="{BB962C8B-B14F-4D97-AF65-F5344CB8AC3E}">
        <p14:creationId xmlns:p14="http://schemas.microsoft.com/office/powerpoint/2010/main" val="42201817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600" dirty="0"/>
              <a:t>Connection design must consider structural design, aesthetics, fire ratings, constructability, shrinkage and swelling, and moisture protection. Connections are grouped into three broad classes. </a:t>
            </a:r>
          </a:p>
          <a:p>
            <a:endParaRPr lang="en-CA" sz="1600" dirty="0"/>
          </a:p>
          <a:p>
            <a:pPr marL="285750" indent="-285750">
              <a:buFont typeface="Arial" panose="020B0604020202020204" pitchFamily="34" charset="0"/>
              <a:buChar char="•"/>
            </a:pPr>
            <a:r>
              <a:rPr lang="en-CA" sz="1600" b="1" dirty="0"/>
              <a:t>Class 1 </a:t>
            </a:r>
            <a:r>
              <a:rPr lang="en-CA" sz="1600" dirty="0"/>
              <a:t>connections require only mass timber elements and structural fasteners and must be fire resistant according to the </a:t>
            </a:r>
            <a:r>
              <a:rPr lang="en-US" sz="1600" i="1" dirty="0"/>
              <a:t>National Design Specification</a:t>
            </a:r>
            <a:r>
              <a:rPr lang="en-US" sz="1600" i="1" baseline="30000" dirty="0"/>
              <a:t>®</a:t>
            </a:r>
            <a:r>
              <a:rPr lang="en-US" sz="1600" i="1" dirty="0"/>
              <a:t> (NDS</a:t>
            </a:r>
            <a:r>
              <a:rPr lang="en-US" sz="1600" i="1" baseline="30000" dirty="0"/>
              <a:t>®</a:t>
            </a:r>
            <a:r>
              <a:rPr lang="en-US" sz="1600" i="1" dirty="0"/>
              <a:t>) for Wood Construction </a:t>
            </a:r>
            <a:r>
              <a:rPr lang="en-CA" sz="1600" dirty="0"/>
              <a:t>calculations.</a:t>
            </a:r>
          </a:p>
          <a:p>
            <a:pPr marL="285750" indent="-285750">
              <a:buFont typeface="Arial" panose="020B0604020202020204" pitchFamily="34" charset="0"/>
              <a:buChar char="•"/>
            </a:pPr>
            <a:r>
              <a:rPr lang="en-CA" sz="1600" b="1" dirty="0"/>
              <a:t>Class 2 </a:t>
            </a:r>
            <a:r>
              <a:rPr lang="en-CA" sz="1600" dirty="0"/>
              <a:t>connections are custom steel-fabricated elements comprising components such as plates, angles, and structural fasteners. They require additional fire protection.</a:t>
            </a:r>
          </a:p>
          <a:p>
            <a:pPr marL="285750" indent="-285750">
              <a:buFont typeface="Arial" panose="020B0604020202020204" pitchFamily="34" charset="0"/>
              <a:buChar char="•"/>
            </a:pPr>
            <a:r>
              <a:rPr lang="en-US" sz="1600" b="1" dirty="0">
                <a:solidFill>
                  <a:srgbClr val="1C1C1C"/>
                </a:solidFill>
                <a:latin typeface="Arial" panose="020B0604020202020204" pitchFamily="34" charset="0"/>
                <a:ea typeface="Tahoma" panose="020B0604030504040204" pitchFamily="34" charset="0"/>
                <a:cs typeface="Arial" panose="020B0604020202020204" pitchFamily="34" charset="0"/>
              </a:rPr>
              <a:t>Class 3 </a:t>
            </a:r>
            <a:r>
              <a:rPr lang="en-US" sz="1600" dirty="0">
                <a:solidFill>
                  <a:srgbClr val="1C1C1C"/>
                </a:solidFill>
                <a:latin typeface="Arial" panose="020B0604020202020204" pitchFamily="34" charset="0"/>
                <a:ea typeface="Tahoma" panose="020B0604030504040204" pitchFamily="34" charset="0"/>
                <a:cs typeface="Arial" panose="020B0604020202020204" pitchFamily="34" charset="0"/>
              </a:rPr>
              <a:t>connections are prefabricated proprietary connectors from suppliers, mainly using wood to protect the steel connector. They are often backed by supporting strength tests and either have a tested and specified fire rating or require additional protection to meet fire rating requirements.</a:t>
            </a:r>
          </a:p>
          <a:p>
            <a:pPr marL="285750" indent="-285750">
              <a:buFont typeface="Arial" panose="020B0604020202020204" pitchFamily="34" charset="0"/>
              <a:buChar char="•"/>
            </a:pPr>
            <a:endParaRPr lang="en-CA" sz="1600" dirty="0"/>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33</a:t>
            </a:fld>
            <a:endParaRPr lang="en-CA"/>
          </a:p>
        </p:txBody>
      </p:sp>
    </p:spTree>
    <p:extLst>
      <p:ext uri="{BB962C8B-B14F-4D97-AF65-F5344CB8AC3E}">
        <p14:creationId xmlns:p14="http://schemas.microsoft.com/office/powerpoint/2010/main" val="15024552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600" dirty="0"/>
              <a:t>Because there are many structural conditions and configurations, there are also many specialized connectors specifically designed to be used with each one.</a:t>
            </a:r>
          </a:p>
          <a:p>
            <a:endParaRPr lang="en-CA" sz="1600" dirty="0"/>
          </a:p>
          <a:p>
            <a:r>
              <a:rPr lang="en-CA" sz="1600" dirty="0"/>
              <a:t>A variety of panel connectors are presented, arranged from least expensive to most expensive. Panel connectors deal with the </a:t>
            </a:r>
            <a:r>
              <a:rPr lang="en-US" sz="1600" dirty="0"/>
              <a:t>transfer of in-plane shear and tension along the panel to the panel joint.</a:t>
            </a:r>
            <a:endParaRPr lang="en-CA" sz="1600" dirty="0"/>
          </a:p>
          <a:p>
            <a:r>
              <a:rPr lang="en-US" sz="1600" dirty="0"/>
              <a:t> </a:t>
            </a:r>
            <a:endParaRPr lang="en-CA" sz="1600" dirty="0"/>
          </a:p>
          <a:p>
            <a:r>
              <a:rPr lang="en-US" sz="1600" b="1" dirty="0"/>
              <a:t>Spline joint: </a:t>
            </a:r>
            <a:r>
              <a:rPr lang="en-US" sz="1600" dirty="0"/>
              <a:t>A shallow rabbet is routed in at the top of each mating panel, and a narrow plywood strip is fastened across the joint in the field. The plywood is installed flush with the panel surface and connected to two adjacent panels with a series of screws at a spacing determined by the connector designer. The plywood splines are typically ¾″ (19 mm) to 1⅛″ (28.6 mm) thick and approximately 6″ (120 mm) wide. (Splines can be up to 10″ (25.4 cm) wide when an aggressive fastening pattern is required.) This is considered the most common and versatile edge joint connection for a floor or roof panel. </a:t>
            </a:r>
            <a:endParaRPr lang="en-CA" sz="1600" dirty="0"/>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34</a:t>
            </a:fld>
            <a:endParaRPr lang="en-CA"/>
          </a:p>
        </p:txBody>
      </p:sp>
    </p:spTree>
    <p:extLst>
      <p:ext uri="{BB962C8B-B14F-4D97-AF65-F5344CB8AC3E}">
        <p14:creationId xmlns:p14="http://schemas.microsoft.com/office/powerpoint/2010/main" val="14921440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effectLst/>
                <a:ea typeface="Times New Roman" panose="02020603050405020304" pitchFamily="18" charset="0"/>
              </a:rPr>
              <a:t>Half-lap </a:t>
            </a:r>
            <a:r>
              <a:rPr lang="en-US" sz="1600" b="1" dirty="0">
                <a:ea typeface="Times New Roman" panose="02020603050405020304" pitchFamily="18" charset="0"/>
              </a:rPr>
              <a:t>j</a:t>
            </a:r>
            <a:r>
              <a:rPr lang="en-US" sz="1600" b="1" dirty="0">
                <a:effectLst/>
                <a:ea typeface="Times New Roman" panose="02020603050405020304" pitchFamily="18" charset="0"/>
              </a:rPr>
              <a:t>oint: </a:t>
            </a:r>
            <a:r>
              <a:rPr lang="en-US" sz="1600" dirty="0">
                <a:effectLst/>
                <a:ea typeface="Times New Roman" panose="02020603050405020304" pitchFamily="18" charset="0"/>
              </a:rPr>
              <a:t>Both sides of the CLT panels are routed to half the depth and then overlapped together before securing the joint with screws. </a:t>
            </a:r>
            <a:r>
              <a:rPr lang="en-US" sz="1600" kern="1200" dirty="0">
                <a:effectLst/>
                <a:ea typeface="Times New Roman" panose="02020603050405020304" pitchFamily="18" charset="0"/>
              </a:rPr>
              <a:t>One series of screws is inserted through the horizontal portion of the overlapping wood to hold the panels together. A</a:t>
            </a:r>
            <a:r>
              <a:rPr lang="en-US" sz="1600" dirty="0">
                <a:effectLst/>
                <a:ea typeface="Times New Roman" panose="02020603050405020304" pitchFamily="18" charset="0"/>
              </a:rPr>
              <a:t> half-lap joint is appropriate adjacent to a side cantilever where the joint must resist uplift.</a:t>
            </a:r>
          </a:p>
          <a:p>
            <a:endParaRPr lang="en-US" sz="1600" dirty="0">
              <a:effectLst/>
              <a:ea typeface="Times New Roman" panose="02020603050405020304" pitchFamily="18" charset="0"/>
            </a:endParaRPr>
          </a:p>
          <a:p>
            <a:r>
              <a:rPr lang="en-US" sz="1600" b="1" kern="1200" dirty="0">
                <a:effectLst/>
                <a:ea typeface="Times New Roman" panose="02020603050405020304" pitchFamily="18" charset="0"/>
              </a:rPr>
              <a:t>Butt joint:</a:t>
            </a:r>
            <a:r>
              <a:rPr lang="en-US" sz="1600" kern="1200" dirty="0">
                <a:effectLst/>
                <a:ea typeface="Times New Roman" panose="02020603050405020304" pitchFamily="18" charset="0"/>
              </a:rPr>
              <a:t> Specialized screws are inserted at a 35° to 40° angle from each side of the joint at a spacing determined by the system designer. </a:t>
            </a:r>
          </a:p>
          <a:p>
            <a:endParaRPr lang="en-US" sz="1600" b="1" kern="1200" dirty="0">
              <a:effectLst/>
              <a:ea typeface="Times New Roman" panose="02020603050405020304" pitchFamily="18" charset="0"/>
            </a:endParaRPr>
          </a:p>
          <a:p>
            <a:r>
              <a:rPr lang="en-US" sz="1600" b="1" kern="1200" dirty="0">
                <a:effectLst/>
                <a:ea typeface="Times New Roman" panose="02020603050405020304" pitchFamily="18" charset="0"/>
              </a:rPr>
              <a:t>Tube connectors: </a:t>
            </a:r>
            <a:r>
              <a:rPr lang="en-CA" sz="1600" dirty="0">
                <a:effectLst/>
                <a:ea typeface="Times New Roman" panose="02020603050405020304" pitchFamily="18" charset="0"/>
              </a:rPr>
              <a:t>Adjacent floor panels are butted together and secured using slotted steel tubes and glued-in threaded rods. </a:t>
            </a: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36</a:t>
            </a:fld>
            <a:endParaRPr lang="en-CA"/>
          </a:p>
        </p:txBody>
      </p:sp>
    </p:spTree>
    <p:extLst>
      <p:ext uri="{BB962C8B-B14F-4D97-AF65-F5344CB8AC3E}">
        <p14:creationId xmlns:p14="http://schemas.microsoft.com/office/powerpoint/2010/main" val="30678772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800" dirty="0"/>
              <a:t>Floor-to-beam connections transfer vertical loads from the panel to the beam.</a:t>
            </a:r>
          </a:p>
          <a:p>
            <a:endParaRPr lang="en-CA" sz="1800" dirty="0"/>
          </a:p>
          <a:p>
            <a:pPr marL="285750" indent="-285750">
              <a:buFont typeface="Arial" panose="020B0604020202020204" pitchFamily="34" charset="0"/>
              <a:buChar char="•"/>
            </a:pPr>
            <a:r>
              <a:rPr lang="en-CA" sz="1800" b="1" dirty="0"/>
              <a:t>Type 1: </a:t>
            </a:r>
            <a:r>
              <a:rPr lang="en-CA" sz="1800" dirty="0"/>
              <a:t>Panels are screwed directly to the beam. The system designer determines the screw types and spacings.</a:t>
            </a:r>
          </a:p>
          <a:p>
            <a:pPr marL="285750" indent="-285750">
              <a:buFont typeface="Arial" panose="020B0604020202020204" pitchFamily="34" charset="0"/>
              <a:buChar char="•"/>
            </a:pPr>
            <a:r>
              <a:rPr lang="en-CA" sz="1800" b="1" dirty="0"/>
              <a:t>Type 2: </a:t>
            </a:r>
            <a:r>
              <a:rPr lang="en-CA" sz="1800" dirty="0"/>
              <a:t>Panels rest on recesses cut in the top of the beam and are secured with screws at </a:t>
            </a:r>
            <a:r>
              <a:rPr lang="en-US" sz="1800" dirty="0"/>
              <a:t>a 35° to 40° angle from each side.</a:t>
            </a:r>
            <a:endParaRPr lang="en-CA" sz="1800" dirty="0"/>
          </a:p>
          <a:p>
            <a:pPr marL="285750" indent="-285750">
              <a:buFont typeface="Arial" panose="020B0604020202020204" pitchFamily="34" charset="0"/>
              <a:buChar char="•"/>
            </a:pPr>
            <a:r>
              <a:rPr lang="en-CA" sz="1800" b="1" dirty="0"/>
              <a:t>Type 3: </a:t>
            </a:r>
            <a:r>
              <a:rPr lang="en-CA" sz="1800" dirty="0"/>
              <a:t>Additional dimensional members (ledgers) are screwed to the side of the beams, and the panels rest on those ledgers and are fastened to them with vertical screws</a:t>
            </a:r>
            <a:r>
              <a:rPr lang="en-US" sz="1800" dirty="0"/>
              <a:t>.</a:t>
            </a:r>
          </a:p>
          <a:p>
            <a:endParaRPr lang="en-CA" sz="1800" dirty="0"/>
          </a:p>
          <a:p>
            <a:r>
              <a:rPr lang="en-US" sz="1800" dirty="0"/>
              <a:t>Other steel connectors could also be used; however, they are not as economical.  </a:t>
            </a:r>
            <a:endParaRPr lang="en-CA" sz="1800" dirty="0"/>
          </a:p>
          <a:p>
            <a:endParaRPr lang="en-CA" sz="1800" dirty="0"/>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37</a:t>
            </a:fld>
            <a:endParaRPr lang="en-CA"/>
          </a:p>
        </p:txBody>
      </p:sp>
    </p:spTree>
    <p:extLst>
      <p:ext uri="{BB962C8B-B14F-4D97-AF65-F5344CB8AC3E}">
        <p14:creationId xmlns:p14="http://schemas.microsoft.com/office/powerpoint/2010/main" val="2172198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600" dirty="0"/>
              <a:t>Floor panel-to-wall connections transfer vertical loads from floor or roof panels to a vertical wall panel. They also transfer in-plane and out-of-plane shear between wall and floor panels.</a:t>
            </a:r>
          </a:p>
          <a:p>
            <a:endParaRPr lang="en-CA" sz="1600" dirty="0"/>
          </a:p>
          <a:p>
            <a:pPr marL="342900" indent="-342900">
              <a:buFont typeface="+mj-lt"/>
              <a:buAutoNum type="arabicPeriod"/>
            </a:pPr>
            <a:r>
              <a:rPr lang="en-CA" sz="1600" b="1" dirty="0"/>
              <a:t>Ledger connection, balloon framing: </a:t>
            </a:r>
            <a:r>
              <a:rPr lang="en-CA" sz="1600" dirty="0"/>
              <a:t>A lumber ledger piece is attached to the wall panel, and screws secure the floor panel to the ledger top.</a:t>
            </a:r>
          </a:p>
          <a:p>
            <a:pPr marL="342900" indent="-342900">
              <a:buFont typeface="+mj-lt"/>
              <a:buAutoNum type="arabicPeriod"/>
            </a:pPr>
            <a:r>
              <a:rPr lang="en-CA" sz="1600" b="1" dirty="0"/>
              <a:t>Metal bracket, balloon framing: </a:t>
            </a:r>
            <a:r>
              <a:rPr lang="en-CA" sz="1600" dirty="0"/>
              <a:t>An L-shaped metal bracket is secured to the wall panel, and the floor panel rests on and is connected to the bracket. The bracket can be mounted with the “L” upside right or upside down.</a:t>
            </a:r>
          </a:p>
          <a:p>
            <a:pPr marL="342900" indent="-342900">
              <a:buFont typeface="+mj-lt"/>
              <a:buAutoNum type="arabicPeriod"/>
            </a:pPr>
            <a:r>
              <a:rPr lang="en-CA" sz="1600" b="1" dirty="0"/>
              <a:t>Concealed plates: </a:t>
            </a:r>
            <a:r>
              <a:rPr lang="en-CA" sz="1600" dirty="0"/>
              <a:t>T-shaped connectors are inserted into the wall panels with the leg of the T vertical in the panel. Floor panels rest on the wall panel, and the horizontal portion of the T is fastened through the floor panel.</a:t>
            </a: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38</a:t>
            </a:fld>
            <a:endParaRPr lang="en-CA"/>
          </a:p>
        </p:txBody>
      </p:sp>
    </p:spTree>
    <p:extLst>
      <p:ext uri="{BB962C8B-B14F-4D97-AF65-F5344CB8AC3E}">
        <p14:creationId xmlns:p14="http://schemas.microsoft.com/office/powerpoint/2010/main" val="4761068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384"/>
              </a:spcBef>
            </a:pPr>
            <a:r>
              <a:rPr lang="en-CA" sz="1600" kern="1200" dirty="0">
                <a:solidFill>
                  <a:srgbClr val="1C1C1C"/>
                </a:solidFill>
                <a:effectLst/>
                <a:ea typeface="Times New Roman" panose="02020603050405020304" pitchFamily="18" charset="0"/>
              </a:rPr>
              <a:t>As </a:t>
            </a:r>
            <a:r>
              <a:rPr lang="en-US" sz="1600" kern="1200" dirty="0">
                <a:solidFill>
                  <a:srgbClr val="1C1C1C"/>
                </a:solidFill>
                <a:effectLst/>
                <a:ea typeface="Times" panose="02020603050405020304" pitchFamily="18" charset="0"/>
              </a:rPr>
              <a:t>with metal connectors, there is a wide selection of fully threaded and partially threaded screws for mass timber construction. Partially threaded fasteners (screws) are available in lengths of up to 360 mm (14-3/16″). </a:t>
            </a:r>
          </a:p>
          <a:p>
            <a:pPr>
              <a:spcBef>
                <a:spcPts val="384"/>
              </a:spcBef>
            </a:pPr>
            <a:endParaRPr lang="en-CA" sz="1600" dirty="0">
              <a:effectLst/>
              <a:ea typeface="Times New Roman" panose="02020603050405020304" pitchFamily="18" charset="0"/>
            </a:endParaRPr>
          </a:p>
          <a:p>
            <a:pPr>
              <a:spcBef>
                <a:spcPts val="384"/>
              </a:spcBef>
            </a:pPr>
            <a:r>
              <a:rPr lang="en-US" sz="1600" kern="1200" dirty="0">
                <a:solidFill>
                  <a:srgbClr val="1C1C1C"/>
                </a:solidFill>
                <a:effectLst/>
                <a:ea typeface="Times" panose="02020603050405020304" pitchFamily="18" charset="0"/>
              </a:rPr>
              <a:t>Fully threaded fasteners are available in lengths up to 600 mm (23⅝″). Each fastener type is designed for particular tasks. </a:t>
            </a:r>
          </a:p>
          <a:p>
            <a:pPr>
              <a:spcBef>
                <a:spcPts val="384"/>
              </a:spcBef>
            </a:pPr>
            <a:endParaRPr lang="en-CA" sz="1600" dirty="0">
              <a:effectLst/>
              <a:ea typeface="Times New Roman" panose="02020603050405020304" pitchFamily="18" charset="0"/>
            </a:endParaRPr>
          </a:p>
          <a:p>
            <a:pPr>
              <a:spcBef>
                <a:spcPts val="384"/>
              </a:spcBef>
            </a:pPr>
            <a:r>
              <a:rPr lang="en-US" sz="1600" kern="1200" dirty="0">
                <a:solidFill>
                  <a:srgbClr val="1C1C1C"/>
                </a:solidFill>
                <a:effectLst/>
                <a:ea typeface="Times" panose="02020603050405020304" pitchFamily="18" charset="0"/>
              </a:rPr>
              <a:t>This course illustrates just a few representative examples most closely aligned with the fastener and joint types noted earlier. </a:t>
            </a:r>
          </a:p>
          <a:p>
            <a:pPr>
              <a:spcBef>
                <a:spcPts val="384"/>
              </a:spcBef>
            </a:pPr>
            <a:endParaRPr lang="en-CA" sz="1600" dirty="0">
              <a:effectLst/>
              <a:ea typeface="Times New Roman" panose="02020603050405020304" pitchFamily="18" charset="0"/>
            </a:endParaRPr>
          </a:p>
          <a:p>
            <a:pPr>
              <a:spcBef>
                <a:spcPts val="384"/>
              </a:spcBef>
            </a:pPr>
            <a:r>
              <a:rPr lang="en-US" sz="1600" kern="1200" dirty="0">
                <a:solidFill>
                  <a:srgbClr val="1C1C1C"/>
                </a:solidFill>
                <a:effectLst/>
                <a:ea typeface="Times" panose="02020603050405020304" pitchFamily="18" charset="0"/>
              </a:rPr>
              <a:t>System designers should consult manufacturers’ catalogs to see the full range of options.</a:t>
            </a:r>
            <a:endParaRPr lang="en-CA" sz="1600" dirty="0">
              <a:effectLst/>
              <a:ea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39</a:t>
            </a:fld>
            <a:endParaRPr lang="en-CA"/>
          </a:p>
        </p:txBody>
      </p:sp>
    </p:spTree>
    <p:extLst>
      <p:ext uri="{BB962C8B-B14F-4D97-AF65-F5344CB8AC3E}">
        <p14:creationId xmlns:p14="http://schemas.microsoft.com/office/powerpoint/2010/main" val="2677015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384"/>
              </a:spcBef>
            </a:pPr>
            <a:r>
              <a:rPr lang="en-CA" sz="1600" b="1" kern="1200" dirty="0">
                <a:effectLst/>
                <a:ea typeface="Calibri" panose="020F0502020204030204" pitchFamily="34" charset="0"/>
              </a:rPr>
              <a:t>Countersunk fully threaded </a:t>
            </a:r>
            <a:r>
              <a:rPr lang="en-US" sz="1600" b="1" kern="1200" dirty="0">
                <a:effectLst/>
                <a:ea typeface="Times" panose="02020603050405020304" pitchFamily="18" charset="0"/>
              </a:rPr>
              <a:t>screws: </a:t>
            </a:r>
            <a:endParaRPr lang="en-CA" sz="1600" dirty="0">
              <a:effectLst/>
              <a:ea typeface="Times New Roman" panose="02020603050405020304" pitchFamily="18" charset="0"/>
            </a:endParaRPr>
          </a:p>
          <a:p>
            <a:pPr>
              <a:spcBef>
                <a:spcPts val="384"/>
              </a:spcBef>
            </a:pPr>
            <a:r>
              <a:rPr lang="en-CA" sz="1600" kern="1200" dirty="0">
                <a:effectLst/>
                <a:ea typeface="Calibri" panose="020F0502020204030204" pitchFamily="34" charset="0"/>
              </a:rPr>
              <a:t>For beam reinforcement, wall-to-wall connections, floor-to-floor connections, support beams, and butt joints: </a:t>
            </a:r>
            <a:r>
              <a:rPr lang="en-US" sz="1600" kern="1200" dirty="0">
                <a:effectLst/>
                <a:ea typeface="Times" panose="02020603050405020304" pitchFamily="18" charset="0"/>
              </a:rPr>
              <a:t>They are available in lengths of 4¾″</a:t>
            </a:r>
            <a:r>
              <a:rPr lang="en-US" sz="1600" kern="1200" baseline="30000" dirty="0">
                <a:effectLst/>
                <a:ea typeface="Times" panose="02020603050405020304" pitchFamily="18" charset="0"/>
              </a:rPr>
              <a:t> </a:t>
            </a:r>
            <a:r>
              <a:rPr lang="en-US" sz="1600" kern="1200" dirty="0">
                <a:effectLst/>
                <a:ea typeface="Times" panose="02020603050405020304" pitchFamily="18" charset="0"/>
              </a:rPr>
              <a:t>(120 mm) to 13¾″ (350 mm) and are designed for CLT construction, mass timber construction, and general interior applications. They have a proprietary point that provides fast starts and excellent holding power.</a:t>
            </a:r>
            <a:r>
              <a:rPr lang="en-US" sz="1600" dirty="0">
                <a:ea typeface="Times" panose="02020603050405020304" pitchFamily="18" charset="0"/>
              </a:rPr>
              <a:t> These screws can also be used as compression reinforcement in a beam. </a:t>
            </a:r>
            <a:endParaRPr lang="en-US" sz="1600" kern="1200" dirty="0">
              <a:effectLst/>
              <a:ea typeface="Times" panose="02020603050405020304" pitchFamily="18" charset="0"/>
            </a:endParaRPr>
          </a:p>
          <a:p>
            <a:pPr>
              <a:spcBef>
                <a:spcPts val="384"/>
              </a:spcBef>
            </a:pPr>
            <a:endParaRPr lang="en-CA" sz="1600" dirty="0">
              <a:effectLst/>
              <a:ea typeface="Times New Roman" panose="02020603050405020304" pitchFamily="18" charset="0"/>
            </a:endParaRPr>
          </a:p>
          <a:p>
            <a:pPr>
              <a:spcBef>
                <a:spcPts val="384"/>
              </a:spcBef>
            </a:pPr>
            <a:r>
              <a:rPr lang="en-CA" sz="1600" b="1" kern="1200" dirty="0">
                <a:effectLst/>
                <a:ea typeface="Calibri" panose="020F0502020204030204" pitchFamily="34" charset="0"/>
              </a:rPr>
              <a:t>Countersunk partially threaded screws: </a:t>
            </a:r>
            <a:endParaRPr lang="en-CA" sz="1600" dirty="0">
              <a:effectLst/>
              <a:ea typeface="Times New Roman" panose="02020603050405020304" pitchFamily="18" charset="0"/>
            </a:endParaRPr>
          </a:p>
          <a:p>
            <a:pPr>
              <a:spcBef>
                <a:spcPts val="384"/>
              </a:spcBef>
            </a:pPr>
            <a:r>
              <a:rPr lang="en-CA" sz="1600" kern="1200" dirty="0">
                <a:effectLst/>
                <a:ea typeface="Calibri" panose="020F0502020204030204" pitchFamily="34" charset="0"/>
              </a:rPr>
              <a:t>For wall-to-wall, floor-to-floor, wall-to-floor, panel-to-beam, and panel-to-wall connections, surface splines, lap joints, ledger connections, and general timber framing connections: They are available in lengths of 3⅛″</a:t>
            </a:r>
            <a:r>
              <a:rPr lang="en-CA" sz="1600" kern="1200" baseline="30000" dirty="0">
                <a:effectLst/>
                <a:ea typeface="Calibri" panose="020F0502020204030204" pitchFamily="34" charset="0"/>
              </a:rPr>
              <a:t> </a:t>
            </a:r>
            <a:r>
              <a:rPr lang="en-CA" sz="1600" kern="1200" dirty="0">
                <a:effectLst/>
                <a:ea typeface="Calibri" panose="020F0502020204030204" pitchFamily="34" charset="0"/>
              </a:rPr>
              <a:t>(80 mm) to </a:t>
            </a:r>
            <a:r>
              <a:rPr lang="en-CA" sz="1600" dirty="0">
                <a:ea typeface="Calibri" panose="020F0502020204030204" pitchFamily="34" charset="0"/>
              </a:rPr>
              <a:t>14″</a:t>
            </a:r>
            <a:r>
              <a:rPr lang="en-CA" sz="1600" kern="1200" dirty="0">
                <a:effectLst/>
                <a:ea typeface="Calibri" panose="020F0502020204030204" pitchFamily="34" charset="0"/>
              </a:rPr>
              <a:t> (300 mm) and are designed for CLT construction, mass timber construction, and general interior applications. They pull structural members together with super-holding power. The large, flat head with </a:t>
            </a:r>
            <a:r>
              <a:rPr lang="en-CA" sz="1600" kern="1200" dirty="0" err="1">
                <a:effectLst/>
                <a:ea typeface="Calibri" panose="020F0502020204030204" pitchFamily="34" charset="0"/>
              </a:rPr>
              <a:t>underhead</a:t>
            </a:r>
            <a:r>
              <a:rPr lang="en-CA" sz="1600" kern="1200" dirty="0">
                <a:effectLst/>
                <a:ea typeface="Calibri" panose="020F0502020204030204" pitchFamily="34" charset="0"/>
              </a:rPr>
              <a:t> nibs provides for clean countersinking.</a:t>
            </a:r>
            <a:endParaRPr lang="en-CA" sz="1600" dirty="0">
              <a:effectLst/>
              <a:ea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40</a:t>
            </a:fld>
            <a:endParaRPr lang="en-CA"/>
          </a:p>
        </p:txBody>
      </p:sp>
    </p:spTree>
    <p:extLst>
      <p:ext uri="{BB962C8B-B14F-4D97-AF65-F5344CB8AC3E}">
        <p14:creationId xmlns:p14="http://schemas.microsoft.com/office/powerpoint/2010/main" val="11126943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effectLst/>
                <a:ea typeface="Calibri" panose="020F0502020204030204" pitchFamily="34" charset="0"/>
              </a:rPr>
              <a:t>Hex head with recessed</a:t>
            </a:r>
            <a:r>
              <a:rPr lang="en-US" sz="1600" b="1" dirty="0">
                <a:effectLst/>
                <a:ea typeface="Times" panose="02020603050405020304" pitchFamily="18" charset="0"/>
              </a:rPr>
              <a:t> screw:</a:t>
            </a:r>
          </a:p>
          <a:p>
            <a:r>
              <a:rPr lang="en-US" sz="1600" dirty="0">
                <a:ea typeface="Times" panose="02020603050405020304" pitchFamily="18" charset="0"/>
              </a:rPr>
              <a:t>This </a:t>
            </a:r>
            <a:r>
              <a:rPr lang="en-US" sz="1600" dirty="0">
                <a:effectLst/>
                <a:ea typeface="Times" panose="02020603050405020304" pitchFamily="18" charset="0"/>
              </a:rPr>
              <a:t>structural fastener is designed for CLT construction and general interior applications and is used for steel plate-to-wood connections. These partially threaded, 0.394″ (10 mm) and 0.472″ (12.5 mm) diameter structural fasteners pull structural members together while providing excellent connection strength. </a:t>
            </a:r>
          </a:p>
          <a:p>
            <a:endParaRPr lang="en-US" sz="1600" dirty="0">
              <a:ea typeface="Times" panose="02020603050405020304" pitchFamily="18" charset="0"/>
            </a:endParaRPr>
          </a:p>
          <a:p>
            <a:r>
              <a:rPr lang="en-US" sz="1600" b="1" dirty="0">
                <a:ea typeface="Times" panose="02020603050405020304" pitchFamily="18" charset="0"/>
              </a:rPr>
              <a:t>Structural</a:t>
            </a:r>
            <a:r>
              <a:rPr lang="en-US" sz="1600" b="1" dirty="0">
                <a:effectLst/>
                <a:ea typeface="Calibri" panose="020F0502020204030204" pitchFamily="34" charset="0"/>
              </a:rPr>
              <a:t> wood screw, cap head:</a:t>
            </a:r>
          </a:p>
          <a:p>
            <a:r>
              <a:rPr lang="en-US" sz="1600" dirty="0">
                <a:ea typeface="Times" panose="02020603050405020304" pitchFamily="18" charset="0"/>
              </a:rPr>
              <a:t>This screw</a:t>
            </a:r>
            <a:r>
              <a:rPr lang="en-US" sz="1600" dirty="0">
                <a:effectLst/>
                <a:ea typeface="Times" panose="02020603050405020304" pitchFamily="18" charset="0"/>
              </a:rPr>
              <a:t> is an excellent solution for butt joints and uplift resistance connections. The full-threaded shank engages the entire length of the fastener, providing a secure connection. It is tested in accordance with ICC-ES AC233 (screw) and AC13 (wall assembly and roof-to-wall assembly) for uplift and lateral loads between wall plates and vertical wall framing and between the top plate and the roof rafters or trusses. The small diameter allows narrow spacing without causing splitting.</a:t>
            </a:r>
            <a:endParaRPr lang="en-CA" sz="1600" dirty="0">
              <a:effectLst/>
              <a:ea typeface="Times"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41</a:t>
            </a:fld>
            <a:endParaRPr lang="en-CA"/>
          </a:p>
        </p:txBody>
      </p:sp>
    </p:spTree>
    <p:extLst>
      <p:ext uri="{BB962C8B-B14F-4D97-AF65-F5344CB8AC3E}">
        <p14:creationId xmlns:p14="http://schemas.microsoft.com/office/powerpoint/2010/main" val="30448054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dirty="0"/>
              <a:t>Mass timber is a construction methodology that effectively integrates environmental responsibility, improved building performance, and the many benefits of off-site construction. This course provides an overview of recent and rapid advancements in this field and reviews mass timber components and the various framing approaches that can be utilized. It focuses on the metal connectors and fasteners that enable the system to function solidly and elegantly. </a:t>
            </a:r>
          </a:p>
          <a:p>
            <a:endParaRPr lang="en-CA" sz="1400" dirty="0"/>
          </a:p>
          <a:p>
            <a:r>
              <a:rPr lang="en-CA" sz="1400" b="1" dirty="0"/>
              <a:t>Learning Objectives:</a:t>
            </a:r>
          </a:p>
          <a:p>
            <a:endParaRPr lang="en-CA" sz="1400" dirty="0"/>
          </a:p>
          <a:p>
            <a:r>
              <a:rPr lang="en-CA" sz="1400" dirty="0"/>
              <a:t>At the end of this program, participants will be able to:</a:t>
            </a:r>
          </a:p>
          <a:p>
            <a:pPr marL="285750" lvl="0" indent="-285750">
              <a:buFont typeface="Arial" panose="020B0604020202020204" pitchFamily="34" charset="0"/>
              <a:buChar char="•"/>
            </a:pPr>
            <a:r>
              <a:rPr lang="en-US" sz="1400" dirty="0"/>
              <a:t>describe how mass timber construction impacts carbon emissions, indoor environmental quality, and safety</a:t>
            </a:r>
          </a:p>
          <a:p>
            <a:pPr marL="285750" lvl="0" indent="-285750">
              <a:buFont typeface="Arial" panose="020B0604020202020204" pitchFamily="34" charset="0"/>
              <a:buChar char="•"/>
            </a:pPr>
            <a:r>
              <a:rPr lang="en-US" sz="1400" dirty="0"/>
              <a:t>specify the most appropriate metal connectors when designing mass timber structures, considering fire ratings, constructability, shrinkage and swelling, and moisture protection</a:t>
            </a:r>
          </a:p>
          <a:p>
            <a:pPr marL="285750" lvl="0" indent="-285750">
              <a:buFont typeface="Arial" panose="020B0604020202020204" pitchFamily="34" charset="0"/>
              <a:buChar char="•"/>
            </a:pPr>
            <a:r>
              <a:rPr lang="en-US" sz="1400" dirty="0"/>
              <a:t>compare types of mass timber framing systems for cost and speed of construction, seismic resistance, carbon emissions, and clear span, and</a:t>
            </a:r>
          </a:p>
          <a:p>
            <a:pPr marL="285750" lvl="0" indent="-285750">
              <a:buFont typeface="Arial" panose="020B0604020202020204" pitchFamily="34" charset="0"/>
              <a:buChar char="•"/>
            </a:pPr>
            <a:r>
              <a:rPr lang="en-US" sz="1400" dirty="0"/>
              <a:t>utilize metal connectors as structural and design elements simultaneously</a:t>
            </a:r>
            <a:r>
              <a:rPr lang="en-US" dirty="0"/>
              <a:t>.</a:t>
            </a:r>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6</a:t>
            </a:fld>
            <a:endParaRPr lang="en-CA"/>
          </a:p>
        </p:txBody>
      </p:sp>
    </p:spTree>
    <p:extLst>
      <p:ext uri="{BB962C8B-B14F-4D97-AF65-F5344CB8AC3E}">
        <p14:creationId xmlns:p14="http://schemas.microsoft.com/office/powerpoint/2010/main" val="18679637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384"/>
              </a:spcBef>
            </a:pPr>
            <a:r>
              <a:rPr lang="en-US" sz="1600" b="1" kern="1200" dirty="0">
                <a:effectLst/>
                <a:ea typeface="Calibri" panose="020F0502020204030204" pitchFamily="34" charset="0"/>
              </a:rPr>
              <a:t>Wood with variable thread screw:</a:t>
            </a:r>
            <a:r>
              <a:rPr lang="en-US" sz="1600" b="1" kern="1200" dirty="0">
                <a:effectLst/>
                <a:ea typeface="Times" panose="02020603050405020304" pitchFamily="18" charset="0"/>
              </a:rPr>
              <a:t> </a:t>
            </a:r>
            <a:endParaRPr lang="en-CA" sz="1600" dirty="0">
              <a:effectLst/>
              <a:ea typeface="Times New Roman" panose="02020603050405020304" pitchFamily="18" charset="0"/>
            </a:endParaRPr>
          </a:p>
          <a:p>
            <a:pPr>
              <a:spcBef>
                <a:spcPts val="384"/>
              </a:spcBef>
            </a:pPr>
            <a:r>
              <a:rPr lang="en-US" sz="1600" kern="1200" dirty="0">
                <a:effectLst/>
                <a:ea typeface="Times" panose="02020603050405020304" pitchFamily="18" charset="0"/>
              </a:rPr>
              <a:t>This screw is used for CLT applications such as diaphragm surface splines and half-lap joints and to attach a sole plate to a rim board. It is 4″ (120 mm) long.</a:t>
            </a:r>
          </a:p>
          <a:p>
            <a:pPr>
              <a:spcBef>
                <a:spcPts val="384"/>
              </a:spcBef>
            </a:pPr>
            <a:endParaRPr lang="en-US" sz="1600" dirty="0">
              <a:ea typeface="Times New Roman" panose="02020603050405020304" pitchFamily="18" charset="0"/>
            </a:endParaRPr>
          </a:p>
          <a:p>
            <a:pPr>
              <a:spcBef>
                <a:spcPts val="384"/>
              </a:spcBef>
            </a:pPr>
            <a:endParaRPr lang="en-CA" sz="1600" dirty="0">
              <a:effectLst/>
              <a:ea typeface="Times New Roman" panose="02020603050405020304" pitchFamily="18" charset="0"/>
            </a:endParaRPr>
          </a:p>
          <a:p>
            <a:pPr>
              <a:spcBef>
                <a:spcPts val="384"/>
              </a:spcBef>
            </a:pPr>
            <a:r>
              <a:rPr lang="en-CA" sz="1600" b="1" kern="1200" dirty="0">
                <a:effectLst/>
                <a:ea typeface="Times New Roman" panose="02020603050405020304" pitchFamily="18" charset="0"/>
              </a:rPr>
              <a:t>Structural wood screw:</a:t>
            </a:r>
            <a:endParaRPr lang="en-CA" sz="1600" dirty="0">
              <a:effectLst/>
              <a:ea typeface="Times New Roman" panose="02020603050405020304" pitchFamily="18" charset="0"/>
            </a:endParaRPr>
          </a:p>
          <a:p>
            <a:pPr>
              <a:spcBef>
                <a:spcPts val="384"/>
              </a:spcBef>
            </a:pPr>
            <a:r>
              <a:rPr lang="en-CA" sz="1600" kern="1200" dirty="0">
                <a:effectLst/>
                <a:ea typeface="Calibri" panose="020F0502020204030204" pitchFamily="34" charset="0"/>
              </a:rPr>
              <a:t>This screw, available in lengths of 2-15/16″ (74.6 mm) to 6⅝″ (168.25 mm), is designed for CLT construction applications and multi-plywood members. It requires less torque to install than comparable fasteners. The large diameter washer head pulls members down easily, eliminating the need for extra washers.</a:t>
            </a:r>
            <a:endParaRPr lang="en-CA" sz="1600" dirty="0">
              <a:effectLst/>
              <a:ea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42</a:t>
            </a:fld>
            <a:endParaRPr lang="en-CA"/>
          </a:p>
        </p:txBody>
      </p:sp>
    </p:spTree>
    <p:extLst>
      <p:ext uri="{BB962C8B-B14F-4D97-AF65-F5344CB8AC3E}">
        <p14:creationId xmlns:p14="http://schemas.microsoft.com/office/powerpoint/2010/main" val="37183825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384"/>
              </a:spcBef>
            </a:pPr>
            <a:r>
              <a:rPr lang="en-US" sz="1600" b="1" kern="1200" dirty="0">
                <a:effectLst/>
                <a:ea typeface="Times" panose="02020603050405020304" pitchFamily="18" charset="0"/>
              </a:rPr>
              <a:t>Angle brackets:</a:t>
            </a:r>
            <a:endParaRPr lang="en-CA" sz="1600" dirty="0">
              <a:effectLst/>
              <a:ea typeface="Times New Roman" panose="02020603050405020304" pitchFamily="18" charset="0"/>
            </a:endParaRPr>
          </a:p>
          <a:p>
            <a:pPr>
              <a:spcBef>
                <a:spcPts val="384"/>
              </a:spcBef>
            </a:pPr>
            <a:r>
              <a:rPr lang="en-US" sz="1600" kern="1200" dirty="0">
                <a:effectLst/>
                <a:ea typeface="Times" panose="02020603050405020304" pitchFamily="18" charset="0"/>
              </a:rPr>
              <a:t>Angle brackets are used to connect CLT wall panels to CLT floors or concrete slabs. Various fastener and anchor options are available depending on the required loads and application.</a:t>
            </a:r>
          </a:p>
          <a:p>
            <a:pPr>
              <a:spcBef>
                <a:spcPts val="384"/>
              </a:spcBef>
            </a:pPr>
            <a:endParaRPr lang="en-CA" sz="1600" dirty="0">
              <a:effectLst/>
              <a:ea typeface="Times New Roman" panose="02020603050405020304" pitchFamily="18" charset="0"/>
            </a:endParaRPr>
          </a:p>
          <a:p>
            <a:pPr>
              <a:spcBef>
                <a:spcPts val="384"/>
              </a:spcBef>
            </a:pPr>
            <a:r>
              <a:rPr lang="en-US" sz="1600" b="1" kern="1200" dirty="0">
                <a:effectLst/>
                <a:ea typeface="Times" panose="02020603050405020304" pitchFamily="18" charset="0"/>
              </a:rPr>
              <a:t>Simple screwed connections:</a:t>
            </a:r>
            <a:endParaRPr lang="en-CA" sz="1600" dirty="0">
              <a:effectLst/>
              <a:ea typeface="Times New Roman" panose="02020603050405020304" pitchFamily="18" charset="0"/>
            </a:endParaRPr>
          </a:p>
          <a:p>
            <a:pPr>
              <a:spcBef>
                <a:spcPts val="384"/>
              </a:spcBef>
            </a:pPr>
            <a:r>
              <a:rPr lang="en-US" sz="1600" kern="1200" dirty="0">
                <a:effectLst/>
                <a:ea typeface="Times" panose="02020603050405020304" pitchFamily="18" charset="0"/>
              </a:rPr>
              <a:t>These can be used based on the capacity of the connection and the wall application (shear wall or bearing wall).</a:t>
            </a:r>
          </a:p>
          <a:p>
            <a:pPr>
              <a:spcBef>
                <a:spcPts val="384"/>
              </a:spcBef>
            </a:pPr>
            <a:endParaRPr lang="en-CA" sz="1600" dirty="0">
              <a:effectLst/>
              <a:ea typeface="Times New Roman" panose="02020603050405020304" pitchFamily="18" charset="0"/>
            </a:endParaRPr>
          </a:p>
          <a:p>
            <a:pPr>
              <a:spcBef>
                <a:spcPts val="384"/>
              </a:spcBef>
              <a:tabLst>
                <a:tab pos="228600" algn="l"/>
              </a:tabLst>
            </a:pPr>
            <a:r>
              <a:rPr lang="en-US" sz="1600" b="1" kern="1200" dirty="0">
                <a:effectLst/>
                <a:ea typeface="Times" panose="02020603050405020304" pitchFamily="18" charset="0"/>
              </a:rPr>
              <a:t>Washer straps:</a:t>
            </a:r>
            <a:endParaRPr lang="en-CA" sz="1600" dirty="0">
              <a:effectLst/>
              <a:ea typeface="Times New Roman" panose="02020603050405020304" pitchFamily="18" charset="0"/>
            </a:endParaRPr>
          </a:p>
          <a:p>
            <a:pPr>
              <a:spcBef>
                <a:spcPts val="384"/>
              </a:spcBef>
              <a:tabLst>
                <a:tab pos="228600" algn="l"/>
              </a:tabLst>
            </a:pPr>
            <a:r>
              <a:rPr lang="en-US" sz="1600" dirty="0">
                <a:ea typeface="Times" panose="02020603050405020304" pitchFamily="18" charset="0"/>
              </a:rPr>
              <a:t>Seven</a:t>
            </a:r>
            <a:r>
              <a:rPr lang="en-US" sz="1600" kern="1200" dirty="0">
                <a:effectLst/>
                <a:ea typeface="Times" panose="02020603050405020304" pitchFamily="18" charset="0"/>
              </a:rPr>
              <a:t>-gauge heavy-duty tension straps with high strength and stiffness are used in various CLT diaphragm and wall applications. High capacity reduces the need for expensive shop-fabricated steel plates. They carry tension across a CLT floor or wall panel joint or anchor CLT panels to concrete through welded steel attachment.</a:t>
            </a:r>
            <a:endParaRPr lang="en-CA" sz="1600" dirty="0">
              <a:effectLst/>
              <a:ea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43</a:t>
            </a:fld>
            <a:endParaRPr lang="en-CA"/>
          </a:p>
        </p:txBody>
      </p:sp>
    </p:spTree>
    <p:extLst>
      <p:ext uri="{BB962C8B-B14F-4D97-AF65-F5344CB8AC3E}">
        <p14:creationId xmlns:p14="http://schemas.microsoft.com/office/powerpoint/2010/main" val="21627256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600" b="1" dirty="0"/>
              <a:t>Anchor tie-down systems: </a:t>
            </a:r>
          </a:p>
          <a:p>
            <a:r>
              <a:rPr lang="en-CA" sz="1600" dirty="0"/>
              <a:t>Rod tie-down systems are designed to secure midrise</a:t>
            </a:r>
            <a:r>
              <a:rPr lang="en-US" sz="1600" dirty="0">
                <a:effectLst/>
                <a:ea typeface="Times" panose="02020603050405020304" pitchFamily="18" charset="0"/>
              </a:rPr>
              <a:t>, wood-frame buildings against overturning forces caused by wind and seismic events.</a:t>
            </a:r>
          </a:p>
          <a:p>
            <a:endParaRPr lang="en-US" sz="1600" dirty="0">
              <a:effectLst/>
              <a:ea typeface="Times" panose="02020603050405020304" pitchFamily="18" charset="0"/>
            </a:endParaRPr>
          </a:p>
          <a:p>
            <a:r>
              <a:rPr lang="en-US" sz="1600" dirty="0">
                <a:effectLst/>
                <a:ea typeface="Times" panose="02020603050405020304" pitchFamily="18" charset="0"/>
              </a:rPr>
              <a:t>Components work together to create a continuous load path and are built for maximum resilience and installation efficiency.</a:t>
            </a:r>
            <a:endParaRPr lang="en-CA" sz="1600" dirty="0">
              <a:effectLst/>
              <a:ea typeface="Times" panose="02020603050405020304" pitchFamily="18" charset="0"/>
            </a:endParaRPr>
          </a:p>
          <a:p>
            <a:pPr marL="914400"/>
            <a:r>
              <a:rPr lang="en-US" b="1" dirty="0">
                <a:effectLst/>
                <a:ea typeface="Times" panose="02020603050405020304" pitchFamily="18" charset="0"/>
              </a:rPr>
              <a:t> </a:t>
            </a:r>
            <a:endParaRPr lang="en-CA" dirty="0">
              <a:effectLst/>
              <a:ea typeface="Times"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44</a:t>
            </a:fld>
            <a:endParaRPr lang="en-CA"/>
          </a:p>
        </p:txBody>
      </p:sp>
    </p:spTree>
    <p:extLst>
      <p:ext uri="{BB962C8B-B14F-4D97-AF65-F5344CB8AC3E}">
        <p14:creationId xmlns:p14="http://schemas.microsoft.com/office/powerpoint/2010/main" val="21895377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384"/>
              </a:spcBef>
            </a:pPr>
            <a:r>
              <a:rPr lang="en-US" sz="1600" b="1" kern="1200" dirty="0">
                <a:effectLst/>
                <a:ea typeface="Times" panose="02020603050405020304" pitchFamily="18" charset="0"/>
              </a:rPr>
              <a:t>High-capacity face-mount hangers:</a:t>
            </a:r>
            <a:endParaRPr lang="en-CA" sz="1600" dirty="0">
              <a:effectLst/>
              <a:ea typeface="Times New Roman" panose="02020603050405020304" pitchFamily="18" charset="0"/>
            </a:endParaRPr>
          </a:p>
          <a:p>
            <a:pPr>
              <a:spcBef>
                <a:spcPts val="384"/>
              </a:spcBef>
            </a:pPr>
            <a:r>
              <a:rPr lang="en-US" sz="1600" kern="1200" dirty="0">
                <a:effectLst/>
                <a:ea typeface="Times" panose="02020603050405020304" pitchFamily="18" charset="0"/>
              </a:rPr>
              <a:t>There are two variants of this type of hanger. One supports joists on wood purlins or beams. The other is used on standard 8</a:t>
            </a:r>
            <a:r>
              <a:rPr lang="en-US" sz="1600" dirty="0">
                <a:ea typeface="Times" panose="02020603050405020304" pitchFamily="18" charset="0"/>
              </a:rPr>
              <a:t>″</a:t>
            </a:r>
            <a:r>
              <a:rPr lang="en-US" sz="1600" kern="1200" dirty="0">
                <a:effectLst/>
                <a:ea typeface="Times" panose="02020603050405020304" pitchFamily="18" charset="0"/>
              </a:rPr>
              <a:t> (200 mm) grouted masonry block walls. These purlin hangers have enhanced uplift capacity and are ideal for high-wind applications.</a:t>
            </a:r>
          </a:p>
          <a:p>
            <a:pPr>
              <a:spcBef>
                <a:spcPts val="384"/>
              </a:spcBef>
            </a:pPr>
            <a:endParaRPr lang="en-CA" sz="1600" dirty="0">
              <a:effectLst/>
              <a:ea typeface="Times New Roman" panose="02020603050405020304" pitchFamily="18" charset="0"/>
            </a:endParaRPr>
          </a:p>
          <a:p>
            <a:pPr>
              <a:spcBef>
                <a:spcPts val="384"/>
              </a:spcBef>
            </a:pPr>
            <a:r>
              <a:rPr lang="en-US" sz="1600" b="1" kern="1200" dirty="0">
                <a:effectLst/>
                <a:ea typeface="Times" panose="02020603050405020304" pitchFamily="18" charset="0"/>
              </a:rPr>
              <a:t>Hinge connectors:</a:t>
            </a:r>
            <a:endParaRPr lang="en-CA" sz="1600" dirty="0">
              <a:effectLst/>
              <a:ea typeface="Times New Roman" panose="02020603050405020304" pitchFamily="18" charset="0"/>
            </a:endParaRPr>
          </a:p>
          <a:p>
            <a:pPr>
              <a:spcBef>
                <a:spcPts val="384"/>
              </a:spcBef>
            </a:pPr>
            <a:r>
              <a:rPr lang="en-US" sz="1600" kern="1200" dirty="0">
                <a:effectLst/>
                <a:ea typeface="Times" panose="02020603050405020304" pitchFamily="18" charset="0"/>
              </a:rPr>
              <a:t>Hinge connectors transfer loads between two beams aligned end to end through a combination of bearing plates, side plates, and bolts. In addition to supporting vertical loads, hinge connectors can also be specified with additional slotted bolt holes to resist horizontal loads as part of a continuous load path. </a:t>
            </a:r>
            <a:endParaRPr lang="en-CA" sz="1600" dirty="0">
              <a:effectLst/>
              <a:ea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45</a:t>
            </a:fld>
            <a:endParaRPr lang="en-CA"/>
          </a:p>
        </p:txBody>
      </p:sp>
    </p:spTree>
    <p:extLst>
      <p:ext uri="{BB962C8B-B14F-4D97-AF65-F5344CB8AC3E}">
        <p14:creationId xmlns:p14="http://schemas.microsoft.com/office/powerpoint/2010/main" val="41374402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384"/>
              </a:spcBef>
            </a:pPr>
            <a:r>
              <a:rPr lang="en-CA" sz="1600" b="1" kern="1200" dirty="0">
                <a:effectLst/>
                <a:ea typeface="Times New Roman" panose="02020603050405020304" pitchFamily="18" charset="0"/>
              </a:rPr>
              <a:t>Beam seats: </a:t>
            </a:r>
          </a:p>
          <a:p>
            <a:pPr>
              <a:spcBef>
                <a:spcPts val="384"/>
              </a:spcBef>
            </a:pPr>
            <a:r>
              <a:rPr lang="en-CA" sz="1600" kern="1200" dirty="0">
                <a:effectLst/>
                <a:ea typeface="Times New Roman" panose="02020603050405020304" pitchFamily="18" charset="0"/>
              </a:rPr>
              <a:t>These connect</a:t>
            </a:r>
            <a:r>
              <a:rPr lang="en-US" sz="1600" kern="1200" dirty="0">
                <a:effectLst/>
                <a:ea typeface="Times" panose="02020603050405020304" pitchFamily="18" charset="0"/>
              </a:rPr>
              <a:t> a beam and a concrete or concrete masonry unit and are anchored into the concrete or masonry. They are designed for cast-in-place applications. </a:t>
            </a:r>
          </a:p>
          <a:p>
            <a:pPr>
              <a:spcBef>
                <a:spcPts val="384"/>
              </a:spcBef>
            </a:pPr>
            <a:endParaRPr lang="en-CA" sz="1600" dirty="0">
              <a:effectLst/>
              <a:ea typeface="Times New Roman" panose="02020603050405020304" pitchFamily="18" charset="0"/>
            </a:endParaRPr>
          </a:p>
          <a:p>
            <a:pPr>
              <a:spcBef>
                <a:spcPts val="384"/>
              </a:spcBef>
            </a:pPr>
            <a:r>
              <a:rPr lang="en-US" sz="1600" kern="1200" dirty="0">
                <a:effectLst/>
                <a:ea typeface="Times" panose="02020603050405020304" pitchFamily="18" charset="0"/>
              </a:rPr>
              <a:t>They also provide an additional bearing for beam connections, and the steel plate provides a barrier for wood from the masonry or concrete. </a:t>
            </a:r>
          </a:p>
          <a:p>
            <a:pPr>
              <a:spcBef>
                <a:spcPts val="384"/>
              </a:spcBef>
            </a:pPr>
            <a:endParaRPr lang="en-US" sz="1600" dirty="0">
              <a:ea typeface="Times" panose="02020603050405020304" pitchFamily="18" charset="0"/>
            </a:endParaRPr>
          </a:p>
          <a:p>
            <a:pPr>
              <a:spcBef>
                <a:spcPts val="384"/>
              </a:spcBef>
            </a:pPr>
            <a:r>
              <a:rPr lang="en-US" sz="1600" kern="1200" dirty="0">
                <a:effectLst/>
                <a:ea typeface="Times" panose="02020603050405020304" pitchFamily="18" charset="0"/>
              </a:rPr>
              <a:t>These seats are available in a high capacity and medium capacity as well.  </a:t>
            </a:r>
            <a:endParaRPr lang="en-CA" sz="1600" dirty="0">
              <a:effectLst/>
              <a:ea typeface="Times New Roman" panose="02020603050405020304" pitchFamily="18" charset="0"/>
            </a:endParaRPr>
          </a:p>
          <a:p>
            <a:pPr marL="457200">
              <a:spcBef>
                <a:spcPts val="384"/>
              </a:spcBef>
            </a:pPr>
            <a:r>
              <a:rPr lang="en-US" sz="1600" b="1" dirty="0">
                <a:effectLst/>
                <a:ea typeface="Times" panose="02020603050405020304" pitchFamily="18" charset="0"/>
              </a:rPr>
              <a:t> </a:t>
            </a:r>
            <a:endParaRPr lang="en-CA" sz="1600" dirty="0">
              <a:effectLst/>
              <a:ea typeface="Times"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46</a:t>
            </a:fld>
            <a:endParaRPr lang="en-CA"/>
          </a:p>
        </p:txBody>
      </p:sp>
    </p:spTree>
    <p:extLst>
      <p:ext uri="{BB962C8B-B14F-4D97-AF65-F5344CB8AC3E}">
        <p14:creationId xmlns:p14="http://schemas.microsoft.com/office/powerpoint/2010/main" val="41698599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384"/>
              </a:spcBef>
              <a:tabLst>
                <a:tab pos="228600" algn="l"/>
              </a:tabLst>
            </a:pPr>
            <a:r>
              <a:rPr lang="en-US" sz="1600" kern="1200" dirty="0">
                <a:effectLst/>
                <a:ea typeface="Times" panose="02020603050405020304" pitchFamily="18" charset="0"/>
              </a:rPr>
              <a:t>These hangers are designed for use when the header and joist are flush at the top of the floor or roof level. </a:t>
            </a:r>
          </a:p>
          <a:p>
            <a:pPr>
              <a:spcBef>
                <a:spcPts val="384"/>
              </a:spcBef>
              <a:tabLst>
                <a:tab pos="228600" algn="l"/>
              </a:tabLst>
            </a:pPr>
            <a:endParaRPr lang="en-CA" sz="1600" dirty="0">
              <a:effectLst/>
              <a:ea typeface="Times New Roman" panose="02020603050405020304" pitchFamily="18" charset="0"/>
            </a:endParaRPr>
          </a:p>
          <a:p>
            <a:pPr>
              <a:spcBef>
                <a:spcPts val="384"/>
              </a:spcBef>
              <a:tabLst>
                <a:tab pos="228600" algn="l"/>
              </a:tabLst>
            </a:pPr>
            <a:r>
              <a:rPr lang="en-US" sz="1600" kern="1200" dirty="0">
                <a:effectLst/>
                <a:ea typeface="Times" panose="02020603050405020304" pitchFamily="18" charset="0"/>
              </a:rPr>
              <a:t>They use connector screws to make installation fast and easy, with no predrilling required. </a:t>
            </a:r>
          </a:p>
          <a:p>
            <a:pPr>
              <a:spcBef>
                <a:spcPts val="384"/>
              </a:spcBef>
              <a:tabLst>
                <a:tab pos="228600" algn="l"/>
              </a:tabLst>
            </a:pPr>
            <a:endParaRPr lang="en-CA" sz="1600" dirty="0">
              <a:effectLst/>
              <a:ea typeface="Times New Roman" panose="02020603050405020304" pitchFamily="18" charset="0"/>
            </a:endParaRPr>
          </a:p>
          <a:p>
            <a:pPr>
              <a:spcBef>
                <a:spcPts val="384"/>
              </a:spcBef>
              <a:tabLst>
                <a:tab pos="228600" algn="l"/>
              </a:tabLst>
            </a:pPr>
            <a:r>
              <a:rPr lang="en-US" sz="1600" kern="1200" dirty="0">
                <a:effectLst/>
                <a:ea typeface="Times" panose="02020603050405020304" pitchFamily="18" charset="0"/>
              </a:rPr>
              <a:t>They provide a clean joint as well as fire resistance. </a:t>
            </a:r>
          </a:p>
          <a:p>
            <a:pPr>
              <a:spcBef>
                <a:spcPts val="384"/>
              </a:spcBef>
              <a:tabLst>
                <a:tab pos="228600" algn="l"/>
              </a:tabLst>
            </a:pPr>
            <a:endParaRPr lang="en-CA" sz="1600" dirty="0">
              <a:effectLst/>
              <a:ea typeface="Times New Roman" panose="02020603050405020304" pitchFamily="18" charset="0"/>
            </a:endParaRPr>
          </a:p>
          <a:p>
            <a:pPr>
              <a:spcBef>
                <a:spcPts val="384"/>
              </a:spcBef>
              <a:tabLst>
                <a:tab pos="228600" algn="l"/>
              </a:tabLst>
            </a:pPr>
            <a:r>
              <a:rPr lang="en-US" sz="1600" kern="1200" dirty="0">
                <a:effectLst/>
                <a:ea typeface="Times" panose="02020603050405020304" pitchFamily="18" charset="0"/>
              </a:rPr>
              <a:t>The concealed hanger design provides a +/– 1/32″ (0.7 mm) beam length tolerance at each connector, making it easy to crane into place. </a:t>
            </a:r>
          </a:p>
          <a:p>
            <a:pPr>
              <a:spcBef>
                <a:spcPts val="384"/>
              </a:spcBef>
              <a:tabLst>
                <a:tab pos="228600" algn="l"/>
              </a:tabLst>
            </a:pPr>
            <a:endParaRPr lang="en-CA" sz="1600" dirty="0">
              <a:effectLst/>
              <a:ea typeface="Times New Roman" panose="02020603050405020304" pitchFamily="18" charset="0"/>
            </a:endParaRPr>
          </a:p>
          <a:p>
            <a:pPr>
              <a:spcBef>
                <a:spcPts val="384"/>
              </a:spcBef>
              <a:tabLst>
                <a:tab pos="228600" algn="l"/>
              </a:tabLst>
            </a:pPr>
            <a:r>
              <a:rPr lang="en-US" sz="1600" kern="1200" dirty="0">
                <a:effectLst/>
                <a:ea typeface="Times" panose="02020603050405020304" pitchFamily="18" charset="0"/>
              </a:rPr>
              <a:t>The hangers can be routed into either the carrying beam or the joist or not routed into either one.</a:t>
            </a:r>
            <a:endParaRPr lang="en-CA" sz="1600" dirty="0">
              <a:effectLst/>
              <a:ea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47</a:t>
            </a:fld>
            <a:endParaRPr lang="en-CA"/>
          </a:p>
        </p:txBody>
      </p:sp>
    </p:spTree>
    <p:extLst>
      <p:ext uri="{BB962C8B-B14F-4D97-AF65-F5344CB8AC3E}">
        <p14:creationId xmlns:p14="http://schemas.microsoft.com/office/powerpoint/2010/main" val="27532914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tabLst>
                <a:tab pos="228600" algn="l"/>
              </a:tabLst>
            </a:pPr>
            <a:r>
              <a:rPr lang="en-US" sz="1600" dirty="0">
                <a:effectLst/>
                <a:ea typeface="Times" panose="02020603050405020304" pitchFamily="18" charset="0"/>
              </a:rPr>
              <a:t>These hangers are machined from aluminum for a high-capacity design. They have an allowable stress design load capacity of up to 20 kips and are the strongest connector of concealed end-grain beam hangers. </a:t>
            </a:r>
          </a:p>
          <a:p>
            <a:pPr lvl="0">
              <a:tabLst>
                <a:tab pos="228600" algn="l"/>
              </a:tabLst>
            </a:pPr>
            <a:endParaRPr lang="en-US" sz="1600" dirty="0">
              <a:ea typeface="Times" panose="02020603050405020304" pitchFamily="18" charset="0"/>
            </a:endParaRPr>
          </a:p>
          <a:p>
            <a:pPr lvl="0">
              <a:tabLst>
                <a:tab pos="228600" algn="l"/>
              </a:tabLst>
            </a:pPr>
            <a:r>
              <a:rPr lang="en-US" sz="1600" dirty="0">
                <a:effectLst/>
                <a:ea typeface="Times" panose="02020603050405020304" pitchFamily="18" charset="0"/>
              </a:rPr>
              <a:t>Their concealed connection allows for clean connection while offering 1- and 2-hour fire resistance ratings per ASTM E119. </a:t>
            </a:r>
          </a:p>
          <a:p>
            <a:pPr lvl="0">
              <a:tabLst>
                <a:tab pos="228600" algn="l"/>
              </a:tabLst>
            </a:pPr>
            <a:endParaRPr lang="en-US" sz="1600" dirty="0">
              <a:ea typeface="Times" panose="02020603050405020304" pitchFamily="18" charset="0"/>
            </a:endParaRPr>
          </a:p>
          <a:p>
            <a:pPr lvl="0">
              <a:tabLst>
                <a:tab pos="228600" algn="l"/>
              </a:tabLst>
            </a:pPr>
            <a:r>
              <a:rPr lang="en-US" sz="1600" dirty="0">
                <a:effectLst/>
                <a:ea typeface="Times" panose="02020603050405020304" pitchFamily="18" charset="0"/>
              </a:rPr>
              <a:t>The hanger installs easily in the factory and offers generous on-site fit-up tolerance for smooth and easy beam installation. </a:t>
            </a:r>
            <a:endParaRPr lang="en-CA" sz="1600" dirty="0">
              <a:effectLst/>
              <a:ea typeface="Times"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48</a:t>
            </a:fld>
            <a:endParaRPr lang="en-CA"/>
          </a:p>
        </p:txBody>
      </p:sp>
    </p:spTree>
    <p:extLst>
      <p:ext uri="{BB962C8B-B14F-4D97-AF65-F5344CB8AC3E}">
        <p14:creationId xmlns:p14="http://schemas.microsoft.com/office/powerpoint/2010/main" val="153239473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384"/>
              </a:spcBef>
            </a:pPr>
            <a:r>
              <a:rPr lang="en-US" sz="1600" kern="1200" dirty="0">
                <a:solidFill>
                  <a:srgbClr val="1C1C1C"/>
                </a:solidFill>
                <a:effectLst/>
                <a:ea typeface="Times New Roman" panose="02020603050405020304" pitchFamily="18" charset="0"/>
              </a:rPr>
              <a:t>These can be installed in three ways: with no header/post or beam routing, a routed header/post, or a routed beam. </a:t>
            </a:r>
          </a:p>
          <a:p>
            <a:pPr>
              <a:spcBef>
                <a:spcPts val="384"/>
              </a:spcBef>
            </a:pPr>
            <a:endParaRPr lang="en-CA" sz="1600" dirty="0">
              <a:effectLst/>
              <a:ea typeface="Times New Roman" panose="02020603050405020304" pitchFamily="18" charset="0"/>
            </a:endParaRPr>
          </a:p>
          <a:p>
            <a:pPr>
              <a:spcBef>
                <a:spcPts val="384"/>
              </a:spcBef>
            </a:pPr>
            <a:r>
              <a:rPr lang="en-US" sz="1600" kern="1200" dirty="0">
                <a:solidFill>
                  <a:srgbClr val="1C1C1C"/>
                </a:solidFill>
                <a:effectLst/>
                <a:ea typeface="Times New Roman" panose="02020603050405020304" pitchFamily="18" charset="0"/>
              </a:rPr>
              <a:t>They are part of a concealed connector system with three capacities (light, medium, and high).</a:t>
            </a:r>
          </a:p>
          <a:p>
            <a:pPr>
              <a:spcBef>
                <a:spcPts val="384"/>
              </a:spcBef>
            </a:pPr>
            <a:endParaRPr lang="en-CA" sz="1600" dirty="0">
              <a:effectLst/>
              <a:ea typeface="Times New Roman" panose="02020603050405020304" pitchFamily="18" charset="0"/>
            </a:endParaRPr>
          </a:p>
          <a:p>
            <a:pPr>
              <a:spcBef>
                <a:spcPts val="384"/>
              </a:spcBef>
            </a:pPr>
            <a:r>
              <a:rPr lang="en-US" sz="1600" kern="1200" dirty="0">
                <a:solidFill>
                  <a:srgbClr val="1C1C1C"/>
                </a:solidFill>
                <a:effectLst/>
                <a:ea typeface="Times New Roman" panose="02020603050405020304" pitchFamily="18" charset="0"/>
              </a:rPr>
              <a:t>The seated knife plate connector has a maximum capacity of 30 kips. The carried member may be sloped up or down to 45° with full table loads. </a:t>
            </a:r>
          </a:p>
          <a:p>
            <a:pPr>
              <a:spcBef>
                <a:spcPts val="384"/>
              </a:spcBef>
            </a:pPr>
            <a:endParaRPr lang="en-CA" sz="1600" dirty="0">
              <a:effectLst/>
              <a:ea typeface="Times New Roman" panose="02020603050405020304" pitchFamily="18" charset="0"/>
            </a:endParaRPr>
          </a:p>
          <a:p>
            <a:pPr>
              <a:spcBef>
                <a:spcPts val="384"/>
              </a:spcBef>
            </a:pPr>
            <a:r>
              <a:rPr lang="en-US" sz="1600" kern="1200" dirty="0">
                <a:solidFill>
                  <a:srgbClr val="1C1C1C"/>
                </a:solidFill>
                <a:effectLst/>
                <a:ea typeface="Times New Roman" panose="02020603050405020304" pitchFamily="18" charset="0"/>
              </a:rPr>
              <a:t>They are supplied with all the required dowels (short or long, based on the supported beam width) and screws. </a:t>
            </a:r>
            <a:endParaRPr lang="en-CA" sz="1600" dirty="0">
              <a:effectLst/>
              <a:ea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49</a:t>
            </a:fld>
            <a:endParaRPr lang="en-CA"/>
          </a:p>
        </p:txBody>
      </p:sp>
    </p:spTree>
    <p:extLst>
      <p:ext uri="{BB962C8B-B14F-4D97-AF65-F5344CB8AC3E}">
        <p14:creationId xmlns:p14="http://schemas.microsoft.com/office/powerpoint/2010/main" val="35199582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384"/>
              </a:spcBef>
            </a:pPr>
            <a:r>
              <a:rPr lang="en-US" sz="1600" kern="1200" dirty="0">
                <a:solidFill>
                  <a:srgbClr val="1C1C1C"/>
                </a:solidFill>
                <a:effectLst/>
                <a:ea typeface="Times New Roman" panose="02020603050405020304" pitchFamily="18" charset="0"/>
              </a:rPr>
              <a:t>In addition to the comprehensive range of components, connectors, and fasteners, mass timber framing systems can be configured and combined with other materials.</a:t>
            </a:r>
          </a:p>
          <a:p>
            <a:pPr>
              <a:spcBef>
                <a:spcPts val="384"/>
              </a:spcBef>
            </a:pPr>
            <a:endParaRPr lang="en-CA" sz="1600" dirty="0">
              <a:effectLst/>
              <a:ea typeface="Times New Roman" panose="02020603050405020304" pitchFamily="18" charset="0"/>
            </a:endParaRPr>
          </a:p>
          <a:p>
            <a:pPr>
              <a:spcBef>
                <a:spcPts val="384"/>
              </a:spcBef>
            </a:pPr>
            <a:r>
              <a:rPr lang="en-US" sz="1600" b="1" kern="1200" dirty="0">
                <a:solidFill>
                  <a:srgbClr val="1C1C1C"/>
                </a:solidFill>
                <a:effectLst/>
                <a:ea typeface="Times New Roman" panose="02020603050405020304" pitchFamily="18" charset="0"/>
              </a:rPr>
              <a:t>Column and plate:</a:t>
            </a:r>
          </a:p>
          <a:p>
            <a:pPr>
              <a:spcBef>
                <a:spcPts val="384"/>
              </a:spcBef>
            </a:pPr>
            <a:r>
              <a:rPr lang="en-US" sz="1600" kern="1200" dirty="0">
                <a:solidFill>
                  <a:srgbClr val="1C1C1C"/>
                </a:solidFill>
                <a:effectLst/>
                <a:ea typeface="Times New Roman" panose="02020603050405020304" pitchFamily="18" charset="0"/>
              </a:rPr>
              <a:t>A column-and-plate (sometimes called post-and-plate) system consists of CLT panels supported only on columns. As with most systems of construction, it has both advantages and disadvantages. </a:t>
            </a:r>
          </a:p>
          <a:p>
            <a:pPr>
              <a:spcBef>
                <a:spcPts val="384"/>
              </a:spcBef>
            </a:pPr>
            <a:endParaRPr lang="en-CA" sz="1600" dirty="0">
              <a:effectLst/>
              <a:ea typeface="Times New Roman" panose="02020603050405020304" pitchFamily="18" charset="0"/>
            </a:endParaRPr>
          </a:p>
          <a:p>
            <a:pPr>
              <a:spcBef>
                <a:spcPts val="384"/>
              </a:spcBef>
            </a:pPr>
            <a:r>
              <a:rPr lang="en-US" sz="1600" kern="1200" dirty="0">
                <a:solidFill>
                  <a:srgbClr val="1C1C1C"/>
                </a:solidFill>
                <a:effectLst/>
                <a:ea typeface="Times New Roman" panose="02020603050405020304" pitchFamily="18" charset="0"/>
              </a:rPr>
              <a:t>For post-and-plate systems, the column grid spacing is limited by the CLT’s maximum width that suppliers can produce or that can be transported to the site. </a:t>
            </a:r>
            <a:endParaRPr lang="en-CA" sz="1600" dirty="0">
              <a:effectLst/>
              <a:ea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53</a:t>
            </a:fld>
            <a:endParaRPr lang="en-CA"/>
          </a:p>
        </p:txBody>
      </p:sp>
    </p:spTree>
    <p:extLst>
      <p:ext uri="{BB962C8B-B14F-4D97-AF65-F5344CB8AC3E}">
        <p14:creationId xmlns:p14="http://schemas.microsoft.com/office/powerpoint/2010/main" val="17463259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384"/>
              </a:spcBef>
            </a:pPr>
            <a:r>
              <a:rPr lang="en-US" sz="2000" kern="1200" dirty="0">
                <a:solidFill>
                  <a:srgbClr val="1C1C1C"/>
                </a:solidFill>
                <a:effectLst/>
                <a:ea typeface="Times New Roman" panose="02020603050405020304" pitchFamily="18" charset="0"/>
              </a:rPr>
              <a:t>Most plants produce CLT panels only up to approximately 12′ (3.6 m) wide, primarily because of transportation limitations. As a result, these systems are best suited for buildings that can accommodate narrow column grid spacing, such as student residences or hotels. </a:t>
            </a:r>
          </a:p>
          <a:p>
            <a:pPr>
              <a:spcBef>
                <a:spcPts val="384"/>
              </a:spcBef>
            </a:pPr>
            <a:endParaRPr lang="en-CA" sz="2000" dirty="0">
              <a:effectLst/>
              <a:ea typeface="Times New Roman" panose="02020603050405020304" pitchFamily="18" charset="0"/>
            </a:endParaRPr>
          </a:p>
          <a:p>
            <a:pPr>
              <a:spcBef>
                <a:spcPts val="384"/>
              </a:spcBef>
            </a:pPr>
            <a:r>
              <a:rPr lang="en-US" sz="2000" kern="1200" dirty="0">
                <a:solidFill>
                  <a:srgbClr val="1C1C1C"/>
                </a:solidFill>
                <a:effectLst/>
                <a:ea typeface="Times New Roman" panose="02020603050405020304" pitchFamily="18" charset="0"/>
              </a:rPr>
              <a:t>The system designer must consider other factors, including sizing the CLT panels to provide sufficient resistance in the weaker span and at-point supports and detailing connections to support the CLT slabs onto the columns adequately.</a:t>
            </a:r>
            <a:endParaRPr lang="en-CA" sz="2000" dirty="0">
              <a:effectLst/>
              <a:ea typeface="Times New Roman" panose="02020603050405020304" pitchFamily="18" charset="0"/>
            </a:endParaRPr>
          </a:p>
          <a:p>
            <a:pPr>
              <a:spcBef>
                <a:spcPts val="384"/>
              </a:spcBef>
            </a:pPr>
            <a:r>
              <a:rPr lang="en-US" sz="1600" kern="1200" dirty="0">
                <a:solidFill>
                  <a:srgbClr val="1C1C1C"/>
                </a:solidFill>
                <a:effectLst/>
                <a:ea typeface="Times New Roman" panose="02020603050405020304" pitchFamily="18" charset="0"/>
              </a:rPr>
              <a:t>. </a:t>
            </a:r>
            <a:endParaRPr lang="en-CA" sz="1600" dirty="0">
              <a:effectLst/>
              <a:ea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54</a:t>
            </a:fld>
            <a:endParaRPr lang="en-CA"/>
          </a:p>
        </p:txBody>
      </p:sp>
    </p:spTree>
    <p:extLst>
      <p:ext uri="{BB962C8B-B14F-4D97-AF65-F5344CB8AC3E}">
        <p14:creationId xmlns:p14="http://schemas.microsoft.com/office/powerpoint/2010/main" val="13469901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600" dirty="0"/>
              <a:t>Mass (massive) timber is a structural framing system that uses engineered components made with smaller wood pieces bonded together to create large floor and wall panels, posts, beams, and other structural elements. </a:t>
            </a:r>
          </a:p>
          <a:p>
            <a:endParaRPr lang="en-CA" sz="1600" dirty="0"/>
          </a:p>
          <a:p>
            <a:r>
              <a:rPr lang="en-CA" sz="1600" dirty="0"/>
              <a:t>Mass timber components can achieve the same strength as </a:t>
            </a:r>
            <a:r>
              <a:rPr lang="en-CA" sz="1600" dirty="0" err="1"/>
              <a:t>nonwood</a:t>
            </a:r>
            <a:r>
              <a:rPr lang="en-CA" sz="1600" dirty="0"/>
              <a:t> products such as concrete and steel but are much lighter. These components are manufactured off-site and assembled quickly and cleanly on-site. with high accuracy.</a:t>
            </a:r>
          </a:p>
          <a:p>
            <a:endParaRPr lang="en-CA" sz="1600" dirty="0"/>
          </a:p>
          <a:p>
            <a:r>
              <a:rPr lang="en-CA" sz="1600" dirty="0"/>
              <a:t>Mass timber is an advancement from heavy timber construction, which is generally associated with using large solid beams and columns sawn from a single log. Heavy timber can, however, use certain mass timber elements such as glulam beams.</a:t>
            </a: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9</a:t>
            </a:fld>
            <a:endParaRPr lang="en-CA"/>
          </a:p>
        </p:txBody>
      </p:sp>
    </p:spTree>
    <p:extLst>
      <p:ext uri="{BB962C8B-B14F-4D97-AF65-F5344CB8AC3E}">
        <p14:creationId xmlns:p14="http://schemas.microsoft.com/office/powerpoint/2010/main" val="243830608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384"/>
              </a:spcBef>
            </a:pPr>
            <a:r>
              <a:rPr lang="en-US" sz="1600" kern="1200" dirty="0">
                <a:solidFill>
                  <a:srgbClr val="1C1C1C"/>
                </a:solidFill>
                <a:effectLst/>
                <a:latin typeface="Arial" panose="020B0604020202020204" pitchFamily="34" charset="0"/>
                <a:ea typeface="Times New Roman" panose="02020603050405020304" pitchFamily="18" charset="0"/>
                <a:cs typeface="Arial" panose="020B0604020202020204" pitchFamily="34" charset="0"/>
              </a:rPr>
              <a:t>The 18-story, 184′ (56 m) high Brock Commons </a:t>
            </a:r>
            <a:r>
              <a:rPr lang="en-US" sz="1600" kern="1200" dirty="0" err="1">
                <a:solidFill>
                  <a:srgbClr val="1C1C1C"/>
                </a:solidFill>
                <a:effectLst/>
                <a:latin typeface="Arial" panose="020B0604020202020204" pitchFamily="34" charset="0"/>
                <a:ea typeface="Times New Roman" panose="02020603050405020304" pitchFamily="18" charset="0"/>
                <a:cs typeface="Arial" panose="020B0604020202020204" pitchFamily="34" charset="0"/>
              </a:rPr>
              <a:t>Tallwood</a:t>
            </a:r>
            <a:r>
              <a:rPr lang="en-US" sz="1600" kern="1200" dirty="0">
                <a:solidFill>
                  <a:srgbClr val="1C1C1C"/>
                </a:solidFill>
                <a:effectLst/>
                <a:latin typeface="Arial" panose="020B0604020202020204" pitchFamily="34" charset="0"/>
                <a:ea typeface="Times New Roman" panose="02020603050405020304" pitchFamily="18" charset="0"/>
                <a:cs typeface="Arial" panose="020B0604020202020204" pitchFamily="34" charset="0"/>
              </a:rPr>
              <a:t> House student residence at the University of British Columbia in Canada is an example of this type of framing. This building provides accommodation for over 400 students as well as study and amenity spaces. </a:t>
            </a:r>
          </a:p>
          <a:p>
            <a:pPr>
              <a:spcBef>
                <a:spcPts val="384"/>
              </a:spcBef>
            </a:pPr>
            <a:endParaRPr lang="en-CA" sz="1600" dirty="0">
              <a:effectLst/>
              <a:latin typeface="Arial" panose="020B0604020202020204" pitchFamily="34" charset="0"/>
              <a:ea typeface="Times New Roman" panose="02020603050405020304" pitchFamily="18" charset="0"/>
              <a:cs typeface="Arial" panose="020B0604020202020204" pitchFamily="34" charset="0"/>
            </a:endParaRPr>
          </a:p>
          <a:p>
            <a:pPr>
              <a:spcBef>
                <a:spcPts val="384"/>
              </a:spcBef>
            </a:pPr>
            <a:r>
              <a:rPr lang="en-US" sz="1600" kern="1200" dirty="0">
                <a:solidFill>
                  <a:srgbClr val="1C1C1C"/>
                </a:solidFill>
                <a:effectLst/>
                <a:latin typeface="Arial" panose="020B0604020202020204" pitchFamily="34" charset="0"/>
                <a:ea typeface="Times New Roman" panose="02020603050405020304" pitchFamily="18" charset="0"/>
                <a:cs typeface="Arial" panose="020B0604020202020204" pitchFamily="34" charset="0"/>
              </a:rPr>
              <a:t>The structure comprises 17 stories of column and plate framing (five-ply CLT panels on glulam columns) above a concrete podium. The roof is made with prefab steel sections and metal decking.</a:t>
            </a:r>
          </a:p>
          <a:p>
            <a:pPr>
              <a:spcBef>
                <a:spcPts val="384"/>
              </a:spcBef>
            </a:pPr>
            <a:endParaRPr lang="en-CA" sz="1600" dirty="0">
              <a:effectLst/>
              <a:latin typeface="Arial" panose="020B0604020202020204" pitchFamily="34" charset="0"/>
              <a:ea typeface="Times New Roman" panose="02020603050405020304" pitchFamily="18" charset="0"/>
              <a:cs typeface="Arial" panose="020B0604020202020204" pitchFamily="34" charset="0"/>
            </a:endParaRPr>
          </a:p>
          <a:p>
            <a:pPr>
              <a:spcBef>
                <a:spcPts val="384"/>
              </a:spcBef>
            </a:pPr>
            <a:r>
              <a:rPr lang="en-US" sz="1600" kern="1200" dirty="0">
                <a:solidFill>
                  <a:srgbClr val="1C1C1C"/>
                </a:solidFill>
                <a:effectLst/>
                <a:latin typeface="Arial" panose="020B0604020202020204" pitchFamily="34" charset="0"/>
                <a:ea typeface="Times New Roman" panose="02020603050405020304" pitchFamily="18" charset="0"/>
                <a:cs typeface="Arial" panose="020B0604020202020204" pitchFamily="34" charset="0"/>
              </a:rPr>
              <a:t>The framing was completed in less than 70 days after the prefabricated components arrived on-site, approximately four months faster than a typical project of this size.</a:t>
            </a:r>
            <a:endParaRPr lang="en-CA" sz="1600" dirty="0">
              <a:effectLst/>
              <a:latin typeface="Arial" panose="020B0604020202020204" pitchFamily="34" charset="0"/>
              <a:ea typeface="Times New Roman" panose="02020603050405020304" pitchFamily="18" charset="0"/>
              <a:cs typeface="Arial" panose="020B0604020202020204" pitchFamily="34" charset="0"/>
            </a:endParaRP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55</a:t>
            </a:fld>
            <a:endParaRPr lang="en-CA"/>
          </a:p>
        </p:txBody>
      </p:sp>
    </p:spTree>
    <p:extLst>
      <p:ext uri="{BB962C8B-B14F-4D97-AF65-F5344CB8AC3E}">
        <p14:creationId xmlns:p14="http://schemas.microsoft.com/office/powerpoint/2010/main" val="5611218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384"/>
              </a:spcBef>
            </a:pPr>
            <a:r>
              <a:rPr lang="en-US" sz="1600" kern="1200" dirty="0">
                <a:solidFill>
                  <a:srgbClr val="1C1C1C"/>
                </a:solidFill>
                <a:effectLst/>
                <a:ea typeface="Times New Roman" panose="02020603050405020304" pitchFamily="18" charset="0"/>
              </a:rPr>
              <a:t>As the name suggests, this system utilizes plates resting on beams connected to columns. This arrangement facilitates a column spacing greater than that for column and plate. It is determined by the beam capacity, not the panel width. </a:t>
            </a:r>
          </a:p>
          <a:p>
            <a:pPr>
              <a:spcBef>
                <a:spcPts val="384"/>
              </a:spcBef>
            </a:pPr>
            <a:endParaRPr lang="en-CA" sz="1600" dirty="0">
              <a:effectLst/>
              <a:ea typeface="Times New Roman" panose="02020603050405020304" pitchFamily="18" charset="0"/>
            </a:endParaRPr>
          </a:p>
          <a:p>
            <a:pPr>
              <a:spcBef>
                <a:spcPts val="384"/>
              </a:spcBef>
            </a:pPr>
            <a:r>
              <a:rPr lang="en-US" sz="1600" kern="1200" dirty="0">
                <a:solidFill>
                  <a:srgbClr val="1C1C1C"/>
                </a:solidFill>
                <a:effectLst/>
                <a:ea typeface="Times New Roman" panose="02020603050405020304" pitchFamily="18" charset="0"/>
              </a:rPr>
              <a:t>This system is well suited for buildings requiring large column grid spacing, such as open-concept office towers or multipurpose buildings that require lots of spatial flexibility. </a:t>
            </a:r>
          </a:p>
          <a:p>
            <a:pPr>
              <a:spcBef>
                <a:spcPts val="384"/>
              </a:spcBef>
            </a:pPr>
            <a:endParaRPr lang="en-CA" sz="1600" dirty="0">
              <a:effectLst/>
              <a:ea typeface="Times New Roman" panose="02020603050405020304" pitchFamily="18" charset="0"/>
            </a:endParaRPr>
          </a:p>
          <a:p>
            <a:pPr>
              <a:spcBef>
                <a:spcPts val="384"/>
              </a:spcBef>
            </a:pPr>
            <a:r>
              <a:rPr lang="en-US" sz="1600" kern="1200" dirty="0">
                <a:solidFill>
                  <a:srgbClr val="1C1C1C"/>
                </a:solidFill>
                <a:effectLst/>
                <a:ea typeface="Times New Roman" panose="02020603050405020304" pitchFamily="18" charset="0"/>
              </a:rPr>
              <a:t>The drawbacks to the system include the reduced headroom under the beam and the potential conflicts between beams and mechanical or electrical services in ceiling spaces. </a:t>
            </a:r>
            <a:endParaRPr lang="en-CA" sz="1600" dirty="0">
              <a:effectLst/>
              <a:ea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56</a:t>
            </a:fld>
            <a:endParaRPr lang="en-CA"/>
          </a:p>
        </p:txBody>
      </p:sp>
    </p:spTree>
    <p:extLst>
      <p:ext uri="{BB962C8B-B14F-4D97-AF65-F5344CB8AC3E}">
        <p14:creationId xmlns:p14="http://schemas.microsoft.com/office/powerpoint/2010/main" val="73842130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384"/>
              </a:spcBef>
            </a:pPr>
            <a:r>
              <a:rPr lang="en-US" sz="1600" dirty="0">
                <a:latin typeface="Arial"/>
                <a:cs typeface="Arial"/>
              </a:rPr>
              <a:t>One example of this type of framing is the three-story Mountain Equipment Company head office building in British Columbia (left images), which uses glulam columns and beams with steel connectors.</a:t>
            </a:r>
            <a:endParaRPr lang="en-US" sz="1600" dirty="0"/>
          </a:p>
          <a:p>
            <a:pPr>
              <a:spcBef>
                <a:spcPts val="384"/>
              </a:spcBef>
            </a:pPr>
            <a:endParaRPr lang="en-US" sz="1600" dirty="0"/>
          </a:p>
          <a:p>
            <a:pPr>
              <a:spcBef>
                <a:spcPts val="384"/>
              </a:spcBef>
            </a:pPr>
            <a:endParaRPr lang="en-US" sz="1600" dirty="0"/>
          </a:p>
          <a:p>
            <a:pPr>
              <a:spcBef>
                <a:spcPts val="384"/>
              </a:spcBef>
            </a:pPr>
            <a:endParaRPr lang="en-US" sz="1600" dirty="0"/>
          </a:p>
          <a:p>
            <a:pPr>
              <a:spcBef>
                <a:spcPts val="384"/>
              </a:spcBef>
            </a:pPr>
            <a:r>
              <a:rPr lang="en-US" sz="1600" dirty="0"/>
              <a:t>The 25-story Ascent building in Milwaukee (19 mass timber stories over six stories of concrete) was also constructed using a glulam column/beam/plate system. Two concrete cores provide lateral stability.</a:t>
            </a:r>
          </a:p>
          <a:p>
            <a:r>
              <a:rPr lang="en-CA" sz="1600" dirty="0" err="1"/>
              <a:t>ost</a:t>
            </a:r>
            <a:r>
              <a:rPr lang="en-CA" sz="1600" dirty="0"/>
              <a:t>, Beam, and Plate</a:t>
            </a:r>
          </a:p>
        </p:txBody>
      </p:sp>
      <p:sp>
        <p:nvSpPr>
          <p:cNvPr id="4" name="Slide Number Placeholder 3"/>
          <p:cNvSpPr>
            <a:spLocks noGrp="1"/>
          </p:cNvSpPr>
          <p:nvPr>
            <p:ph type="sldNum" sz="quarter" idx="5"/>
          </p:nvPr>
        </p:nvSpPr>
        <p:spPr/>
        <p:txBody>
          <a:bodyPr/>
          <a:lstStyle/>
          <a:p>
            <a:fld id="{BDCEE269-D5B8-4A80-B47E-967A0416FDA4}" type="slidenum">
              <a:rPr lang="en-CA" smtClean="0"/>
              <a:t>57</a:t>
            </a:fld>
            <a:endParaRPr lang="en-CA"/>
          </a:p>
        </p:txBody>
      </p:sp>
    </p:spTree>
    <p:extLst>
      <p:ext uri="{BB962C8B-B14F-4D97-AF65-F5344CB8AC3E}">
        <p14:creationId xmlns:p14="http://schemas.microsoft.com/office/powerpoint/2010/main" val="300593954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384"/>
              </a:spcBef>
            </a:pPr>
            <a:r>
              <a:rPr lang="en-CA" sz="1600" dirty="0">
                <a:ea typeface="Calibri" panose="020F0502020204030204" pitchFamily="34" charset="0"/>
              </a:rPr>
              <a:t>A h</a:t>
            </a:r>
            <a:r>
              <a:rPr lang="en-CA" sz="1600" kern="1200" dirty="0">
                <a:effectLst/>
                <a:latin typeface="Arial" panose="020B0604020202020204" pitchFamily="34" charset="0"/>
                <a:ea typeface="Calibri" panose="020F0502020204030204" pitchFamily="34" charset="0"/>
              </a:rPr>
              <a:t>ybrid steel-frame building with mass timber floor panels allows for longer beam spans and smaller column size than comparable mass timber post-and-beam construction, making it an excellent option for uses such as office buildings. However, this system can also suit other uses. </a:t>
            </a:r>
          </a:p>
          <a:p>
            <a:pPr>
              <a:spcBef>
                <a:spcPts val="384"/>
              </a:spcBef>
            </a:pPr>
            <a:endParaRPr lang="en-CA" sz="1600" kern="1200" dirty="0">
              <a:effectLst/>
              <a:latin typeface="Arial" panose="020B0604020202020204" pitchFamily="34" charset="0"/>
              <a:ea typeface="Calibri" panose="020F0502020204030204" pitchFamily="34" charset="0"/>
            </a:endParaRPr>
          </a:p>
          <a:p>
            <a:pPr>
              <a:spcBef>
                <a:spcPts val="384"/>
              </a:spcBef>
            </a:pPr>
            <a:r>
              <a:rPr lang="en-CA" sz="1600" dirty="0">
                <a:ea typeface="Calibri" panose="020F0502020204030204" pitchFamily="34" charset="0"/>
              </a:rPr>
              <a:t>S</a:t>
            </a:r>
            <a:r>
              <a:rPr lang="en-CA" sz="1600" kern="1200" dirty="0">
                <a:effectLst/>
                <a:latin typeface="Arial" panose="020B0604020202020204" pitchFamily="34" charset="0"/>
                <a:ea typeface="Calibri" panose="020F0502020204030204" pitchFamily="34" charset="0"/>
              </a:rPr>
              <a:t>teel moment frames can be a perfect lateral-force-resisting system for high seismic regions.</a:t>
            </a: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58</a:t>
            </a:fld>
            <a:endParaRPr lang="en-CA"/>
          </a:p>
        </p:txBody>
      </p:sp>
    </p:spTree>
    <p:extLst>
      <p:ext uri="{BB962C8B-B14F-4D97-AF65-F5344CB8AC3E}">
        <p14:creationId xmlns:p14="http://schemas.microsoft.com/office/powerpoint/2010/main" val="6126403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0" i="0" dirty="0">
                <a:effectLst/>
              </a:rPr>
              <a:t>The Fast + Epp’s four-story, 17,000 ft</a:t>
            </a:r>
            <a:r>
              <a:rPr lang="en-US" sz="1600" b="0" i="0" baseline="30000" dirty="0">
                <a:effectLst/>
              </a:rPr>
              <a:t>2</a:t>
            </a:r>
            <a:r>
              <a:rPr lang="en-US" sz="1600" b="0" i="0" dirty="0">
                <a:effectLst/>
              </a:rPr>
              <a:t> mass timber home office in Vancouver, British Columbia, is a hybrid, mass timber steel (columns) building. In 2021, the structure was erected in 12 days. The building uses an earthquak</a:t>
            </a:r>
            <a:r>
              <a:rPr lang="en-US" sz="1600" dirty="0"/>
              <a:t>e </a:t>
            </a:r>
            <a:r>
              <a:rPr lang="en-US" sz="1600" b="0" i="0" dirty="0">
                <a:effectLst/>
              </a:rPr>
              <a:t>resistance technology that effectively dissipates energy and does not require </a:t>
            </a:r>
            <a:r>
              <a:rPr lang="en-US" sz="1600" b="0" i="0" dirty="0" err="1">
                <a:effectLst/>
              </a:rPr>
              <a:t>postevent</a:t>
            </a:r>
            <a:r>
              <a:rPr lang="en-US" sz="1600" b="0" i="0" dirty="0">
                <a:effectLst/>
              </a:rPr>
              <a:t> maintenance. It anchors the CLT shear walls and was a first in North America.</a:t>
            </a: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59</a:t>
            </a:fld>
            <a:endParaRPr lang="en-CA"/>
          </a:p>
        </p:txBody>
      </p:sp>
    </p:spTree>
    <p:extLst>
      <p:ext uri="{BB962C8B-B14F-4D97-AF65-F5344CB8AC3E}">
        <p14:creationId xmlns:p14="http://schemas.microsoft.com/office/powerpoint/2010/main" val="327487647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384"/>
              </a:spcBef>
            </a:pPr>
            <a:r>
              <a:rPr lang="en-US" sz="1400" kern="1200" dirty="0">
                <a:solidFill>
                  <a:srgbClr val="1C1C1C"/>
                </a:solidFill>
                <a:effectLst/>
                <a:ea typeface="Times New Roman" panose="02020603050405020304" pitchFamily="18" charset="0"/>
              </a:rPr>
              <a:t>Timber-concrete composite (TCC) technology, when used for reinforcement, is essentially a concrete slab connected to a timber panel or beam. The materials work together to optimize structural performance. </a:t>
            </a:r>
          </a:p>
          <a:p>
            <a:pPr>
              <a:spcBef>
                <a:spcPts val="384"/>
              </a:spcBef>
            </a:pPr>
            <a:endParaRPr lang="en-CA" sz="1400" dirty="0">
              <a:effectLst/>
              <a:ea typeface="Times New Roman" panose="02020603050405020304" pitchFamily="18" charset="0"/>
            </a:endParaRPr>
          </a:p>
          <a:p>
            <a:pPr>
              <a:spcBef>
                <a:spcPts val="384"/>
              </a:spcBef>
            </a:pPr>
            <a:r>
              <a:rPr lang="en-US" sz="1400" kern="1200" dirty="0">
                <a:solidFill>
                  <a:srgbClr val="1C1C1C"/>
                </a:solidFill>
                <a:effectLst/>
                <a:ea typeface="Times New Roman" panose="02020603050405020304" pitchFamily="18" charset="0"/>
              </a:rPr>
              <a:t>The concrete resists compression while the wood, with its capacity to flex, offers tensile strength. Either solid mass timber panels or engineered wood beams can be used. The concrete slab can be poured on-site or precast in a shop environment. </a:t>
            </a:r>
          </a:p>
          <a:p>
            <a:pPr>
              <a:spcBef>
                <a:spcPts val="384"/>
              </a:spcBef>
            </a:pPr>
            <a:endParaRPr lang="en-CA" sz="1400" dirty="0">
              <a:effectLst/>
              <a:ea typeface="Times New Roman" panose="02020603050405020304" pitchFamily="18" charset="0"/>
            </a:endParaRPr>
          </a:p>
          <a:p>
            <a:pPr>
              <a:spcBef>
                <a:spcPts val="384"/>
              </a:spcBef>
            </a:pPr>
            <a:r>
              <a:rPr lang="en-US" sz="1400" kern="1200" dirty="0">
                <a:solidFill>
                  <a:srgbClr val="1C1C1C"/>
                </a:solidFill>
                <a:effectLst/>
                <a:ea typeface="Times New Roman" panose="02020603050405020304" pitchFamily="18" charset="0"/>
              </a:rPr>
              <a:t>On-site pours reduce the weight of the timber panels due to composite action and, without additional topping, create a rigid structural diaphragm. This flat, horizontal platform transfers lateral loads to the vertical columns of the building. Electrical and mechanical systems can be integrated into the concrete layer. Another advantage of TCC technology is that it requires less concrete than conventional construction methods, shifting the load to the timber. Reducing the use of carbon-intensive concrete and increasing the use of low-carbon timber creates a smaller environmental footprint.</a:t>
            </a:r>
            <a:endParaRPr lang="en-CA" sz="1400" dirty="0">
              <a:effectLst/>
              <a:ea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60</a:t>
            </a:fld>
            <a:endParaRPr lang="en-CA"/>
          </a:p>
        </p:txBody>
      </p:sp>
    </p:spTree>
    <p:extLst>
      <p:ext uri="{BB962C8B-B14F-4D97-AF65-F5344CB8AC3E}">
        <p14:creationId xmlns:p14="http://schemas.microsoft.com/office/powerpoint/2010/main" val="232301010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Mass timber combined with light-frame construction is essentially a nearly all-wood hybrid building system. It offers unique opportunities not possible with light-frame construction alone, such as a cantilevered design element.</a:t>
            </a:r>
          </a:p>
          <a:p>
            <a:endParaRPr lang="en-US" sz="1600" dirty="0"/>
          </a:p>
          <a:p>
            <a:r>
              <a:rPr lang="en-US" sz="1600" dirty="0"/>
              <a:t>Prefabricated mass timber with light-frame systems offer several advantages over the conventional full stick framing approach: fewer crew members needed on-site, smaller carbon footprint, a high building-volume-to-surface-area ratio for generous interiors, lighter weight, lower foundation costs, natural insulation that offers thermal advantages, and the ability to flex during an earthquake. </a:t>
            </a:r>
          </a:p>
          <a:p>
            <a:endParaRPr lang="en-US" sz="1600" dirty="0"/>
          </a:p>
          <a:p>
            <a:r>
              <a:rPr lang="en-US" sz="1600" dirty="0"/>
              <a:t>When mass timber is left exposed, projects have the bonus of aesthetic warmth and a biophilic benefit.</a:t>
            </a: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61</a:t>
            </a:fld>
            <a:endParaRPr lang="en-CA"/>
          </a:p>
        </p:txBody>
      </p:sp>
    </p:spTree>
    <p:extLst>
      <p:ext uri="{BB962C8B-B14F-4D97-AF65-F5344CB8AC3E}">
        <p14:creationId xmlns:p14="http://schemas.microsoft.com/office/powerpoint/2010/main" val="397669011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0" i="0" dirty="0">
                <a:effectLst/>
              </a:rPr>
              <a:t>The Fast + Epp’s four-story, 17,000 ft</a:t>
            </a:r>
            <a:r>
              <a:rPr lang="en-US" sz="1600" b="0" i="0" baseline="30000" dirty="0">
                <a:effectLst/>
              </a:rPr>
              <a:t>2</a:t>
            </a:r>
            <a:r>
              <a:rPr lang="en-US" sz="1600" b="0" i="0" dirty="0">
                <a:effectLst/>
              </a:rPr>
              <a:t> mass timber home office in Vancouver, British Columbia, is a hybrid, mass timber steel (columns) building. In 2021, the structure was erected in 12 days. The building uses an earthquak</a:t>
            </a:r>
            <a:r>
              <a:rPr lang="en-US" sz="1600" dirty="0"/>
              <a:t>e </a:t>
            </a:r>
            <a:r>
              <a:rPr lang="en-US" sz="1600" b="0" i="0" dirty="0">
                <a:effectLst/>
              </a:rPr>
              <a:t>resistance technology that effectively dissipates energy and does not require </a:t>
            </a:r>
            <a:r>
              <a:rPr lang="en-US" sz="1600" b="0" i="0" dirty="0" err="1">
                <a:effectLst/>
              </a:rPr>
              <a:t>postevent</a:t>
            </a:r>
            <a:r>
              <a:rPr lang="en-US" sz="1600" b="0" i="0" dirty="0">
                <a:effectLst/>
              </a:rPr>
              <a:t> maintenance. It anchors the CLT shear walls and was a first in North America.</a:t>
            </a: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62</a:t>
            </a:fld>
            <a:endParaRPr lang="en-CA"/>
          </a:p>
        </p:txBody>
      </p:sp>
    </p:spTree>
    <p:extLst>
      <p:ext uri="{BB962C8B-B14F-4D97-AF65-F5344CB8AC3E}">
        <p14:creationId xmlns:p14="http://schemas.microsoft.com/office/powerpoint/2010/main" val="315076709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Mass timber construction, the creation of buildings using large components created by bonding multiple, smaller, cut-to-size pieces, is steadily growing in popularity and sophistication. Building components are manufactured to a high degree of precision off-site in a factory setting and quickly assembled in the field. This form of construction often meets or exceeds the strength and fire resistance of concrete or steel. In a relatively short period of time, the engineering of such buildings has developed to where mass timber buildings of 18 stories or more are feasible. Such buildings are now readily accepted by building codes and are being successfully constructed in greater and greater numbers around the world.</a:t>
            </a:r>
          </a:p>
          <a:p>
            <a:endParaRPr lang="en-CA" dirty="0"/>
          </a:p>
          <a:p>
            <a:r>
              <a:rPr lang="en-CA" dirty="0"/>
              <a:t>Critical to the engineering inherent in this type of construction is the manner in which the large components are connected together in the field. A comprehensive range of metal connectors and fasteners is now available to facilitate every building configuration and connection situation. Some of these connectors are visible and some are intended to be hidden. Connector options consist of a wide range of purpose-designed screws used in combination with a variety of straps, angles, brackets, tie-downs, beam seats, concealed plates, and hinge connectors—each chosen to accommodate the load and component configuration.</a:t>
            </a:r>
          </a:p>
          <a:p>
            <a:endParaRPr lang="en-CA" dirty="0"/>
          </a:p>
          <a:p>
            <a:r>
              <a:rPr lang="en-CA" dirty="0"/>
              <a:t>Designers now have the freedom to choose whether they wish to express the connections with visible connectors or whether they would prefer to hide the connectors to provide a cleaner look. In either instance, they can rely on the structural integrity of the approach.</a:t>
            </a:r>
          </a:p>
          <a:p>
            <a:endParaRPr lang="en-CA" dirty="0"/>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64</a:t>
            </a:fld>
            <a:endParaRPr lang="en-CA"/>
          </a:p>
        </p:txBody>
      </p:sp>
    </p:spTree>
    <p:extLst>
      <p:ext uri="{BB962C8B-B14F-4D97-AF65-F5344CB8AC3E}">
        <p14:creationId xmlns:p14="http://schemas.microsoft.com/office/powerpoint/2010/main" val="42176888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600" dirty="0"/>
              <a:t>In addition to sequestering the carbon stored naturally in the trees from which mass timber products are created, the component manufacturing, transportation, and assembly processes also have a low carbon footprint. Wood products are 50% carbon by dry weight, meaning mass timber buildings can store carbon well into the future.</a:t>
            </a:r>
          </a:p>
          <a:p>
            <a:endParaRPr lang="en-CA" sz="1600" dirty="0"/>
          </a:p>
          <a:p>
            <a:r>
              <a:rPr lang="en-CA" sz="1600" dirty="0"/>
              <a:t>Turner and Townsend note that mass timber produces 30% fewer CO</a:t>
            </a:r>
            <a:r>
              <a:rPr lang="en-CA" sz="1600" baseline="-25000" dirty="0"/>
              <a:t>2</a:t>
            </a:r>
            <a:r>
              <a:rPr lang="en-CA" sz="1600" dirty="0"/>
              <a:t> emissions than concrete buildings and 50% fewer than steel-frame buildings. Mantle Developments cites mass timber as the most carbon-efficient building material for multistory construction.</a:t>
            </a:r>
          </a:p>
          <a:p>
            <a:endParaRPr lang="en-CA" sz="1600" dirty="0"/>
          </a:p>
          <a:p>
            <a:r>
              <a:rPr lang="en-CA" sz="1600" dirty="0"/>
              <a:t>This is an essential benefit in an era when carbon capture and low or zero carbon emissions are becoming increasingly important in building design. </a:t>
            </a: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10</a:t>
            </a:fld>
            <a:endParaRPr lang="en-CA"/>
          </a:p>
        </p:txBody>
      </p:sp>
    </p:spTree>
    <p:extLst>
      <p:ext uri="{BB962C8B-B14F-4D97-AF65-F5344CB8AC3E}">
        <p14:creationId xmlns:p14="http://schemas.microsoft.com/office/powerpoint/2010/main" val="24138495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600" dirty="0"/>
              <a:t>Wood products used for mass timber construction are primarily harvested from sustainably managed forests where replacement stock keeps the harvest rate at or below the forest’s new growth rate. </a:t>
            </a:r>
          </a:p>
          <a:p>
            <a:endParaRPr lang="en-CA" sz="1600" dirty="0"/>
          </a:p>
          <a:p>
            <a:r>
              <a:rPr lang="en-CA" sz="1600" dirty="0"/>
              <a:t>Mass timber uses small and medium-sized newer-growth trees to create large building components. Removing these trees from overpopulated forests supports healthy forest management and reduces wildfire risk. It also creates new markets for wood products and promotes a more sustainable future. </a:t>
            </a:r>
          </a:p>
          <a:p>
            <a:endParaRPr lang="en-CA" sz="1600" dirty="0"/>
          </a:p>
          <a:p>
            <a:r>
              <a:rPr lang="en-CA" sz="1600" dirty="0"/>
              <a:t>Mass timber uses smaller sawn pieces so that even diseased trees can be used instead of being left to decompose and release their encapsulated carbon. Because the components are made from smaller dimensional lumber, very little of each log is wasted.</a:t>
            </a: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11</a:t>
            </a:fld>
            <a:endParaRPr lang="en-CA"/>
          </a:p>
        </p:txBody>
      </p:sp>
    </p:spTree>
    <p:extLst>
      <p:ext uri="{BB962C8B-B14F-4D97-AF65-F5344CB8AC3E}">
        <p14:creationId xmlns:p14="http://schemas.microsoft.com/office/powerpoint/2010/main" val="9442066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600" dirty="0"/>
              <a:t>In addition, the building components can be reused if a building is deconstructed at any point in its life cycle. The approach to such reuse is generally referred to as design for disassembly. The initial use of metal connectors facilitates such disassembly. One analysis by </a:t>
            </a:r>
            <a:r>
              <a:rPr lang="en-CA" sz="1600" dirty="0" err="1"/>
              <a:t>Qiming</a:t>
            </a:r>
            <a:r>
              <a:rPr lang="en-CA" sz="1600" dirty="0"/>
              <a:t> Sun et al. concluded that within a 100-year service life, the recycling/reuse potential of mass timber buildings is 73% compared to 34% for a reinforced concrete structure.</a:t>
            </a:r>
          </a:p>
          <a:p>
            <a:endParaRPr lang="en-CA" sz="1600" dirty="0"/>
          </a:p>
          <a:p>
            <a:r>
              <a:rPr lang="en-CA" sz="1600" dirty="0"/>
              <a:t>Mass timber is a lighter construction material than steel and concrete, so foundations are reduced in size. Specific components, such as columns, beams, walls, and floor panel elements, can also be left exposed to the interior, thus eliminating the need for certain finishing materials. </a:t>
            </a:r>
          </a:p>
          <a:p>
            <a:endParaRPr lang="en-CA" sz="1600" dirty="0"/>
          </a:p>
          <a:p>
            <a:r>
              <a:rPr lang="en-CA" sz="1600" dirty="0"/>
              <a:t>Reducing the number of required materials and their associated environmental impacts is another factor that improves a mass timber structure’s sustainability and environmental benefits. </a:t>
            </a: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12</a:t>
            </a:fld>
            <a:endParaRPr lang="en-CA"/>
          </a:p>
        </p:txBody>
      </p:sp>
    </p:spTree>
    <p:extLst>
      <p:ext uri="{BB962C8B-B14F-4D97-AF65-F5344CB8AC3E}">
        <p14:creationId xmlns:p14="http://schemas.microsoft.com/office/powerpoint/2010/main" val="8132844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400" dirty="0"/>
              <a:t>Because mass timber components are prefabricated off-site and assembled with metal connectors, they can be turned into 3D structures much more quickly on-site than other forms of construction. It is estimated that mass timber construction can reduce overall construction times by as much as 25%. The on-site assembly process also reduces framing labor by 40 to 50%, resulting in cost savings. </a:t>
            </a:r>
          </a:p>
          <a:p>
            <a:endParaRPr lang="en-CA" sz="1400" dirty="0"/>
          </a:p>
          <a:p>
            <a:r>
              <a:rPr lang="en-CA" sz="1400" dirty="0"/>
              <a:t>Wood is a poor conductor of heat and cold and, as such, also functions as an insulator that contributes to the overall energy efficiency of the building envelope. Mass timber panels, for example, have an R-value of 1.2 per inch. In addition, they are manufactured to very close tolerances in the factory setting and, when assembled, provide airtight connections.</a:t>
            </a:r>
          </a:p>
          <a:p>
            <a:endParaRPr lang="en-CA" sz="1400" dirty="0"/>
          </a:p>
          <a:p>
            <a:r>
              <a:rPr lang="en-US" sz="1400" dirty="0"/>
              <a:t>People respond emotionally to wood and are attracted to its visual variety and natural expressiveness. A study carried out by the University of British Columbia and </a:t>
            </a:r>
            <a:r>
              <a:rPr lang="en-US" sz="1400" dirty="0" err="1"/>
              <a:t>FPInnovations</a:t>
            </a:r>
            <a:r>
              <a:rPr lang="en-US" sz="1400" dirty="0"/>
              <a:t> found that the visual presence of wood in a room lowers the sympathetic nervous system </a:t>
            </a:r>
            <a:r>
              <a:rPr lang="en-CA" sz="1400" dirty="0"/>
              <a:t>activation in occupants, making them feel more relaxed.</a:t>
            </a: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13</a:t>
            </a:fld>
            <a:endParaRPr lang="en-CA"/>
          </a:p>
        </p:txBody>
      </p:sp>
    </p:spTree>
    <p:extLst>
      <p:ext uri="{BB962C8B-B14F-4D97-AF65-F5344CB8AC3E}">
        <p14:creationId xmlns:p14="http://schemas.microsoft.com/office/powerpoint/2010/main" val="30973181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2000" dirty="0"/>
              <a:t>Wood has an inherent, natural ability to dampen sound. However, when mass timber floor/ceiling panels are left exposed, they usually require additional acoustic treatment to achieve the desired sound separation. </a:t>
            </a:r>
          </a:p>
          <a:p>
            <a:endParaRPr lang="en-CA" sz="2000" dirty="0"/>
          </a:p>
          <a:p>
            <a:r>
              <a:rPr lang="en-CA" sz="2000" dirty="0"/>
              <a:t>This treatment could include additional mass (lightweight concrete/gypsum toppings, as shown in the image), acoustic underlayment, or a finished floor surface set on sleepers combined with a sand topping.   </a:t>
            </a:r>
          </a:p>
          <a:p>
            <a:endParaRPr lang="en-CA" dirty="0"/>
          </a:p>
        </p:txBody>
      </p:sp>
      <p:sp>
        <p:nvSpPr>
          <p:cNvPr id="4" name="Slide Number Placeholder 3"/>
          <p:cNvSpPr>
            <a:spLocks noGrp="1"/>
          </p:cNvSpPr>
          <p:nvPr>
            <p:ph type="sldNum" sz="quarter" idx="5"/>
          </p:nvPr>
        </p:nvSpPr>
        <p:spPr/>
        <p:txBody>
          <a:bodyPr/>
          <a:lstStyle/>
          <a:p>
            <a:fld id="{BDCEE269-D5B8-4A80-B47E-967A0416FDA4}" type="slidenum">
              <a:rPr lang="en-CA" smtClean="0"/>
              <a:t>14</a:t>
            </a:fld>
            <a:endParaRPr lang="en-CA"/>
          </a:p>
        </p:txBody>
      </p:sp>
    </p:spTree>
    <p:extLst>
      <p:ext uri="{BB962C8B-B14F-4D97-AF65-F5344CB8AC3E}">
        <p14:creationId xmlns:p14="http://schemas.microsoft.com/office/powerpoint/2010/main" val="33458388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77A51D2-C776-BF37-5DCB-2BF203D99424}"/>
              </a:ext>
            </a:extLst>
          </p:cNvPr>
          <p:cNvSpPr/>
          <p:nvPr userDrawn="1"/>
        </p:nvSpPr>
        <p:spPr>
          <a:xfrm>
            <a:off x="0" y="0"/>
            <a:ext cx="12161838"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6526610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053" y="158414"/>
            <a:ext cx="8949026" cy="474228"/>
          </a:xfrm>
          <a:prstGeom prst="rect">
            <a:avLst/>
          </a:prstGeom>
        </p:spPr>
        <p:txBody>
          <a:bodyPr lIns="0" tIns="0" rIns="0" bIns="0" anchor="ctr">
            <a:normAutofit/>
          </a:bodyPr>
          <a:lstStyle>
            <a:lvl1pPr>
              <a:lnSpc>
                <a:spcPct val="100000"/>
              </a:lnSpc>
              <a:defRPr sz="2394"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052" y="1104901"/>
            <a:ext cx="11477735" cy="51434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2841195888"/>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Presentation Title">
    <p:spTree>
      <p:nvGrpSpPr>
        <p:cNvPr id="1" name=""/>
        <p:cNvGrpSpPr/>
        <p:nvPr/>
      </p:nvGrpSpPr>
      <p:grpSpPr>
        <a:xfrm>
          <a:off x="0" y="0"/>
          <a:ext cx="0" cy="0"/>
          <a:chOff x="0" y="0"/>
          <a:chExt cx="0" cy="0"/>
        </a:xfrm>
      </p:grpSpPr>
      <p:sp>
        <p:nvSpPr>
          <p:cNvPr id="11" name="Picture Placeholder">
            <a:extLst>
              <a:ext uri="{FF2B5EF4-FFF2-40B4-BE49-F238E27FC236}">
                <a16:creationId xmlns:a16="http://schemas.microsoft.com/office/drawing/2014/main" id="{C967C7FB-2801-4B8F-81CF-7F55745AB363}"/>
              </a:ext>
            </a:extLst>
          </p:cNvPr>
          <p:cNvSpPr>
            <a:spLocks noGrp="1"/>
          </p:cNvSpPr>
          <p:nvPr>
            <p:ph type="pic" sz="quarter" idx="16" hasCustomPrompt="1"/>
          </p:nvPr>
        </p:nvSpPr>
        <p:spPr>
          <a:xfrm>
            <a:off x="0" y="1514476"/>
            <a:ext cx="12161838" cy="4982019"/>
          </a:xfrm>
          <a:prstGeom prst="rect">
            <a:avLst/>
          </a:prstGeom>
          <a:solidFill>
            <a:schemeClr val="bg1"/>
          </a:solidFill>
        </p:spPr>
        <p:txBody>
          <a:bodyPr anchor="ctr"/>
          <a:lstStyle>
            <a:lvl1pPr marL="0" indent="0" algn="ctr">
              <a:buNone/>
              <a:defRPr>
                <a:solidFill>
                  <a:srgbClr val="A6A6A6"/>
                </a:solidFill>
              </a:defRPr>
            </a:lvl1pPr>
          </a:lstStyle>
          <a:p>
            <a:pPr marL="0" marR="0" lvl="0" indent="0" algn="ctr" defTabSz="912114" rtl="0" eaLnBrk="1" fontAlgn="auto" latinLnBrk="0" hangingPunct="1">
              <a:lnSpc>
                <a:spcPct val="90000"/>
              </a:lnSpc>
              <a:spcBef>
                <a:spcPts val="998"/>
              </a:spcBef>
              <a:spcAft>
                <a:spcPts val="0"/>
              </a:spcAft>
              <a:buClrTx/>
              <a:buSzTx/>
              <a:buFont typeface="Arial" panose="020B0604020202020204" pitchFamily="34" charset="0"/>
              <a:buNone/>
              <a:tabLst/>
              <a:defRPr/>
            </a:pPr>
            <a:r>
              <a:rPr lang="en-US"/>
              <a:t>Click icon to add image</a:t>
            </a:r>
          </a:p>
          <a:p>
            <a:pPr marL="0" marR="0" lvl="0" indent="0" algn="ctr" defTabSz="912114" rtl="0" eaLnBrk="1" fontAlgn="auto" latinLnBrk="0" hangingPunct="1">
              <a:lnSpc>
                <a:spcPct val="90000"/>
              </a:lnSpc>
              <a:spcBef>
                <a:spcPts val="998"/>
              </a:spcBef>
              <a:spcAft>
                <a:spcPts val="0"/>
              </a:spcAft>
              <a:buClrTx/>
              <a:buSzTx/>
              <a:buFont typeface="Arial" panose="020B0604020202020204" pitchFamily="34" charset="0"/>
              <a:buNone/>
              <a:tabLst/>
              <a:defRPr/>
            </a:pPr>
            <a:endParaRPr lang="en-US"/>
          </a:p>
          <a:p>
            <a:endParaRPr lang="en-US"/>
          </a:p>
        </p:txBody>
      </p:sp>
      <p:sp>
        <p:nvSpPr>
          <p:cNvPr id="6" name="Top White Rec">
            <a:extLst>
              <a:ext uri="{FF2B5EF4-FFF2-40B4-BE49-F238E27FC236}">
                <a16:creationId xmlns:a16="http://schemas.microsoft.com/office/drawing/2014/main" id="{39AB53ED-4C37-4E0B-8768-7204AED80B08}"/>
              </a:ext>
            </a:extLst>
          </p:cNvPr>
          <p:cNvSpPr/>
          <p:nvPr userDrawn="1"/>
        </p:nvSpPr>
        <p:spPr>
          <a:xfrm>
            <a:off x="0" y="2"/>
            <a:ext cx="12161841" cy="151447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95"/>
          </a:p>
        </p:txBody>
      </p:sp>
      <p:pic>
        <p:nvPicPr>
          <p:cNvPr id="7" name="Logo" descr="Text&#10;&#10;Description automatically generated with medium confidence">
            <a:extLst>
              <a:ext uri="{FF2B5EF4-FFF2-40B4-BE49-F238E27FC236}">
                <a16:creationId xmlns:a16="http://schemas.microsoft.com/office/drawing/2014/main" id="{082E4EF4-4EC5-4E4A-88B3-710138AD0A1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900496" y="116456"/>
            <a:ext cx="1947793" cy="1281564"/>
          </a:xfrm>
          <a:prstGeom prst="rect">
            <a:avLst/>
          </a:prstGeom>
        </p:spPr>
      </p:pic>
      <p:sp>
        <p:nvSpPr>
          <p:cNvPr id="9" name="Subtitle">
            <a:extLst>
              <a:ext uri="{FF2B5EF4-FFF2-40B4-BE49-F238E27FC236}">
                <a16:creationId xmlns:a16="http://schemas.microsoft.com/office/drawing/2014/main" id="{F52A87F4-EEE3-490A-A509-3B0F89BA3FBA}"/>
              </a:ext>
            </a:extLst>
          </p:cNvPr>
          <p:cNvSpPr>
            <a:spLocks noGrp="1"/>
          </p:cNvSpPr>
          <p:nvPr>
            <p:ph type="body" sz="quarter" idx="19" hasCustomPrompt="1"/>
          </p:nvPr>
        </p:nvSpPr>
        <p:spPr>
          <a:xfrm>
            <a:off x="579587" y="908856"/>
            <a:ext cx="9235396" cy="377684"/>
          </a:xfrm>
          <a:prstGeom prst="rect">
            <a:avLst/>
          </a:prstGeom>
        </p:spPr>
        <p:txBody>
          <a:bodyPr anchor="ctr"/>
          <a:lstStyle>
            <a:lvl1pPr marL="0" indent="0" algn="r">
              <a:buNone/>
              <a:defRPr sz="1795" b="0">
                <a:solidFill>
                  <a:schemeClr val="accent3"/>
                </a:solidFill>
                <a:latin typeface="+mj-lt"/>
              </a:defRPr>
            </a:lvl1pPr>
          </a:lstStyle>
          <a:p>
            <a:pPr lvl="0"/>
            <a:r>
              <a:rPr lang="en-US"/>
              <a:t>Presenter | Presenter</a:t>
            </a:r>
          </a:p>
        </p:txBody>
      </p:sp>
      <p:sp>
        <p:nvSpPr>
          <p:cNvPr id="8" name="Title">
            <a:extLst>
              <a:ext uri="{FF2B5EF4-FFF2-40B4-BE49-F238E27FC236}">
                <a16:creationId xmlns:a16="http://schemas.microsoft.com/office/drawing/2014/main" id="{7C5B1C79-9F33-4FB2-BB9F-197EF270494F}"/>
              </a:ext>
            </a:extLst>
          </p:cNvPr>
          <p:cNvSpPr>
            <a:spLocks noGrp="1"/>
          </p:cNvSpPr>
          <p:nvPr>
            <p:ph type="body" sz="quarter" idx="18" hasCustomPrompt="1"/>
          </p:nvPr>
        </p:nvSpPr>
        <p:spPr>
          <a:xfrm>
            <a:off x="579587" y="220840"/>
            <a:ext cx="9235396" cy="666750"/>
          </a:xfrm>
          <a:prstGeom prst="rect">
            <a:avLst/>
          </a:prstGeom>
        </p:spPr>
        <p:txBody>
          <a:bodyPr anchor="ctr"/>
          <a:lstStyle>
            <a:lvl1pPr marL="0" indent="0" algn="r">
              <a:buNone/>
              <a:defRPr sz="3990" b="1">
                <a:solidFill>
                  <a:schemeClr val="tx1">
                    <a:lumMod val="85000"/>
                    <a:lumOff val="15000"/>
                  </a:schemeClr>
                </a:solidFill>
                <a:latin typeface="+mj-lt"/>
              </a:defRPr>
            </a:lvl1pPr>
          </a:lstStyle>
          <a:p>
            <a:pPr lvl="0"/>
            <a:r>
              <a:rPr lang="en-US"/>
              <a:t>Course Title</a:t>
            </a:r>
          </a:p>
        </p:txBody>
      </p:sp>
      <p:sp>
        <p:nvSpPr>
          <p:cNvPr id="5" name="Date">
            <a:extLst>
              <a:ext uri="{FF2B5EF4-FFF2-40B4-BE49-F238E27FC236}">
                <a16:creationId xmlns:a16="http://schemas.microsoft.com/office/drawing/2014/main" id="{7F54BFBD-434A-4214-BC96-2770E68EEC6B}"/>
              </a:ext>
            </a:extLst>
          </p:cNvPr>
          <p:cNvSpPr>
            <a:spLocks noGrp="1"/>
          </p:cNvSpPr>
          <p:nvPr>
            <p:ph type="body" sz="quarter" idx="20" hasCustomPrompt="1"/>
          </p:nvPr>
        </p:nvSpPr>
        <p:spPr>
          <a:xfrm>
            <a:off x="-3" y="6496495"/>
            <a:ext cx="12161841" cy="361505"/>
          </a:xfrm>
          <a:prstGeom prst="rect">
            <a:avLst/>
          </a:prstGeom>
          <a:solidFill>
            <a:schemeClr val="bg1"/>
          </a:solidFill>
        </p:spPr>
        <p:txBody>
          <a:bodyPr anchor="ctr"/>
          <a:lstStyle>
            <a:lvl1pPr marL="0" indent="0" algn="r">
              <a:buNone/>
              <a:defRPr sz="1795">
                <a:solidFill>
                  <a:schemeClr val="accent3"/>
                </a:solidFill>
                <a:latin typeface="+mj-lt"/>
              </a:defRPr>
            </a:lvl1pPr>
          </a:lstStyle>
          <a:p>
            <a:pPr lvl="0"/>
            <a:r>
              <a:rPr lang="en-US"/>
              <a:t>xx/xx/</a:t>
            </a:r>
            <a:r>
              <a:rPr lang="en-US" err="1"/>
              <a:t>xxxx</a:t>
            </a:r>
            <a:endParaRPr lang="en-US"/>
          </a:p>
        </p:txBody>
      </p:sp>
    </p:spTree>
    <p:custDataLst>
      <p:tags r:id="rId1"/>
    </p:custDataLst>
    <p:extLst>
      <p:ext uri="{BB962C8B-B14F-4D97-AF65-F5344CB8AC3E}">
        <p14:creationId xmlns:p14="http://schemas.microsoft.com/office/powerpoint/2010/main" val="2607445344"/>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hapter Tit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71475D9-EC0F-BD39-77A0-2EF227C85FE4}"/>
              </a:ext>
            </a:extLst>
          </p:cNvPr>
          <p:cNvSpPr/>
          <p:nvPr userDrawn="1"/>
        </p:nvSpPr>
        <p:spPr>
          <a:xfrm>
            <a:off x="0" y="0"/>
            <a:ext cx="603137" cy="6872140"/>
          </a:xfrm>
          <a:prstGeom prst="rect">
            <a:avLst/>
          </a:prstGeom>
          <a:solidFill>
            <a:srgbClr val="F05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9FB72096-DB46-91D0-EE53-504C84A552F6}"/>
              </a:ext>
            </a:extLst>
          </p:cNvPr>
          <p:cNvSpPr>
            <a:spLocks noGrp="1"/>
          </p:cNvSpPr>
          <p:nvPr>
            <p:ph type="title" hasCustomPrompt="1"/>
          </p:nvPr>
        </p:nvSpPr>
        <p:spPr>
          <a:xfrm>
            <a:off x="891654" y="4038600"/>
            <a:ext cx="10667047" cy="640080"/>
          </a:xfrm>
        </p:spPr>
        <p:txBody>
          <a:bodyPr/>
          <a:lstStyle>
            <a:lvl1pPr>
              <a:defRPr sz="3000">
                <a:solidFill>
                  <a:schemeClr val="bg1"/>
                </a:solidFill>
              </a:defRPr>
            </a:lvl1pPr>
          </a:lstStyle>
          <a:p>
            <a:r>
              <a:rPr lang="en-US" dirty="0"/>
              <a:t>TITLE GOES HERE </a:t>
            </a:r>
            <a:endParaRPr lang="en-CA" dirty="0"/>
          </a:p>
        </p:txBody>
      </p:sp>
    </p:spTree>
    <p:custDataLst>
      <p:tags r:id="rId1"/>
    </p:custDataLst>
    <p:extLst>
      <p:ext uri="{BB962C8B-B14F-4D97-AF65-F5344CB8AC3E}">
        <p14:creationId xmlns:p14="http://schemas.microsoft.com/office/powerpoint/2010/main" val="1162932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pter Title_verticalim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71475D9-EC0F-BD39-77A0-2EF227C85FE4}"/>
              </a:ext>
            </a:extLst>
          </p:cNvPr>
          <p:cNvSpPr/>
          <p:nvPr userDrawn="1"/>
        </p:nvSpPr>
        <p:spPr>
          <a:xfrm>
            <a:off x="0" y="0"/>
            <a:ext cx="595313" cy="6858000"/>
          </a:xfrm>
          <a:prstGeom prst="rect">
            <a:avLst/>
          </a:prstGeom>
          <a:solidFill>
            <a:srgbClr val="F05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9FB72096-DB46-91D0-EE53-504C84A552F6}"/>
              </a:ext>
            </a:extLst>
          </p:cNvPr>
          <p:cNvSpPr>
            <a:spLocks noGrp="1"/>
          </p:cNvSpPr>
          <p:nvPr>
            <p:ph type="title" hasCustomPrompt="1"/>
          </p:nvPr>
        </p:nvSpPr>
        <p:spPr>
          <a:xfrm>
            <a:off x="6385719" y="4038600"/>
            <a:ext cx="5172982" cy="640080"/>
          </a:xfrm>
        </p:spPr>
        <p:txBody>
          <a:bodyPr/>
          <a:lstStyle>
            <a:lvl1pPr>
              <a:defRPr sz="3000">
                <a:solidFill>
                  <a:schemeClr val="bg1">
                    <a:lumMod val="50000"/>
                  </a:schemeClr>
                </a:solidFill>
              </a:defRPr>
            </a:lvl1pPr>
          </a:lstStyle>
          <a:p>
            <a:r>
              <a:rPr lang="en-US" dirty="0"/>
              <a:t>TITLE GOES HERE </a:t>
            </a:r>
            <a:endParaRPr lang="en-CA" dirty="0"/>
          </a:p>
        </p:txBody>
      </p:sp>
    </p:spTree>
    <p:custDataLst>
      <p:tags r:id="rId1"/>
    </p:custDataLst>
    <p:extLst>
      <p:ext uri="{BB962C8B-B14F-4D97-AF65-F5344CB8AC3E}">
        <p14:creationId xmlns:p14="http://schemas.microsoft.com/office/powerpoint/2010/main" val="5275991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Full Page Text">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1E0F766-9D7D-47E7-BA78-443009AA5612}"/>
              </a:ext>
            </a:extLst>
          </p:cNvPr>
          <p:cNvSpPr>
            <a:spLocks noGrp="1"/>
          </p:cNvSpPr>
          <p:nvPr>
            <p:ph sz="half" idx="1"/>
          </p:nvPr>
        </p:nvSpPr>
        <p:spPr>
          <a:xfrm>
            <a:off x="900112" y="1600200"/>
            <a:ext cx="10667047" cy="4572000"/>
          </a:xfrm>
        </p:spPr>
        <p:txBody>
          <a:bodyPr lIns="0" tIns="0" rIns="182880" bIns="0">
            <a:noAutofit/>
          </a:bodyPr>
          <a:lstStyle>
            <a:lvl1pPr marL="0" indent="0">
              <a:buFontTx/>
              <a:buNone/>
              <a:defRPr sz="2000">
                <a:solidFill>
                  <a:srgbClr val="1C1C1C"/>
                </a:solidFill>
                <a:latin typeface="Arial" pitchFamily="34" charset="0"/>
                <a:cs typeface="Arial" pitchFamily="34" charset="0"/>
              </a:defRPr>
            </a:lvl1pPr>
            <a:lvl2pPr marL="573010" indent="-292060">
              <a:buFont typeface="Arial" panose="020B0604020202020204" pitchFamily="34" charset="0"/>
              <a:buChar char="•"/>
              <a:tabLst>
                <a:tab pos="280950" algn="l"/>
              </a:tabLst>
              <a:defRPr sz="2000">
                <a:solidFill>
                  <a:srgbClr val="1C1C1C"/>
                </a:solidFill>
                <a:latin typeface="Arial" pitchFamily="34" charset="0"/>
                <a:cs typeface="Arial" pitchFamily="34" charset="0"/>
              </a:defRPr>
            </a:lvl2pPr>
            <a:lvl3pPr marL="853959" indent="-280950">
              <a:defRPr sz="2000">
                <a:solidFill>
                  <a:srgbClr val="1C1C1C"/>
                </a:solidFill>
                <a:latin typeface="Arial" pitchFamily="34" charset="0"/>
                <a:cs typeface="Arial" pitchFamily="34" charset="0"/>
              </a:defRPr>
            </a:lvl3pPr>
            <a:lvl4pPr marL="1146019" indent="-292060">
              <a:defRPr sz="2000">
                <a:solidFill>
                  <a:srgbClr val="1C1C1C"/>
                </a:solidFill>
                <a:latin typeface="Arial" pitchFamily="34" charset="0"/>
                <a:cs typeface="Arial" pitchFamily="34" charset="0"/>
              </a:defRPr>
            </a:lvl4pPr>
            <a:lvl5pPr marL="1426969" indent="-280950">
              <a:defRPr sz="2000">
                <a:solidFill>
                  <a:srgbClr val="1C1C1C"/>
                </a:solidFill>
                <a:latin typeface="Arial" pitchFamily="34" charset="0"/>
                <a:cs typeface="Arial" pitchFamily="34" charset="0"/>
              </a:defRPr>
            </a:lvl5pPr>
            <a:lvl6pPr>
              <a:defRPr sz="1900"/>
            </a:lvl6pPr>
            <a:lvl7pPr>
              <a:defRPr sz="1900"/>
            </a:lvl7pPr>
            <a:lvl8pPr>
              <a:defRPr sz="1900"/>
            </a:lvl8pPr>
            <a:lvl9pPr>
              <a:defRPr sz="19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5" name="Title 1">
            <a:extLst>
              <a:ext uri="{FF2B5EF4-FFF2-40B4-BE49-F238E27FC236}">
                <a16:creationId xmlns:a16="http://schemas.microsoft.com/office/drawing/2014/main" id="{CDB5ADA5-6835-4498-8C91-D06032ACFFC7}"/>
              </a:ext>
            </a:extLst>
          </p:cNvPr>
          <p:cNvSpPr>
            <a:spLocks noGrp="1"/>
          </p:cNvSpPr>
          <p:nvPr>
            <p:ph type="title" hasCustomPrompt="1"/>
          </p:nvPr>
        </p:nvSpPr>
        <p:spPr>
          <a:xfrm>
            <a:off x="900112" y="493776"/>
            <a:ext cx="10667047" cy="640080"/>
          </a:xfrm>
        </p:spPr>
        <p:txBody>
          <a:bodyPr/>
          <a:lstStyle>
            <a:lvl1pPr>
              <a:defRPr/>
            </a:lvl1pPr>
          </a:lstStyle>
          <a:p>
            <a:r>
              <a:rPr lang="en-US" dirty="0"/>
              <a:t>Title goes here – Full page text, no images or image under text</a:t>
            </a:r>
            <a:endParaRPr lang="en-CA" dirty="0"/>
          </a:p>
        </p:txBody>
      </p:sp>
      <p:sp>
        <p:nvSpPr>
          <p:cNvPr id="2" name="Rectangle 1">
            <a:extLst>
              <a:ext uri="{FF2B5EF4-FFF2-40B4-BE49-F238E27FC236}">
                <a16:creationId xmlns:a16="http://schemas.microsoft.com/office/drawing/2014/main" id="{C9FC7EE9-1009-3825-09B5-2E3464A60EBD}"/>
              </a:ext>
            </a:extLst>
          </p:cNvPr>
          <p:cNvSpPr/>
          <p:nvPr userDrawn="1"/>
        </p:nvSpPr>
        <p:spPr>
          <a:xfrm>
            <a:off x="0" y="0"/>
            <a:ext cx="595313" cy="6858000"/>
          </a:xfrm>
          <a:prstGeom prst="rect">
            <a:avLst/>
          </a:prstGeom>
          <a:solidFill>
            <a:srgbClr val="F05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311180317"/>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Page Text_2">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1E0F766-9D7D-47E7-BA78-443009AA5612}"/>
              </a:ext>
            </a:extLst>
          </p:cNvPr>
          <p:cNvSpPr>
            <a:spLocks noGrp="1"/>
          </p:cNvSpPr>
          <p:nvPr>
            <p:ph sz="half" idx="1"/>
          </p:nvPr>
        </p:nvSpPr>
        <p:spPr>
          <a:xfrm>
            <a:off x="900113" y="1600200"/>
            <a:ext cx="10667046" cy="4572000"/>
          </a:xfrm>
        </p:spPr>
        <p:txBody>
          <a:bodyPr lIns="0" tIns="0" rIns="182880" bIns="0">
            <a:noAutofit/>
          </a:bodyPr>
          <a:lstStyle>
            <a:lvl1pPr marL="0" indent="0">
              <a:buFontTx/>
              <a:buNone/>
              <a:defRPr sz="2000">
                <a:solidFill>
                  <a:srgbClr val="1C1C1C"/>
                </a:solidFill>
                <a:latin typeface="Arial" pitchFamily="34" charset="0"/>
                <a:cs typeface="Arial" pitchFamily="34" charset="0"/>
              </a:defRPr>
            </a:lvl1pPr>
            <a:lvl2pPr marL="573010" indent="-292060">
              <a:buFont typeface="Arial" panose="020B0604020202020204" pitchFamily="34" charset="0"/>
              <a:buChar char="•"/>
              <a:tabLst>
                <a:tab pos="280950" algn="l"/>
              </a:tabLst>
              <a:defRPr sz="2000">
                <a:solidFill>
                  <a:srgbClr val="1C1C1C"/>
                </a:solidFill>
                <a:latin typeface="Arial" pitchFamily="34" charset="0"/>
                <a:cs typeface="Arial" pitchFamily="34" charset="0"/>
              </a:defRPr>
            </a:lvl2pPr>
            <a:lvl3pPr marL="853959" indent="-280950">
              <a:defRPr sz="2000">
                <a:solidFill>
                  <a:srgbClr val="1C1C1C"/>
                </a:solidFill>
                <a:latin typeface="Arial" pitchFamily="34" charset="0"/>
                <a:cs typeface="Arial" pitchFamily="34" charset="0"/>
              </a:defRPr>
            </a:lvl3pPr>
            <a:lvl4pPr marL="1146019" indent="-292060">
              <a:defRPr sz="2000">
                <a:solidFill>
                  <a:srgbClr val="1C1C1C"/>
                </a:solidFill>
                <a:latin typeface="Arial" pitchFamily="34" charset="0"/>
                <a:cs typeface="Arial" pitchFamily="34" charset="0"/>
              </a:defRPr>
            </a:lvl4pPr>
            <a:lvl5pPr marL="1426969" indent="-280950">
              <a:defRPr sz="2000">
                <a:solidFill>
                  <a:srgbClr val="1C1C1C"/>
                </a:solidFill>
                <a:latin typeface="Arial" pitchFamily="34" charset="0"/>
                <a:cs typeface="Arial" pitchFamily="34" charset="0"/>
              </a:defRPr>
            </a:lvl5pPr>
            <a:lvl6pPr>
              <a:defRPr sz="1900"/>
            </a:lvl6pPr>
            <a:lvl7pPr>
              <a:defRPr sz="1900"/>
            </a:lvl7pPr>
            <a:lvl8pPr>
              <a:defRPr sz="1900"/>
            </a:lvl8pPr>
            <a:lvl9pPr>
              <a:defRPr sz="19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5" name="Title 1">
            <a:extLst>
              <a:ext uri="{FF2B5EF4-FFF2-40B4-BE49-F238E27FC236}">
                <a16:creationId xmlns:a16="http://schemas.microsoft.com/office/drawing/2014/main" id="{CDB5ADA5-6835-4498-8C91-D06032ACFFC7}"/>
              </a:ext>
            </a:extLst>
          </p:cNvPr>
          <p:cNvSpPr>
            <a:spLocks noGrp="1"/>
          </p:cNvSpPr>
          <p:nvPr>
            <p:ph type="title" hasCustomPrompt="1"/>
          </p:nvPr>
        </p:nvSpPr>
        <p:spPr>
          <a:xfrm>
            <a:off x="900112" y="493776"/>
            <a:ext cx="10667047" cy="640080"/>
          </a:xfrm>
        </p:spPr>
        <p:txBody>
          <a:bodyPr/>
          <a:lstStyle>
            <a:lvl1pPr>
              <a:defRPr/>
            </a:lvl1pPr>
          </a:lstStyle>
          <a:p>
            <a:r>
              <a:rPr lang="en-US" dirty="0"/>
              <a:t>Title goes here – Full page text, no images or image under text</a:t>
            </a:r>
            <a:endParaRPr lang="en-CA" dirty="0"/>
          </a:p>
        </p:txBody>
      </p:sp>
      <p:sp>
        <p:nvSpPr>
          <p:cNvPr id="3" name="Rectangle 2">
            <a:extLst>
              <a:ext uri="{FF2B5EF4-FFF2-40B4-BE49-F238E27FC236}">
                <a16:creationId xmlns:a16="http://schemas.microsoft.com/office/drawing/2014/main" id="{1B70E109-6CF9-EABF-9A43-F7C1EFEA8CFB}"/>
              </a:ext>
            </a:extLst>
          </p:cNvPr>
          <p:cNvSpPr/>
          <p:nvPr userDrawn="1"/>
        </p:nvSpPr>
        <p:spPr>
          <a:xfrm>
            <a:off x="577215" y="-14288"/>
            <a:ext cx="93504" cy="6872288"/>
          </a:xfrm>
          <a:prstGeom prst="rect">
            <a:avLst/>
          </a:prstGeom>
          <a:solidFill>
            <a:srgbClr val="F05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75220654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Left Side - Image Right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B804B8-A8EA-4375-86AF-DCD44333D86A}"/>
              </a:ext>
            </a:extLst>
          </p:cNvPr>
          <p:cNvSpPr>
            <a:spLocks noGrp="1"/>
          </p:cNvSpPr>
          <p:nvPr>
            <p:ph type="title" hasCustomPrompt="1"/>
          </p:nvPr>
        </p:nvSpPr>
        <p:spPr>
          <a:xfrm>
            <a:off x="900113" y="493776"/>
            <a:ext cx="10667046" cy="640080"/>
          </a:xfrm>
        </p:spPr>
        <p:txBody>
          <a:bodyPr/>
          <a:lstStyle>
            <a:lvl1pPr>
              <a:defRPr/>
            </a:lvl1pPr>
          </a:lstStyle>
          <a:p>
            <a:r>
              <a:rPr lang="en-US" dirty="0"/>
              <a:t>Title goes here – Text on left, image on right</a:t>
            </a:r>
            <a:endParaRPr lang="en-CA" dirty="0"/>
          </a:p>
        </p:txBody>
      </p:sp>
      <p:sp>
        <p:nvSpPr>
          <p:cNvPr id="8" name="Content Placeholder 2">
            <a:extLst>
              <a:ext uri="{FF2B5EF4-FFF2-40B4-BE49-F238E27FC236}">
                <a16:creationId xmlns:a16="http://schemas.microsoft.com/office/drawing/2014/main" id="{273CF038-4911-4C7D-8204-9DD8870DD6B4}"/>
              </a:ext>
            </a:extLst>
          </p:cNvPr>
          <p:cNvSpPr>
            <a:spLocks noGrp="1"/>
          </p:cNvSpPr>
          <p:nvPr>
            <p:ph sz="half" idx="1"/>
          </p:nvPr>
        </p:nvSpPr>
        <p:spPr>
          <a:xfrm>
            <a:off x="900113" y="1600200"/>
            <a:ext cx="6095046" cy="4572000"/>
          </a:xfrm>
        </p:spPr>
        <p:txBody>
          <a:bodyPr lIns="0" tIns="0" rIns="548640" bIns="0">
            <a:noAutofit/>
          </a:bodyPr>
          <a:lstStyle>
            <a:lvl1pPr marL="0" indent="0">
              <a:buFontTx/>
              <a:buNone/>
              <a:defRPr sz="2000">
                <a:solidFill>
                  <a:srgbClr val="1C1C1C"/>
                </a:solidFill>
                <a:latin typeface="Arial" pitchFamily="34" charset="0"/>
                <a:cs typeface="Arial" pitchFamily="34" charset="0"/>
              </a:defRPr>
            </a:lvl1pPr>
            <a:lvl2pPr marL="573010" indent="-292060">
              <a:buFont typeface="Arial" panose="020B0604020202020204" pitchFamily="34" charset="0"/>
              <a:buChar char="•"/>
              <a:tabLst>
                <a:tab pos="280950" algn="l"/>
              </a:tabLst>
              <a:defRPr sz="2000">
                <a:solidFill>
                  <a:srgbClr val="1C1C1C"/>
                </a:solidFill>
                <a:latin typeface="Arial" pitchFamily="34" charset="0"/>
                <a:cs typeface="Arial" pitchFamily="34" charset="0"/>
              </a:defRPr>
            </a:lvl2pPr>
            <a:lvl3pPr marL="853959" indent="-280950">
              <a:defRPr sz="2000">
                <a:solidFill>
                  <a:srgbClr val="1C1C1C"/>
                </a:solidFill>
                <a:latin typeface="Arial" pitchFamily="34" charset="0"/>
                <a:cs typeface="Arial" pitchFamily="34" charset="0"/>
              </a:defRPr>
            </a:lvl3pPr>
            <a:lvl4pPr marL="1146019" indent="-292060">
              <a:defRPr sz="2000">
                <a:solidFill>
                  <a:srgbClr val="1C1C1C"/>
                </a:solidFill>
                <a:latin typeface="Arial" pitchFamily="34" charset="0"/>
                <a:cs typeface="Arial" pitchFamily="34" charset="0"/>
              </a:defRPr>
            </a:lvl4pPr>
            <a:lvl5pPr marL="1426969" indent="-280950">
              <a:defRPr sz="2000">
                <a:solidFill>
                  <a:srgbClr val="1C1C1C"/>
                </a:solidFill>
                <a:latin typeface="Arial" pitchFamily="34" charset="0"/>
                <a:cs typeface="Arial" pitchFamily="34" charset="0"/>
              </a:defRPr>
            </a:lvl5pPr>
            <a:lvl6pPr>
              <a:defRPr sz="1900"/>
            </a:lvl6pPr>
            <a:lvl7pPr>
              <a:defRPr sz="1900"/>
            </a:lvl7pPr>
            <a:lvl8pPr>
              <a:defRPr sz="1900"/>
            </a:lvl8pPr>
            <a:lvl9pPr>
              <a:defRPr sz="19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9" name="Content Placeholder 2">
            <a:extLst>
              <a:ext uri="{FF2B5EF4-FFF2-40B4-BE49-F238E27FC236}">
                <a16:creationId xmlns:a16="http://schemas.microsoft.com/office/drawing/2014/main" id="{41C8E83D-B365-4B42-9799-B0BA305F6980}"/>
              </a:ext>
            </a:extLst>
          </p:cNvPr>
          <p:cNvSpPr>
            <a:spLocks noGrp="1"/>
          </p:cNvSpPr>
          <p:nvPr>
            <p:ph idx="13" hasCustomPrompt="1"/>
          </p:nvPr>
        </p:nvSpPr>
        <p:spPr>
          <a:xfrm>
            <a:off x="6992859" y="1600200"/>
            <a:ext cx="4572000" cy="4572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Image</a:t>
            </a:r>
          </a:p>
        </p:txBody>
      </p:sp>
      <p:sp>
        <p:nvSpPr>
          <p:cNvPr id="4" name="Rectangle 3">
            <a:extLst>
              <a:ext uri="{FF2B5EF4-FFF2-40B4-BE49-F238E27FC236}">
                <a16:creationId xmlns:a16="http://schemas.microsoft.com/office/drawing/2014/main" id="{44FCA7BD-5FEF-8CEF-55F9-41A7DEC844DF}"/>
              </a:ext>
            </a:extLst>
          </p:cNvPr>
          <p:cNvSpPr/>
          <p:nvPr userDrawn="1"/>
        </p:nvSpPr>
        <p:spPr>
          <a:xfrm>
            <a:off x="563722" y="0"/>
            <a:ext cx="45719" cy="6934200"/>
          </a:xfrm>
          <a:prstGeom prst="rect">
            <a:avLst/>
          </a:prstGeom>
          <a:solidFill>
            <a:srgbClr val="F05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7010672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ableofContents">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6065326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QA_horizontal">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24669D8-3384-4778-6376-87AADCD01670}"/>
              </a:ext>
            </a:extLst>
          </p:cNvPr>
          <p:cNvSpPr>
            <a:spLocks noGrp="1"/>
          </p:cNvSpPr>
          <p:nvPr>
            <p:ph type="title"/>
          </p:nvPr>
        </p:nvSpPr>
        <p:spPr>
          <a:xfrm>
            <a:off x="616744" y="1600200"/>
            <a:ext cx="10951369" cy="1219200"/>
          </a:xfrm>
          <a:prstGeom prst="rect">
            <a:avLst/>
          </a:prstGeom>
        </p:spPr>
        <p:txBody>
          <a:bodyPr vert="horz" lIns="0" tIns="0" rIns="0" bIns="0" rtlCol="0" anchor="ctr">
            <a:noAutofit/>
          </a:bodyPr>
          <a:lstStyle>
            <a:lvl1pPr>
              <a:defRPr>
                <a:solidFill>
                  <a:schemeClr val="bg1"/>
                </a:solidFill>
              </a:defRPr>
            </a:lvl1pPr>
          </a:lstStyle>
          <a:p>
            <a:endParaRPr lang="en-CA"/>
          </a:p>
        </p:txBody>
      </p:sp>
      <p:sp>
        <p:nvSpPr>
          <p:cNvPr id="11" name="Content Placeholder 2">
            <a:extLst>
              <a:ext uri="{FF2B5EF4-FFF2-40B4-BE49-F238E27FC236}">
                <a16:creationId xmlns:a16="http://schemas.microsoft.com/office/drawing/2014/main" id="{14AF00B9-63ED-33C4-8E51-35923D2A1BEE}"/>
              </a:ext>
            </a:extLst>
          </p:cNvPr>
          <p:cNvSpPr>
            <a:spLocks noGrp="1"/>
          </p:cNvSpPr>
          <p:nvPr>
            <p:ph sz="half" idx="10"/>
          </p:nvPr>
        </p:nvSpPr>
        <p:spPr>
          <a:xfrm>
            <a:off x="595313" y="3733800"/>
            <a:ext cx="10972800" cy="2630424"/>
          </a:xfrm>
        </p:spPr>
        <p:txBody>
          <a:bodyPr lIns="0" tIns="0" rIns="182880" bIns="0">
            <a:noAutofit/>
          </a:bodyPr>
          <a:lstStyle>
            <a:lvl1pPr marL="0" indent="0">
              <a:buFontTx/>
              <a:buNone/>
              <a:defRPr sz="1600">
                <a:solidFill>
                  <a:schemeClr val="bg1"/>
                </a:solidFill>
                <a:latin typeface="Arial" pitchFamily="34" charset="0"/>
                <a:cs typeface="Arial" pitchFamily="34" charset="0"/>
              </a:defRPr>
            </a:lvl1pPr>
            <a:lvl2pPr marL="573010" indent="-292060">
              <a:buFont typeface="Arial" panose="020B0604020202020204" pitchFamily="34" charset="0"/>
              <a:buChar char="•"/>
              <a:tabLst>
                <a:tab pos="280950" algn="l"/>
              </a:tabLst>
              <a:defRPr sz="1600">
                <a:solidFill>
                  <a:schemeClr val="bg1"/>
                </a:solidFill>
                <a:latin typeface="Arial" pitchFamily="34" charset="0"/>
                <a:cs typeface="Arial" pitchFamily="34" charset="0"/>
              </a:defRPr>
            </a:lvl2pPr>
            <a:lvl3pPr marL="853959" indent="-280950">
              <a:defRPr sz="1500">
                <a:solidFill>
                  <a:schemeClr val="bg1"/>
                </a:solidFill>
                <a:latin typeface="Arial" pitchFamily="34" charset="0"/>
                <a:cs typeface="Arial" pitchFamily="34" charset="0"/>
              </a:defRPr>
            </a:lvl3pPr>
            <a:lvl4pPr marL="1146019" indent="-292060">
              <a:defRPr sz="1200">
                <a:solidFill>
                  <a:schemeClr val="bg1"/>
                </a:solidFill>
                <a:latin typeface="Arial" pitchFamily="34" charset="0"/>
                <a:cs typeface="Arial" pitchFamily="34" charset="0"/>
              </a:defRPr>
            </a:lvl4pPr>
            <a:lvl5pPr marL="1426969" indent="-280950">
              <a:defRPr sz="1200">
                <a:solidFill>
                  <a:schemeClr val="bg1"/>
                </a:solidFill>
                <a:latin typeface="Arial" pitchFamily="34" charset="0"/>
                <a:cs typeface="Arial" pitchFamily="34" charset="0"/>
              </a:defRPr>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Tree>
    <p:custDataLst>
      <p:tags r:id="rId1"/>
    </p:custDataLst>
    <p:extLst>
      <p:ext uri="{BB962C8B-B14F-4D97-AF65-F5344CB8AC3E}">
        <p14:creationId xmlns:p14="http://schemas.microsoft.com/office/powerpoint/2010/main" val="27060152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Full Page Text_2columns">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1E0F766-9D7D-47E7-BA78-443009AA5612}"/>
              </a:ext>
            </a:extLst>
          </p:cNvPr>
          <p:cNvSpPr>
            <a:spLocks noGrp="1"/>
          </p:cNvSpPr>
          <p:nvPr>
            <p:ph sz="half" idx="1"/>
          </p:nvPr>
        </p:nvSpPr>
        <p:spPr>
          <a:xfrm>
            <a:off x="900113" y="1600200"/>
            <a:ext cx="10668000" cy="4572000"/>
          </a:xfrm>
        </p:spPr>
        <p:txBody>
          <a:bodyPr lIns="0" tIns="0" rIns="182880" bIns="0" numCol="2" spcCol="457200">
            <a:noAutofit/>
          </a:bodyPr>
          <a:lstStyle>
            <a:lvl1pPr marL="0" indent="0">
              <a:buFontTx/>
              <a:buNone/>
              <a:defRPr sz="1600">
                <a:solidFill>
                  <a:srgbClr val="1C1C1C"/>
                </a:solidFill>
                <a:latin typeface="Arial" pitchFamily="34" charset="0"/>
                <a:cs typeface="Arial" pitchFamily="34" charset="0"/>
              </a:defRPr>
            </a:lvl1pPr>
            <a:lvl2pPr marL="573010" indent="-292060">
              <a:buFont typeface="Arial" panose="020B0604020202020204" pitchFamily="34" charset="0"/>
              <a:buChar char="•"/>
              <a:tabLst>
                <a:tab pos="280950" algn="l"/>
              </a:tabLst>
              <a:defRPr sz="1600">
                <a:solidFill>
                  <a:srgbClr val="1C1C1C"/>
                </a:solidFill>
                <a:latin typeface="Arial" pitchFamily="34" charset="0"/>
                <a:cs typeface="Arial" pitchFamily="34" charset="0"/>
              </a:defRPr>
            </a:lvl2pPr>
            <a:lvl3pPr marL="853959" indent="-280950">
              <a:defRPr sz="1500">
                <a:solidFill>
                  <a:srgbClr val="1C1C1C"/>
                </a:solidFill>
                <a:latin typeface="Arial" pitchFamily="34" charset="0"/>
                <a:cs typeface="Arial" pitchFamily="34" charset="0"/>
              </a:defRPr>
            </a:lvl3pPr>
            <a:lvl4pPr marL="1146019" indent="-292060">
              <a:defRPr sz="1200">
                <a:solidFill>
                  <a:srgbClr val="1C1C1C"/>
                </a:solidFill>
                <a:latin typeface="Arial" pitchFamily="34" charset="0"/>
                <a:cs typeface="Arial" pitchFamily="34" charset="0"/>
              </a:defRPr>
            </a:lvl4pPr>
            <a:lvl5pPr marL="1426969" indent="-280950">
              <a:defRPr sz="1200">
                <a:solidFill>
                  <a:srgbClr val="1C1C1C"/>
                </a:solidFill>
                <a:latin typeface="Arial" pitchFamily="34" charset="0"/>
                <a:cs typeface="Arial" pitchFamily="34" charset="0"/>
              </a:defRPr>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itle 1">
            <a:extLst>
              <a:ext uri="{FF2B5EF4-FFF2-40B4-BE49-F238E27FC236}">
                <a16:creationId xmlns:a16="http://schemas.microsoft.com/office/drawing/2014/main" id="{CDB5ADA5-6835-4498-8C91-D06032ACFFC7}"/>
              </a:ext>
            </a:extLst>
          </p:cNvPr>
          <p:cNvSpPr>
            <a:spLocks noGrp="1"/>
          </p:cNvSpPr>
          <p:nvPr>
            <p:ph type="title" hasCustomPrompt="1"/>
          </p:nvPr>
        </p:nvSpPr>
        <p:spPr>
          <a:xfrm>
            <a:off x="900112" y="493776"/>
            <a:ext cx="10667047" cy="640080"/>
          </a:xfrm>
        </p:spPr>
        <p:txBody>
          <a:bodyPr/>
          <a:lstStyle>
            <a:lvl1pPr>
              <a:defRPr/>
            </a:lvl1pPr>
          </a:lstStyle>
          <a:p>
            <a:r>
              <a:rPr lang="en-US"/>
              <a:t>Title goes here – Full page text, no images or image under text</a:t>
            </a:r>
            <a:endParaRPr lang="en-CA"/>
          </a:p>
        </p:txBody>
      </p:sp>
      <p:sp>
        <p:nvSpPr>
          <p:cNvPr id="3" name="Rectangle 2">
            <a:extLst>
              <a:ext uri="{FF2B5EF4-FFF2-40B4-BE49-F238E27FC236}">
                <a16:creationId xmlns:a16="http://schemas.microsoft.com/office/drawing/2014/main" id="{1B70E109-6CF9-EABF-9A43-F7C1EFEA8CFB}"/>
              </a:ext>
            </a:extLst>
          </p:cNvPr>
          <p:cNvSpPr/>
          <p:nvPr userDrawn="1"/>
        </p:nvSpPr>
        <p:spPr>
          <a:xfrm>
            <a:off x="548640" y="0"/>
            <a:ext cx="61913" cy="6858000"/>
          </a:xfrm>
          <a:prstGeom prst="rect">
            <a:avLst/>
          </a:prstGeom>
          <a:solidFill>
            <a:srgbClr val="F05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3602140129"/>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4" name="Rectangle 9"/>
          <p:cNvSpPr txBox="1">
            <a:spLocks noChangeArrowheads="1"/>
          </p:cNvSpPr>
          <p:nvPr userDrawn="1"/>
        </p:nvSpPr>
        <p:spPr bwMode="auto">
          <a:xfrm>
            <a:off x="5623719" y="6417055"/>
            <a:ext cx="5944394" cy="337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0" bIns="45708" numCol="1" anchor="t" anchorCtr="0" compatLnSpc="1">
            <a:prstTxWarp prst="textNoShape">
              <a:avLst/>
            </a:prstTxWarp>
          </a:bodyPr>
          <a:lstStyle>
            <a:defPPr>
              <a:defRPr lang="en-US"/>
            </a:defPPr>
            <a:lvl1pPr marL="0" algn="l" defTabSz="914400" rtl="0" eaLnBrk="1" latinLnBrk="0" hangingPunct="1">
              <a:spcBef>
                <a:spcPct val="0"/>
              </a:spcBef>
              <a:defRPr sz="1200" kern="1200" baseline="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276" rtl="0" eaLnBrk="1" fontAlgn="auto" latinLnBrk="0" hangingPunct="1">
              <a:lnSpc>
                <a:spcPct val="100000"/>
              </a:lnSpc>
              <a:spcBef>
                <a:spcPct val="0"/>
              </a:spcBef>
              <a:spcAft>
                <a:spcPts val="0"/>
              </a:spcAft>
              <a:buClrTx/>
              <a:buSzTx/>
              <a:buFontTx/>
              <a:buNone/>
              <a:tabLst/>
              <a:defRPr/>
            </a:pPr>
            <a:r>
              <a:rPr kumimoji="0" lang="en-CA" sz="1200" b="0" i="0" u="none" strike="noStrike" kern="1200" cap="none" spc="0" normalizeH="0" baseline="0" noProof="0" dirty="0">
                <a:ln>
                  <a:noFill/>
                </a:ln>
                <a:solidFill>
                  <a:schemeClr val="bg1">
                    <a:lumMod val="65000"/>
                  </a:schemeClr>
                </a:solidFill>
                <a:effectLst/>
                <a:uLnTx/>
                <a:uFillTx/>
                <a:latin typeface="Arial" pitchFamily="34" charset="0"/>
                <a:ea typeface="+mn-ea"/>
                <a:cs typeface="Arial" pitchFamily="34" charset="0"/>
              </a:rPr>
              <a:t>Slide </a:t>
            </a:r>
            <a:fld id="{2968B3A8-95E4-48D8-8627-D9196CCF8F91}" type="slidenum">
              <a:rPr kumimoji="0" lang="en-CA" sz="1200" b="0" i="0" u="none" strike="noStrike" kern="1200" cap="none" spc="0" normalizeH="0" baseline="0" noProof="0" smtClean="0">
                <a:ln>
                  <a:noFill/>
                </a:ln>
                <a:solidFill>
                  <a:schemeClr val="bg1">
                    <a:lumMod val="65000"/>
                  </a:schemeClr>
                </a:solidFill>
                <a:effectLst/>
                <a:uLnTx/>
                <a:uFillTx/>
                <a:latin typeface="Arial" pitchFamily="34" charset="0"/>
                <a:ea typeface="+mn-ea"/>
                <a:cs typeface="Arial" pitchFamily="34" charset="0"/>
              </a:rPr>
              <a:pPr marL="0" marR="0" lvl="0" indent="0" algn="r" defTabSz="914276" rtl="0" eaLnBrk="1" fontAlgn="auto" latinLnBrk="0" hangingPunct="1">
                <a:lnSpc>
                  <a:spcPct val="100000"/>
                </a:lnSpc>
                <a:spcBef>
                  <a:spcPct val="0"/>
                </a:spcBef>
                <a:spcAft>
                  <a:spcPts val="0"/>
                </a:spcAft>
                <a:buClrTx/>
                <a:buSzTx/>
                <a:buFontTx/>
                <a:buNone/>
                <a:tabLst/>
                <a:defRPr/>
              </a:pPr>
              <a:t>‹#›</a:t>
            </a:fld>
            <a:r>
              <a:rPr kumimoji="0" lang="en-CA" sz="1200" b="0" i="0" u="none" strike="noStrike" kern="1200" cap="none" spc="0" normalizeH="0" baseline="0" noProof="0" dirty="0">
                <a:ln>
                  <a:noFill/>
                </a:ln>
                <a:solidFill>
                  <a:schemeClr val="bg1">
                    <a:lumMod val="65000"/>
                  </a:schemeClr>
                </a:solidFill>
                <a:effectLst/>
                <a:uLnTx/>
                <a:uFillTx/>
                <a:latin typeface="Arial" pitchFamily="34" charset="0"/>
                <a:ea typeface="+mn-ea"/>
                <a:cs typeface="Arial" pitchFamily="34" charset="0"/>
              </a:rPr>
              <a:t> of 62</a:t>
            </a:r>
          </a:p>
        </p:txBody>
      </p:sp>
      <p:sp>
        <p:nvSpPr>
          <p:cNvPr id="2" name="Title Placeholder 1"/>
          <p:cNvSpPr>
            <a:spLocks noGrp="1"/>
          </p:cNvSpPr>
          <p:nvPr>
            <p:ph type="title"/>
          </p:nvPr>
        </p:nvSpPr>
        <p:spPr>
          <a:xfrm>
            <a:off x="900113" y="493776"/>
            <a:ext cx="10667046" cy="640080"/>
          </a:xfrm>
          <a:prstGeom prst="rect">
            <a:avLst/>
          </a:prstGeom>
        </p:spPr>
        <p:txBody>
          <a:bodyPr vert="horz" lIns="0" tIns="0" rIns="0" bIns="0" rtlCol="0" anchor="ctr">
            <a:noAutofit/>
          </a:bodyPr>
          <a:lstStyle/>
          <a:p>
            <a:r>
              <a:rPr lang="en-US" dirty="0"/>
              <a:t>Click to edit Master title style</a:t>
            </a:r>
            <a:endParaRPr lang="en-CA" dirty="0"/>
          </a:p>
        </p:txBody>
      </p:sp>
      <p:sp>
        <p:nvSpPr>
          <p:cNvPr id="3" name="Text Placeholder 2"/>
          <p:cNvSpPr>
            <a:spLocks noGrp="1"/>
          </p:cNvSpPr>
          <p:nvPr>
            <p:ph type="body" idx="1"/>
          </p:nvPr>
        </p:nvSpPr>
        <p:spPr>
          <a:xfrm>
            <a:off x="900113" y="1600200"/>
            <a:ext cx="10667046" cy="4572000"/>
          </a:xfrm>
          <a:prstGeom prst="rect">
            <a:avLst/>
          </a:prstGeom>
        </p:spPr>
        <p:txBody>
          <a:bodyPr vert="horz" lIns="0" tIns="0" rIns="22860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Tree>
    <p:custDataLst>
      <p:tags r:id="rId13"/>
    </p:custDataLst>
    <p:extLst>
      <p:ext uri="{BB962C8B-B14F-4D97-AF65-F5344CB8AC3E}">
        <p14:creationId xmlns:p14="http://schemas.microsoft.com/office/powerpoint/2010/main" val="4252444497"/>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75" r:id="rId3"/>
    <p:sldLayoutId id="2147483670" r:id="rId4"/>
    <p:sldLayoutId id="2147483672" r:id="rId5"/>
    <p:sldLayoutId id="2147483671" r:id="rId6"/>
    <p:sldLayoutId id="2147483676" r:id="rId7"/>
    <p:sldLayoutId id="2147483677" r:id="rId8"/>
    <p:sldLayoutId id="2147483678" r:id="rId9"/>
    <p:sldLayoutId id="2147483679" r:id="rId10"/>
    <p:sldLayoutId id="2147483680" r:id="rId11"/>
  </p:sldLayoutIdLst>
  <p:hf sldNum="0" hdr="0" ftr="0" dt="0"/>
  <p:txStyles>
    <p:titleStyle>
      <a:lvl1pPr algn="l" defTabSz="914276" rtl="0" eaLnBrk="1" latinLnBrk="0" hangingPunct="1">
        <a:spcBef>
          <a:spcPct val="0"/>
        </a:spcBef>
        <a:buNone/>
        <a:defRPr lang="en-CA" sz="2800" b="1" kern="1200" dirty="0">
          <a:solidFill>
            <a:schemeClr val="bg1">
              <a:lumMod val="50000"/>
            </a:schemeClr>
          </a:solidFill>
          <a:effectLst/>
          <a:latin typeface="Gill Sans MT" panose="020B0502020104020203" pitchFamily="34" charset="0"/>
          <a:ea typeface="+mj-ea"/>
          <a:cs typeface="Arial" panose="020B0604020202020204" pitchFamily="34" charset="0"/>
        </a:defRPr>
      </a:lvl1pPr>
    </p:titleStyle>
    <p:bodyStyle>
      <a:lvl1pPr marL="0" indent="0" algn="l" defTabSz="914276" rtl="0" eaLnBrk="1" latinLnBrk="0" hangingPunct="1">
        <a:spcBef>
          <a:spcPct val="20000"/>
        </a:spcBef>
        <a:buFontTx/>
        <a:buNone/>
        <a:defRPr sz="1600" kern="1200">
          <a:solidFill>
            <a:srgbClr val="1C1C1C"/>
          </a:solidFill>
          <a:latin typeface="Arial" panose="020B0604020202020204" pitchFamily="34" charset="0"/>
          <a:ea typeface="+mn-ea"/>
          <a:cs typeface="Arial" panose="020B0604020202020204" pitchFamily="34" charset="0"/>
        </a:defRPr>
      </a:lvl1pPr>
      <a:lvl2pPr marL="633328" indent="-292060" algn="l" defTabSz="914276" rtl="0" eaLnBrk="1" latinLnBrk="0" hangingPunct="1">
        <a:spcBef>
          <a:spcPct val="20000"/>
        </a:spcBef>
        <a:buFont typeface="Arial" pitchFamily="34" charset="0"/>
        <a:buChar char="•"/>
        <a:defRPr sz="1600" kern="1200">
          <a:solidFill>
            <a:srgbClr val="1C1C1C"/>
          </a:solidFill>
          <a:latin typeface="Arial" panose="020B0604020202020204" pitchFamily="34" charset="0"/>
          <a:ea typeface="+mn-ea"/>
          <a:cs typeface="Arial" panose="020B0604020202020204" pitchFamily="34" charset="0"/>
        </a:defRPr>
      </a:lvl2pPr>
      <a:lvl3pPr marL="914276" indent="-280950" algn="l" defTabSz="914276" rtl="0" eaLnBrk="1" latinLnBrk="0" hangingPunct="1">
        <a:spcBef>
          <a:spcPct val="20000"/>
        </a:spcBef>
        <a:buFont typeface="Arial" pitchFamily="34" charset="0"/>
        <a:buChar char="•"/>
        <a:defRPr sz="1500" kern="1200">
          <a:solidFill>
            <a:srgbClr val="1C1C1C"/>
          </a:solidFill>
          <a:latin typeface="Arial" panose="020B0604020202020204" pitchFamily="34" charset="0"/>
          <a:ea typeface="+mn-ea"/>
          <a:cs typeface="Arial" panose="020B0604020202020204" pitchFamily="34" charset="0"/>
        </a:defRPr>
      </a:lvl3pPr>
      <a:lvl4pPr marL="1195226" indent="-280950" algn="l" defTabSz="914276" rtl="0" eaLnBrk="1" latinLnBrk="0" hangingPunct="1">
        <a:spcBef>
          <a:spcPct val="20000"/>
        </a:spcBef>
        <a:buFont typeface="Arial" pitchFamily="34" charset="0"/>
        <a:buChar char="•"/>
        <a:defRPr sz="1200" kern="1200">
          <a:solidFill>
            <a:srgbClr val="1C1C1C"/>
          </a:solidFill>
          <a:latin typeface="Arial" panose="020B0604020202020204" pitchFamily="34" charset="0"/>
          <a:ea typeface="+mn-ea"/>
          <a:cs typeface="Arial" panose="020B0604020202020204" pitchFamily="34" charset="0"/>
        </a:defRPr>
      </a:lvl4pPr>
      <a:lvl5pPr marL="1487286" indent="-292060" algn="l" defTabSz="914276" rtl="0" eaLnBrk="1" latinLnBrk="0" hangingPunct="1">
        <a:spcBef>
          <a:spcPct val="20000"/>
        </a:spcBef>
        <a:buFont typeface="Arial" pitchFamily="34" charset="0"/>
        <a:buChar char="•"/>
        <a:defRPr sz="1200" kern="1200">
          <a:solidFill>
            <a:srgbClr val="1C1C1C"/>
          </a:solidFill>
          <a:latin typeface="Arial" panose="020B0604020202020204" pitchFamily="34" charset="0"/>
          <a:ea typeface="+mn-ea"/>
          <a:cs typeface="Arial" panose="020B0604020202020204" pitchFamily="34" charset="0"/>
        </a:defRPr>
      </a:lvl5pPr>
      <a:lvl6pPr marL="2514259" indent="-228568"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97" indent="-228568"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35" indent="-228568"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73" indent="-228568"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76" rtl="0" eaLnBrk="1" latinLnBrk="0" hangingPunct="1">
        <a:defRPr sz="1900" kern="1200">
          <a:solidFill>
            <a:schemeClr val="tx1"/>
          </a:solidFill>
          <a:latin typeface="+mn-lt"/>
          <a:ea typeface="+mn-ea"/>
          <a:cs typeface="+mn-cs"/>
        </a:defRPr>
      </a:lvl1pPr>
      <a:lvl2pPr marL="457138" algn="l" defTabSz="914276" rtl="0" eaLnBrk="1" latinLnBrk="0" hangingPunct="1">
        <a:defRPr sz="1900" kern="1200">
          <a:solidFill>
            <a:schemeClr val="tx1"/>
          </a:solidFill>
          <a:latin typeface="+mn-lt"/>
          <a:ea typeface="+mn-ea"/>
          <a:cs typeface="+mn-cs"/>
        </a:defRPr>
      </a:lvl2pPr>
      <a:lvl3pPr marL="914276" algn="l" defTabSz="914276" rtl="0" eaLnBrk="1" latinLnBrk="0" hangingPunct="1">
        <a:defRPr sz="1900" kern="1200">
          <a:solidFill>
            <a:schemeClr val="tx1"/>
          </a:solidFill>
          <a:latin typeface="+mn-lt"/>
          <a:ea typeface="+mn-ea"/>
          <a:cs typeface="+mn-cs"/>
        </a:defRPr>
      </a:lvl3pPr>
      <a:lvl4pPr marL="1371414" algn="l" defTabSz="914276" rtl="0" eaLnBrk="1" latinLnBrk="0" hangingPunct="1">
        <a:defRPr sz="1900" kern="1200">
          <a:solidFill>
            <a:schemeClr val="tx1"/>
          </a:solidFill>
          <a:latin typeface="+mn-lt"/>
          <a:ea typeface="+mn-ea"/>
          <a:cs typeface="+mn-cs"/>
        </a:defRPr>
      </a:lvl4pPr>
      <a:lvl5pPr marL="1828552" algn="l" defTabSz="914276" rtl="0" eaLnBrk="1" latinLnBrk="0" hangingPunct="1">
        <a:defRPr sz="1900" kern="1200">
          <a:solidFill>
            <a:schemeClr val="tx1"/>
          </a:solidFill>
          <a:latin typeface="+mn-lt"/>
          <a:ea typeface="+mn-ea"/>
          <a:cs typeface="+mn-cs"/>
        </a:defRPr>
      </a:lvl5pPr>
      <a:lvl6pPr marL="2285690" algn="l" defTabSz="914276" rtl="0" eaLnBrk="1" latinLnBrk="0" hangingPunct="1">
        <a:defRPr sz="1900" kern="1200">
          <a:solidFill>
            <a:schemeClr val="tx1"/>
          </a:solidFill>
          <a:latin typeface="+mn-lt"/>
          <a:ea typeface="+mn-ea"/>
          <a:cs typeface="+mn-cs"/>
        </a:defRPr>
      </a:lvl6pPr>
      <a:lvl7pPr marL="2742828" algn="l" defTabSz="914276" rtl="0" eaLnBrk="1" latinLnBrk="0" hangingPunct="1">
        <a:defRPr sz="1900" kern="1200">
          <a:solidFill>
            <a:schemeClr val="tx1"/>
          </a:solidFill>
          <a:latin typeface="+mn-lt"/>
          <a:ea typeface="+mn-ea"/>
          <a:cs typeface="+mn-cs"/>
        </a:defRPr>
      </a:lvl7pPr>
      <a:lvl8pPr marL="3199965" algn="l" defTabSz="914276" rtl="0" eaLnBrk="1" latinLnBrk="0" hangingPunct="1">
        <a:defRPr sz="1900" kern="1200">
          <a:solidFill>
            <a:schemeClr val="tx1"/>
          </a:solidFill>
          <a:latin typeface="+mn-lt"/>
          <a:ea typeface="+mn-ea"/>
          <a:cs typeface="+mn-cs"/>
        </a:defRPr>
      </a:lvl8pPr>
      <a:lvl9pPr marL="3657103" algn="l" defTabSz="914276" rtl="0" eaLnBrk="1" latinLnBrk="0" hangingPunct="1">
        <a:defRPr sz="19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75" userDrawn="1">
          <p15:clr>
            <a:srgbClr val="5ACBF0"/>
          </p15:clr>
        </p15:guide>
        <p15:guide id="2" pos="7287" userDrawn="1">
          <p15:clr>
            <a:srgbClr val="5ACBF0"/>
          </p15:clr>
        </p15:guide>
        <p15:guide id="3" orient="horz" pos="1008" userDrawn="1">
          <p15:clr>
            <a:srgbClr val="5ACBF0"/>
          </p15:clr>
        </p15:guide>
        <p15:guide id="4" orient="horz" pos="3888" userDrawn="1">
          <p15:clr>
            <a:srgbClr val="5ACBF0"/>
          </p15:clr>
        </p15:guide>
        <p15:guide id="5" pos="567"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4.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24.xml"/><Relationship Id="rId4" Type="http://schemas.openxmlformats.org/officeDocument/2006/relationships/image" Target="../media/image13.jp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25.xml"/><Relationship Id="rId4" Type="http://schemas.openxmlformats.org/officeDocument/2006/relationships/image" Target="../media/image14.jpg"/></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26.xml"/><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5.xml"/><Relationship Id="rId6" Type="http://schemas.openxmlformats.org/officeDocument/2006/relationships/image" Target="../media/image3.png"/><Relationship Id="rId5" Type="http://schemas.openxmlformats.org/officeDocument/2006/relationships/hyperlink" Target="https://www.strongtie.com/" TargetMode="Externa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slideLayout" Target="../slideLayouts/slideLayout8.xml"/><Relationship Id="rId1" Type="http://schemas.openxmlformats.org/officeDocument/2006/relationships/tags" Target="../tags/tag27.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slideLayout" Target="../slideLayouts/slideLayout8.xml"/><Relationship Id="rId1" Type="http://schemas.openxmlformats.org/officeDocument/2006/relationships/tags" Target="../tags/tag28.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3.xml"/><Relationship Id="rId1" Type="http://schemas.openxmlformats.org/officeDocument/2006/relationships/tags" Target="../tags/tag29.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0.xml"/><Relationship Id="rId1" Type="http://schemas.openxmlformats.org/officeDocument/2006/relationships/slideLayout" Target="../slideLayouts/slideLayout6.xml"/><Relationship Id="rId5" Type="http://schemas.openxmlformats.org/officeDocument/2006/relationships/image" Target="../media/image29.png"/><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0.xml"/><Relationship Id="rId1" Type="http://schemas.openxmlformats.org/officeDocument/2006/relationships/tags" Target="../tags/tag16.xml"/><Relationship Id="rId4" Type="http://schemas.openxmlformats.org/officeDocument/2006/relationships/image" Target="../media/image4.jpg"/></Relationships>
</file>

<file path=ppt/slides/_rels/slide3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slideLayout" Target="../slideLayouts/slideLayout8.xml"/><Relationship Id="rId1" Type="http://schemas.openxmlformats.org/officeDocument/2006/relationships/tags" Target="../tags/tag30.xml"/></Relationships>
</file>

<file path=ppt/slides/_rels/slide3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slideLayout" Target="../slideLayouts/slideLayout8.xml"/><Relationship Id="rId1" Type="http://schemas.openxmlformats.org/officeDocument/2006/relationships/tags" Target="../tags/tag31.xml"/></Relationships>
</file>

<file path=ppt/slides/_rels/slide3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37.jpeg"/></Relationships>
</file>

<file path=ppt/slides/_rels/slide3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39.png"/></Relationships>
</file>

<file path=ppt/slides/_rels/slide4.xml.rels><?xml version="1.0" encoding="UTF-8" standalone="yes"?>
<Relationships xmlns="http://schemas.openxmlformats.org/package/2006/relationships"><Relationship Id="rId3" Type="http://schemas.openxmlformats.org/officeDocument/2006/relationships/hyperlink" Target="https://www.strongtie.com/" TargetMode="External"/><Relationship Id="rId7" Type="http://schemas.openxmlformats.org/officeDocument/2006/relationships/image" Target="../media/image3.png"/><Relationship Id="rId2" Type="http://schemas.openxmlformats.org/officeDocument/2006/relationships/slideLayout" Target="../slideLayouts/slideLayout4.xml"/><Relationship Id="rId1" Type="http://schemas.openxmlformats.org/officeDocument/2006/relationships/tags" Target="../tags/tag17.xml"/><Relationship Id="rId6" Type="http://schemas.openxmlformats.org/officeDocument/2006/relationships/hyperlink" Target="mailto:cessupport@aia.org" TargetMode="External"/><Relationship Id="rId5" Type="http://schemas.openxmlformats.org/officeDocument/2006/relationships/hyperlink" Target="https://www.aecdaily.com/course.php?node_id=IDNODE&amp;tabidx=viewcoursedetails" TargetMode="Externa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45.jpeg"/></Relationships>
</file>

<file path=ppt/slides/_rels/slide4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4.xml"/><Relationship Id="rId1" Type="http://schemas.openxmlformats.org/officeDocument/2006/relationships/slideLayout" Target="../slideLayouts/slideLayout6.xml"/><Relationship Id="rId4" Type="http://schemas.openxmlformats.org/officeDocument/2006/relationships/image" Target="../media/image48.jpeg"/></Relationships>
</file>

<file path=ppt/slides/_rels/slide4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6.jpeg"/><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image" Target="../media/image3.png"/><Relationship Id="rId5" Type="http://schemas.openxmlformats.org/officeDocument/2006/relationships/hyperlink" Target="https://www.aecdaily.com/course.php?node_id=IDNODE&amp;tabidx=viewcoursedetails" TargetMode="External"/><Relationship Id="rId4" Type="http://schemas.openxmlformats.org/officeDocument/2006/relationships/hyperlink" Target="https://www.strongtie.com/"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slideLayout" Target="../slideLayouts/slideLayout8.xml"/><Relationship Id="rId1" Type="http://schemas.openxmlformats.org/officeDocument/2006/relationships/tags" Target="../tags/tag33.xml"/></Relationships>
</file>

<file path=ppt/slides/_rels/slide5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slideLayout" Target="../slideLayouts/slideLayout8.xml"/><Relationship Id="rId1" Type="http://schemas.openxmlformats.org/officeDocument/2006/relationships/tags" Target="../tags/tag34.xml"/></Relationships>
</file>

<file path=ppt/slides/_rels/slide52.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6.xml"/><Relationship Id="rId1" Type="http://schemas.openxmlformats.org/officeDocument/2006/relationships/tags" Target="../tags/tag36.xml"/><Relationship Id="rId4" Type="http://schemas.openxmlformats.org/officeDocument/2006/relationships/image" Target="../media/image53.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6.xml"/><Relationship Id="rId1" Type="http://schemas.openxmlformats.org/officeDocument/2006/relationships/tags" Target="../tags/tag37.xml"/><Relationship Id="rId4" Type="http://schemas.openxmlformats.org/officeDocument/2006/relationships/image" Target="../media/image54.jpe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6.xml"/><Relationship Id="rId1" Type="http://schemas.openxmlformats.org/officeDocument/2006/relationships/tags" Target="../tags/tag38.xml"/><Relationship Id="rId4" Type="http://schemas.openxmlformats.org/officeDocument/2006/relationships/image" Target="../media/image55.jpe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6.xml"/><Relationship Id="rId1" Type="http://schemas.openxmlformats.org/officeDocument/2006/relationships/tags" Target="../tags/tag39.xml"/><Relationship Id="rId4" Type="http://schemas.openxmlformats.org/officeDocument/2006/relationships/image" Target="../media/image56.png"/></Relationships>
</file>

<file path=ppt/slides/_rels/slide5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42.xml"/><Relationship Id="rId1" Type="http://schemas.openxmlformats.org/officeDocument/2006/relationships/slideLayout" Target="../slideLayouts/slideLayout6.xml"/><Relationship Id="rId4" Type="http://schemas.openxmlformats.org/officeDocument/2006/relationships/image" Target="../media/image58.jpeg"/></Relationships>
</file>

<file path=ppt/slides/_rels/slide58.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6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5.xml"/><Relationship Id="rId1" Type="http://schemas.openxmlformats.org/officeDocument/2006/relationships/tags" Target="../tags/tag41.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42.xml"/></Relationships>
</file>

<file path=ppt/slides/_rels/slide66.xml.rels><?xml version="1.0" encoding="UTF-8" standalone="yes"?>
<Relationships xmlns="http://schemas.openxmlformats.org/package/2006/relationships"><Relationship Id="rId3" Type="http://schemas.openxmlformats.org/officeDocument/2006/relationships/hyperlink" Target="https://www.strongtie.com/" TargetMode="External"/><Relationship Id="rId2" Type="http://schemas.openxmlformats.org/officeDocument/2006/relationships/slideLayout" Target="../slideLayouts/slideLayout5.xml"/><Relationship Id="rId1" Type="http://schemas.openxmlformats.org/officeDocument/2006/relationships/tags" Target="../tags/tag43.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slide" Target="slide10.xml"/><Relationship Id="rId2" Type="http://schemas.openxmlformats.org/officeDocument/2006/relationships/slideLayout" Target="../slideLayouts/slideLayout7.xml"/><Relationship Id="rId1" Type="http://schemas.openxmlformats.org/officeDocument/2006/relationships/tags" Target="../tags/tag21.xml"/><Relationship Id="rId6" Type="http://schemas.openxmlformats.org/officeDocument/2006/relationships/slide" Target="slide23.xml"/><Relationship Id="rId5" Type="http://schemas.openxmlformats.org/officeDocument/2006/relationships/slide" Target="slide12.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23.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97997D9-3950-4150-8728-CF7E83E6A09E}"/>
              </a:ext>
            </a:extLst>
          </p:cNvPr>
          <p:cNvSpPr>
            <a:spLocks noGrp="1"/>
          </p:cNvSpPr>
          <p:nvPr>
            <p:ph type="body" sz="quarter" idx="18"/>
          </p:nvPr>
        </p:nvSpPr>
        <p:spPr>
          <a:xfrm>
            <a:off x="1463219" y="2050924"/>
            <a:ext cx="9235395" cy="665100"/>
          </a:xfrm>
        </p:spPr>
        <p:txBody>
          <a:bodyPr/>
          <a:lstStyle/>
          <a:p>
            <a:pPr algn="ctr"/>
            <a:r>
              <a:rPr lang="en-US" dirty="0"/>
              <a:t>ATTENTION: See Adjustment for AIA/ICC</a:t>
            </a:r>
          </a:p>
        </p:txBody>
      </p:sp>
      <p:sp>
        <p:nvSpPr>
          <p:cNvPr id="7" name="TextBox 6">
            <a:extLst>
              <a:ext uri="{FF2B5EF4-FFF2-40B4-BE49-F238E27FC236}">
                <a16:creationId xmlns:a16="http://schemas.microsoft.com/office/drawing/2014/main" id="{2F9EA40E-570B-4A4F-AC70-692EEF753967}"/>
              </a:ext>
            </a:extLst>
          </p:cNvPr>
          <p:cNvSpPr txBox="1"/>
          <p:nvPr/>
        </p:nvSpPr>
        <p:spPr>
          <a:xfrm>
            <a:off x="579588" y="3220896"/>
            <a:ext cx="10769327" cy="1627369"/>
          </a:xfrm>
          <a:prstGeom prst="rect">
            <a:avLst/>
          </a:prstGeom>
          <a:noFill/>
        </p:spPr>
        <p:txBody>
          <a:bodyPr wrap="square" rtlCol="0">
            <a:spAutoFit/>
          </a:bodyPr>
          <a:lstStyle/>
          <a:p>
            <a:r>
              <a:rPr lang="en-US" sz="1995" dirty="0"/>
              <a:t>When presenting for AIA credits, unhide slide 4</a:t>
            </a:r>
          </a:p>
          <a:p>
            <a:r>
              <a:rPr lang="en-US" sz="1995" dirty="0"/>
              <a:t> </a:t>
            </a:r>
          </a:p>
          <a:p>
            <a:r>
              <a:rPr lang="en-US" sz="1995" dirty="0"/>
              <a:t>When presenting for ICC credits, unhide slide 5</a:t>
            </a:r>
          </a:p>
          <a:p>
            <a:endParaRPr lang="en-US" sz="1995" dirty="0"/>
          </a:p>
          <a:p>
            <a:endParaRPr lang="en-US" sz="1995" dirty="0"/>
          </a:p>
        </p:txBody>
      </p:sp>
    </p:spTree>
    <p:custDataLst>
      <p:tags r:id="rId1"/>
    </p:custDataLst>
    <p:extLst>
      <p:ext uri="{BB962C8B-B14F-4D97-AF65-F5344CB8AC3E}">
        <p14:creationId xmlns:p14="http://schemas.microsoft.com/office/powerpoint/2010/main" val="16346324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CE4C6-0BB7-7BD7-C0C7-D56F822D16E4}"/>
              </a:ext>
            </a:extLst>
          </p:cNvPr>
          <p:cNvSpPr>
            <a:spLocks noGrp="1"/>
          </p:cNvSpPr>
          <p:nvPr>
            <p:ph type="title"/>
          </p:nvPr>
        </p:nvSpPr>
        <p:spPr/>
        <p:txBody>
          <a:bodyPr/>
          <a:lstStyle/>
          <a:p>
            <a:r>
              <a:rPr lang="en-US" dirty="0"/>
              <a:t>Mass Timber Benefits: Carbon Sequestration</a:t>
            </a:r>
            <a:endParaRPr lang="en-CA" dirty="0"/>
          </a:p>
        </p:txBody>
      </p:sp>
      <p:sp>
        <p:nvSpPr>
          <p:cNvPr id="3" name="Content Placeholder 2">
            <a:extLst>
              <a:ext uri="{FF2B5EF4-FFF2-40B4-BE49-F238E27FC236}">
                <a16:creationId xmlns:a16="http://schemas.microsoft.com/office/drawing/2014/main" id="{D6909326-55A3-B5CD-3D1A-91EB9F3E6D02}"/>
              </a:ext>
            </a:extLst>
          </p:cNvPr>
          <p:cNvSpPr>
            <a:spLocks noGrp="1"/>
          </p:cNvSpPr>
          <p:nvPr>
            <p:ph sz="half" idx="1"/>
          </p:nvPr>
        </p:nvSpPr>
        <p:spPr>
          <a:xfrm>
            <a:off x="900113" y="1600200"/>
            <a:ext cx="5181600" cy="4572000"/>
          </a:xfrm>
        </p:spPr>
        <p:txBody>
          <a:bodyPr/>
          <a:lstStyle/>
          <a:p>
            <a:r>
              <a:rPr lang="en-CA" dirty="0"/>
              <a:t>Wood products are 50% carbon by dry weight: mass timber buildings can store carbon well into the future. </a:t>
            </a:r>
          </a:p>
          <a:p>
            <a:endParaRPr lang="en-CA" dirty="0"/>
          </a:p>
          <a:p>
            <a:r>
              <a:rPr lang="en-CA" dirty="0"/>
              <a:t>Manufacturing, transportation, and assembly processes also have a low carbon footprint. </a:t>
            </a:r>
          </a:p>
          <a:p>
            <a:endParaRPr lang="en-CA" dirty="0"/>
          </a:p>
          <a:p>
            <a:r>
              <a:rPr lang="en-CA" dirty="0"/>
              <a:t>Mass timber produces 30% fewer CO</a:t>
            </a:r>
            <a:r>
              <a:rPr lang="en-CA" baseline="-25000" dirty="0"/>
              <a:t>2</a:t>
            </a:r>
            <a:r>
              <a:rPr lang="en-CA" dirty="0"/>
              <a:t> emissions than concrete buildings and 50% fewer than steel-frame buildings</a:t>
            </a:r>
            <a:r>
              <a:rPr lang="en-CA" sz="1200" dirty="0"/>
              <a:t>.  (Turner and Townsend )</a:t>
            </a:r>
          </a:p>
        </p:txBody>
      </p:sp>
      <p:pic>
        <p:nvPicPr>
          <p:cNvPr id="6" name="Content Placeholder 5" descr="A picture containing text, screenshot, diagram, parallel&#10;&#10;Description automatically generated">
            <a:extLst>
              <a:ext uri="{FF2B5EF4-FFF2-40B4-BE49-F238E27FC236}">
                <a16:creationId xmlns:a16="http://schemas.microsoft.com/office/drawing/2014/main" id="{A4BCE132-9D60-12A5-D7ED-8CA3D57FB888}"/>
              </a:ext>
            </a:extLst>
          </p:cNvPr>
          <p:cNvPicPr>
            <a:picLocks noGrp="1" noChangeAspect="1"/>
          </p:cNvPicPr>
          <p:nvPr>
            <p:ph idx="13"/>
          </p:nvPr>
        </p:nvPicPr>
        <p:blipFill rotWithShape="1">
          <a:blip r:embed="rId3" cstate="print">
            <a:extLst>
              <a:ext uri="{28A0092B-C50C-407E-A947-70E740481C1C}">
                <a14:useLocalDpi xmlns:a14="http://schemas.microsoft.com/office/drawing/2010/main" val="0"/>
              </a:ext>
            </a:extLst>
          </a:blip>
          <a:srcRect/>
          <a:stretch/>
        </p:blipFill>
        <p:spPr>
          <a:xfrm>
            <a:off x="6081713" y="1599902"/>
            <a:ext cx="5466965" cy="4572298"/>
          </a:xfrm>
        </p:spPr>
      </p:pic>
    </p:spTree>
    <p:extLst>
      <p:ext uri="{BB962C8B-B14F-4D97-AF65-F5344CB8AC3E}">
        <p14:creationId xmlns:p14="http://schemas.microsoft.com/office/powerpoint/2010/main" val="11335360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0F5398-5A8B-F4AC-A72C-E9D16DEE818A}"/>
              </a:ext>
            </a:extLst>
          </p:cNvPr>
          <p:cNvSpPr>
            <a:spLocks noGrp="1"/>
          </p:cNvSpPr>
          <p:nvPr>
            <p:ph type="title"/>
          </p:nvPr>
        </p:nvSpPr>
        <p:spPr/>
        <p:txBody>
          <a:bodyPr/>
          <a:lstStyle/>
          <a:p>
            <a:r>
              <a:rPr lang="en-US" dirty="0"/>
              <a:t>Mass Timber Benefits: Sustainability</a:t>
            </a:r>
            <a:endParaRPr lang="en-CA" dirty="0"/>
          </a:p>
        </p:txBody>
      </p:sp>
      <p:sp>
        <p:nvSpPr>
          <p:cNvPr id="3" name="Content Placeholder 2">
            <a:extLst>
              <a:ext uri="{FF2B5EF4-FFF2-40B4-BE49-F238E27FC236}">
                <a16:creationId xmlns:a16="http://schemas.microsoft.com/office/drawing/2014/main" id="{021D96F6-4579-C91F-852C-0F345882F1A4}"/>
              </a:ext>
            </a:extLst>
          </p:cNvPr>
          <p:cNvSpPr>
            <a:spLocks noGrp="1"/>
          </p:cNvSpPr>
          <p:nvPr>
            <p:ph sz="half" idx="1"/>
          </p:nvPr>
        </p:nvSpPr>
        <p:spPr>
          <a:xfrm>
            <a:off x="900113" y="1600200"/>
            <a:ext cx="4799806" cy="4572000"/>
          </a:xfrm>
        </p:spPr>
        <p:txBody>
          <a:bodyPr/>
          <a:lstStyle/>
          <a:p>
            <a:r>
              <a:rPr lang="en-CA" dirty="0"/>
              <a:t>Mass timber wood is harvested from sustainably managed forests. </a:t>
            </a:r>
          </a:p>
          <a:p>
            <a:endParaRPr lang="en-CA" dirty="0"/>
          </a:p>
          <a:p>
            <a:r>
              <a:rPr lang="en-CA" dirty="0"/>
              <a:t>Mass timber uses small and medium-sized newer-growth trees.</a:t>
            </a:r>
          </a:p>
          <a:p>
            <a:endParaRPr lang="en-CA" dirty="0"/>
          </a:p>
          <a:p>
            <a:r>
              <a:rPr lang="en-CA" dirty="0"/>
              <a:t>Removing smaller trees from overpopulated forests is healthy for forests and reduces wildfire risk. </a:t>
            </a:r>
          </a:p>
          <a:p>
            <a:endParaRPr lang="en-CA" dirty="0"/>
          </a:p>
          <a:p>
            <a:r>
              <a:rPr lang="en-CA" dirty="0"/>
              <a:t>Mass timber can use diseased trees.</a:t>
            </a:r>
          </a:p>
        </p:txBody>
      </p:sp>
      <p:pic>
        <p:nvPicPr>
          <p:cNvPr id="6" name="Content Placeholder 5" descr="A picture containing outdoor, sky, nature, cloud&#10;&#10;Description automatically generated">
            <a:extLst>
              <a:ext uri="{FF2B5EF4-FFF2-40B4-BE49-F238E27FC236}">
                <a16:creationId xmlns:a16="http://schemas.microsoft.com/office/drawing/2014/main" id="{979A0843-688D-714D-B7A0-C77E383F7656}"/>
              </a:ext>
            </a:extLst>
          </p:cNvPr>
          <p:cNvPicPr>
            <a:picLocks noGrp="1" noChangeAspect="1"/>
          </p:cNvPicPr>
          <p:nvPr>
            <p:ph idx="13"/>
          </p:nvPr>
        </p:nvPicPr>
        <p:blipFill rotWithShape="1">
          <a:blip r:embed="rId3" cstate="print">
            <a:extLst>
              <a:ext uri="{28A0092B-C50C-407E-A947-70E740481C1C}">
                <a14:useLocalDpi xmlns:a14="http://schemas.microsoft.com/office/drawing/2010/main" val="0"/>
              </a:ext>
            </a:extLst>
          </a:blip>
          <a:srcRect/>
          <a:stretch/>
        </p:blipFill>
        <p:spPr>
          <a:xfrm>
            <a:off x="5623720" y="1620304"/>
            <a:ext cx="5944394" cy="4551896"/>
          </a:xfrm>
        </p:spPr>
      </p:pic>
    </p:spTree>
    <p:extLst>
      <p:ext uri="{BB962C8B-B14F-4D97-AF65-F5344CB8AC3E}">
        <p14:creationId xmlns:p14="http://schemas.microsoft.com/office/powerpoint/2010/main" val="11447757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720A0-D0BF-40A7-1AEC-79D013451210}"/>
              </a:ext>
            </a:extLst>
          </p:cNvPr>
          <p:cNvSpPr>
            <a:spLocks noGrp="1"/>
          </p:cNvSpPr>
          <p:nvPr>
            <p:ph type="title"/>
          </p:nvPr>
        </p:nvSpPr>
        <p:spPr/>
        <p:txBody>
          <a:bodyPr/>
          <a:lstStyle/>
          <a:p>
            <a:r>
              <a:rPr lang="en-US" dirty="0"/>
              <a:t>Mass Timber Benefits: Sustainability</a:t>
            </a:r>
            <a:endParaRPr lang="en-CA" dirty="0"/>
          </a:p>
        </p:txBody>
      </p:sp>
      <p:sp>
        <p:nvSpPr>
          <p:cNvPr id="3" name="Content Placeholder 2">
            <a:extLst>
              <a:ext uri="{FF2B5EF4-FFF2-40B4-BE49-F238E27FC236}">
                <a16:creationId xmlns:a16="http://schemas.microsoft.com/office/drawing/2014/main" id="{7A50DFD3-EB88-54A8-74F1-BE7ABBE67ABD}"/>
              </a:ext>
            </a:extLst>
          </p:cNvPr>
          <p:cNvSpPr>
            <a:spLocks noGrp="1"/>
          </p:cNvSpPr>
          <p:nvPr>
            <p:ph sz="half" idx="1"/>
          </p:nvPr>
        </p:nvSpPr>
        <p:spPr>
          <a:xfrm>
            <a:off x="900113" y="1600200"/>
            <a:ext cx="6713330" cy="4572000"/>
          </a:xfrm>
        </p:spPr>
        <p:txBody>
          <a:bodyPr/>
          <a:lstStyle/>
          <a:p>
            <a:r>
              <a:rPr lang="en-CA" dirty="0"/>
              <a:t>Components can be reused if a building is deconstructed (i.e. design for disassembly). </a:t>
            </a:r>
          </a:p>
          <a:p>
            <a:endParaRPr lang="en-CA" dirty="0"/>
          </a:p>
          <a:p>
            <a:r>
              <a:rPr lang="en-CA" dirty="0"/>
              <a:t>Metal connectors facilitate disassembly. </a:t>
            </a:r>
          </a:p>
          <a:p>
            <a:endParaRPr lang="en-CA" dirty="0"/>
          </a:p>
          <a:p>
            <a:r>
              <a:rPr lang="en-CA" dirty="0"/>
              <a:t>The recycling/reuse potential of mass timber buildings is 73% vs. 34% for reinforced concrete. </a:t>
            </a:r>
            <a:r>
              <a:rPr lang="en-CA" sz="1200" dirty="0"/>
              <a:t>(</a:t>
            </a:r>
            <a:r>
              <a:rPr lang="en-CA" sz="1200" dirty="0" err="1"/>
              <a:t>Quiming</a:t>
            </a:r>
            <a:r>
              <a:rPr lang="en-CA" sz="1200" dirty="0"/>
              <a:t> Sun et al)</a:t>
            </a:r>
          </a:p>
          <a:p>
            <a:endParaRPr lang="en-CA" dirty="0"/>
          </a:p>
          <a:p>
            <a:r>
              <a:rPr lang="en-CA" dirty="0"/>
              <a:t>Mass timber is lighter than steel and conc., uses smaller foundations.</a:t>
            </a:r>
          </a:p>
          <a:p>
            <a:endParaRPr lang="en-CA" dirty="0"/>
          </a:p>
          <a:p>
            <a:r>
              <a:rPr lang="en-CA" dirty="0"/>
              <a:t>Exposed elements eliminate finishing materials. </a:t>
            </a:r>
          </a:p>
          <a:p>
            <a:endParaRPr lang="en-CA" dirty="0"/>
          </a:p>
          <a:p>
            <a:endParaRPr lang="en-CA" dirty="0"/>
          </a:p>
        </p:txBody>
      </p:sp>
      <p:pic>
        <p:nvPicPr>
          <p:cNvPr id="6" name="Content Placeholder 5" descr="A picture containing wooden, sky, plank, plywood&#10;&#10;Description automatically generated">
            <a:extLst>
              <a:ext uri="{FF2B5EF4-FFF2-40B4-BE49-F238E27FC236}">
                <a16:creationId xmlns:a16="http://schemas.microsoft.com/office/drawing/2014/main" id="{A1F22D1B-A443-4022-EA33-A63C3EFCE601}"/>
              </a:ext>
            </a:extLst>
          </p:cNvPr>
          <p:cNvPicPr>
            <a:picLocks noGrp="1" noChangeAspect="1"/>
          </p:cNvPicPr>
          <p:nvPr>
            <p:ph idx="13"/>
          </p:nvPr>
        </p:nvPicPr>
        <p:blipFill>
          <a:blip r:embed="rId3" cstate="print">
            <a:extLst>
              <a:ext uri="{28A0092B-C50C-407E-A947-70E740481C1C}">
                <a14:useLocalDpi xmlns:a14="http://schemas.microsoft.com/office/drawing/2010/main" val="0"/>
              </a:ext>
            </a:extLst>
          </a:blip>
          <a:stretch>
            <a:fillRect/>
          </a:stretch>
        </p:blipFill>
        <p:spPr>
          <a:xfrm>
            <a:off x="7613443" y="685800"/>
            <a:ext cx="3923720" cy="5486400"/>
          </a:xfrm>
        </p:spPr>
      </p:pic>
    </p:spTree>
    <p:extLst>
      <p:ext uri="{BB962C8B-B14F-4D97-AF65-F5344CB8AC3E}">
        <p14:creationId xmlns:p14="http://schemas.microsoft.com/office/powerpoint/2010/main" val="24587224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96F0F9-AFE2-F7E0-E32D-9B0273A407A7}"/>
              </a:ext>
            </a:extLst>
          </p:cNvPr>
          <p:cNvSpPr>
            <a:spLocks noGrp="1"/>
          </p:cNvSpPr>
          <p:nvPr>
            <p:ph type="title"/>
          </p:nvPr>
        </p:nvSpPr>
        <p:spPr/>
        <p:txBody>
          <a:bodyPr/>
          <a:lstStyle/>
          <a:p>
            <a:r>
              <a:rPr lang="en-US" dirty="0"/>
              <a:t>Mass Timber Benefits: Sustainability</a:t>
            </a:r>
            <a:endParaRPr lang="en-CA" dirty="0"/>
          </a:p>
        </p:txBody>
      </p:sp>
      <p:sp>
        <p:nvSpPr>
          <p:cNvPr id="3" name="Content Placeholder 2">
            <a:extLst>
              <a:ext uri="{FF2B5EF4-FFF2-40B4-BE49-F238E27FC236}">
                <a16:creationId xmlns:a16="http://schemas.microsoft.com/office/drawing/2014/main" id="{AC0BC004-86AA-4406-2661-3D779E39BDA9}"/>
              </a:ext>
            </a:extLst>
          </p:cNvPr>
          <p:cNvSpPr>
            <a:spLocks noGrp="1"/>
          </p:cNvSpPr>
          <p:nvPr>
            <p:ph sz="half" idx="1"/>
          </p:nvPr>
        </p:nvSpPr>
        <p:spPr>
          <a:xfrm>
            <a:off x="900113" y="1600200"/>
            <a:ext cx="6019006" cy="4572000"/>
          </a:xfrm>
        </p:spPr>
        <p:txBody>
          <a:bodyPr/>
          <a:lstStyle/>
          <a:p>
            <a:r>
              <a:rPr lang="en-CA" dirty="0"/>
              <a:t>Mass timber construction can reduce overall construction times up to 25%. </a:t>
            </a:r>
          </a:p>
          <a:p>
            <a:endParaRPr lang="en-CA" dirty="0"/>
          </a:p>
          <a:p>
            <a:r>
              <a:rPr lang="en-CA" dirty="0"/>
              <a:t>On-site assembly reduces framing labor by 40% to 50%, resulting in cost savings. </a:t>
            </a:r>
          </a:p>
          <a:p>
            <a:endParaRPr lang="en-CA" dirty="0"/>
          </a:p>
          <a:p>
            <a:r>
              <a:rPr lang="en-CA" dirty="0"/>
              <a:t>Mass timber panels’ R-value is 1.2 per inch. </a:t>
            </a:r>
          </a:p>
          <a:p>
            <a:endParaRPr lang="en-CA" dirty="0"/>
          </a:p>
          <a:p>
            <a:r>
              <a:rPr lang="en-CA" dirty="0"/>
              <a:t>Panels, manufactured to very close tolerances, provide airtight connections.</a:t>
            </a:r>
          </a:p>
          <a:p>
            <a:endParaRPr lang="en-CA" dirty="0"/>
          </a:p>
          <a:p>
            <a:r>
              <a:rPr lang="en-US" dirty="0"/>
              <a:t>The visual presence of wood relaxes occupants.  </a:t>
            </a:r>
            <a:r>
              <a:rPr lang="en-US" sz="1200" dirty="0"/>
              <a:t>(UBC/</a:t>
            </a:r>
            <a:r>
              <a:rPr lang="en-US" sz="1200" dirty="0" err="1"/>
              <a:t>FPInnovations</a:t>
            </a:r>
            <a:r>
              <a:rPr lang="en-US" sz="1200" dirty="0"/>
              <a:t> study)</a:t>
            </a:r>
            <a:endParaRPr lang="en-CA" sz="1200" dirty="0"/>
          </a:p>
        </p:txBody>
      </p:sp>
      <p:pic>
        <p:nvPicPr>
          <p:cNvPr id="6" name="Content Placeholder 5" descr="A picture containing sky, outdoor, building, cloud&#10;&#10;Description automatically generated">
            <a:extLst>
              <a:ext uri="{FF2B5EF4-FFF2-40B4-BE49-F238E27FC236}">
                <a16:creationId xmlns:a16="http://schemas.microsoft.com/office/drawing/2014/main" id="{0DD48223-529E-566E-B0DF-C58F61FD1079}"/>
              </a:ext>
            </a:extLst>
          </p:cNvPr>
          <p:cNvPicPr>
            <a:picLocks noGrp="1" noChangeAspect="1"/>
          </p:cNvPicPr>
          <p:nvPr>
            <p:ph idx="13"/>
          </p:nvPr>
        </p:nvPicPr>
        <p:blipFill>
          <a:blip r:embed="rId4">
            <a:extLst>
              <a:ext uri="{28A0092B-C50C-407E-A947-70E740481C1C}">
                <a14:useLocalDpi xmlns:a14="http://schemas.microsoft.com/office/drawing/2010/main" val="0"/>
              </a:ext>
            </a:extLst>
          </a:blip>
          <a:stretch>
            <a:fillRect/>
          </a:stretch>
        </p:blipFill>
        <p:spPr>
          <a:xfrm>
            <a:off x="7367954" y="685800"/>
            <a:ext cx="4202912" cy="5512016"/>
          </a:xfrm>
        </p:spPr>
      </p:pic>
    </p:spTree>
    <p:custDataLst>
      <p:tags r:id="rId1"/>
    </p:custDataLst>
    <p:extLst>
      <p:ext uri="{BB962C8B-B14F-4D97-AF65-F5344CB8AC3E}">
        <p14:creationId xmlns:p14="http://schemas.microsoft.com/office/powerpoint/2010/main" val="15962482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uilding, indoor, flooring, ground&#10;&#10;Description automatically generated">
            <a:extLst>
              <a:ext uri="{FF2B5EF4-FFF2-40B4-BE49-F238E27FC236}">
                <a16:creationId xmlns:a16="http://schemas.microsoft.com/office/drawing/2014/main" id="{950F7576-B8C0-1284-E92B-6FFFAC44B4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5883426" cy="6858000"/>
          </a:xfrm>
          <a:prstGeom prst="rect">
            <a:avLst/>
          </a:prstGeom>
        </p:spPr>
      </p:pic>
      <p:sp>
        <p:nvSpPr>
          <p:cNvPr id="2" name="Rectangle 1">
            <a:extLst>
              <a:ext uri="{FF2B5EF4-FFF2-40B4-BE49-F238E27FC236}">
                <a16:creationId xmlns:a16="http://schemas.microsoft.com/office/drawing/2014/main" id="{6F3A377D-2EE5-7E93-1763-EB21427D9759}"/>
              </a:ext>
            </a:extLst>
          </p:cNvPr>
          <p:cNvSpPr/>
          <p:nvPr/>
        </p:nvSpPr>
        <p:spPr>
          <a:xfrm>
            <a:off x="-243680" y="2438400"/>
            <a:ext cx="5791199" cy="4419600"/>
          </a:xfrm>
          <a:prstGeom prst="rect">
            <a:avLst/>
          </a:prstGeom>
          <a:solidFill>
            <a:schemeClr val="bg1">
              <a:lumMod val="50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0C874A2F-CE79-107B-B261-F11F6F49D0BE}"/>
              </a:ext>
            </a:extLst>
          </p:cNvPr>
          <p:cNvSpPr>
            <a:spLocks noGrp="1"/>
          </p:cNvSpPr>
          <p:nvPr>
            <p:ph type="title"/>
          </p:nvPr>
        </p:nvSpPr>
        <p:spPr>
          <a:xfrm>
            <a:off x="882651" y="2743200"/>
            <a:ext cx="10667046" cy="640080"/>
          </a:xfrm>
        </p:spPr>
        <p:txBody>
          <a:bodyPr/>
          <a:lstStyle/>
          <a:p>
            <a:r>
              <a:rPr lang="en-US" dirty="0">
                <a:solidFill>
                  <a:schemeClr val="bg1"/>
                </a:solidFill>
              </a:rPr>
              <a:t>Mass Timber Benefits:</a:t>
            </a:r>
            <a:br>
              <a:rPr lang="en-US" dirty="0">
                <a:solidFill>
                  <a:schemeClr val="bg1"/>
                </a:solidFill>
              </a:rPr>
            </a:br>
            <a:r>
              <a:rPr lang="en-US" dirty="0">
                <a:solidFill>
                  <a:schemeClr val="bg1"/>
                </a:solidFill>
              </a:rPr>
              <a:t>Acoustics</a:t>
            </a:r>
          </a:p>
        </p:txBody>
      </p:sp>
      <p:sp>
        <p:nvSpPr>
          <p:cNvPr id="6" name="Content Placeholder 5">
            <a:extLst>
              <a:ext uri="{FF2B5EF4-FFF2-40B4-BE49-F238E27FC236}">
                <a16:creationId xmlns:a16="http://schemas.microsoft.com/office/drawing/2014/main" id="{487D7C92-58A1-5C73-2E12-EC287552F971}"/>
              </a:ext>
            </a:extLst>
          </p:cNvPr>
          <p:cNvSpPr>
            <a:spLocks noGrp="1"/>
          </p:cNvSpPr>
          <p:nvPr>
            <p:ph sz="half" idx="1"/>
          </p:nvPr>
        </p:nvSpPr>
        <p:spPr>
          <a:xfrm>
            <a:off x="897732" y="3840480"/>
            <a:ext cx="4725988" cy="2258568"/>
          </a:xfrm>
        </p:spPr>
        <p:txBody>
          <a:bodyPr/>
          <a:lstStyle/>
          <a:p>
            <a:r>
              <a:rPr lang="en-CA" dirty="0"/>
              <a:t>Wood is inherently sound absorbent.</a:t>
            </a:r>
          </a:p>
          <a:p>
            <a:r>
              <a:rPr lang="en-CA" dirty="0"/>
              <a:t>Exposed floor/ceiling panels usually require additional acoustic treatment. </a:t>
            </a:r>
          </a:p>
          <a:p>
            <a:r>
              <a:rPr lang="en-CA" dirty="0"/>
              <a:t>Options include (lightweight concrete/gypsum toppings, acoustic underlayment, or a finished floor surface set on sleepers c/w sand. </a:t>
            </a:r>
            <a:endParaRPr lang="en-US" sz="2000" dirty="0">
              <a:solidFill>
                <a:schemeClr val="bg1"/>
              </a:solidFill>
            </a:endParaRPr>
          </a:p>
        </p:txBody>
      </p:sp>
    </p:spTree>
    <p:custDataLst>
      <p:tags r:id="rId1"/>
    </p:custDataLst>
    <p:extLst>
      <p:ext uri="{BB962C8B-B14F-4D97-AF65-F5344CB8AC3E}">
        <p14:creationId xmlns:p14="http://schemas.microsoft.com/office/powerpoint/2010/main" val="41484779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334C1D-8F07-9284-C445-6869E9E7C371}"/>
              </a:ext>
            </a:extLst>
          </p:cNvPr>
          <p:cNvSpPr>
            <a:spLocks noGrp="1"/>
          </p:cNvSpPr>
          <p:nvPr>
            <p:ph type="title"/>
          </p:nvPr>
        </p:nvSpPr>
        <p:spPr/>
        <p:txBody>
          <a:bodyPr/>
          <a:lstStyle/>
          <a:p>
            <a:r>
              <a:rPr lang="en-CA" dirty="0"/>
              <a:t>Mass Timber Benefits: Strength and Safety</a:t>
            </a:r>
          </a:p>
        </p:txBody>
      </p:sp>
      <p:sp>
        <p:nvSpPr>
          <p:cNvPr id="3" name="Content Placeholder 2">
            <a:extLst>
              <a:ext uri="{FF2B5EF4-FFF2-40B4-BE49-F238E27FC236}">
                <a16:creationId xmlns:a16="http://schemas.microsoft.com/office/drawing/2014/main" id="{9A23A60E-9874-6DFE-A666-07B617D108C0}"/>
              </a:ext>
            </a:extLst>
          </p:cNvPr>
          <p:cNvSpPr>
            <a:spLocks noGrp="1"/>
          </p:cNvSpPr>
          <p:nvPr>
            <p:ph sz="half" idx="1"/>
          </p:nvPr>
        </p:nvSpPr>
        <p:spPr>
          <a:xfrm>
            <a:off x="900113" y="1600200"/>
            <a:ext cx="7020948" cy="4572000"/>
          </a:xfrm>
        </p:spPr>
        <p:txBody>
          <a:bodyPr/>
          <a:lstStyle/>
          <a:p>
            <a:r>
              <a:rPr lang="en-CA" dirty="0"/>
              <a:t>Mass timber meets or exceeds the structural and fire performance demands of other structural materials. </a:t>
            </a:r>
            <a:r>
              <a:rPr lang="en-CA" sz="1200" dirty="0"/>
              <a:t>(IBC</a:t>
            </a:r>
            <a:r>
              <a:rPr lang="en-CA" sz="1200" baseline="30000" dirty="0"/>
              <a:t>®</a:t>
            </a:r>
            <a:r>
              <a:rPr lang="en-CA" sz="1200" dirty="0"/>
              <a:t>) </a:t>
            </a:r>
          </a:p>
          <a:p>
            <a:endParaRPr lang="en-CA" sz="1200" dirty="0"/>
          </a:p>
          <a:p>
            <a:r>
              <a:rPr lang="en-CA" dirty="0"/>
              <a:t>It can achieve sufficient stiffness, strength, and ductility to resist strong winds and earthquakes. </a:t>
            </a:r>
          </a:p>
          <a:p>
            <a:endParaRPr lang="en-CA" dirty="0"/>
          </a:p>
          <a:p>
            <a:r>
              <a:rPr lang="en-CA" dirty="0"/>
              <a:t>During seismic testing, floor and wall panels show almost no damage or residual deformation. </a:t>
            </a:r>
          </a:p>
          <a:p>
            <a:endParaRPr lang="en-CA" dirty="0"/>
          </a:p>
          <a:p>
            <a:r>
              <a:rPr lang="en-CA" dirty="0"/>
              <a:t>During fires, mass timber components char on the outside while retaining strength.</a:t>
            </a:r>
          </a:p>
          <a:p>
            <a:endParaRPr lang="en-CA" dirty="0"/>
          </a:p>
        </p:txBody>
      </p:sp>
      <p:pic>
        <p:nvPicPr>
          <p:cNvPr id="6" name="Content Placeholder 5" descr="A picture containing building, outdoor, composite material, ground&#10;&#10;Description automatically generated">
            <a:extLst>
              <a:ext uri="{FF2B5EF4-FFF2-40B4-BE49-F238E27FC236}">
                <a16:creationId xmlns:a16="http://schemas.microsoft.com/office/drawing/2014/main" id="{941CB86E-F802-2FD7-35CA-A44E300B5367}"/>
              </a:ext>
            </a:extLst>
          </p:cNvPr>
          <p:cNvPicPr>
            <a:picLocks noGrp="1" noChangeAspect="1"/>
          </p:cNvPicPr>
          <p:nvPr>
            <p:ph idx="13"/>
          </p:nvPr>
        </p:nvPicPr>
        <p:blipFill>
          <a:blip r:embed="rId3" cstate="print">
            <a:extLst>
              <a:ext uri="{28A0092B-C50C-407E-A947-70E740481C1C}">
                <a14:useLocalDpi xmlns:a14="http://schemas.microsoft.com/office/drawing/2010/main" val="0"/>
              </a:ext>
            </a:extLst>
          </a:blip>
          <a:stretch>
            <a:fillRect/>
          </a:stretch>
        </p:blipFill>
        <p:spPr>
          <a:xfrm>
            <a:off x="7921061" y="1600200"/>
            <a:ext cx="3654829" cy="4572000"/>
          </a:xfrm>
        </p:spPr>
      </p:pic>
    </p:spTree>
    <p:extLst>
      <p:ext uri="{BB962C8B-B14F-4D97-AF65-F5344CB8AC3E}">
        <p14:creationId xmlns:p14="http://schemas.microsoft.com/office/powerpoint/2010/main" val="2792546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indoor, ceiling, wall, flooring&#10;&#10;Description automatically generated">
            <a:extLst>
              <a:ext uri="{FF2B5EF4-FFF2-40B4-BE49-F238E27FC236}">
                <a16:creationId xmlns:a16="http://schemas.microsoft.com/office/drawing/2014/main" id="{64449794-1042-C81D-D46E-B0467804B33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 r="-590"/>
          <a:stretch/>
        </p:blipFill>
        <p:spPr>
          <a:xfrm>
            <a:off x="-10319" y="0"/>
            <a:ext cx="12339638" cy="6858000"/>
          </a:xfrm>
          <a:prstGeom prst="rect">
            <a:avLst/>
          </a:prstGeom>
        </p:spPr>
      </p:pic>
      <p:sp>
        <p:nvSpPr>
          <p:cNvPr id="2" name="Rectangle 1">
            <a:extLst>
              <a:ext uri="{FF2B5EF4-FFF2-40B4-BE49-F238E27FC236}">
                <a16:creationId xmlns:a16="http://schemas.microsoft.com/office/drawing/2014/main" id="{6F3A377D-2EE5-7E93-1763-EB21427D9759}"/>
              </a:ext>
            </a:extLst>
          </p:cNvPr>
          <p:cNvSpPr/>
          <p:nvPr/>
        </p:nvSpPr>
        <p:spPr>
          <a:xfrm>
            <a:off x="-243680" y="2438400"/>
            <a:ext cx="5791199" cy="4419600"/>
          </a:xfrm>
          <a:prstGeom prst="rect">
            <a:avLst/>
          </a:prstGeom>
          <a:solidFill>
            <a:schemeClr val="bg1">
              <a:lumMod val="50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0C874A2F-CE79-107B-B261-F11F6F49D0BE}"/>
              </a:ext>
            </a:extLst>
          </p:cNvPr>
          <p:cNvSpPr>
            <a:spLocks noGrp="1"/>
          </p:cNvSpPr>
          <p:nvPr>
            <p:ph type="title"/>
          </p:nvPr>
        </p:nvSpPr>
        <p:spPr>
          <a:xfrm>
            <a:off x="882651" y="2743200"/>
            <a:ext cx="10667046" cy="640080"/>
          </a:xfrm>
        </p:spPr>
        <p:txBody>
          <a:bodyPr/>
          <a:lstStyle/>
          <a:p>
            <a:r>
              <a:rPr lang="en-US" dirty="0">
                <a:solidFill>
                  <a:schemeClr val="bg1"/>
                </a:solidFill>
              </a:rPr>
              <a:t>Mass Timber Benefits:</a:t>
            </a:r>
            <a:br>
              <a:rPr lang="en-US" dirty="0">
                <a:solidFill>
                  <a:schemeClr val="bg1"/>
                </a:solidFill>
              </a:rPr>
            </a:br>
            <a:r>
              <a:rPr lang="en-US" dirty="0">
                <a:solidFill>
                  <a:schemeClr val="bg1"/>
                </a:solidFill>
              </a:rPr>
              <a:t>Aesthetics</a:t>
            </a:r>
          </a:p>
        </p:txBody>
      </p:sp>
      <p:sp>
        <p:nvSpPr>
          <p:cNvPr id="6" name="Content Placeholder 5">
            <a:extLst>
              <a:ext uri="{FF2B5EF4-FFF2-40B4-BE49-F238E27FC236}">
                <a16:creationId xmlns:a16="http://schemas.microsoft.com/office/drawing/2014/main" id="{487D7C92-58A1-5C73-2E12-EC287552F971}"/>
              </a:ext>
            </a:extLst>
          </p:cNvPr>
          <p:cNvSpPr>
            <a:spLocks noGrp="1"/>
          </p:cNvSpPr>
          <p:nvPr>
            <p:ph sz="half" idx="1"/>
          </p:nvPr>
        </p:nvSpPr>
        <p:spPr>
          <a:xfrm>
            <a:off x="897732" y="3840480"/>
            <a:ext cx="4725988" cy="2258568"/>
          </a:xfrm>
        </p:spPr>
        <p:txBody>
          <a:bodyPr/>
          <a:lstStyle/>
          <a:p>
            <a:r>
              <a:rPr lang="en-CA" dirty="0"/>
              <a:t>One motivation for mass timber is the appeal of exposed wood.</a:t>
            </a:r>
          </a:p>
          <a:p>
            <a:endParaRPr lang="en-CA" dirty="0"/>
          </a:p>
          <a:p>
            <a:r>
              <a:rPr lang="en-CA" dirty="0"/>
              <a:t>Two of the new construction types allow designers to expose some or all of the interior timber framing.</a:t>
            </a:r>
          </a:p>
        </p:txBody>
      </p:sp>
    </p:spTree>
    <p:custDataLst>
      <p:tags r:id="rId1"/>
    </p:custDataLst>
    <p:extLst>
      <p:ext uri="{BB962C8B-B14F-4D97-AF65-F5344CB8AC3E}">
        <p14:creationId xmlns:p14="http://schemas.microsoft.com/office/powerpoint/2010/main" val="22498849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C9970-7950-D393-94D0-58076F889CF5}"/>
              </a:ext>
            </a:extLst>
          </p:cNvPr>
          <p:cNvSpPr>
            <a:spLocks noGrp="1"/>
          </p:cNvSpPr>
          <p:nvPr>
            <p:ph type="title"/>
          </p:nvPr>
        </p:nvSpPr>
        <p:spPr/>
        <p:txBody>
          <a:bodyPr/>
          <a:lstStyle/>
          <a:p>
            <a:r>
              <a:rPr lang="en-CA" dirty="0"/>
              <a:t>Mass Timber Components: Cross-Laminated Timber (CLT)</a:t>
            </a:r>
          </a:p>
        </p:txBody>
      </p:sp>
      <p:sp>
        <p:nvSpPr>
          <p:cNvPr id="3" name="Content Placeholder 2">
            <a:extLst>
              <a:ext uri="{FF2B5EF4-FFF2-40B4-BE49-F238E27FC236}">
                <a16:creationId xmlns:a16="http://schemas.microsoft.com/office/drawing/2014/main" id="{3EC3DA9B-C58A-FF8F-75BF-17232A28D63B}"/>
              </a:ext>
            </a:extLst>
          </p:cNvPr>
          <p:cNvSpPr>
            <a:spLocks noGrp="1"/>
          </p:cNvSpPr>
          <p:nvPr>
            <p:ph sz="half" idx="1"/>
          </p:nvPr>
        </p:nvSpPr>
        <p:spPr>
          <a:xfrm>
            <a:off x="900113" y="1600200"/>
            <a:ext cx="5638006" cy="4572000"/>
          </a:xfrm>
        </p:spPr>
        <p:txBody>
          <a:bodyPr/>
          <a:lstStyle/>
          <a:p>
            <a:r>
              <a:rPr lang="en-CA" dirty="0"/>
              <a:t>CLT forms large panels using sawn boards. </a:t>
            </a:r>
          </a:p>
          <a:p>
            <a:endParaRPr lang="en-CA" dirty="0"/>
          </a:p>
          <a:p>
            <a:r>
              <a:rPr lang="en-CA" dirty="0"/>
              <a:t>Each layer is glued at 90° to the other to give structural rigidity in two directions.</a:t>
            </a:r>
          </a:p>
          <a:p>
            <a:endParaRPr lang="en-CA" dirty="0"/>
          </a:p>
          <a:p>
            <a:r>
              <a:rPr lang="en-CA" dirty="0"/>
              <a:t>Board thicknesses: </a:t>
            </a:r>
            <a:r>
              <a:rPr lang="en-CA" sz="1800" dirty="0"/>
              <a:t>⅝″ (16 mm) to 2″ (50 mm)</a:t>
            </a:r>
          </a:p>
          <a:p>
            <a:r>
              <a:rPr lang="en-CA" dirty="0"/>
              <a:t>Board widths: </a:t>
            </a:r>
            <a:r>
              <a:rPr lang="en-CA" sz="1800" dirty="0"/>
              <a:t>2.5″ (63.5 mm) to 5.5″ (140 mm)</a:t>
            </a:r>
          </a:p>
          <a:p>
            <a:endParaRPr lang="en-CA" dirty="0"/>
          </a:p>
          <a:p>
            <a:r>
              <a:rPr lang="en-CA" dirty="0"/>
              <a:t>Typical applications include floors, walls, roofs, and diaphragms which transmit lateral loads to the vertical load-resisting elements. </a:t>
            </a:r>
          </a:p>
        </p:txBody>
      </p:sp>
      <p:pic>
        <p:nvPicPr>
          <p:cNvPr id="6" name="Content Placeholder 5" descr="A close-up of a wood piece&#10;&#10;Description automatically generated with low confidence">
            <a:extLst>
              <a:ext uri="{FF2B5EF4-FFF2-40B4-BE49-F238E27FC236}">
                <a16:creationId xmlns:a16="http://schemas.microsoft.com/office/drawing/2014/main" id="{64A480AC-92DF-089B-86E0-603DFDAF7B39}"/>
              </a:ext>
            </a:extLst>
          </p:cNvPr>
          <p:cNvPicPr>
            <a:picLocks noGrp="1" noChangeAspect="1"/>
          </p:cNvPicPr>
          <p:nvPr>
            <p:ph idx="13"/>
          </p:nvPr>
        </p:nvPicPr>
        <p:blipFill rotWithShape="1">
          <a:blip r:embed="rId3" cstate="print">
            <a:extLst>
              <a:ext uri="{28A0092B-C50C-407E-A947-70E740481C1C}">
                <a14:useLocalDpi xmlns:a14="http://schemas.microsoft.com/office/drawing/2010/main" val="0"/>
              </a:ext>
            </a:extLst>
          </a:blip>
          <a:srcRect/>
          <a:stretch/>
        </p:blipFill>
        <p:spPr>
          <a:xfrm>
            <a:off x="6552300" y="1600200"/>
            <a:ext cx="5015813" cy="3733800"/>
          </a:xfrm>
        </p:spPr>
      </p:pic>
    </p:spTree>
    <p:extLst>
      <p:ext uri="{BB962C8B-B14F-4D97-AF65-F5344CB8AC3E}">
        <p14:creationId xmlns:p14="http://schemas.microsoft.com/office/powerpoint/2010/main" val="219508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04DA8-17A0-CE1C-555F-4B4D368A02B0}"/>
              </a:ext>
            </a:extLst>
          </p:cNvPr>
          <p:cNvSpPr>
            <a:spLocks noGrp="1"/>
          </p:cNvSpPr>
          <p:nvPr>
            <p:ph type="title"/>
          </p:nvPr>
        </p:nvSpPr>
        <p:spPr/>
        <p:txBody>
          <a:bodyPr/>
          <a:lstStyle/>
          <a:p>
            <a:r>
              <a:rPr lang="en-CA" dirty="0"/>
              <a:t>Mass Timber Components: Dowel Laminated Timber (DLT)</a:t>
            </a:r>
          </a:p>
        </p:txBody>
      </p:sp>
      <p:sp>
        <p:nvSpPr>
          <p:cNvPr id="3" name="Content Placeholder 2">
            <a:extLst>
              <a:ext uri="{FF2B5EF4-FFF2-40B4-BE49-F238E27FC236}">
                <a16:creationId xmlns:a16="http://schemas.microsoft.com/office/drawing/2014/main" id="{13B925E6-0FAB-80BB-84A6-40AA27D79B9E}"/>
              </a:ext>
            </a:extLst>
          </p:cNvPr>
          <p:cNvSpPr>
            <a:spLocks noGrp="1"/>
          </p:cNvSpPr>
          <p:nvPr>
            <p:ph sz="half" idx="1"/>
          </p:nvPr>
        </p:nvSpPr>
        <p:spPr/>
        <p:txBody>
          <a:bodyPr/>
          <a:lstStyle/>
          <a:p>
            <a:r>
              <a:rPr lang="en-CA" dirty="0">
                <a:effectLst/>
                <a:ea typeface="Calibri" panose="020F0502020204030204" pitchFamily="34" charset="0"/>
              </a:rPr>
              <a:t>DLT panels are:</a:t>
            </a:r>
          </a:p>
          <a:p>
            <a:endParaRPr lang="en-CA" dirty="0">
              <a:effectLst/>
              <a:ea typeface="Calibri" panose="020F0502020204030204" pitchFamily="34" charset="0"/>
            </a:endParaRPr>
          </a:p>
          <a:p>
            <a:pPr marL="342900" indent="-342900">
              <a:buFont typeface="Arial" panose="020B0604020202020204" pitchFamily="34" charset="0"/>
              <a:buChar char="•"/>
            </a:pPr>
            <a:r>
              <a:rPr lang="en-CA" dirty="0">
                <a:effectLst/>
                <a:ea typeface="Calibri" panose="020F0502020204030204" pitchFamily="34" charset="0"/>
              </a:rPr>
              <a:t>softwood lumber boards friction-fit together with hardwood dowels. i.e.no glue or nails</a:t>
            </a:r>
          </a:p>
          <a:p>
            <a:pPr marL="342900" indent="-342900">
              <a:buFont typeface="Arial" panose="020B0604020202020204" pitchFamily="34" charset="0"/>
              <a:buChar char="•"/>
            </a:pPr>
            <a:r>
              <a:rPr lang="en-CA" dirty="0">
                <a:effectLst/>
                <a:ea typeface="Calibri" panose="020F0502020204030204" pitchFamily="34" charset="0"/>
              </a:rPr>
              <a:t>used for walls, floors, roofs, stairs, elevator shafts, or bent and curved structures. </a:t>
            </a:r>
          </a:p>
          <a:p>
            <a:pPr marL="342900" indent="-342900">
              <a:buFont typeface="Arial" panose="020B0604020202020204" pitchFamily="34" charset="0"/>
              <a:buChar char="•"/>
            </a:pPr>
            <a:r>
              <a:rPr lang="en-CA" dirty="0">
                <a:effectLst/>
                <a:ea typeface="Calibri" panose="020F0502020204030204" pitchFamily="34" charset="0"/>
              </a:rPr>
              <a:t>precisely cut</a:t>
            </a:r>
          </a:p>
          <a:p>
            <a:pPr marL="342900" indent="-342900">
              <a:buFont typeface="Arial" panose="020B0604020202020204" pitchFamily="34" charset="0"/>
              <a:buChar char="•"/>
            </a:pPr>
            <a:r>
              <a:rPr lang="en-CA" dirty="0">
                <a:ea typeface="Calibri" panose="020F0502020204030204" pitchFamily="34" charset="0"/>
              </a:rPr>
              <a:t>capable of</a:t>
            </a:r>
            <a:r>
              <a:rPr lang="en-CA" dirty="0">
                <a:effectLst/>
                <a:ea typeface="Calibri" panose="020F0502020204030204" pitchFamily="34" charset="0"/>
              </a:rPr>
              <a:t> accommodating mechanical services and sound-absorbing insulation, and</a:t>
            </a:r>
          </a:p>
          <a:p>
            <a:pPr marL="342900" indent="-342900">
              <a:buFont typeface="Arial" panose="020B0604020202020204" pitchFamily="34" charset="0"/>
              <a:buChar char="•"/>
            </a:pPr>
            <a:r>
              <a:rPr lang="en-CA" dirty="0">
                <a:ea typeface="Calibri" panose="020F0502020204030204" pitchFamily="34" charset="0"/>
              </a:rPr>
              <a:t>able to</a:t>
            </a:r>
            <a:r>
              <a:rPr lang="en-CA" dirty="0">
                <a:effectLst/>
                <a:ea typeface="Calibri" panose="020F0502020204030204" pitchFamily="34" charset="0"/>
              </a:rPr>
              <a:t> be topped with concrete. </a:t>
            </a:r>
          </a:p>
          <a:p>
            <a:endParaRPr lang="en-CA" dirty="0"/>
          </a:p>
        </p:txBody>
      </p:sp>
      <p:pic>
        <p:nvPicPr>
          <p:cNvPr id="6" name="Content Placeholder 5" descr="A picture containing design, wooden, art&#10;&#10;Description automatically generated">
            <a:extLst>
              <a:ext uri="{FF2B5EF4-FFF2-40B4-BE49-F238E27FC236}">
                <a16:creationId xmlns:a16="http://schemas.microsoft.com/office/drawing/2014/main" id="{A28BA352-7DB8-761D-FF83-5BB1D8B39366}"/>
              </a:ext>
            </a:extLst>
          </p:cNvPr>
          <p:cNvPicPr>
            <a:picLocks noGrp="1" noChangeAspect="1"/>
          </p:cNvPicPr>
          <p:nvPr>
            <p:ph idx="13"/>
          </p:nvPr>
        </p:nvPicPr>
        <p:blipFill>
          <a:blip r:embed="rId3" cstate="print">
            <a:extLst>
              <a:ext uri="{28A0092B-C50C-407E-A947-70E740481C1C}">
                <a14:useLocalDpi xmlns:a14="http://schemas.microsoft.com/office/drawing/2010/main" val="0"/>
              </a:ext>
            </a:extLst>
          </a:blip>
          <a:stretch>
            <a:fillRect/>
          </a:stretch>
        </p:blipFill>
        <p:spPr/>
      </p:pic>
    </p:spTree>
    <p:extLst>
      <p:ext uri="{BB962C8B-B14F-4D97-AF65-F5344CB8AC3E}">
        <p14:creationId xmlns:p14="http://schemas.microsoft.com/office/powerpoint/2010/main" val="41221096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3B2D35-9D7C-B0B5-0EB7-3344398141CA}"/>
              </a:ext>
            </a:extLst>
          </p:cNvPr>
          <p:cNvSpPr>
            <a:spLocks noGrp="1"/>
          </p:cNvSpPr>
          <p:nvPr>
            <p:ph type="title"/>
          </p:nvPr>
        </p:nvSpPr>
        <p:spPr/>
        <p:txBody>
          <a:bodyPr/>
          <a:lstStyle/>
          <a:p>
            <a:r>
              <a:rPr lang="en-CA" dirty="0"/>
              <a:t>Mass Timber Components: Nail Laminated Timber (NLT) </a:t>
            </a:r>
          </a:p>
        </p:txBody>
      </p:sp>
      <p:sp>
        <p:nvSpPr>
          <p:cNvPr id="3" name="Content Placeholder 2">
            <a:extLst>
              <a:ext uri="{FF2B5EF4-FFF2-40B4-BE49-F238E27FC236}">
                <a16:creationId xmlns:a16="http://schemas.microsoft.com/office/drawing/2014/main" id="{0F0C2440-50F0-94B7-5D3C-1B506A26CF7E}"/>
              </a:ext>
            </a:extLst>
          </p:cNvPr>
          <p:cNvSpPr>
            <a:spLocks noGrp="1"/>
          </p:cNvSpPr>
          <p:nvPr>
            <p:ph sz="half" idx="1"/>
          </p:nvPr>
        </p:nvSpPr>
        <p:spPr>
          <a:xfrm>
            <a:off x="900113" y="1600200"/>
            <a:ext cx="4799806" cy="4572000"/>
          </a:xfrm>
        </p:spPr>
        <p:txBody>
          <a:bodyPr/>
          <a:lstStyle/>
          <a:p>
            <a:pPr>
              <a:spcBef>
                <a:spcPts val="384"/>
              </a:spcBef>
            </a:pPr>
            <a:r>
              <a:rPr lang="en-CA" kern="1200" dirty="0">
                <a:effectLst/>
                <a:ea typeface="Calibri" panose="020F0502020204030204" pitchFamily="34" charset="0"/>
              </a:rPr>
              <a:t>NLT wood pieces are nailed (or screwed) together. </a:t>
            </a:r>
          </a:p>
          <a:p>
            <a:pPr>
              <a:spcBef>
                <a:spcPts val="384"/>
              </a:spcBef>
            </a:pPr>
            <a:endParaRPr lang="en-CA" dirty="0">
              <a:ea typeface="Calibri" panose="020F0502020204030204" pitchFamily="34" charset="0"/>
            </a:endParaRPr>
          </a:p>
          <a:p>
            <a:pPr>
              <a:spcBef>
                <a:spcPts val="384"/>
              </a:spcBef>
            </a:pPr>
            <a:r>
              <a:rPr lang="en-CA" kern="1200" dirty="0">
                <a:effectLst/>
                <a:ea typeface="Calibri" panose="020F0502020204030204" pitchFamily="34" charset="0"/>
              </a:rPr>
              <a:t>NLT can be fabricated with readily available dimensional lumber and locally sourced materials.</a:t>
            </a:r>
          </a:p>
          <a:p>
            <a:pPr>
              <a:spcBef>
                <a:spcPts val="384"/>
              </a:spcBef>
            </a:pPr>
            <a:endParaRPr lang="en-CA" dirty="0">
              <a:effectLst/>
              <a:ea typeface="Times New Roman" panose="02020603050405020304" pitchFamily="18" charset="0"/>
            </a:endParaRPr>
          </a:p>
          <a:p>
            <a:pPr>
              <a:spcBef>
                <a:spcPts val="384"/>
              </a:spcBef>
            </a:pPr>
            <a:r>
              <a:rPr lang="en-CA" kern="1200" dirty="0">
                <a:effectLst/>
                <a:ea typeface="Calibri" panose="020F0502020204030204" pitchFamily="34" charset="0"/>
              </a:rPr>
              <a:t>NLT is used for monolithic slab panels, </a:t>
            </a:r>
            <a:r>
              <a:rPr lang="en-CA" dirty="0">
                <a:ea typeface="Calibri" panose="020F0502020204030204" pitchFamily="34" charset="0"/>
              </a:rPr>
              <a:t>including curves and cantilevers. </a:t>
            </a:r>
          </a:p>
          <a:p>
            <a:pPr>
              <a:spcBef>
                <a:spcPts val="384"/>
              </a:spcBef>
            </a:pPr>
            <a:endParaRPr lang="en-CA" dirty="0">
              <a:ea typeface="Calibri" panose="020F0502020204030204" pitchFamily="34" charset="0"/>
            </a:endParaRPr>
          </a:p>
          <a:p>
            <a:pPr>
              <a:spcBef>
                <a:spcPts val="384"/>
              </a:spcBef>
            </a:pPr>
            <a:r>
              <a:rPr lang="en-CA" dirty="0">
                <a:ea typeface="Calibri" panose="020F0502020204030204" pitchFamily="34" charset="0"/>
              </a:rPr>
              <a:t>Plywood or oriented strand board on one face provides in-plane shear capacity. </a:t>
            </a:r>
            <a:endParaRPr lang="en-CA" dirty="0"/>
          </a:p>
        </p:txBody>
      </p:sp>
      <p:pic>
        <p:nvPicPr>
          <p:cNvPr id="6" name="Content Placeholder 5" descr="A picture containing wood, plank, wooden, design&#10;&#10;Description automatically generated">
            <a:extLst>
              <a:ext uri="{FF2B5EF4-FFF2-40B4-BE49-F238E27FC236}">
                <a16:creationId xmlns:a16="http://schemas.microsoft.com/office/drawing/2014/main" id="{AF98E783-DF30-F91F-CF6A-6E9538C3F510}"/>
              </a:ext>
            </a:extLst>
          </p:cNvPr>
          <p:cNvPicPr>
            <a:picLocks noGrp="1" noChangeAspect="1"/>
          </p:cNvPicPr>
          <p:nvPr>
            <p:ph idx="13"/>
          </p:nvPr>
        </p:nvPicPr>
        <p:blipFill rotWithShape="1">
          <a:blip r:embed="rId3" cstate="print">
            <a:extLst>
              <a:ext uri="{28A0092B-C50C-407E-A947-70E740481C1C}">
                <a14:useLocalDpi xmlns:a14="http://schemas.microsoft.com/office/drawing/2010/main" val="0"/>
              </a:ext>
            </a:extLst>
          </a:blip>
          <a:srcRect/>
          <a:stretch/>
        </p:blipFill>
        <p:spPr>
          <a:xfrm>
            <a:off x="5593102" y="1600200"/>
            <a:ext cx="5940880" cy="4495800"/>
          </a:xfrm>
        </p:spPr>
      </p:pic>
    </p:spTree>
    <p:extLst>
      <p:ext uri="{BB962C8B-B14F-4D97-AF65-F5344CB8AC3E}">
        <p14:creationId xmlns:p14="http://schemas.microsoft.com/office/powerpoint/2010/main" val="30277933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metalware, metal&#10;&#10;Description automatically generated">
            <a:extLst>
              <a:ext uri="{FF2B5EF4-FFF2-40B4-BE49-F238E27FC236}">
                <a16:creationId xmlns:a16="http://schemas.microsoft.com/office/drawing/2014/main" id="{B66C7410-5266-A5A0-CD7C-66822409EC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296" y="0"/>
            <a:ext cx="12272415" cy="6858000"/>
          </a:xfrm>
          <a:prstGeom prst="rect">
            <a:avLst/>
          </a:prstGeom>
        </p:spPr>
      </p:pic>
      <p:sp>
        <p:nvSpPr>
          <p:cNvPr id="2" name="Content Placeholder 12">
            <a:extLst>
              <a:ext uri="{FF2B5EF4-FFF2-40B4-BE49-F238E27FC236}">
                <a16:creationId xmlns:a16="http://schemas.microsoft.com/office/drawing/2014/main" id="{2587A8D6-7376-BA00-D1F4-54F4F1CEDF52}"/>
              </a:ext>
            </a:extLst>
          </p:cNvPr>
          <p:cNvSpPr txBox="1">
            <a:spLocks/>
          </p:cNvSpPr>
          <p:nvPr/>
        </p:nvSpPr>
        <p:spPr>
          <a:xfrm>
            <a:off x="1" y="1"/>
            <a:ext cx="12161836" cy="6858000"/>
          </a:xfrm>
          <a:prstGeom prst="rect">
            <a:avLst/>
          </a:prstGeom>
        </p:spPr>
        <p:txBody>
          <a:bodyPr vert="horz" lIns="0" tIns="0" rIns="228600" bIns="0" rtlCol="0" anchor="ctr">
            <a:noAutofit/>
          </a:bodyPr>
          <a:lstStyle>
            <a:lvl1pPr marL="0" indent="0" algn="l" defTabSz="914276" rtl="0" eaLnBrk="1" latinLnBrk="0" hangingPunct="1">
              <a:spcBef>
                <a:spcPct val="20000"/>
              </a:spcBef>
              <a:buFontTx/>
              <a:buNone/>
              <a:defRPr sz="1600" kern="1200">
                <a:solidFill>
                  <a:srgbClr val="1C1C1C"/>
                </a:solidFill>
                <a:latin typeface="Arial" panose="020B0604020202020204" pitchFamily="34" charset="0"/>
                <a:ea typeface="+mn-ea"/>
                <a:cs typeface="Arial" panose="020B0604020202020204" pitchFamily="34" charset="0"/>
              </a:defRPr>
            </a:lvl1pPr>
            <a:lvl2pPr marL="633328" indent="-292060" algn="l" defTabSz="914276" rtl="0" eaLnBrk="1" latinLnBrk="0" hangingPunct="1">
              <a:spcBef>
                <a:spcPct val="20000"/>
              </a:spcBef>
              <a:buFont typeface="Arial" pitchFamily="34" charset="0"/>
              <a:buChar char="•"/>
              <a:defRPr sz="1600" kern="1200">
                <a:solidFill>
                  <a:srgbClr val="1C1C1C"/>
                </a:solidFill>
                <a:latin typeface="Arial" panose="020B0604020202020204" pitchFamily="34" charset="0"/>
                <a:ea typeface="+mn-ea"/>
                <a:cs typeface="Arial" panose="020B0604020202020204" pitchFamily="34" charset="0"/>
              </a:defRPr>
            </a:lvl2pPr>
            <a:lvl3pPr marL="914276" indent="-280950" algn="l" defTabSz="914276" rtl="0" eaLnBrk="1" latinLnBrk="0" hangingPunct="1">
              <a:spcBef>
                <a:spcPct val="20000"/>
              </a:spcBef>
              <a:buFont typeface="Arial" pitchFamily="34" charset="0"/>
              <a:buChar char="•"/>
              <a:defRPr sz="1500" kern="1200">
                <a:solidFill>
                  <a:srgbClr val="1C1C1C"/>
                </a:solidFill>
                <a:latin typeface="Arial" panose="020B0604020202020204" pitchFamily="34" charset="0"/>
                <a:ea typeface="+mn-ea"/>
                <a:cs typeface="Arial" panose="020B0604020202020204" pitchFamily="34" charset="0"/>
              </a:defRPr>
            </a:lvl3pPr>
            <a:lvl4pPr marL="1195226" indent="-280950" algn="l" defTabSz="914276" rtl="0" eaLnBrk="1" latinLnBrk="0" hangingPunct="1">
              <a:spcBef>
                <a:spcPct val="20000"/>
              </a:spcBef>
              <a:buFont typeface="Arial" pitchFamily="34" charset="0"/>
              <a:buChar char="•"/>
              <a:defRPr sz="1200" kern="1200">
                <a:solidFill>
                  <a:srgbClr val="1C1C1C"/>
                </a:solidFill>
                <a:latin typeface="Arial" panose="020B0604020202020204" pitchFamily="34" charset="0"/>
                <a:ea typeface="+mn-ea"/>
                <a:cs typeface="Arial" panose="020B0604020202020204" pitchFamily="34" charset="0"/>
              </a:defRPr>
            </a:lvl4pPr>
            <a:lvl5pPr marL="1487286" indent="-292060" algn="l" defTabSz="914276" rtl="0" eaLnBrk="1" latinLnBrk="0" hangingPunct="1">
              <a:spcBef>
                <a:spcPct val="20000"/>
              </a:spcBef>
              <a:buFont typeface="Arial" pitchFamily="34" charset="0"/>
              <a:buChar char="•"/>
              <a:defRPr sz="1200" kern="1200">
                <a:solidFill>
                  <a:srgbClr val="1C1C1C"/>
                </a:solidFill>
                <a:latin typeface="Arial" panose="020B0604020202020204" pitchFamily="34" charset="0"/>
                <a:ea typeface="+mn-ea"/>
                <a:cs typeface="Arial" panose="020B0604020202020204" pitchFamily="34" charset="0"/>
              </a:defRPr>
            </a:lvl5pPr>
            <a:lvl6pPr marL="2514259" indent="-228568"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97" indent="-228568"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35" indent="-228568"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73" indent="-228568"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t>Insert Full Page</a:t>
            </a:r>
          </a:p>
          <a:p>
            <a:pPr algn="ctr"/>
            <a:r>
              <a:rPr lang="en-US" dirty="0"/>
              <a:t>Image Here</a:t>
            </a:r>
          </a:p>
        </p:txBody>
      </p:sp>
      <p:sp>
        <p:nvSpPr>
          <p:cNvPr id="7" name="Rectangle 6">
            <a:extLst>
              <a:ext uri="{FF2B5EF4-FFF2-40B4-BE49-F238E27FC236}">
                <a16:creationId xmlns:a16="http://schemas.microsoft.com/office/drawing/2014/main" id="{9B9FC582-76DC-D58E-79DE-D575F4B1CD5A}"/>
              </a:ext>
            </a:extLst>
          </p:cNvPr>
          <p:cNvSpPr/>
          <p:nvPr/>
        </p:nvSpPr>
        <p:spPr>
          <a:xfrm>
            <a:off x="595312" y="2378624"/>
            <a:ext cx="1495833" cy="97440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95CD0D1-2B7B-29E3-E311-9A818C61A29C}"/>
              </a:ext>
            </a:extLst>
          </p:cNvPr>
          <p:cNvSpPr/>
          <p:nvPr/>
        </p:nvSpPr>
        <p:spPr>
          <a:xfrm>
            <a:off x="595313" y="990713"/>
            <a:ext cx="9143206" cy="1371600"/>
          </a:xfrm>
          <a:prstGeom prst="rect">
            <a:avLst/>
          </a:prstGeom>
          <a:solidFill>
            <a:srgbClr val="F0562A"/>
          </a:solidFill>
          <a:ln>
            <a:noFill/>
          </a:ln>
        </p:spPr>
        <p:style>
          <a:lnRef idx="2">
            <a:schemeClr val="accent1">
              <a:shade val="50000"/>
            </a:schemeClr>
          </a:lnRef>
          <a:fillRef idx="1">
            <a:schemeClr val="accent1"/>
          </a:fillRef>
          <a:effectRef idx="0">
            <a:schemeClr val="accent1"/>
          </a:effectRef>
          <a:fontRef idx="minor">
            <a:schemeClr val="lt1"/>
          </a:fontRef>
        </p:style>
        <p:txBody>
          <a:bodyPr lIns="365760" tIns="91440" rIns="457200" bIns="91440" rtlCol="0" anchor="ctr"/>
          <a:lstStyle/>
          <a:p>
            <a:r>
              <a:rPr lang="en-CA" sz="3000" b="1" dirty="0">
                <a:solidFill>
                  <a:schemeClr val="bg1"/>
                </a:solidFill>
                <a:latin typeface="Gill Sans MT" panose="020B0502020104020203" pitchFamily="34" charset="0"/>
                <a:ea typeface="Tahoma" panose="020B0604030504040204" pitchFamily="34" charset="0"/>
                <a:cs typeface="Tahoma" panose="020B0604030504040204" pitchFamily="34" charset="0"/>
              </a:rPr>
              <a:t>UTILIZING MASS TIMBER METAL CONNECTORS EFFECTIVELY</a:t>
            </a:r>
            <a:endParaRPr lang="en-CA" sz="3000" b="1" dirty="0">
              <a:solidFill>
                <a:schemeClr val="bg1"/>
              </a:solidFill>
              <a:effectLst>
                <a:outerShdw blurRad="38100" dist="38100" dir="2700000" algn="tl">
                  <a:srgbClr val="C0C0C0"/>
                </a:outerShdw>
              </a:effectLst>
              <a:latin typeface="Gill Sans MT" panose="020B0502020104020203" pitchFamily="34" charset="0"/>
              <a:ea typeface="Tahoma" panose="020B0604030504040204" pitchFamily="34" charset="0"/>
              <a:cs typeface="Tahoma" panose="020B0604030504040204" pitchFamily="34" charset="0"/>
            </a:endParaRPr>
          </a:p>
        </p:txBody>
      </p:sp>
      <p:pic>
        <p:nvPicPr>
          <p:cNvPr id="9" name="Picture 8">
            <a:hlinkClick r:id="rId5"/>
            <a:extLst>
              <a:ext uri="{FF2B5EF4-FFF2-40B4-BE49-F238E27FC236}">
                <a16:creationId xmlns:a16="http://schemas.microsoft.com/office/drawing/2014/main" id="{92645404-B1D9-4F37-CDF7-CB94C5E47515}"/>
              </a:ext>
            </a:extLst>
          </p:cNvPr>
          <p:cNvPicPr>
            <a:picLocks noChangeAspect="1"/>
          </p:cNvPicPr>
          <p:nvPr/>
        </p:nvPicPr>
        <p:blipFill rotWithShape="1">
          <a:blip r:embed="rId6" cstate="hqprint">
            <a:extLst>
              <a:ext uri="{28A0092B-C50C-407E-A947-70E740481C1C}">
                <a14:useLocalDpi xmlns:a14="http://schemas.microsoft.com/office/drawing/2010/main"/>
              </a:ext>
            </a:extLst>
          </a:blip>
          <a:srcRect l="6701" t="14952" r="9385" b="10664"/>
          <a:stretch/>
        </p:blipFill>
        <p:spPr>
          <a:xfrm>
            <a:off x="595313" y="2378625"/>
            <a:ext cx="2285206" cy="1485484"/>
          </a:xfrm>
          <a:prstGeom prst="rect">
            <a:avLst/>
          </a:prstGeom>
        </p:spPr>
      </p:pic>
    </p:spTree>
    <p:custDataLst>
      <p:tags r:id="rId1"/>
    </p:custDataLst>
    <p:extLst>
      <p:ext uri="{BB962C8B-B14F-4D97-AF65-F5344CB8AC3E}">
        <p14:creationId xmlns:p14="http://schemas.microsoft.com/office/powerpoint/2010/main" val="21901873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F07AD-F358-8BEA-76F8-DE6CAB519083}"/>
              </a:ext>
            </a:extLst>
          </p:cNvPr>
          <p:cNvSpPr>
            <a:spLocks noGrp="1"/>
          </p:cNvSpPr>
          <p:nvPr>
            <p:ph type="title"/>
          </p:nvPr>
        </p:nvSpPr>
        <p:spPr/>
        <p:txBody>
          <a:bodyPr/>
          <a:lstStyle/>
          <a:p>
            <a:r>
              <a:rPr lang="en-CA" dirty="0"/>
              <a:t>Mass Timber Components: Glue-Laminated Timber (GLT) </a:t>
            </a:r>
          </a:p>
        </p:txBody>
      </p:sp>
      <p:sp>
        <p:nvSpPr>
          <p:cNvPr id="3" name="Content Placeholder 2">
            <a:extLst>
              <a:ext uri="{FF2B5EF4-FFF2-40B4-BE49-F238E27FC236}">
                <a16:creationId xmlns:a16="http://schemas.microsoft.com/office/drawing/2014/main" id="{D16D50DA-3A11-7854-5771-6BCEBB0F5DB2}"/>
              </a:ext>
            </a:extLst>
          </p:cNvPr>
          <p:cNvSpPr>
            <a:spLocks noGrp="1"/>
          </p:cNvSpPr>
          <p:nvPr>
            <p:ph sz="half" idx="1"/>
          </p:nvPr>
        </p:nvSpPr>
        <p:spPr>
          <a:xfrm>
            <a:off x="900113" y="1600200"/>
            <a:ext cx="7009606" cy="4572000"/>
          </a:xfrm>
        </p:spPr>
        <p:txBody>
          <a:bodyPr/>
          <a:lstStyle/>
          <a:p>
            <a:r>
              <a:rPr lang="en-CA" dirty="0"/>
              <a:t>GLT is composed of selected dimension lumber pieces bonded with durable, moisture-resistant adhesives.</a:t>
            </a:r>
          </a:p>
          <a:p>
            <a:endParaRPr lang="en-CA" dirty="0"/>
          </a:p>
          <a:p>
            <a:r>
              <a:rPr lang="en-CA" dirty="0"/>
              <a:t>Lamination grains run along beam length.</a:t>
            </a:r>
          </a:p>
          <a:p>
            <a:endParaRPr lang="en-CA" dirty="0"/>
          </a:p>
          <a:p>
            <a:r>
              <a:rPr lang="en-CA" dirty="0"/>
              <a:t>GLT can be used as columns or beams, side by side as panels or planks for floor or roof decking as well as for bridges, canopies, and pavilions. </a:t>
            </a:r>
          </a:p>
          <a:p>
            <a:endParaRPr lang="en-CA" dirty="0"/>
          </a:p>
          <a:p>
            <a:r>
              <a:rPr lang="en-CA" dirty="0"/>
              <a:t>GLT combines well with hybrid assemblies. </a:t>
            </a:r>
          </a:p>
          <a:p>
            <a:endParaRPr lang="en-CA" dirty="0"/>
          </a:p>
        </p:txBody>
      </p:sp>
      <p:pic>
        <p:nvPicPr>
          <p:cNvPr id="6" name="Content Placeholder 5" descr="A picture containing plank, wooden, building, lumber&#10;&#10;Description automatically generated">
            <a:extLst>
              <a:ext uri="{FF2B5EF4-FFF2-40B4-BE49-F238E27FC236}">
                <a16:creationId xmlns:a16="http://schemas.microsoft.com/office/drawing/2014/main" id="{1E54302C-3F7B-2244-FC8E-B6273A22E06D}"/>
              </a:ext>
            </a:extLst>
          </p:cNvPr>
          <p:cNvPicPr>
            <a:picLocks noGrp="1" noChangeAspect="1"/>
          </p:cNvPicPr>
          <p:nvPr>
            <p:ph idx="13"/>
          </p:nvPr>
        </p:nvPicPr>
        <p:blipFill>
          <a:blip r:embed="rId3" cstate="print">
            <a:extLst>
              <a:ext uri="{28A0092B-C50C-407E-A947-70E740481C1C}">
                <a14:useLocalDpi xmlns:a14="http://schemas.microsoft.com/office/drawing/2010/main" val="0"/>
              </a:ext>
            </a:extLst>
          </a:blip>
          <a:stretch>
            <a:fillRect/>
          </a:stretch>
        </p:blipFill>
        <p:spPr>
          <a:xfrm>
            <a:off x="7909719" y="1600200"/>
            <a:ext cx="3731786" cy="4572000"/>
          </a:xfrm>
        </p:spPr>
      </p:pic>
    </p:spTree>
    <p:extLst>
      <p:ext uri="{BB962C8B-B14F-4D97-AF65-F5344CB8AC3E}">
        <p14:creationId xmlns:p14="http://schemas.microsoft.com/office/powerpoint/2010/main" val="6475294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64CD3D-9EAD-2B59-3B41-77BDCFB333AA}"/>
              </a:ext>
            </a:extLst>
          </p:cNvPr>
          <p:cNvSpPr/>
          <p:nvPr/>
        </p:nvSpPr>
        <p:spPr>
          <a:xfrm>
            <a:off x="1" y="0"/>
            <a:ext cx="4710112" cy="6858000"/>
          </a:xfrm>
          <a:prstGeom prst="rect">
            <a:avLst/>
          </a:prstGeom>
          <a:solidFill>
            <a:srgbClr val="F05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76"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white"/>
              </a:solidFill>
              <a:effectLst/>
              <a:uLnTx/>
              <a:uFillTx/>
              <a:latin typeface="Calibri"/>
              <a:ea typeface="+mn-ea"/>
              <a:cs typeface="+mn-cs"/>
            </a:endParaRPr>
          </a:p>
        </p:txBody>
      </p:sp>
      <p:sp>
        <p:nvSpPr>
          <p:cNvPr id="5" name="Rectangle 4">
            <a:extLst>
              <a:ext uri="{FF2B5EF4-FFF2-40B4-BE49-F238E27FC236}">
                <a16:creationId xmlns:a16="http://schemas.microsoft.com/office/drawing/2014/main" id="{6B6638CA-6BDB-33FF-104B-CEE1AF12EE3F}"/>
              </a:ext>
            </a:extLst>
          </p:cNvPr>
          <p:cNvSpPr/>
          <p:nvPr/>
        </p:nvSpPr>
        <p:spPr>
          <a:xfrm>
            <a:off x="0" y="1600200"/>
            <a:ext cx="4710112" cy="1143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76"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white"/>
              </a:solidFill>
              <a:effectLst/>
              <a:uLnTx/>
              <a:uFillTx/>
              <a:latin typeface="Calibri"/>
              <a:ea typeface="+mn-ea"/>
              <a:cs typeface="+mn-cs"/>
            </a:endParaRPr>
          </a:p>
        </p:txBody>
      </p:sp>
      <p:sp>
        <p:nvSpPr>
          <p:cNvPr id="2" name="Title 1">
            <a:extLst>
              <a:ext uri="{FF2B5EF4-FFF2-40B4-BE49-F238E27FC236}">
                <a16:creationId xmlns:a16="http://schemas.microsoft.com/office/drawing/2014/main" id="{B1294419-1B7C-2838-A6BE-AA10D56E551D}"/>
              </a:ext>
            </a:extLst>
          </p:cNvPr>
          <p:cNvSpPr>
            <a:spLocks noGrp="1"/>
          </p:cNvSpPr>
          <p:nvPr>
            <p:ph type="title"/>
          </p:nvPr>
        </p:nvSpPr>
        <p:spPr>
          <a:xfrm>
            <a:off x="0" y="1600200"/>
            <a:ext cx="4710113" cy="1143000"/>
          </a:xfrm>
        </p:spPr>
        <p:txBody>
          <a:bodyPr lIns="914400"/>
          <a:lstStyle/>
          <a:p>
            <a:r>
              <a:rPr lang="en-US" dirty="0">
                <a:solidFill>
                  <a:srgbClr val="176531"/>
                </a:solidFill>
              </a:rPr>
              <a:t>Review Question</a:t>
            </a:r>
          </a:p>
        </p:txBody>
      </p:sp>
      <p:sp>
        <p:nvSpPr>
          <p:cNvPr id="3" name="Content Placeholder 2">
            <a:extLst>
              <a:ext uri="{FF2B5EF4-FFF2-40B4-BE49-F238E27FC236}">
                <a16:creationId xmlns:a16="http://schemas.microsoft.com/office/drawing/2014/main" id="{31762256-0AFF-5096-BB8B-125711815AE1}"/>
              </a:ext>
            </a:extLst>
          </p:cNvPr>
          <p:cNvSpPr>
            <a:spLocks noGrp="1"/>
          </p:cNvSpPr>
          <p:nvPr>
            <p:ph sz="half" idx="10"/>
          </p:nvPr>
        </p:nvSpPr>
        <p:spPr>
          <a:xfrm>
            <a:off x="746919" y="3200400"/>
            <a:ext cx="3429000" cy="3163824"/>
          </a:xfrm>
        </p:spPr>
        <p:txBody>
          <a:bodyPr/>
          <a:lstStyle/>
          <a:p>
            <a:r>
              <a:rPr lang="en-US" sz="2000" dirty="0"/>
              <a:t>Mass timber construction (CLT floor panels, in particular) often requires additional treatment to meet acoustic separation requirements.</a:t>
            </a:r>
          </a:p>
          <a:p>
            <a:endParaRPr lang="en-US" sz="2000" dirty="0"/>
          </a:p>
          <a:p>
            <a:r>
              <a:rPr lang="en-US" sz="2000" dirty="0"/>
              <a:t>What are the treatments named in this course?</a:t>
            </a:r>
          </a:p>
        </p:txBody>
      </p:sp>
      <p:pic>
        <p:nvPicPr>
          <p:cNvPr id="6" name="Picture 5" descr="Sun shining through the trees&#10;&#10;Description automatically generated with low confidence">
            <a:extLst>
              <a:ext uri="{FF2B5EF4-FFF2-40B4-BE49-F238E27FC236}">
                <a16:creationId xmlns:a16="http://schemas.microsoft.com/office/drawing/2014/main" id="{1DFEDD57-6DD3-34BB-FB54-FD515D5ADD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0113" y="-25616"/>
            <a:ext cx="7465504" cy="6883616"/>
          </a:xfrm>
          <a:prstGeom prst="rect">
            <a:avLst/>
          </a:prstGeom>
        </p:spPr>
      </p:pic>
    </p:spTree>
    <p:custDataLst>
      <p:tags r:id="rId1"/>
    </p:custDataLst>
    <p:extLst>
      <p:ext uri="{BB962C8B-B14F-4D97-AF65-F5344CB8AC3E}">
        <p14:creationId xmlns:p14="http://schemas.microsoft.com/office/powerpoint/2010/main" val="14760706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64CD3D-9EAD-2B59-3B41-77BDCFB333AA}"/>
              </a:ext>
            </a:extLst>
          </p:cNvPr>
          <p:cNvSpPr/>
          <p:nvPr/>
        </p:nvSpPr>
        <p:spPr>
          <a:xfrm>
            <a:off x="0" y="0"/>
            <a:ext cx="4710113" cy="6858000"/>
          </a:xfrm>
          <a:prstGeom prst="rect">
            <a:avLst/>
          </a:prstGeom>
          <a:solidFill>
            <a:srgbClr val="F05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76"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white"/>
              </a:solidFill>
              <a:effectLst/>
              <a:uLnTx/>
              <a:uFillTx/>
              <a:latin typeface="Calibri"/>
              <a:ea typeface="+mn-ea"/>
              <a:cs typeface="+mn-cs"/>
            </a:endParaRPr>
          </a:p>
        </p:txBody>
      </p:sp>
      <p:sp>
        <p:nvSpPr>
          <p:cNvPr id="5" name="Rectangle 4">
            <a:extLst>
              <a:ext uri="{FF2B5EF4-FFF2-40B4-BE49-F238E27FC236}">
                <a16:creationId xmlns:a16="http://schemas.microsoft.com/office/drawing/2014/main" id="{6B6638CA-6BDB-33FF-104B-CEE1AF12EE3F}"/>
              </a:ext>
            </a:extLst>
          </p:cNvPr>
          <p:cNvSpPr/>
          <p:nvPr/>
        </p:nvSpPr>
        <p:spPr>
          <a:xfrm>
            <a:off x="0" y="1600200"/>
            <a:ext cx="4710113" cy="1143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76"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white"/>
              </a:solidFill>
              <a:effectLst/>
              <a:uLnTx/>
              <a:uFillTx/>
              <a:latin typeface="Calibri"/>
              <a:ea typeface="+mn-ea"/>
              <a:cs typeface="+mn-cs"/>
            </a:endParaRPr>
          </a:p>
        </p:txBody>
      </p:sp>
      <p:sp>
        <p:nvSpPr>
          <p:cNvPr id="2" name="Title 1">
            <a:extLst>
              <a:ext uri="{FF2B5EF4-FFF2-40B4-BE49-F238E27FC236}">
                <a16:creationId xmlns:a16="http://schemas.microsoft.com/office/drawing/2014/main" id="{B1294419-1B7C-2838-A6BE-AA10D56E551D}"/>
              </a:ext>
            </a:extLst>
          </p:cNvPr>
          <p:cNvSpPr>
            <a:spLocks noGrp="1"/>
          </p:cNvSpPr>
          <p:nvPr>
            <p:ph type="title"/>
          </p:nvPr>
        </p:nvSpPr>
        <p:spPr>
          <a:xfrm>
            <a:off x="0" y="1600200"/>
            <a:ext cx="4710113" cy="1143000"/>
          </a:xfrm>
        </p:spPr>
        <p:txBody>
          <a:bodyPr lIns="914400"/>
          <a:lstStyle/>
          <a:p>
            <a:r>
              <a:rPr lang="en-US" dirty="0">
                <a:solidFill>
                  <a:srgbClr val="176531"/>
                </a:solidFill>
              </a:rPr>
              <a:t>Answer</a:t>
            </a:r>
          </a:p>
        </p:txBody>
      </p:sp>
      <p:sp>
        <p:nvSpPr>
          <p:cNvPr id="3" name="Content Placeholder 2">
            <a:extLst>
              <a:ext uri="{FF2B5EF4-FFF2-40B4-BE49-F238E27FC236}">
                <a16:creationId xmlns:a16="http://schemas.microsoft.com/office/drawing/2014/main" id="{31762256-0AFF-5096-BB8B-125711815AE1}"/>
              </a:ext>
            </a:extLst>
          </p:cNvPr>
          <p:cNvSpPr>
            <a:spLocks noGrp="1"/>
          </p:cNvSpPr>
          <p:nvPr>
            <p:ph sz="half" idx="10"/>
          </p:nvPr>
        </p:nvSpPr>
        <p:spPr>
          <a:xfrm>
            <a:off x="900113" y="3581400"/>
            <a:ext cx="3275806" cy="2782824"/>
          </a:xfrm>
        </p:spPr>
        <p:txBody>
          <a:bodyPr/>
          <a:lstStyle/>
          <a:p>
            <a:r>
              <a:rPr lang="en-CA" sz="2000" dirty="0">
                <a:effectLst/>
                <a:ea typeface="Calibri" panose="020F0502020204030204" pitchFamily="34" charset="0"/>
              </a:rPr>
              <a:t>Acoustic treatments could include lightweight concrete/gypsum toppings, acoustical underlayment, or a finished floor surface set on sleepers combined with a sand topping.   </a:t>
            </a:r>
          </a:p>
        </p:txBody>
      </p:sp>
      <p:pic>
        <p:nvPicPr>
          <p:cNvPr id="6" name="Picture 5" descr="Sun shining through the trees&#10;&#10;Description automatically generated with low confidence">
            <a:extLst>
              <a:ext uri="{FF2B5EF4-FFF2-40B4-BE49-F238E27FC236}">
                <a16:creationId xmlns:a16="http://schemas.microsoft.com/office/drawing/2014/main" id="{30804585-BFAA-4B7E-5AE2-D0E5D450D88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0113" y="0"/>
            <a:ext cx="7465219" cy="6858000"/>
          </a:xfrm>
          <a:prstGeom prst="rect">
            <a:avLst/>
          </a:prstGeom>
        </p:spPr>
      </p:pic>
    </p:spTree>
    <p:custDataLst>
      <p:tags r:id="rId1"/>
    </p:custDataLst>
    <p:extLst>
      <p:ext uri="{BB962C8B-B14F-4D97-AF65-F5344CB8AC3E}">
        <p14:creationId xmlns:p14="http://schemas.microsoft.com/office/powerpoint/2010/main" val="40316618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uilding, beam, indoor, ceiling&#10;&#10;Description automatically generated">
            <a:extLst>
              <a:ext uri="{FF2B5EF4-FFF2-40B4-BE49-F238E27FC236}">
                <a16:creationId xmlns:a16="http://schemas.microsoft.com/office/drawing/2014/main" id="{91B247DF-BC91-2D21-50F6-0FE22B0244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5313" y="0"/>
            <a:ext cx="6071062" cy="6858000"/>
          </a:xfrm>
          <a:prstGeom prst="rect">
            <a:avLst/>
          </a:prstGeom>
        </p:spPr>
      </p:pic>
      <p:sp>
        <p:nvSpPr>
          <p:cNvPr id="7" name="Rectangle 6">
            <a:extLst>
              <a:ext uri="{FF2B5EF4-FFF2-40B4-BE49-F238E27FC236}">
                <a16:creationId xmlns:a16="http://schemas.microsoft.com/office/drawing/2014/main" id="{9150A412-73C3-256A-8D66-132A1DC1FAAA}"/>
              </a:ext>
            </a:extLst>
          </p:cNvPr>
          <p:cNvSpPr/>
          <p:nvPr/>
        </p:nvSpPr>
        <p:spPr>
          <a:xfrm>
            <a:off x="6666374" y="0"/>
            <a:ext cx="5495463" cy="6858000"/>
          </a:xfrm>
          <a:prstGeom prst="rect">
            <a:avLst/>
          </a:prstGeom>
          <a:solidFill>
            <a:srgbClr val="F05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7D17D913-DC3B-2B20-4026-0F86C28FE4D4}"/>
              </a:ext>
            </a:extLst>
          </p:cNvPr>
          <p:cNvSpPr/>
          <p:nvPr/>
        </p:nvSpPr>
        <p:spPr>
          <a:xfrm>
            <a:off x="595311" y="0"/>
            <a:ext cx="6071062" cy="6858000"/>
          </a:xfrm>
          <a:prstGeom prst="rect">
            <a:avLst/>
          </a:prstGeom>
          <a:solidFill>
            <a:schemeClr val="tx1">
              <a:lumMod val="65000"/>
              <a:lumOff val="3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A1330DB-DD01-342E-D587-0810D7C2E92F}"/>
              </a:ext>
            </a:extLst>
          </p:cNvPr>
          <p:cNvSpPr>
            <a:spLocks noGrp="1"/>
          </p:cNvSpPr>
          <p:nvPr>
            <p:ph type="title"/>
          </p:nvPr>
        </p:nvSpPr>
        <p:spPr>
          <a:xfrm>
            <a:off x="6891339" y="3886200"/>
            <a:ext cx="5235072" cy="792480"/>
          </a:xfrm>
        </p:spPr>
        <p:txBody>
          <a:bodyPr/>
          <a:lstStyle/>
          <a:p>
            <a:br>
              <a:rPr lang="en-US" dirty="0"/>
            </a:br>
            <a:r>
              <a:rPr lang="en-US" dirty="0">
                <a:solidFill>
                  <a:schemeClr val="bg1"/>
                </a:solidFill>
              </a:rPr>
              <a:t>CLT CONSTRUCTION:</a:t>
            </a:r>
            <a:br>
              <a:rPr lang="en-US" dirty="0">
                <a:solidFill>
                  <a:schemeClr val="bg1"/>
                </a:solidFill>
              </a:rPr>
            </a:br>
            <a:r>
              <a:rPr lang="en-US" dirty="0">
                <a:solidFill>
                  <a:schemeClr val="bg1"/>
                </a:solidFill>
              </a:rPr>
              <a:t>Systems and Applications</a:t>
            </a:r>
            <a:br>
              <a:rPr lang="en-US" dirty="0"/>
            </a:br>
            <a:endParaRPr lang="en-US" dirty="0"/>
          </a:p>
        </p:txBody>
      </p:sp>
      <p:sp>
        <p:nvSpPr>
          <p:cNvPr id="3" name="TextBox 2">
            <a:extLst>
              <a:ext uri="{FF2B5EF4-FFF2-40B4-BE49-F238E27FC236}">
                <a16:creationId xmlns:a16="http://schemas.microsoft.com/office/drawing/2014/main" id="{9A05F7B3-7DA3-3070-BC8E-064A048C792A}"/>
              </a:ext>
            </a:extLst>
          </p:cNvPr>
          <p:cNvSpPr txBox="1"/>
          <p:nvPr/>
        </p:nvSpPr>
        <p:spPr>
          <a:xfrm>
            <a:off x="705854" y="6605337"/>
            <a:ext cx="2638926" cy="188494"/>
          </a:xfrm>
          <a:prstGeom prst="rect">
            <a:avLst/>
          </a:prstGeom>
          <a:noFill/>
        </p:spPr>
        <p:txBody>
          <a:bodyPr vert="horz" wrap="none" lIns="45720" tIns="45713" rIns="45720" bIns="45713" rtlCol="0" anchor="t">
            <a:noAutofit/>
          </a:bodyPr>
          <a:lstStyle/>
          <a:p>
            <a:pPr algn="l"/>
            <a:r>
              <a:rPr lang="en-US" sz="700" b="0" i="0" dirty="0">
                <a:solidFill>
                  <a:schemeClr val="bg1">
                    <a:lumMod val="65000"/>
                  </a:schemeClr>
                </a:solidFill>
                <a:effectLst/>
                <a:latin typeface="Arial" panose="020B0604020202020204" pitchFamily="34" charset="0"/>
                <a:cs typeface="Arial" panose="020B0604020202020204" pitchFamily="34" charset="0"/>
              </a:rPr>
              <a:t>Michael Elkan, courtesy naturallywood.com</a:t>
            </a:r>
            <a:endParaRPr lang="en-CA" sz="800" b="1" dirty="0">
              <a:solidFill>
                <a:schemeClr val="bg1">
                  <a:lumMod val="65000"/>
                </a:schemeClr>
              </a:solidFill>
              <a:latin typeface="Arial" panose="020B0604020202020204" pitchFamily="34" charset="0"/>
              <a:ea typeface="Tahoma" panose="020B060403050404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5429101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F0F85-6E73-1BA8-9B5A-27A56A2ABDD7}"/>
              </a:ext>
            </a:extLst>
          </p:cNvPr>
          <p:cNvSpPr>
            <a:spLocks noGrp="1"/>
          </p:cNvSpPr>
          <p:nvPr>
            <p:ph type="title"/>
          </p:nvPr>
        </p:nvSpPr>
        <p:spPr/>
        <p:txBody>
          <a:bodyPr/>
          <a:lstStyle/>
          <a:p>
            <a:r>
              <a:rPr lang="en-CA" dirty="0"/>
              <a:t>CLT Fabrication</a:t>
            </a:r>
          </a:p>
        </p:txBody>
      </p:sp>
      <p:sp>
        <p:nvSpPr>
          <p:cNvPr id="3" name="Content Placeholder 2">
            <a:extLst>
              <a:ext uri="{FF2B5EF4-FFF2-40B4-BE49-F238E27FC236}">
                <a16:creationId xmlns:a16="http://schemas.microsoft.com/office/drawing/2014/main" id="{57F0E6C4-C6AC-A35B-6D45-05B544175384}"/>
              </a:ext>
            </a:extLst>
          </p:cNvPr>
          <p:cNvSpPr>
            <a:spLocks noGrp="1"/>
          </p:cNvSpPr>
          <p:nvPr>
            <p:ph sz="half" idx="1"/>
          </p:nvPr>
        </p:nvSpPr>
        <p:spPr>
          <a:xfrm>
            <a:off x="900113" y="1600200"/>
            <a:ext cx="6171406" cy="4572000"/>
          </a:xfrm>
        </p:spPr>
        <p:txBody>
          <a:bodyPr/>
          <a:lstStyle/>
          <a:p>
            <a:pPr fontAlgn="base"/>
            <a:r>
              <a:rPr lang="en-CA" dirty="0">
                <a:effectLst/>
                <a:ea typeface="Times New Roman" panose="02020603050405020304" pitchFamily="18" charset="0"/>
              </a:rPr>
              <a:t>CLT can be made from solid-sawn structural grade 2x dimensional lumber or SCL (structural composite lumber) products such as laminated veneer lumber (LVL). </a:t>
            </a:r>
          </a:p>
          <a:p>
            <a:pPr fontAlgn="base"/>
            <a:endParaRPr lang="en-CA" dirty="0">
              <a:ea typeface="Times New Roman" panose="02020603050405020304" pitchFamily="18" charset="0"/>
            </a:endParaRPr>
          </a:p>
          <a:p>
            <a:pPr fontAlgn="base"/>
            <a:r>
              <a:rPr lang="en-CA" dirty="0">
                <a:effectLst/>
                <a:ea typeface="Times New Roman" panose="02020603050405020304" pitchFamily="18" charset="0"/>
              </a:rPr>
              <a:t>Panel thicknesses: </a:t>
            </a:r>
            <a:r>
              <a:rPr lang="en-CA" sz="1800" dirty="0">
                <a:effectLst/>
                <a:ea typeface="Times New Roman" panose="02020603050405020304" pitchFamily="18" charset="0"/>
              </a:rPr>
              <a:t>4½″ (115 mm) to 19½″ (495 mm) </a:t>
            </a:r>
          </a:p>
          <a:p>
            <a:pPr fontAlgn="base"/>
            <a:r>
              <a:rPr lang="en-CA" sz="1800" dirty="0">
                <a:effectLst/>
                <a:ea typeface="Times New Roman" panose="02020603050405020304" pitchFamily="18" charset="0"/>
              </a:rPr>
              <a:t>Panel widths</a:t>
            </a:r>
            <a:r>
              <a:rPr lang="en-CA" dirty="0">
                <a:effectLst/>
                <a:ea typeface="Times New Roman" panose="02020603050405020304" pitchFamily="18" charset="0"/>
              </a:rPr>
              <a:t> and lengths: </a:t>
            </a:r>
            <a:r>
              <a:rPr lang="en-CA" sz="1800" dirty="0">
                <a:effectLst/>
                <a:ea typeface="Times New Roman" panose="02020603050405020304" pitchFamily="18" charset="0"/>
              </a:rPr>
              <a:t>8′ (2.4 m) to 64′ (18.5 m)  </a:t>
            </a:r>
          </a:p>
          <a:p>
            <a:pPr>
              <a:spcAft>
                <a:spcPts val="1000"/>
              </a:spcAft>
            </a:pPr>
            <a:endParaRPr lang="en-CA" dirty="0">
              <a:effectLst/>
              <a:ea typeface="Calibri" panose="020F0502020204030204" pitchFamily="34" charset="0"/>
            </a:endParaRPr>
          </a:p>
          <a:p>
            <a:pPr>
              <a:spcAft>
                <a:spcPts val="1000"/>
              </a:spcAft>
            </a:pPr>
            <a:r>
              <a:rPr lang="en-CA" dirty="0">
                <a:effectLst/>
                <a:ea typeface="Calibri" panose="020F0502020204030204" pitchFamily="34" charset="0"/>
              </a:rPr>
              <a:t>Adhesives are chosen based on the requirements of the end product. </a:t>
            </a:r>
          </a:p>
          <a:p>
            <a:endParaRPr lang="en-CA" dirty="0"/>
          </a:p>
        </p:txBody>
      </p:sp>
      <p:pic>
        <p:nvPicPr>
          <p:cNvPr id="9" name="Content Placeholder 8" descr="A picture containing indoor, person, ceiling, preparing&#10;&#10;Description automatically generated">
            <a:extLst>
              <a:ext uri="{FF2B5EF4-FFF2-40B4-BE49-F238E27FC236}">
                <a16:creationId xmlns:a16="http://schemas.microsoft.com/office/drawing/2014/main" id="{2CFEF94C-BE6E-D077-CBE0-9D0A7F62CB96}"/>
              </a:ext>
            </a:extLst>
          </p:cNvPr>
          <p:cNvPicPr>
            <a:picLocks noGrp="1" noChangeAspect="1"/>
          </p:cNvPicPr>
          <p:nvPr>
            <p:ph idx="13"/>
          </p:nvPr>
        </p:nvPicPr>
        <p:blipFill rotWithShape="1">
          <a:blip r:embed="rId3" cstate="print">
            <a:extLst>
              <a:ext uri="{28A0092B-C50C-407E-A947-70E740481C1C}">
                <a14:useLocalDpi xmlns:a14="http://schemas.microsoft.com/office/drawing/2010/main" val="0"/>
              </a:ext>
            </a:extLst>
          </a:blip>
          <a:srcRect/>
          <a:stretch/>
        </p:blipFill>
        <p:spPr>
          <a:xfrm>
            <a:off x="6995319" y="1600200"/>
            <a:ext cx="4537628" cy="3590910"/>
          </a:xfrm>
          <a:prstGeom prst="rect">
            <a:avLst/>
          </a:prstGeom>
        </p:spPr>
      </p:pic>
    </p:spTree>
    <p:extLst>
      <p:ext uri="{BB962C8B-B14F-4D97-AF65-F5344CB8AC3E}">
        <p14:creationId xmlns:p14="http://schemas.microsoft.com/office/powerpoint/2010/main" val="14288307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6C8CB1-D1A6-1D72-06C9-1C0CFDFCDD1B}"/>
              </a:ext>
            </a:extLst>
          </p:cNvPr>
          <p:cNvSpPr>
            <a:spLocks noGrp="1"/>
          </p:cNvSpPr>
          <p:nvPr>
            <p:ph type="title"/>
          </p:nvPr>
        </p:nvSpPr>
        <p:spPr/>
        <p:txBody>
          <a:bodyPr/>
          <a:lstStyle/>
          <a:p>
            <a:r>
              <a:rPr lang="en-US" dirty="0"/>
              <a:t>CLT Fabrication Process</a:t>
            </a:r>
            <a:endParaRPr lang="en-CA" dirty="0"/>
          </a:p>
        </p:txBody>
      </p:sp>
      <p:sp>
        <p:nvSpPr>
          <p:cNvPr id="3" name="Content Placeholder 2">
            <a:extLst>
              <a:ext uri="{FF2B5EF4-FFF2-40B4-BE49-F238E27FC236}">
                <a16:creationId xmlns:a16="http://schemas.microsoft.com/office/drawing/2014/main" id="{4F68D044-E9C1-483B-7FF0-A1C396A0C571}"/>
              </a:ext>
            </a:extLst>
          </p:cNvPr>
          <p:cNvSpPr>
            <a:spLocks noGrp="1"/>
          </p:cNvSpPr>
          <p:nvPr>
            <p:ph sz="half" idx="1"/>
          </p:nvPr>
        </p:nvSpPr>
        <p:spPr/>
        <p:txBody>
          <a:bodyPr/>
          <a:lstStyle/>
          <a:p>
            <a:pPr marL="457200" lvl="0" indent="-457200">
              <a:buFont typeface="+mj-lt"/>
              <a:buAutoNum type="arabicPeriod"/>
            </a:pPr>
            <a:r>
              <a:rPr lang="en-CA" dirty="0"/>
              <a:t>Lumber is selected</a:t>
            </a:r>
          </a:p>
          <a:p>
            <a:pPr marL="457200" lvl="0" indent="-457200">
              <a:buFont typeface="+mj-lt"/>
              <a:buAutoNum type="arabicPeriod"/>
            </a:pPr>
            <a:r>
              <a:rPr lang="en-CA" dirty="0"/>
              <a:t>Kiln dried to 12% moisture content</a:t>
            </a:r>
          </a:p>
          <a:p>
            <a:pPr marL="457200" lvl="0" indent="-457200">
              <a:buFont typeface="+mj-lt"/>
              <a:buAutoNum type="arabicPeriod"/>
            </a:pPr>
            <a:r>
              <a:rPr lang="en-CA" dirty="0"/>
              <a:t>Defects removed </a:t>
            </a:r>
          </a:p>
          <a:p>
            <a:pPr marL="457200" lvl="0" indent="-457200">
              <a:buFont typeface="+mj-lt"/>
              <a:buAutoNum type="arabicPeriod"/>
            </a:pPr>
            <a:r>
              <a:rPr lang="en-CA" dirty="0"/>
              <a:t>Pieces trimmed and jointed</a:t>
            </a:r>
          </a:p>
          <a:p>
            <a:pPr marL="457200" lvl="0" indent="-457200">
              <a:buFont typeface="+mj-lt"/>
              <a:buAutoNum type="arabicPeriod"/>
            </a:pPr>
            <a:r>
              <a:rPr lang="en-CA" dirty="0"/>
              <a:t>Solid wood layers formed in both directions</a:t>
            </a:r>
          </a:p>
          <a:p>
            <a:pPr marL="457200" lvl="0" indent="-457200">
              <a:buFont typeface="+mj-lt"/>
              <a:buAutoNum type="arabicPeriod"/>
            </a:pPr>
            <a:r>
              <a:rPr lang="en-CA" dirty="0"/>
              <a:t>Each layer sprayed with adhesive</a:t>
            </a:r>
          </a:p>
          <a:p>
            <a:pPr marL="457200" lvl="0" indent="-457200">
              <a:buFont typeface="+mj-lt"/>
              <a:buAutoNum type="arabicPeriod"/>
            </a:pPr>
            <a:r>
              <a:rPr lang="en-CA" dirty="0"/>
              <a:t>Panels pressed together hydraulically</a:t>
            </a:r>
          </a:p>
          <a:p>
            <a:pPr marL="457200" lvl="0" indent="-457200">
              <a:buFont typeface="+mj-lt"/>
              <a:buAutoNum type="arabicPeriod"/>
            </a:pPr>
            <a:r>
              <a:rPr lang="en-CA" dirty="0"/>
              <a:t>Panels cut, milled, and finished</a:t>
            </a:r>
          </a:p>
          <a:p>
            <a:pPr marL="457200" indent="-457200">
              <a:buFont typeface="+mj-lt"/>
              <a:buAutoNum type="arabicPeriod"/>
            </a:pPr>
            <a:endParaRPr lang="en-CA" dirty="0"/>
          </a:p>
          <a:p>
            <a:endParaRPr lang="en-CA" dirty="0"/>
          </a:p>
        </p:txBody>
      </p:sp>
      <p:pic>
        <p:nvPicPr>
          <p:cNvPr id="6" name="Content Placeholder 5" descr="A picture containing lumber, person, tool, construction&#10;&#10;Description automatically generated">
            <a:extLst>
              <a:ext uri="{FF2B5EF4-FFF2-40B4-BE49-F238E27FC236}">
                <a16:creationId xmlns:a16="http://schemas.microsoft.com/office/drawing/2014/main" id="{8CBDDEDE-B388-5691-700F-0DC540897984}"/>
              </a:ext>
            </a:extLst>
          </p:cNvPr>
          <p:cNvPicPr>
            <a:picLocks noGrp="1" noChangeAspect="1"/>
          </p:cNvPicPr>
          <p:nvPr>
            <p:ph idx="13"/>
          </p:nvPr>
        </p:nvPicPr>
        <p:blipFill>
          <a:blip r:embed="rId3" cstate="print">
            <a:extLst>
              <a:ext uri="{28A0092B-C50C-407E-A947-70E740481C1C}">
                <a14:useLocalDpi xmlns:a14="http://schemas.microsoft.com/office/drawing/2010/main" val="0"/>
              </a:ext>
            </a:extLst>
          </a:blip>
          <a:stretch>
            <a:fillRect/>
          </a:stretch>
        </p:blipFill>
        <p:spPr>
          <a:xfrm>
            <a:off x="6919119" y="705439"/>
            <a:ext cx="4648994" cy="5495027"/>
          </a:xfrm>
        </p:spPr>
      </p:pic>
    </p:spTree>
    <p:extLst>
      <p:ext uri="{BB962C8B-B14F-4D97-AF65-F5344CB8AC3E}">
        <p14:creationId xmlns:p14="http://schemas.microsoft.com/office/powerpoint/2010/main" val="13634202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CA5852-280A-142A-4068-554726721B6E}"/>
              </a:ext>
            </a:extLst>
          </p:cNvPr>
          <p:cNvSpPr>
            <a:spLocks noGrp="1"/>
          </p:cNvSpPr>
          <p:nvPr>
            <p:ph type="title"/>
          </p:nvPr>
        </p:nvSpPr>
        <p:spPr/>
        <p:txBody>
          <a:bodyPr/>
          <a:lstStyle/>
          <a:p>
            <a:r>
              <a:rPr lang="en-US" dirty="0"/>
              <a:t>CLT Benefits</a:t>
            </a:r>
            <a:endParaRPr lang="en-CA" dirty="0"/>
          </a:p>
        </p:txBody>
      </p:sp>
      <p:sp>
        <p:nvSpPr>
          <p:cNvPr id="3" name="Content Placeholder 2">
            <a:extLst>
              <a:ext uri="{FF2B5EF4-FFF2-40B4-BE49-F238E27FC236}">
                <a16:creationId xmlns:a16="http://schemas.microsoft.com/office/drawing/2014/main" id="{4F28F0DC-4D41-E103-13DA-294DB39F6D9A}"/>
              </a:ext>
            </a:extLst>
          </p:cNvPr>
          <p:cNvSpPr>
            <a:spLocks noGrp="1"/>
          </p:cNvSpPr>
          <p:nvPr>
            <p:ph sz="half" idx="1"/>
          </p:nvPr>
        </p:nvSpPr>
        <p:spPr>
          <a:xfrm>
            <a:off x="900113" y="1600200"/>
            <a:ext cx="5180806" cy="4572000"/>
          </a:xfrm>
        </p:spPr>
        <p:txBody>
          <a:bodyPr/>
          <a:lstStyle/>
          <a:p>
            <a:r>
              <a:rPr lang="en-CA" dirty="0"/>
              <a:t>Alternating grains improve dimensional stability, give a strength-to-weight ratio like concrete at 20% of its weight.</a:t>
            </a:r>
          </a:p>
          <a:p>
            <a:endParaRPr lang="en-CA" dirty="0"/>
          </a:p>
          <a:p>
            <a:r>
              <a:rPr lang="en-CA" dirty="0"/>
              <a:t>They are cost-effective for multistory and long-span diaphragm applications. </a:t>
            </a:r>
          </a:p>
          <a:p>
            <a:endParaRPr lang="en-CA" dirty="0"/>
          </a:p>
          <a:p>
            <a:r>
              <a:rPr lang="en-CA" dirty="0"/>
              <a:t>CLT can be left exposed in certain 8 to </a:t>
            </a:r>
          </a:p>
          <a:p>
            <a:r>
              <a:rPr lang="en-CA" dirty="0"/>
              <a:t>9-story Type IV-C buildings.</a:t>
            </a:r>
          </a:p>
          <a:p>
            <a:r>
              <a:rPr lang="en-CA" dirty="0"/>
              <a:t> </a:t>
            </a:r>
          </a:p>
          <a:p>
            <a:r>
              <a:rPr lang="en-CA" dirty="0"/>
              <a:t>CLT construction is versatile, fast, clean, and comparatively quiet.</a:t>
            </a:r>
          </a:p>
          <a:p>
            <a:endParaRPr lang="en-CA" dirty="0"/>
          </a:p>
        </p:txBody>
      </p:sp>
      <p:sp>
        <p:nvSpPr>
          <p:cNvPr id="4" name="Content Placeholder 3">
            <a:extLst>
              <a:ext uri="{FF2B5EF4-FFF2-40B4-BE49-F238E27FC236}">
                <a16:creationId xmlns:a16="http://schemas.microsoft.com/office/drawing/2014/main" id="{20AA4A0F-0414-2008-0C35-28166E35F9E1}"/>
              </a:ext>
            </a:extLst>
          </p:cNvPr>
          <p:cNvSpPr>
            <a:spLocks noGrp="1"/>
          </p:cNvSpPr>
          <p:nvPr>
            <p:ph idx="13"/>
          </p:nvPr>
        </p:nvSpPr>
        <p:spPr/>
        <p:txBody>
          <a:bodyPr/>
          <a:lstStyle/>
          <a:p>
            <a:endParaRPr lang="en-CA" dirty="0"/>
          </a:p>
        </p:txBody>
      </p:sp>
      <p:pic>
        <p:nvPicPr>
          <p:cNvPr id="5" name="Picture 4" descr="A picture containing text, indoor&#10;&#10;Description automatically generated">
            <a:extLst>
              <a:ext uri="{FF2B5EF4-FFF2-40B4-BE49-F238E27FC236}">
                <a16:creationId xmlns:a16="http://schemas.microsoft.com/office/drawing/2014/main" id="{69426249-E442-F99A-7FFF-9A4043E1BB1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97566" y="1581069"/>
            <a:ext cx="5567293" cy="3657600"/>
          </a:xfrm>
          <a:prstGeom prst="rect">
            <a:avLst/>
          </a:prstGeom>
        </p:spPr>
      </p:pic>
      <p:sp>
        <p:nvSpPr>
          <p:cNvPr id="6" name="TextBox 5">
            <a:extLst>
              <a:ext uri="{FF2B5EF4-FFF2-40B4-BE49-F238E27FC236}">
                <a16:creationId xmlns:a16="http://schemas.microsoft.com/office/drawing/2014/main" id="{BCE10F44-7503-78F5-5FE3-038F030B4D49}"/>
              </a:ext>
            </a:extLst>
          </p:cNvPr>
          <p:cNvSpPr txBox="1"/>
          <p:nvPr/>
        </p:nvSpPr>
        <p:spPr>
          <a:xfrm>
            <a:off x="6990559" y="1981201"/>
            <a:ext cx="1528760" cy="762000"/>
          </a:xfrm>
          <a:prstGeom prst="rect">
            <a:avLst/>
          </a:prstGeom>
          <a:solidFill>
            <a:srgbClr val="C9B289"/>
          </a:solidFill>
        </p:spPr>
        <p:txBody>
          <a:bodyPr vert="horz" wrap="none" lIns="45720" tIns="45713" rIns="45720" bIns="45713" rtlCol="0" anchor="t">
            <a:noAutofit/>
          </a:bodyPr>
          <a:lstStyle/>
          <a:p>
            <a:pPr algn="l"/>
            <a:r>
              <a:rPr lang="en-CA" sz="1600" dirty="0">
                <a:solidFill>
                  <a:srgbClr val="1C1C1C"/>
                </a:solidFill>
                <a:latin typeface="Arial" panose="020B0604020202020204" pitchFamily="34" charset="0"/>
                <a:ea typeface="Tahoma" panose="020B0604030504040204" pitchFamily="34" charset="0"/>
                <a:cs typeface="Arial" panose="020B0604020202020204" pitchFamily="34" charset="0"/>
              </a:rPr>
              <a:t>10′ by 40′</a:t>
            </a:r>
          </a:p>
          <a:p>
            <a:pPr algn="l"/>
            <a:r>
              <a:rPr lang="en-CA" sz="1600" dirty="0">
                <a:solidFill>
                  <a:srgbClr val="1C1C1C"/>
                </a:solidFill>
                <a:latin typeface="Arial" panose="020B0604020202020204" pitchFamily="34" charset="0"/>
                <a:ea typeface="Tahoma" panose="020B0604030504040204" pitchFamily="34" charset="0"/>
                <a:cs typeface="Arial" panose="020B0604020202020204" pitchFamily="34" charset="0"/>
              </a:rPr>
              <a:t>3 m by 12 m</a:t>
            </a:r>
          </a:p>
        </p:txBody>
      </p:sp>
      <p:sp>
        <p:nvSpPr>
          <p:cNvPr id="7" name="TextBox 6">
            <a:extLst>
              <a:ext uri="{FF2B5EF4-FFF2-40B4-BE49-F238E27FC236}">
                <a16:creationId xmlns:a16="http://schemas.microsoft.com/office/drawing/2014/main" id="{753DA8D5-61ED-218A-141B-A568B032DD0F}"/>
              </a:ext>
            </a:extLst>
          </p:cNvPr>
          <p:cNvSpPr txBox="1"/>
          <p:nvPr/>
        </p:nvSpPr>
        <p:spPr>
          <a:xfrm>
            <a:off x="9357519" y="3810000"/>
            <a:ext cx="2070535" cy="990601"/>
          </a:xfrm>
          <a:prstGeom prst="rect">
            <a:avLst/>
          </a:prstGeom>
          <a:solidFill>
            <a:srgbClr val="ECDEBB"/>
          </a:solidFill>
        </p:spPr>
        <p:txBody>
          <a:bodyPr vert="horz" wrap="none" lIns="45720" tIns="45713" rIns="45720" bIns="45713" rtlCol="0" anchor="t">
            <a:noAutofit/>
          </a:bodyPr>
          <a:lstStyle/>
          <a:p>
            <a:pPr algn="l"/>
            <a:r>
              <a:rPr lang="en-CA" sz="1600" dirty="0">
                <a:solidFill>
                  <a:srgbClr val="1C1C1C"/>
                </a:solidFill>
                <a:latin typeface="Arial" panose="020B0604020202020204" pitchFamily="34" charset="0"/>
                <a:ea typeface="Tahoma" panose="020B0604030504040204" pitchFamily="34" charset="0"/>
                <a:cs typeface="Arial" panose="020B0604020202020204" pitchFamily="34" charset="0"/>
              </a:rPr>
              <a:t>4½″ to 19½″ </a:t>
            </a:r>
          </a:p>
          <a:p>
            <a:pPr algn="l"/>
            <a:r>
              <a:rPr lang="en-CA" sz="1600" dirty="0">
                <a:solidFill>
                  <a:srgbClr val="1C1C1C"/>
                </a:solidFill>
                <a:latin typeface="Arial" panose="020B0604020202020204" pitchFamily="34" charset="0"/>
                <a:ea typeface="Tahoma" panose="020B0604030504040204" pitchFamily="34" charset="0"/>
                <a:cs typeface="Arial" panose="020B0604020202020204" pitchFamily="34" charset="0"/>
              </a:rPr>
              <a:t>115 mm to 495 mm </a:t>
            </a:r>
          </a:p>
        </p:txBody>
      </p:sp>
      <p:sp>
        <p:nvSpPr>
          <p:cNvPr id="8" name="TextBox 7">
            <a:extLst>
              <a:ext uri="{FF2B5EF4-FFF2-40B4-BE49-F238E27FC236}">
                <a16:creationId xmlns:a16="http://schemas.microsoft.com/office/drawing/2014/main" id="{349558FB-C058-EFE9-2697-7B53012735B3}"/>
              </a:ext>
            </a:extLst>
          </p:cNvPr>
          <p:cNvSpPr txBox="1"/>
          <p:nvPr/>
        </p:nvSpPr>
        <p:spPr>
          <a:xfrm rot="19310115">
            <a:off x="8510494" y="2901197"/>
            <a:ext cx="1204888" cy="388251"/>
          </a:xfrm>
          <a:prstGeom prst="rect">
            <a:avLst/>
          </a:prstGeom>
          <a:solidFill>
            <a:srgbClr val="EDD1AD"/>
          </a:solidFill>
        </p:spPr>
        <p:txBody>
          <a:bodyPr vert="horz" wrap="none" lIns="45720" tIns="45713" rIns="45720" bIns="45713" rtlCol="0" anchor="t">
            <a:noAutofit/>
          </a:bodyPr>
          <a:lstStyle/>
          <a:p>
            <a:pPr algn="l"/>
            <a:r>
              <a:rPr lang="en-CA" sz="1600" dirty="0">
                <a:solidFill>
                  <a:srgbClr val="1C1C1C"/>
                </a:solidFill>
                <a:latin typeface="Arial" panose="020B0604020202020204" pitchFamily="34" charset="0"/>
                <a:ea typeface="Tahoma" panose="020B0604030504040204" pitchFamily="34" charset="0"/>
                <a:cs typeface="Arial" panose="020B0604020202020204" pitchFamily="34" charset="0"/>
              </a:rPr>
              <a:t>Major axis</a:t>
            </a:r>
          </a:p>
        </p:txBody>
      </p:sp>
    </p:spTree>
    <p:extLst>
      <p:ext uri="{BB962C8B-B14F-4D97-AF65-F5344CB8AC3E}">
        <p14:creationId xmlns:p14="http://schemas.microsoft.com/office/powerpoint/2010/main" val="5271871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48E25-55B7-D1F7-C9E6-3C75149B2D9C}"/>
              </a:ext>
            </a:extLst>
          </p:cNvPr>
          <p:cNvSpPr>
            <a:spLocks noGrp="1"/>
          </p:cNvSpPr>
          <p:nvPr>
            <p:ph type="title"/>
          </p:nvPr>
        </p:nvSpPr>
        <p:spPr/>
        <p:txBody>
          <a:bodyPr/>
          <a:lstStyle/>
          <a:p>
            <a:r>
              <a:rPr lang="en-CA" dirty="0"/>
              <a:t>CLT Mass Timber Building Code Development</a:t>
            </a:r>
          </a:p>
        </p:txBody>
      </p:sp>
      <p:sp>
        <p:nvSpPr>
          <p:cNvPr id="3" name="Content Placeholder 2">
            <a:extLst>
              <a:ext uri="{FF2B5EF4-FFF2-40B4-BE49-F238E27FC236}">
                <a16:creationId xmlns:a16="http://schemas.microsoft.com/office/drawing/2014/main" id="{554314C2-3D36-C261-5401-F0554A066866}"/>
              </a:ext>
            </a:extLst>
          </p:cNvPr>
          <p:cNvSpPr>
            <a:spLocks noGrp="1"/>
          </p:cNvSpPr>
          <p:nvPr>
            <p:ph sz="half" idx="1"/>
          </p:nvPr>
        </p:nvSpPr>
        <p:spPr>
          <a:xfrm>
            <a:off x="900113" y="1600200"/>
            <a:ext cx="7156326" cy="4572000"/>
          </a:xfrm>
        </p:spPr>
        <p:txBody>
          <a:bodyPr/>
          <a:lstStyle/>
          <a:p>
            <a:r>
              <a:rPr lang="en-CA" dirty="0"/>
              <a:t>Codes have evolved at pace with advancements in CLT and mass timber construction techniques.</a:t>
            </a:r>
          </a:p>
          <a:p>
            <a:endParaRPr lang="en-CA" dirty="0"/>
          </a:p>
          <a:p>
            <a:r>
              <a:rPr lang="en-CA" b="1" dirty="0"/>
              <a:t>2015: </a:t>
            </a:r>
            <a:r>
              <a:rPr lang="en-CA" dirty="0"/>
              <a:t>CLT first recognized in US by IBC prescriptive code (limit of six stories (B occupancy) or 85′ (26 m)). </a:t>
            </a:r>
          </a:p>
          <a:p>
            <a:endParaRPr lang="en-CA" dirty="0"/>
          </a:p>
          <a:p>
            <a:r>
              <a:rPr lang="en-CA" b="1" dirty="0"/>
              <a:t>Dec. 2015</a:t>
            </a:r>
            <a:r>
              <a:rPr lang="en-CA" dirty="0"/>
              <a:t>:ICC formed an ad hoc committee and in a few years, the code allowed greater heights and areas.</a:t>
            </a:r>
          </a:p>
          <a:p>
            <a:endParaRPr lang="en-CA" dirty="0"/>
          </a:p>
          <a:p>
            <a:r>
              <a:rPr lang="en-CA" dirty="0"/>
              <a:t>Type IV-HT (heavy timber) was allowed for 324,000 </a:t>
            </a:r>
            <a:r>
              <a:rPr lang="en-CA" dirty="0">
                <a:ea typeface="Times New Roman" panose="02020603050405020304" pitchFamily="18" charset="0"/>
                <a:cs typeface="Times New Roman" panose="02020603050405020304" pitchFamily="18" charset="0"/>
              </a:rPr>
              <a:t>ft</a:t>
            </a:r>
            <a:r>
              <a:rPr lang="en-CA" baseline="30000" dirty="0">
                <a:ea typeface="Times New Roman" panose="02020603050405020304" pitchFamily="18" charset="0"/>
                <a:cs typeface="Times New Roman" panose="02020603050405020304" pitchFamily="18" charset="0"/>
              </a:rPr>
              <a:t>2</a:t>
            </a:r>
            <a:r>
              <a:rPr lang="en-CA" dirty="0"/>
              <a:t> in total building area with an average of 54,000 </a:t>
            </a:r>
            <a:r>
              <a:rPr lang="en-CA" dirty="0">
                <a:ea typeface="Times New Roman" panose="02020603050405020304" pitchFamily="18" charset="0"/>
                <a:cs typeface="Times New Roman" panose="02020603050405020304" pitchFamily="18" charset="0"/>
              </a:rPr>
              <a:t>ft</a:t>
            </a:r>
            <a:r>
              <a:rPr lang="en-CA" baseline="30000" dirty="0">
                <a:ea typeface="Times New Roman" panose="02020603050405020304" pitchFamily="18" charset="0"/>
                <a:cs typeface="Times New Roman" panose="02020603050405020304" pitchFamily="18" charset="0"/>
              </a:rPr>
              <a:t>2</a:t>
            </a:r>
            <a:r>
              <a:rPr lang="en-CA" dirty="0"/>
              <a:t>/story in the 2018 IBC.</a:t>
            </a:r>
          </a:p>
          <a:p>
            <a:endParaRPr lang="en-CA" dirty="0"/>
          </a:p>
        </p:txBody>
      </p:sp>
      <p:pic>
        <p:nvPicPr>
          <p:cNvPr id="5" name="Picture 2" descr="International Building Code : International Code Council: Amazon.com.mx:  Libros">
            <a:extLst>
              <a:ext uri="{FF2B5EF4-FFF2-40B4-BE49-F238E27FC236}">
                <a16:creationId xmlns:a16="http://schemas.microsoft.com/office/drawing/2014/main" id="{FE3EC080-8257-8CB5-D817-085BD867B7E3}"/>
              </a:ext>
            </a:extLst>
          </p:cNvPr>
          <p:cNvPicPr>
            <a:picLocks noGrp="1" noChangeAspect="1" noChangeArrowheads="1"/>
          </p:cNvPicPr>
          <p:nvPr>
            <p:ph idx="13"/>
          </p:nvPr>
        </p:nvPicPr>
        <p:blipFill>
          <a:blip r:embed="rId3">
            <a:extLst>
              <a:ext uri="{28A0092B-C50C-407E-A947-70E740481C1C}">
                <a14:useLocalDpi xmlns:a14="http://schemas.microsoft.com/office/drawing/2010/main" val="0"/>
              </a:ext>
            </a:extLst>
          </a:blip>
          <a:srcRect/>
          <a:stretch>
            <a:fillRect/>
          </a:stretch>
        </p:blipFill>
        <p:spPr bwMode="auto">
          <a:xfrm>
            <a:off x="8056439" y="1600200"/>
            <a:ext cx="3536657"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76260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93A266-210F-EDBF-878A-B8297D0349C2}"/>
              </a:ext>
            </a:extLst>
          </p:cNvPr>
          <p:cNvSpPr>
            <a:spLocks noGrp="1"/>
          </p:cNvSpPr>
          <p:nvPr>
            <p:ph type="title"/>
          </p:nvPr>
        </p:nvSpPr>
        <p:spPr/>
        <p:txBody>
          <a:bodyPr/>
          <a:lstStyle/>
          <a:p>
            <a:r>
              <a:rPr lang="en-CA" dirty="0"/>
              <a:t>CLT Mass Timber Building Code Development</a:t>
            </a:r>
          </a:p>
        </p:txBody>
      </p:sp>
      <p:sp>
        <p:nvSpPr>
          <p:cNvPr id="3" name="Content Placeholder 2">
            <a:extLst>
              <a:ext uri="{FF2B5EF4-FFF2-40B4-BE49-F238E27FC236}">
                <a16:creationId xmlns:a16="http://schemas.microsoft.com/office/drawing/2014/main" id="{6D4201C3-5197-966C-592E-E0C5428721DD}"/>
              </a:ext>
            </a:extLst>
          </p:cNvPr>
          <p:cNvSpPr>
            <a:spLocks noGrp="1"/>
          </p:cNvSpPr>
          <p:nvPr>
            <p:ph sz="half" idx="1"/>
          </p:nvPr>
        </p:nvSpPr>
        <p:spPr>
          <a:xfrm>
            <a:off x="2042319" y="1600200"/>
            <a:ext cx="4952840" cy="4572000"/>
          </a:xfrm>
        </p:spPr>
        <p:txBody>
          <a:bodyPr/>
          <a:lstStyle/>
          <a:p>
            <a:pPr>
              <a:spcBef>
                <a:spcPts val="384"/>
              </a:spcBef>
            </a:pPr>
            <a:r>
              <a:rPr lang="en-CA" b="1" kern="1200" dirty="0">
                <a:effectLst/>
                <a:ea typeface="Calibri" panose="020F0502020204030204" pitchFamily="34" charset="0"/>
              </a:rPr>
              <a:t>2018:</a:t>
            </a:r>
            <a:r>
              <a:rPr lang="en-CA" kern="1200" dirty="0">
                <a:effectLst/>
                <a:ea typeface="Calibri" panose="020F0502020204030204" pitchFamily="34" charset="0"/>
              </a:rPr>
              <a:t>IBC contains nine construction types (I, II, III, IV, and V), with all but type IV having an A and B type. </a:t>
            </a:r>
          </a:p>
          <a:p>
            <a:pPr>
              <a:spcBef>
                <a:spcPts val="384"/>
              </a:spcBef>
            </a:pPr>
            <a:endParaRPr lang="en-CA" kern="1200" dirty="0">
              <a:effectLst/>
              <a:ea typeface="Calibri" panose="020F0502020204030204" pitchFamily="34" charset="0"/>
            </a:endParaRPr>
          </a:p>
          <a:p>
            <a:pPr>
              <a:spcBef>
                <a:spcPts val="384"/>
              </a:spcBef>
            </a:pPr>
            <a:r>
              <a:rPr lang="en-CA" kern="1200" dirty="0">
                <a:effectLst/>
                <a:ea typeface="Calibri" panose="020F0502020204030204" pitchFamily="34" charset="0"/>
              </a:rPr>
              <a:t>Buildings over </a:t>
            </a:r>
            <a:r>
              <a:rPr lang="en-CA" dirty="0">
                <a:ea typeface="Calibri" panose="020F0502020204030204" pitchFamily="34" charset="0"/>
              </a:rPr>
              <a:t>six</a:t>
            </a:r>
            <a:r>
              <a:rPr lang="en-CA" kern="1200" dirty="0">
                <a:effectLst/>
                <a:ea typeface="Calibri" panose="020F0502020204030204" pitchFamily="34" charset="0"/>
              </a:rPr>
              <a:t> stories could obtain approval by an Alternate </a:t>
            </a:r>
            <a:r>
              <a:rPr lang="en-US" b="0" i="0" dirty="0">
                <a:effectLst/>
              </a:rPr>
              <a:t>Materials and Methods Request </a:t>
            </a:r>
            <a:r>
              <a:rPr lang="en-CA" kern="1200" dirty="0">
                <a:effectLst/>
                <a:ea typeface="Calibri" panose="020F0502020204030204" pitchFamily="34" charset="0"/>
              </a:rPr>
              <a:t>(AMMR).</a:t>
            </a:r>
          </a:p>
          <a:p>
            <a:pPr>
              <a:spcBef>
                <a:spcPts val="384"/>
              </a:spcBef>
            </a:pPr>
            <a:endParaRPr lang="en-CA" sz="2400" dirty="0">
              <a:effectLst/>
              <a:ea typeface="Times New Roman" panose="02020603050405020304" pitchFamily="18" charset="0"/>
            </a:endParaRPr>
          </a:p>
          <a:p>
            <a:pPr>
              <a:spcBef>
                <a:spcPts val="384"/>
              </a:spcBef>
            </a:pPr>
            <a:r>
              <a:rPr lang="en-CA" b="1" dirty="0">
                <a:ea typeface="Calibri" panose="020F0502020204030204" pitchFamily="34" charset="0"/>
              </a:rPr>
              <a:t>2021: </a:t>
            </a:r>
            <a:r>
              <a:rPr lang="en-CA" dirty="0">
                <a:ea typeface="Calibri" panose="020F0502020204030204" pitchFamily="34" charset="0"/>
              </a:rPr>
              <a:t>IBC added</a:t>
            </a:r>
            <a:r>
              <a:rPr lang="en-CA" kern="1200" dirty="0">
                <a:effectLst/>
                <a:ea typeface="Calibri" panose="020F0502020204030204" pitchFamily="34" charset="0"/>
              </a:rPr>
              <a:t> three more construction types (IV-A, IV-B, IV-C) with type IV-A allowing up to 18 stories and 270′ (82 m) in height.</a:t>
            </a:r>
            <a:r>
              <a:rPr lang="en-CA" dirty="0">
                <a:ea typeface="Calibri" panose="020F0502020204030204" pitchFamily="34" charset="0"/>
              </a:rPr>
              <a:t> </a:t>
            </a:r>
            <a:endParaRPr lang="en-CA" dirty="0">
              <a:effectLst/>
              <a:ea typeface="Times New Roman" panose="02020603050405020304" pitchFamily="18" charset="0"/>
            </a:endParaRPr>
          </a:p>
          <a:p>
            <a:endParaRPr lang="en-CA" dirty="0"/>
          </a:p>
        </p:txBody>
      </p:sp>
      <p:pic>
        <p:nvPicPr>
          <p:cNvPr id="8" name="Content Placeholder 7" descr="A picture containing building, design&#10;&#10;Description automatically generated">
            <a:extLst>
              <a:ext uri="{FF2B5EF4-FFF2-40B4-BE49-F238E27FC236}">
                <a16:creationId xmlns:a16="http://schemas.microsoft.com/office/drawing/2014/main" id="{3C4D22C2-D181-6920-7B66-92F92CF08894}"/>
              </a:ext>
            </a:extLst>
          </p:cNvPr>
          <p:cNvPicPr>
            <a:picLocks noGrp="1" noChangeAspect="1"/>
          </p:cNvPicPr>
          <p:nvPr>
            <p:ph idx="13"/>
          </p:nvPr>
        </p:nvPicPr>
        <p:blipFill>
          <a:blip r:embed="rId3" cstate="print">
            <a:extLst>
              <a:ext uri="{28A0092B-C50C-407E-A947-70E740481C1C}">
                <a14:useLocalDpi xmlns:a14="http://schemas.microsoft.com/office/drawing/2010/main" val="0"/>
              </a:ext>
            </a:extLst>
          </a:blip>
          <a:stretch>
            <a:fillRect/>
          </a:stretch>
        </p:blipFill>
        <p:spPr>
          <a:xfrm>
            <a:off x="6546613" y="1600200"/>
            <a:ext cx="5029200" cy="2514600"/>
          </a:xfrm>
        </p:spPr>
      </p:pic>
      <p:pic>
        <p:nvPicPr>
          <p:cNvPr id="5" name="Picture 4">
            <a:extLst>
              <a:ext uri="{FF2B5EF4-FFF2-40B4-BE49-F238E27FC236}">
                <a16:creationId xmlns:a16="http://schemas.microsoft.com/office/drawing/2014/main" id="{14682EC1-D389-EC04-1E23-EE998148A073}"/>
              </a:ext>
            </a:extLst>
          </p:cNvPr>
          <p:cNvPicPr>
            <a:picLocks noChangeAspect="1"/>
          </p:cNvPicPr>
          <p:nvPr/>
        </p:nvPicPr>
        <p:blipFill>
          <a:blip r:embed="rId4"/>
          <a:stretch>
            <a:fillRect/>
          </a:stretch>
        </p:blipFill>
        <p:spPr>
          <a:xfrm>
            <a:off x="900112" y="1600200"/>
            <a:ext cx="1033272" cy="1336129"/>
          </a:xfrm>
          <a:prstGeom prst="rect">
            <a:avLst/>
          </a:prstGeom>
        </p:spPr>
      </p:pic>
      <p:pic>
        <p:nvPicPr>
          <p:cNvPr id="6" name="Picture 5">
            <a:extLst>
              <a:ext uri="{FF2B5EF4-FFF2-40B4-BE49-F238E27FC236}">
                <a16:creationId xmlns:a16="http://schemas.microsoft.com/office/drawing/2014/main" id="{05E37877-3012-720D-C079-085CD9F2C062}"/>
              </a:ext>
            </a:extLst>
          </p:cNvPr>
          <p:cNvPicPr>
            <a:picLocks noChangeAspect="1"/>
          </p:cNvPicPr>
          <p:nvPr/>
        </p:nvPicPr>
        <p:blipFill rotWithShape="1">
          <a:blip r:embed="rId5"/>
          <a:srcRect r="22737"/>
          <a:stretch/>
        </p:blipFill>
        <p:spPr>
          <a:xfrm>
            <a:off x="902452" y="4343400"/>
            <a:ext cx="1030932" cy="1334309"/>
          </a:xfrm>
          <a:prstGeom prst="rect">
            <a:avLst/>
          </a:prstGeom>
          <a:ln>
            <a:solidFill>
              <a:schemeClr val="tx1"/>
            </a:solidFill>
          </a:ln>
        </p:spPr>
      </p:pic>
      <p:graphicFrame>
        <p:nvGraphicFramePr>
          <p:cNvPr id="9" name="Table 8">
            <a:extLst>
              <a:ext uri="{FF2B5EF4-FFF2-40B4-BE49-F238E27FC236}">
                <a16:creationId xmlns:a16="http://schemas.microsoft.com/office/drawing/2014/main" id="{5CFC8C2E-D9EF-EA2F-91E7-FA3AFD485711}"/>
              </a:ext>
            </a:extLst>
          </p:cNvPr>
          <p:cNvGraphicFramePr>
            <a:graphicFrameLocks noGrp="1"/>
          </p:cNvGraphicFramePr>
          <p:nvPr>
            <p:extLst>
              <p:ext uri="{D42A27DB-BD31-4B8C-83A1-F6EECF244321}">
                <p14:modId xmlns:p14="http://schemas.microsoft.com/office/powerpoint/2010/main" val="2503000285"/>
              </p:ext>
            </p:extLst>
          </p:nvPr>
        </p:nvGraphicFramePr>
        <p:xfrm>
          <a:off x="6842919" y="4419600"/>
          <a:ext cx="4724240" cy="1752599"/>
        </p:xfrm>
        <a:graphic>
          <a:graphicData uri="http://schemas.openxmlformats.org/drawingml/2006/table">
            <a:tbl>
              <a:tblPr firstRow="1" bandRow="1">
                <a:tableStyleId>{5C22544A-7EE6-4342-B048-85BDC9FD1C3A}</a:tableStyleId>
              </a:tblPr>
              <a:tblGrid>
                <a:gridCol w="927126">
                  <a:extLst>
                    <a:ext uri="{9D8B030D-6E8A-4147-A177-3AD203B41FA5}">
                      <a16:colId xmlns:a16="http://schemas.microsoft.com/office/drawing/2014/main" val="3360582583"/>
                    </a:ext>
                  </a:extLst>
                </a:gridCol>
                <a:gridCol w="1621996">
                  <a:extLst>
                    <a:ext uri="{9D8B030D-6E8A-4147-A177-3AD203B41FA5}">
                      <a16:colId xmlns:a16="http://schemas.microsoft.com/office/drawing/2014/main" val="2909585062"/>
                    </a:ext>
                  </a:extLst>
                </a:gridCol>
                <a:gridCol w="896718">
                  <a:extLst>
                    <a:ext uri="{9D8B030D-6E8A-4147-A177-3AD203B41FA5}">
                      <a16:colId xmlns:a16="http://schemas.microsoft.com/office/drawing/2014/main" val="799772862"/>
                    </a:ext>
                  </a:extLst>
                </a:gridCol>
                <a:gridCol w="1278400">
                  <a:extLst>
                    <a:ext uri="{9D8B030D-6E8A-4147-A177-3AD203B41FA5}">
                      <a16:colId xmlns:a16="http://schemas.microsoft.com/office/drawing/2014/main" val="3716447438"/>
                    </a:ext>
                  </a:extLst>
                </a:gridCol>
              </a:tblGrid>
              <a:tr h="282677">
                <a:tc>
                  <a:txBody>
                    <a:bodyPr/>
                    <a:lstStyle/>
                    <a:p>
                      <a:endParaRPr lang="en-CA" sz="900" dirty="0">
                        <a:latin typeface="Arial" panose="020B0604020202020204" pitchFamily="34" charset="0"/>
                        <a:cs typeface="Arial" panose="020B0604020202020204" pitchFamily="34" charset="0"/>
                      </a:endParaRPr>
                    </a:p>
                  </a:txBody>
                  <a:tcPr anchor="ctr"/>
                </a:tc>
                <a:tc>
                  <a:txBody>
                    <a:bodyPr/>
                    <a:lstStyle/>
                    <a:p>
                      <a:pPr algn="ctr"/>
                      <a:r>
                        <a:rPr lang="en-CA" sz="900" dirty="0">
                          <a:latin typeface="Arial" panose="020B0604020202020204" pitchFamily="34" charset="0"/>
                          <a:cs typeface="Arial" panose="020B0604020202020204" pitchFamily="34" charset="0"/>
                        </a:rPr>
                        <a:t>Type IV-A </a:t>
                      </a:r>
                    </a:p>
                  </a:txBody>
                  <a:tcPr anchor="ctr"/>
                </a:tc>
                <a:tc>
                  <a:txBody>
                    <a:bodyPr/>
                    <a:lstStyle/>
                    <a:p>
                      <a:pPr algn="ctr"/>
                      <a:r>
                        <a:rPr lang="en-CA" sz="900" dirty="0">
                          <a:latin typeface="Arial" panose="020B0604020202020204" pitchFamily="34" charset="0"/>
                          <a:cs typeface="Arial" panose="020B0604020202020204" pitchFamily="34" charset="0"/>
                        </a:rPr>
                        <a:t>Type IV-B</a:t>
                      </a:r>
                    </a:p>
                  </a:txBody>
                  <a:tcPr anchor="ctr"/>
                </a:tc>
                <a:tc>
                  <a:txBody>
                    <a:bodyPr/>
                    <a:lstStyle/>
                    <a:p>
                      <a:pPr algn="ctr"/>
                      <a:r>
                        <a:rPr lang="en-CA" sz="900" dirty="0">
                          <a:latin typeface="Arial" panose="020B0604020202020204" pitchFamily="34" charset="0"/>
                          <a:cs typeface="Arial" panose="020B0604020202020204" pitchFamily="34" charset="0"/>
                        </a:rPr>
                        <a:t>Type IV-C</a:t>
                      </a:r>
                    </a:p>
                  </a:txBody>
                  <a:tcPr anchor="ctr"/>
                </a:tc>
                <a:extLst>
                  <a:ext uri="{0D108BD9-81ED-4DB2-BD59-A6C34878D82A}">
                    <a16:rowId xmlns:a16="http://schemas.microsoft.com/office/drawing/2014/main" val="1590455948"/>
                  </a:ext>
                </a:extLst>
              </a:tr>
              <a:tr h="282677">
                <a:tc>
                  <a:txBody>
                    <a:bodyPr/>
                    <a:lstStyle/>
                    <a:p>
                      <a:r>
                        <a:rPr lang="en-CA" sz="900" dirty="0">
                          <a:latin typeface="Arial" panose="020B0604020202020204" pitchFamily="34" charset="0"/>
                          <a:cs typeface="Arial" panose="020B0604020202020204" pitchFamily="34" charset="0"/>
                        </a:rPr>
                        <a:t>Max. stories</a:t>
                      </a:r>
                    </a:p>
                  </a:txBody>
                  <a:tcPr anchor="ctr"/>
                </a:tc>
                <a:tc>
                  <a:txBody>
                    <a:bodyPr/>
                    <a:lstStyle/>
                    <a:p>
                      <a:pPr algn="ctr"/>
                      <a:r>
                        <a:rPr lang="en-CA" sz="900" dirty="0">
                          <a:latin typeface="Arial" panose="020B0604020202020204" pitchFamily="34" charset="0"/>
                          <a:cs typeface="Arial" panose="020B0604020202020204" pitchFamily="34" charset="0"/>
                        </a:rPr>
                        <a:t>18</a:t>
                      </a:r>
                    </a:p>
                  </a:txBody>
                  <a:tcPr anchor="ctr"/>
                </a:tc>
                <a:tc>
                  <a:txBody>
                    <a:bodyPr/>
                    <a:lstStyle/>
                    <a:p>
                      <a:pPr algn="ctr"/>
                      <a:r>
                        <a:rPr lang="en-CA" sz="900" dirty="0">
                          <a:latin typeface="Arial" panose="020B0604020202020204" pitchFamily="34" charset="0"/>
                          <a:cs typeface="Arial" panose="020B0604020202020204" pitchFamily="34" charset="0"/>
                        </a:rPr>
                        <a:t>12</a:t>
                      </a:r>
                    </a:p>
                  </a:txBody>
                  <a:tcPr anchor="ctr"/>
                </a:tc>
                <a:tc>
                  <a:txBody>
                    <a:bodyPr/>
                    <a:lstStyle/>
                    <a:p>
                      <a:pPr algn="ctr"/>
                      <a:r>
                        <a:rPr lang="en-CA" sz="900" dirty="0">
                          <a:latin typeface="Arial" panose="020B0604020202020204" pitchFamily="34" charset="0"/>
                          <a:cs typeface="Arial" panose="020B0604020202020204" pitchFamily="34" charset="0"/>
                        </a:rPr>
                        <a:t>9</a:t>
                      </a:r>
                    </a:p>
                  </a:txBody>
                  <a:tcPr anchor="ctr"/>
                </a:tc>
                <a:extLst>
                  <a:ext uri="{0D108BD9-81ED-4DB2-BD59-A6C34878D82A}">
                    <a16:rowId xmlns:a16="http://schemas.microsoft.com/office/drawing/2014/main" val="2946104380"/>
                  </a:ext>
                </a:extLst>
              </a:tr>
              <a:tr h="282677">
                <a:tc>
                  <a:txBody>
                    <a:bodyPr/>
                    <a:lstStyle/>
                    <a:p>
                      <a:r>
                        <a:rPr lang="en-CA" sz="900" dirty="0">
                          <a:latin typeface="Arial" panose="020B0604020202020204" pitchFamily="34" charset="0"/>
                          <a:cs typeface="Arial" panose="020B0604020202020204" pitchFamily="34" charset="0"/>
                        </a:rPr>
                        <a:t>Max. height</a:t>
                      </a:r>
                    </a:p>
                  </a:txBody>
                  <a:tcPr anchor="ctr"/>
                </a:tc>
                <a:tc>
                  <a:txBody>
                    <a:bodyPr/>
                    <a:lstStyle/>
                    <a:p>
                      <a:pPr algn="ctr"/>
                      <a:r>
                        <a:rPr lang="en-CA" sz="900" dirty="0">
                          <a:latin typeface="Arial" panose="020B0604020202020204" pitchFamily="34" charset="0"/>
                          <a:cs typeface="Arial" panose="020B0604020202020204" pitchFamily="34" charset="0"/>
                        </a:rPr>
                        <a:t>270</a:t>
                      </a:r>
                      <a:r>
                        <a:rPr lang="en-CA" sz="900" kern="1200" dirty="0">
                          <a:solidFill>
                            <a:srgbClr val="1C1C1C"/>
                          </a:solidFill>
                          <a:effectLst/>
                          <a:ea typeface="Calibri" panose="020F0502020204030204" pitchFamily="34" charset="0"/>
                        </a:rPr>
                        <a:t>′</a:t>
                      </a:r>
                      <a:r>
                        <a:rPr lang="en-CA" sz="900" dirty="0">
                          <a:latin typeface="Arial" panose="020B0604020202020204" pitchFamily="34" charset="0"/>
                          <a:cs typeface="Arial" panose="020B0604020202020204" pitchFamily="34" charset="0"/>
                        </a:rPr>
                        <a:t> (82 m)</a:t>
                      </a:r>
                    </a:p>
                  </a:txBody>
                  <a:tcPr anchor="ctr"/>
                </a:tc>
                <a:tc>
                  <a:txBody>
                    <a:bodyPr/>
                    <a:lstStyle/>
                    <a:p>
                      <a:pPr algn="ctr"/>
                      <a:r>
                        <a:rPr lang="en-CA" sz="900" dirty="0">
                          <a:latin typeface="Arial" panose="020B0604020202020204" pitchFamily="34" charset="0"/>
                          <a:cs typeface="Arial" panose="020B0604020202020204" pitchFamily="34" charset="0"/>
                        </a:rPr>
                        <a:t>180</a:t>
                      </a:r>
                      <a:r>
                        <a:rPr lang="en-CA" sz="900" kern="1200" dirty="0">
                          <a:solidFill>
                            <a:srgbClr val="1C1C1C"/>
                          </a:solidFill>
                          <a:effectLst/>
                          <a:ea typeface="Calibri" panose="020F0502020204030204" pitchFamily="34" charset="0"/>
                        </a:rPr>
                        <a:t>′</a:t>
                      </a:r>
                      <a:r>
                        <a:rPr lang="en-CA" sz="900" dirty="0">
                          <a:latin typeface="Arial" panose="020B0604020202020204" pitchFamily="34" charset="0"/>
                          <a:cs typeface="Arial" panose="020B0604020202020204" pitchFamily="34" charset="0"/>
                        </a:rPr>
                        <a:t> (55 m)</a:t>
                      </a:r>
                    </a:p>
                  </a:txBody>
                  <a:tcPr anchor="ctr"/>
                </a:tc>
                <a:tc>
                  <a:txBody>
                    <a:bodyPr/>
                    <a:lstStyle/>
                    <a:p>
                      <a:pPr algn="ctr"/>
                      <a:r>
                        <a:rPr lang="en-CA" sz="900" dirty="0">
                          <a:latin typeface="Arial" panose="020B0604020202020204" pitchFamily="34" charset="0"/>
                          <a:cs typeface="Arial" panose="020B0604020202020204" pitchFamily="34" charset="0"/>
                        </a:rPr>
                        <a:t>85</a:t>
                      </a:r>
                      <a:r>
                        <a:rPr lang="en-CA" sz="900" kern="1200" dirty="0">
                          <a:solidFill>
                            <a:srgbClr val="1C1C1C"/>
                          </a:solidFill>
                          <a:effectLst/>
                          <a:ea typeface="Calibri" panose="020F0502020204030204" pitchFamily="34" charset="0"/>
                        </a:rPr>
                        <a:t>′</a:t>
                      </a:r>
                      <a:r>
                        <a:rPr lang="en-CA" sz="900" dirty="0">
                          <a:latin typeface="Arial" panose="020B0604020202020204" pitchFamily="34" charset="0"/>
                          <a:cs typeface="Arial" panose="020B0604020202020204" pitchFamily="34" charset="0"/>
                        </a:rPr>
                        <a:t> (26 m)</a:t>
                      </a:r>
                    </a:p>
                  </a:txBody>
                  <a:tcPr anchor="ctr"/>
                </a:tc>
                <a:extLst>
                  <a:ext uri="{0D108BD9-81ED-4DB2-BD59-A6C34878D82A}">
                    <a16:rowId xmlns:a16="http://schemas.microsoft.com/office/drawing/2014/main" val="196289226"/>
                  </a:ext>
                </a:extLst>
              </a:tr>
              <a:tr h="452284">
                <a:tc>
                  <a:txBody>
                    <a:bodyPr/>
                    <a:lstStyle/>
                    <a:p>
                      <a:r>
                        <a:rPr lang="en-CA" sz="900" dirty="0">
                          <a:latin typeface="Arial" panose="020B0604020202020204" pitchFamily="34" charset="0"/>
                          <a:cs typeface="Arial" panose="020B0604020202020204" pitchFamily="34" charset="0"/>
                        </a:rPr>
                        <a:t>Allowable building area</a:t>
                      </a:r>
                    </a:p>
                  </a:txBody>
                  <a:tcPr anchor="ctr"/>
                </a:tc>
                <a:tc>
                  <a:txBody>
                    <a:bodyPr/>
                    <a:lstStyle/>
                    <a:p>
                      <a:pPr algn="ctr"/>
                      <a:r>
                        <a:rPr lang="en-CA" sz="900" dirty="0">
                          <a:latin typeface="Arial" panose="020B0604020202020204" pitchFamily="34" charset="0"/>
                          <a:cs typeface="Arial" panose="020B0604020202020204" pitchFamily="34" charset="0"/>
                        </a:rPr>
                        <a:t>972,000 </a:t>
                      </a:r>
                      <a:r>
                        <a:rPr lang="en-CA" sz="900" dirty="0">
                          <a:latin typeface="Arial" panose="020B0604020202020204" pitchFamily="34" charset="0"/>
                          <a:ea typeface="Times New Roman" panose="02020603050405020304" pitchFamily="18" charset="0"/>
                          <a:cs typeface="Arial" panose="020B0604020202020204" pitchFamily="34" charset="0"/>
                        </a:rPr>
                        <a:t>ft</a:t>
                      </a:r>
                      <a:r>
                        <a:rPr lang="en-CA" sz="900" baseline="30000" dirty="0">
                          <a:latin typeface="Arial" panose="020B0604020202020204" pitchFamily="34" charset="0"/>
                          <a:ea typeface="Times New Roman" panose="02020603050405020304" pitchFamily="18" charset="0"/>
                          <a:cs typeface="Arial" panose="020B0604020202020204" pitchFamily="34" charset="0"/>
                        </a:rPr>
                        <a:t>2</a:t>
                      </a:r>
                      <a:endParaRPr lang="en-CA" sz="900" dirty="0">
                        <a:latin typeface="Arial" panose="020B0604020202020204" pitchFamily="34" charset="0"/>
                        <a:cs typeface="Arial" panose="020B0604020202020204" pitchFamily="34" charset="0"/>
                      </a:endParaRPr>
                    </a:p>
                    <a:p>
                      <a:pPr marL="0" marR="0" lvl="0" indent="0" algn="ctr" defTabSz="914276" rtl="0" eaLnBrk="1" fontAlgn="auto" latinLnBrk="0" hangingPunct="1">
                        <a:lnSpc>
                          <a:spcPct val="100000"/>
                        </a:lnSpc>
                        <a:spcBef>
                          <a:spcPts val="0"/>
                        </a:spcBef>
                        <a:spcAft>
                          <a:spcPts val="0"/>
                        </a:spcAft>
                        <a:buClrTx/>
                        <a:buSzTx/>
                        <a:buFontTx/>
                        <a:buNone/>
                        <a:tabLst/>
                        <a:defRPr/>
                      </a:pPr>
                      <a:r>
                        <a:rPr lang="en-CA" sz="900" dirty="0">
                          <a:latin typeface="Arial" panose="020B0604020202020204" pitchFamily="34" charset="0"/>
                          <a:cs typeface="Arial" panose="020B0604020202020204" pitchFamily="34" charset="0"/>
                        </a:rPr>
                        <a:t>(90,300 m</a:t>
                      </a:r>
                      <a:r>
                        <a:rPr lang="en-CA" sz="900" baseline="30000" dirty="0">
                          <a:latin typeface="Arial" panose="020B0604020202020204" pitchFamily="34" charset="0"/>
                          <a:ea typeface="Times New Roman" panose="02020603050405020304" pitchFamily="18" charset="0"/>
                          <a:cs typeface="Arial" panose="020B0604020202020204" pitchFamily="34" charset="0"/>
                        </a:rPr>
                        <a:t>2</a:t>
                      </a:r>
                      <a:r>
                        <a:rPr lang="en-CA" sz="900" dirty="0">
                          <a:latin typeface="Arial" panose="020B0604020202020204" pitchFamily="34" charset="0"/>
                          <a:cs typeface="Arial" panose="020B0604020202020204" pitchFamily="34" charset="0"/>
                        </a:rPr>
                        <a:t>)</a:t>
                      </a:r>
                    </a:p>
                  </a:txBody>
                  <a:tcPr anchor="ctr"/>
                </a:tc>
                <a:tc>
                  <a:txBody>
                    <a:bodyPr/>
                    <a:lstStyle/>
                    <a:p>
                      <a:pPr marL="0" marR="0" lvl="0" indent="0" algn="ctr" defTabSz="914276" rtl="0" eaLnBrk="1" fontAlgn="auto" latinLnBrk="0" hangingPunct="1">
                        <a:lnSpc>
                          <a:spcPct val="100000"/>
                        </a:lnSpc>
                        <a:spcBef>
                          <a:spcPts val="0"/>
                        </a:spcBef>
                        <a:spcAft>
                          <a:spcPts val="0"/>
                        </a:spcAft>
                        <a:buClrTx/>
                        <a:buSzTx/>
                        <a:buFontTx/>
                        <a:buNone/>
                        <a:tabLst/>
                        <a:defRPr/>
                      </a:pPr>
                      <a:r>
                        <a:rPr lang="en-CA" sz="900" dirty="0">
                          <a:latin typeface="Arial" panose="020B0604020202020204" pitchFamily="34" charset="0"/>
                          <a:cs typeface="Arial" panose="020B0604020202020204" pitchFamily="34" charset="0"/>
                        </a:rPr>
                        <a:t>648,000 </a:t>
                      </a:r>
                      <a:r>
                        <a:rPr lang="en-CA" sz="900" dirty="0">
                          <a:latin typeface="Arial" panose="020B0604020202020204" pitchFamily="34" charset="0"/>
                          <a:ea typeface="Times New Roman" panose="02020603050405020304" pitchFamily="18" charset="0"/>
                          <a:cs typeface="Arial" panose="020B0604020202020204" pitchFamily="34" charset="0"/>
                        </a:rPr>
                        <a:t>ft</a:t>
                      </a:r>
                      <a:r>
                        <a:rPr lang="en-CA" sz="900" baseline="30000" dirty="0">
                          <a:latin typeface="Arial" panose="020B0604020202020204" pitchFamily="34" charset="0"/>
                          <a:ea typeface="Times New Roman" panose="02020603050405020304" pitchFamily="18" charset="0"/>
                          <a:cs typeface="Arial" panose="020B0604020202020204" pitchFamily="34" charset="0"/>
                        </a:rPr>
                        <a:t>2</a:t>
                      </a:r>
                      <a:endParaRPr lang="en-CA" sz="900" dirty="0">
                        <a:latin typeface="Arial" panose="020B0604020202020204" pitchFamily="34" charset="0"/>
                        <a:cs typeface="Arial" panose="020B0604020202020204" pitchFamily="34" charset="0"/>
                      </a:endParaRPr>
                    </a:p>
                    <a:p>
                      <a:pPr marL="0" marR="0" lvl="0" indent="0" algn="ctr" defTabSz="914276" rtl="0" eaLnBrk="1" fontAlgn="auto" latinLnBrk="0" hangingPunct="1">
                        <a:lnSpc>
                          <a:spcPct val="100000"/>
                        </a:lnSpc>
                        <a:spcBef>
                          <a:spcPts val="0"/>
                        </a:spcBef>
                        <a:spcAft>
                          <a:spcPts val="0"/>
                        </a:spcAft>
                        <a:buClrTx/>
                        <a:buSzTx/>
                        <a:buFontTx/>
                        <a:buNone/>
                        <a:tabLst/>
                        <a:defRPr/>
                      </a:pPr>
                      <a:r>
                        <a:rPr lang="en-CA" sz="900" dirty="0">
                          <a:latin typeface="Arial" panose="020B0604020202020204" pitchFamily="34" charset="0"/>
                          <a:cs typeface="Arial" panose="020B0604020202020204" pitchFamily="34" charset="0"/>
                        </a:rPr>
                        <a:t>(60,200 m</a:t>
                      </a:r>
                      <a:r>
                        <a:rPr lang="en-CA" sz="900" baseline="30000" dirty="0">
                          <a:latin typeface="Arial" panose="020B0604020202020204" pitchFamily="34" charset="0"/>
                          <a:ea typeface="Times New Roman" panose="02020603050405020304" pitchFamily="18" charset="0"/>
                          <a:cs typeface="Arial" panose="020B0604020202020204" pitchFamily="34" charset="0"/>
                        </a:rPr>
                        <a:t>2</a:t>
                      </a:r>
                      <a:r>
                        <a:rPr lang="en-CA" sz="900" dirty="0">
                          <a:latin typeface="Arial" panose="020B0604020202020204" pitchFamily="34" charset="0"/>
                          <a:cs typeface="Arial" panose="020B0604020202020204" pitchFamily="34" charset="0"/>
                        </a:rPr>
                        <a:t>)</a:t>
                      </a:r>
                    </a:p>
                  </a:txBody>
                  <a:tcPr anchor="ctr"/>
                </a:tc>
                <a:tc>
                  <a:txBody>
                    <a:bodyPr/>
                    <a:lstStyle/>
                    <a:p>
                      <a:pPr marL="0" marR="0" lvl="0" indent="0" algn="ctr" defTabSz="914276" rtl="0" eaLnBrk="1" fontAlgn="auto" latinLnBrk="0" hangingPunct="1">
                        <a:lnSpc>
                          <a:spcPct val="100000"/>
                        </a:lnSpc>
                        <a:spcBef>
                          <a:spcPts val="0"/>
                        </a:spcBef>
                        <a:spcAft>
                          <a:spcPts val="0"/>
                        </a:spcAft>
                        <a:buClrTx/>
                        <a:buSzTx/>
                        <a:buFontTx/>
                        <a:buNone/>
                        <a:tabLst/>
                        <a:defRPr/>
                      </a:pPr>
                      <a:r>
                        <a:rPr lang="en-CA" sz="900" dirty="0">
                          <a:latin typeface="Arial" panose="020B0604020202020204" pitchFamily="34" charset="0"/>
                          <a:cs typeface="Arial" panose="020B0604020202020204" pitchFamily="34" charset="0"/>
                        </a:rPr>
                        <a:t>405,000 </a:t>
                      </a:r>
                      <a:r>
                        <a:rPr lang="en-CA" sz="900" dirty="0">
                          <a:latin typeface="Arial" panose="020B0604020202020204" pitchFamily="34" charset="0"/>
                          <a:ea typeface="Times New Roman" panose="02020603050405020304" pitchFamily="18" charset="0"/>
                          <a:cs typeface="Arial" panose="020B0604020202020204" pitchFamily="34" charset="0"/>
                        </a:rPr>
                        <a:t>ft</a:t>
                      </a:r>
                      <a:r>
                        <a:rPr lang="en-CA" sz="900" baseline="30000" dirty="0">
                          <a:latin typeface="Arial" panose="020B0604020202020204" pitchFamily="34" charset="0"/>
                          <a:ea typeface="Times New Roman" panose="02020603050405020304" pitchFamily="18" charset="0"/>
                          <a:cs typeface="Arial" panose="020B0604020202020204" pitchFamily="34" charset="0"/>
                        </a:rPr>
                        <a:t>2</a:t>
                      </a:r>
                      <a:endParaRPr lang="en-CA" sz="900" dirty="0">
                        <a:latin typeface="Arial" panose="020B0604020202020204" pitchFamily="34" charset="0"/>
                        <a:cs typeface="Arial" panose="020B0604020202020204" pitchFamily="34" charset="0"/>
                      </a:endParaRPr>
                    </a:p>
                    <a:p>
                      <a:pPr marL="0" marR="0" lvl="0" indent="0" algn="ctr" defTabSz="914276" rtl="0" eaLnBrk="1" fontAlgn="auto" latinLnBrk="0" hangingPunct="1">
                        <a:lnSpc>
                          <a:spcPct val="100000"/>
                        </a:lnSpc>
                        <a:spcBef>
                          <a:spcPts val="0"/>
                        </a:spcBef>
                        <a:spcAft>
                          <a:spcPts val="0"/>
                        </a:spcAft>
                        <a:buClrTx/>
                        <a:buSzTx/>
                        <a:buFontTx/>
                        <a:buNone/>
                        <a:tabLst/>
                        <a:defRPr/>
                      </a:pPr>
                      <a:r>
                        <a:rPr lang="en-CA" sz="900" dirty="0">
                          <a:latin typeface="Arial" panose="020B0604020202020204" pitchFamily="34" charset="0"/>
                          <a:cs typeface="Arial" panose="020B0604020202020204" pitchFamily="34" charset="0"/>
                        </a:rPr>
                        <a:t>(37.625 m</a:t>
                      </a:r>
                      <a:r>
                        <a:rPr lang="en-CA" sz="900" baseline="30000" dirty="0">
                          <a:latin typeface="Arial" panose="020B0604020202020204" pitchFamily="34" charset="0"/>
                          <a:ea typeface="Times New Roman" panose="02020603050405020304" pitchFamily="18" charset="0"/>
                          <a:cs typeface="Arial" panose="020B0604020202020204" pitchFamily="34" charset="0"/>
                        </a:rPr>
                        <a:t>2</a:t>
                      </a:r>
                      <a:r>
                        <a:rPr lang="en-CA" sz="900" dirty="0">
                          <a:latin typeface="Arial" panose="020B0604020202020204" pitchFamily="34" charset="0"/>
                          <a:cs typeface="Arial" panose="020B0604020202020204" pitchFamily="34" charset="0"/>
                        </a:rPr>
                        <a:t>)</a:t>
                      </a:r>
                    </a:p>
                  </a:txBody>
                  <a:tcPr anchor="ctr"/>
                </a:tc>
                <a:extLst>
                  <a:ext uri="{0D108BD9-81ED-4DB2-BD59-A6C34878D82A}">
                    <a16:rowId xmlns:a16="http://schemas.microsoft.com/office/drawing/2014/main" val="2843598670"/>
                  </a:ext>
                </a:extLst>
              </a:tr>
              <a:tr h="452284">
                <a:tc>
                  <a:txBody>
                    <a:bodyPr/>
                    <a:lstStyle/>
                    <a:p>
                      <a:r>
                        <a:rPr lang="en-CA" sz="900" dirty="0">
                          <a:latin typeface="Arial" panose="020B0604020202020204" pitchFamily="34" charset="0"/>
                          <a:cs typeface="Arial" panose="020B0604020202020204" pitchFamily="34" charset="0"/>
                        </a:rPr>
                        <a:t>Average area/story</a:t>
                      </a:r>
                    </a:p>
                  </a:txBody>
                  <a:tcPr anchor="ctr"/>
                </a:tc>
                <a:tc>
                  <a:txBody>
                    <a:bodyPr/>
                    <a:lstStyle/>
                    <a:p>
                      <a:pPr marL="0" marR="0" lvl="0" indent="0" algn="ctr" defTabSz="914276" rtl="0" eaLnBrk="1" fontAlgn="auto" latinLnBrk="0" hangingPunct="1">
                        <a:lnSpc>
                          <a:spcPct val="100000"/>
                        </a:lnSpc>
                        <a:spcBef>
                          <a:spcPts val="0"/>
                        </a:spcBef>
                        <a:spcAft>
                          <a:spcPts val="0"/>
                        </a:spcAft>
                        <a:buClrTx/>
                        <a:buSzTx/>
                        <a:buFontTx/>
                        <a:buNone/>
                        <a:tabLst/>
                        <a:defRPr/>
                      </a:pPr>
                      <a:r>
                        <a:rPr lang="en-CA" sz="900" dirty="0">
                          <a:latin typeface="Arial" panose="020B0604020202020204" pitchFamily="34" charset="0"/>
                          <a:cs typeface="Arial" panose="020B0604020202020204" pitchFamily="34" charset="0"/>
                        </a:rPr>
                        <a:t>54,000 </a:t>
                      </a:r>
                      <a:r>
                        <a:rPr lang="en-CA" sz="900" dirty="0">
                          <a:latin typeface="Arial" panose="020B0604020202020204" pitchFamily="34" charset="0"/>
                          <a:ea typeface="Times New Roman" panose="02020603050405020304" pitchFamily="18" charset="0"/>
                          <a:cs typeface="Arial" panose="020B0604020202020204" pitchFamily="34" charset="0"/>
                        </a:rPr>
                        <a:t>ft</a:t>
                      </a:r>
                      <a:r>
                        <a:rPr lang="en-CA" sz="900" baseline="30000" dirty="0">
                          <a:latin typeface="Arial" panose="020B0604020202020204" pitchFamily="34" charset="0"/>
                          <a:ea typeface="Times New Roman" panose="02020603050405020304" pitchFamily="18" charset="0"/>
                          <a:cs typeface="Arial" panose="020B0604020202020204" pitchFamily="34" charset="0"/>
                        </a:rPr>
                        <a:t>2</a:t>
                      </a:r>
                      <a:endParaRPr lang="en-CA" sz="900" dirty="0">
                        <a:latin typeface="Arial" panose="020B0604020202020204" pitchFamily="34" charset="0"/>
                        <a:cs typeface="Arial" panose="020B0604020202020204" pitchFamily="34" charset="0"/>
                      </a:endParaRPr>
                    </a:p>
                    <a:p>
                      <a:pPr marL="0" marR="0" lvl="0" indent="0" algn="ctr" defTabSz="914276" rtl="0" eaLnBrk="1" fontAlgn="auto" latinLnBrk="0" hangingPunct="1">
                        <a:lnSpc>
                          <a:spcPct val="100000"/>
                        </a:lnSpc>
                        <a:spcBef>
                          <a:spcPts val="0"/>
                        </a:spcBef>
                        <a:spcAft>
                          <a:spcPts val="0"/>
                        </a:spcAft>
                        <a:buClrTx/>
                        <a:buSzTx/>
                        <a:buFontTx/>
                        <a:buNone/>
                        <a:tabLst/>
                        <a:defRPr/>
                      </a:pPr>
                      <a:r>
                        <a:rPr lang="en-CA" sz="900" dirty="0">
                          <a:latin typeface="Arial" panose="020B0604020202020204" pitchFamily="34" charset="0"/>
                          <a:cs typeface="Arial" panose="020B0604020202020204" pitchFamily="34" charset="0"/>
                        </a:rPr>
                        <a:t>(5016 m</a:t>
                      </a:r>
                      <a:r>
                        <a:rPr lang="en-CA" sz="900" baseline="30000" dirty="0">
                          <a:latin typeface="Arial" panose="020B0604020202020204" pitchFamily="34" charset="0"/>
                          <a:ea typeface="Times New Roman" panose="02020603050405020304" pitchFamily="18" charset="0"/>
                          <a:cs typeface="Arial" panose="020B0604020202020204" pitchFamily="34" charset="0"/>
                        </a:rPr>
                        <a:t>2</a:t>
                      </a:r>
                      <a:r>
                        <a:rPr lang="en-CA" sz="900" dirty="0">
                          <a:latin typeface="Arial" panose="020B0604020202020204" pitchFamily="34" charset="0"/>
                          <a:cs typeface="Arial" panose="020B0604020202020204" pitchFamily="34" charset="0"/>
                        </a:rPr>
                        <a:t>)</a:t>
                      </a:r>
                    </a:p>
                  </a:txBody>
                  <a:tcPr anchor="ctr"/>
                </a:tc>
                <a:tc>
                  <a:txBody>
                    <a:bodyPr/>
                    <a:lstStyle/>
                    <a:p>
                      <a:pPr marL="0" marR="0" lvl="0" indent="0" algn="ctr" defTabSz="914276" rtl="0" eaLnBrk="1" fontAlgn="auto" latinLnBrk="0" hangingPunct="1">
                        <a:lnSpc>
                          <a:spcPct val="100000"/>
                        </a:lnSpc>
                        <a:spcBef>
                          <a:spcPts val="0"/>
                        </a:spcBef>
                        <a:spcAft>
                          <a:spcPts val="0"/>
                        </a:spcAft>
                        <a:buClrTx/>
                        <a:buSzTx/>
                        <a:buFontTx/>
                        <a:buNone/>
                        <a:tabLst/>
                        <a:defRPr/>
                      </a:pPr>
                      <a:r>
                        <a:rPr lang="en-CA" sz="900" dirty="0">
                          <a:latin typeface="Arial" panose="020B0604020202020204" pitchFamily="34" charset="0"/>
                          <a:cs typeface="Arial" panose="020B0604020202020204" pitchFamily="34" charset="0"/>
                        </a:rPr>
                        <a:t>54,000 </a:t>
                      </a:r>
                      <a:r>
                        <a:rPr lang="en-CA" sz="900" dirty="0">
                          <a:latin typeface="Arial" panose="020B0604020202020204" pitchFamily="34" charset="0"/>
                          <a:ea typeface="Times New Roman" panose="02020603050405020304" pitchFamily="18" charset="0"/>
                          <a:cs typeface="Arial" panose="020B0604020202020204" pitchFamily="34" charset="0"/>
                        </a:rPr>
                        <a:t>ft</a:t>
                      </a:r>
                      <a:r>
                        <a:rPr lang="en-CA" sz="900" baseline="30000" dirty="0">
                          <a:latin typeface="Arial" panose="020B0604020202020204" pitchFamily="34" charset="0"/>
                          <a:ea typeface="Times New Roman" panose="02020603050405020304" pitchFamily="18" charset="0"/>
                          <a:cs typeface="Arial" panose="020B0604020202020204" pitchFamily="34" charset="0"/>
                        </a:rPr>
                        <a:t>2</a:t>
                      </a:r>
                      <a:endParaRPr lang="en-CA" sz="900" dirty="0">
                        <a:latin typeface="Arial" panose="020B0604020202020204" pitchFamily="34" charset="0"/>
                        <a:cs typeface="Arial" panose="020B0604020202020204" pitchFamily="34" charset="0"/>
                      </a:endParaRPr>
                    </a:p>
                    <a:p>
                      <a:pPr marL="0" marR="0" lvl="0" indent="0" algn="ctr" defTabSz="914276" rtl="0" eaLnBrk="1" fontAlgn="auto" latinLnBrk="0" hangingPunct="1">
                        <a:lnSpc>
                          <a:spcPct val="100000"/>
                        </a:lnSpc>
                        <a:spcBef>
                          <a:spcPts val="0"/>
                        </a:spcBef>
                        <a:spcAft>
                          <a:spcPts val="0"/>
                        </a:spcAft>
                        <a:buClrTx/>
                        <a:buSzTx/>
                        <a:buFontTx/>
                        <a:buNone/>
                        <a:tabLst/>
                        <a:defRPr/>
                      </a:pPr>
                      <a:r>
                        <a:rPr lang="en-CA" sz="900" dirty="0">
                          <a:latin typeface="Arial" panose="020B0604020202020204" pitchFamily="34" charset="0"/>
                          <a:cs typeface="Arial" panose="020B0604020202020204" pitchFamily="34" charset="0"/>
                        </a:rPr>
                        <a:t>(5016 m</a:t>
                      </a:r>
                      <a:r>
                        <a:rPr lang="en-CA" sz="900" baseline="30000" dirty="0">
                          <a:latin typeface="Arial" panose="020B0604020202020204" pitchFamily="34" charset="0"/>
                          <a:ea typeface="Times New Roman" panose="02020603050405020304" pitchFamily="18" charset="0"/>
                          <a:cs typeface="Arial" panose="020B0604020202020204" pitchFamily="34" charset="0"/>
                        </a:rPr>
                        <a:t>2</a:t>
                      </a:r>
                      <a:r>
                        <a:rPr lang="en-CA" sz="900" dirty="0">
                          <a:latin typeface="Arial" panose="020B0604020202020204" pitchFamily="34" charset="0"/>
                          <a:cs typeface="Arial" panose="020B0604020202020204" pitchFamily="34" charset="0"/>
                        </a:rPr>
                        <a:t>)</a:t>
                      </a:r>
                    </a:p>
                  </a:txBody>
                  <a:tcPr anchor="ctr"/>
                </a:tc>
                <a:tc>
                  <a:txBody>
                    <a:bodyPr/>
                    <a:lstStyle/>
                    <a:p>
                      <a:pPr marL="0" marR="0" lvl="0" indent="0" algn="ctr" defTabSz="914276" rtl="0" eaLnBrk="1" fontAlgn="auto" latinLnBrk="0" hangingPunct="1">
                        <a:lnSpc>
                          <a:spcPct val="100000"/>
                        </a:lnSpc>
                        <a:spcBef>
                          <a:spcPts val="0"/>
                        </a:spcBef>
                        <a:spcAft>
                          <a:spcPts val="0"/>
                        </a:spcAft>
                        <a:buClrTx/>
                        <a:buSzTx/>
                        <a:buFontTx/>
                        <a:buNone/>
                        <a:tabLst/>
                        <a:defRPr/>
                      </a:pPr>
                      <a:r>
                        <a:rPr lang="en-CA" sz="900" dirty="0">
                          <a:latin typeface="Arial" panose="020B0604020202020204" pitchFamily="34" charset="0"/>
                          <a:cs typeface="Arial" panose="020B0604020202020204" pitchFamily="34" charset="0"/>
                        </a:rPr>
                        <a:t>45,000 </a:t>
                      </a:r>
                      <a:r>
                        <a:rPr lang="en-CA" sz="900" dirty="0">
                          <a:latin typeface="Arial" panose="020B0604020202020204" pitchFamily="34" charset="0"/>
                          <a:ea typeface="Times New Roman" panose="02020603050405020304" pitchFamily="18" charset="0"/>
                          <a:cs typeface="Arial" panose="020B0604020202020204" pitchFamily="34" charset="0"/>
                        </a:rPr>
                        <a:t>ft</a:t>
                      </a:r>
                      <a:r>
                        <a:rPr lang="en-CA" sz="900" baseline="30000" dirty="0">
                          <a:latin typeface="Arial" panose="020B0604020202020204" pitchFamily="34" charset="0"/>
                          <a:ea typeface="Times New Roman" panose="02020603050405020304" pitchFamily="18" charset="0"/>
                          <a:cs typeface="Arial" panose="020B0604020202020204" pitchFamily="34" charset="0"/>
                        </a:rPr>
                        <a:t>2</a:t>
                      </a:r>
                      <a:endParaRPr lang="en-CA" sz="900" dirty="0">
                        <a:latin typeface="Arial" panose="020B0604020202020204" pitchFamily="34" charset="0"/>
                        <a:cs typeface="Arial" panose="020B0604020202020204" pitchFamily="34" charset="0"/>
                      </a:endParaRPr>
                    </a:p>
                    <a:p>
                      <a:pPr marL="0" marR="0" lvl="0" indent="0" algn="ctr" defTabSz="914276" rtl="0" eaLnBrk="1" fontAlgn="auto" latinLnBrk="0" hangingPunct="1">
                        <a:lnSpc>
                          <a:spcPct val="100000"/>
                        </a:lnSpc>
                        <a:spcBef>
                          <a:spcPts val="0"/>
                        </a:spcBef>
                        <a:spcAft>
                          <a:spcPts val="0"/>
                        </a:spcAft>
                        <a:buClrTx/>
                        <a:buSzTx/>
                        <a:buFontTx/>
                        <a:buNone/>
                        <a:tabLst/>
                        <a:defRPr/>
                      </a:pPr>
                      <a:r>
                        <a:rPr lang="en-CA" sz="900" dirty="0">
                          <a:latin typeface="Arial" panose="020B0604020202020204" pitchFamily="34" charset="0"/>
                          <a:cs typeface="Arial" panose="020B0604020202020204" pitchFamily="34" charset="0"/>
                        </a:rPr>
                        <a:t>(4180 m</a:t>
                      </a:r>
                      <a:r>
                        <a:rPr lang="en-CA" sz="900" baseline="30000" dirty="0">
                          <a:latin typeface="Arial" panose="020B0604020202020204" pitchFamily="34" charset="0"/>
                          <a:ea typeface="Times New Roman" panose="02020603050405020304" pitchFamily="18" charset="0"/>
                          <a:cs typeface="Arial" panose="020B0604020202020204" pitchFamily="34" charset="0"/>
                        </a:rPr>
                        <a:t>2</a:t>
                      </a:r>
                      <a:r>
                        <a:rPr lang="en-CA" sz="900" dirty="0">
                          <a:latin typeface="Arial" panose="020B0604020202020204" pitchFamily="34" charset="0"/>
                          <a:cs typeface="Arial" panose="020B0604020202020204" pitchFamily="34" charset="0"/>
                        </a:rPr>
                        <a:t>)</a:t>
                      </a:r>
                    </a:p>
                  </a:txBody>
                  <a:tcPr anchor="ctr"/>
                </a:tc>
                <a:extLst>
                  <a:ext uri="{0D108BD9-81ED-4DB2-BD59-A6C34878D82A}">
                    <a16:rowId xmlns:a16="http://schemas.microsoft.com/office/drawing/2014/main" val="534833395"/>
                  </a:ext>
                </a:extLst>
              </a:tr>
            </a:tbl>
          </a:graphicData>
        </a:graphic>
      </p:graphicFrame>
    </p:spTree>
    <p:extLst>
      <p:ext uri="{BB962C8B-B14F-4D97-AF65-F5344CB8AC3E}">
        <p14:creationId xmlns:p14="http://schemas.microsoft.com/office/powerpoint/2010/main" val="6941094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A829C-9375-2383-28E9-C7937F49B41A}"/>
              </a:ext>
            </a:extLst>
          </p:cNvPr>
          <p:cNvSpPr>
            <a:spLocks noGrp="1"/>
          </p:cNvSpPr>
          <p:nvPr>
            <p:ph type="title"/>
          </p:nvPr>
        </p:nvSpPr>
        <p:spPr/>
        <p:txBody>
          <a:bodyPr/>
          <a:lstStyle/>
          <a:p>
            <a:r>
              <a:rPr lang="en-CA" dirty="0"/>
              <a:t>CLT Mass Timber Building Code Development</a:t>
            </a:r>
          </a:p>
        </p:txBody>
      </p:sp>
      <p:sp>
        <p:nvSpPr>
          <p:cNvPr id="3" name="Content Placeholder 2">
            <a:extLst>
              <a:ext uri="{FF2B5EF4-FFF2-40B4-BE49-F238E27FC236}">
                <a16:creationId xmlns:a16="http://schemas.microsoft.com/office/drawing/2014/main" id="{0FC09B11-7EBB-6F66-C93E-FA99A25FC7A6}"/>
              </a:ext>
            </a:extLst>
          </p:cNvPr>
          <p:cNvSpPr>
            <a:spLocks noGrp="1"/>
          </p:cNvSpPr>
          <p:nvPr>
            <p:ph sz="half" idx="1"/>
          </p:nvPr>
        </p:nvSpPr>
        <p:spPr>
          <a:xfrm>
            <a:off x="900113" y="1600200"/>
            <a:ext cx="5326626" cy="4572000"/>
          </a:xfrm>
        </p:spPr>
        <p:txBody>
          <a:bodyPr/>
          <a:lstStyle/>
          <a:p>
            <a:r>
              <a:rPr lang="en-CA" b="1" dirty="0"/>
              <a:t>2022:</a:t>
            </a:r>
            <a:r>
              <a:rPr lang="en-CA" dirty="0"/>
              <a:t> 284′ (86 m), 25-story Ascent MKE mixed-use building in Milwaukee, Wisconsin, officially the tallest mass timber building in the world. </a:t>
            </a:r>
          </a:p>
          <a:p>
            <a:endParaRPr lang="en-CA" dirty="0"/>
          </a:p>
          <a:p>
            <a:r>
              <a:rPr lang="en-CA" dirty="0"/>
              <a:t>Other proposals are up to 100 meters. </a:t>
            </a:r>
          </a:p>
          <a:p>
            <a:endParaRPr lang="en-CA" dirty="0"/>
          </a:p>
          <a:p>
            <a:r>
              <a:rPr lang="en-CA" dirty="0"/>
              <a:t>The building has 19 stories of mass timber on six stories of concrete.</a:t>
            </a:r>
          </a:p>
          <a:p>
            <a:endParaRPr lang="en-CA" dirty="0"/>
          </a:p>
          <a:p>
            <a:r>
              <a:rPr lang="en-CA" dirty="0"/>
              <a:t>Approvals took two years. </a:t>
            </a:r>
          </a:p>
          <a:p>
            <a:endParaRPr lang="en-CA" dirty="0"/>
          </a:p>
          <a:p>
            <a:endParaRPr lang="en-CA" dirty="0"/>
          </a:p>
        </p:txBody>
      </p:sp>
      <p:pic>
        <p:nvPicPr>
          <p:cNvPr id="6" name="Content Placeholder 5" descr="A collage of a building under construction&#10;&#10;Description automatically generated with low confidence">
            <a:extLst>
              <a:ext uri="{FF2B5EF4-FFF2-40B4-BE49-F238E27FC236}">
                <a16:creationId xmlns:a16="http://schemas.microsoft.com/office/drawing/2014/main" id="{9B8F4562-DC33-A504-C2DD-146AE736B91A}"/>
              </a:ext>
            </a:extLst>
          </p:cNvPr>
          <p:cNvPicPr>
            <a:picLocks noGrp="1" noChangeAspect="1"/>
          </p:cNvPicPr>
          <p:nvPr>
            <p:ph idx="13"/>
          </p:nvPr>
        </p:nvPicPr>
        <p:blipFill>
          <a:blip r:embed="rId3">
            <a:extLst>
              <a:ext uri="{28A0092B-C50C-407E-A947-70E740481C1C}">
                <a14:useLocalDpi xmlns:a14="http://schemas.microsoft.com/office/drawing/2010/main" val="0"/>
              </a:ext>
            </a:extLst>
          </a:blip>
          <a:stretch>
            <a:fillRect/>
          </a:stretch>
        </p:blipFill>
        <p:spPr>
          <a:xfrm>
            <a:off x="6226739" y="1597140"/>
            <a:ext cx="5264380" cy="4651259"/>
          </a:xfrm>
        </p:spPr>
      </p:pic>
    </p:spTree>
    <p:extLst>
      <p:ext uri="{BB962C8B-B14F-4D97-AF65-F5344CB8AC3E}">
        <p14:creationId xmlns:p14="http://schemas.microsoft.com/office/powerpoint/2010/main" val="16716963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t>Credit Information</a:t>
            </a:r>
          </a:p>
        </p:txBody>
      </p:sp>
      <p:sp>
        <p:nvSpPr>
          <p:cNvPr id="7" name="Content Placeholder 2"/>
          <p:cNvSpPr txBox="1">
            <a:spLocks/>
          </p:cNvSpPr>
          <p:nvPr/>
        </p:nvSpPr>
        <p:spPr>
          <a:xfrm>
            <a:off x="342052" y="1110650"/>
            <a:ext cx="7143768" cy="5130775"/>
          </a:xfrm>
          <a:prstGeom prst="rect">
            <a:avLst/>
          </a:prstGeom>
          <a:noFill/>
          <a:ln>
            <a:noFill/>
          </a:ln>
          <a:effectLst/>
        </p:spPr>
        <p:txBody>
          <a:bodyPr vert="horz" lIns="0" tIns="0" rIns="0" bIns="0" rtlCol="0">
            <a:noAutofit/>
          </a:bodyPr>
          <a:lstStyle>
            <a:lvl1pPr marL="0" indent="0" algn="l" defTabSz="914400" rtl="0" eaLnBrk="1" latinLnBrk="0" hangingPunct="1">
              <a:spcBef>
                <a:spcPct val="20000"/>
              </a:spcBef>
              <a:buFont typeface="Arial" panose="020B0604020202020204" pitchFamily="34" charset="0"/>
              <a:buNone/>
              <a:defRPr sz="2800" b="1" kern="1200">
                <a:solidFill>
                  <a:schemeClr val="bg2"/>
                </a:solidFill>
                <a:latin typeface="+mn-lt"/>
                <a:ea typeface="+mn-ea"/>
                <a:cs typeface="+mn-cs"/>
              </a:defRPr>
            </a:lvl1pPr>
            <a:lvl2pPr marL="0" indent="-285750" algn="l" defTabSz="914400" rtl="0" eaLnBrk="1" latinLnBrk="0" hangingPunct="1">
              <a:spcBef>
                <a:spcPct val="20000"/>
              </a:spcBef>
              <a:buFont typeface="Arial" panose="020B0604020202020204" pitchFamily="34" charset="0"/>
              <a:buChar char="•"/>
              <a:defRPr sz="2400" kern="1200">
                <a:solidFill>
                  <a:schemeClr val="bg2"/>
                </a:solidFill>
                <a:latin typeface="+mn-lt"/>
                <a:ea typeface="+mn-ea"/>
                <a:cs typeface="+mn-cs"/>
              </a:defRPr>
            </a:lvl2pPr>
            <a:lvl3pPr marL="594360" indent="-228600" algn="l" defTabSz="914400" rtl="0" eaLnBrk="1" latinLnBrk="0" hangingPunct="1">
              <a:spcBef>
                <a:spcPct val="20000"/>
              </a:spcBef>
              <a:buFont typeface="Arial" panose="020B0604020202020204" pitchFamily="34" charset="0"/>
              <a:buChar char="‒"/>
              <a:defRPr sz="2000" kern="1200">
                <a:solidFill>
                  <a:schemeClr val="bg2"/>
                </a:solidFill>
                <a:latin typeface="+mn-lt"/>
                <a:ea typeface="+mn-ea"/>
                <a:cs typeface="+mn-cs"/>
              </a:defRPr>
            </a:lvl3pPr>
            <a:lvl4pPr marL="91440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4pPr>
            <a:lvl5pPr marL="1234440" indent="-228600" algn="l" defTabSz="914400" rtl="0" eaLnBrk="1" latinLnBrk="0" hangingPunct="1">
              <a:spcBef>
                <a:spcPct val="20000"/>
              </a:spcBef>
              <a:buFont typeface="Arial" panose="020B0604020202020204" pitchFamily="34" charset="0"/>
              <a:buChar char="»"/>
              <a:defRPr sz="1800" kern="1200">
                <a:solidFill>
                  <a:schemeClr val="bg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spcAft>
                <a:spcPts val="599"/>
              </a:spcAft>
              <a:defRPr/>
            </a:pPr>
            <a:r>
              <a:rPr lang="en-US" sz="1795" dirty="0">
                <a:solidFill>
                  <a:schemeClr val="tx1"/>
                </a:solidFill>
                <a:latin typeface="Arial"/>
                <a:cs typeface="Calibri" pitchFamily="34" charset="0"/>
              </a:rPr>
              <a:t>IACET Accreditation Information</a:t>
            </a:r>
          </a:p>
          <a:p>
            <a:pPr>
              <a:lnSpc>
                <a:spcPct val="120000"/>
              </a:lnSpc>
              <a:spcBef>
                <a:spcPts val="0"/>
              </a:spcBef>
              <a:spcAft>
                <a:spcPts val="599"/>
              </a:spcAft>
              <a:defRPr/>
            </a:pPr>
            <a:r>
              <a:rPr lang="en-US" sz="1795" b="0" dirty="0">
                <a:solidFill>
                  <a:schemeClr val="tx1"/>
                </a:solidFill>
                <a:latin typeface="Arial"/>
                <a:cs typeface="Calibri" pitchFamily="34" charset="0"/>
              </a:rPr>
              <a:t>Simpson Strong-Tie</a:t>
            </a:r>
            <a:r>
              <a:rPr lang="en-US" sz="1795" b="0" baseline="30000" dirty="0">
                <a:solidFill>
                  <a:schemeClr val="tx1"/>
                </a:solidFill>
                <a:latin typeface="Arial"/>
                <a:cs typeface="Calibri" pitchFamily="34" charset="0"/>
              </a:rPr>
              <a:t>®</a:t>
            </a:r>
            <a:r>
              <a:rPr lang="en-US" sz="1795" b="0" dirty="0">
                <a:solidFill>
                  <a:schemeClr val="tx1"/>
                </a:solidFill>
                <a:latin typeface="Arial"/>
                <a:cs typeface="Calibri" pitchFamily="34" charset="0"/>
              </a:rPr>
              <a:t> has been accredited as an Authorized Provider by the International Association for Continuing Education and Training (IACET). As a result of their Authorized Provider accreditation status, Simpson Strong-Tie</a:t>
            </a:r>
            <a:r>
              <a:rPr lang="en-US" sz="1795" b="0" baseline="30000" dirty="0">
                <a:solidFill>
                  <a:schemeClr val="tx1"/>
                </a:solidFill>
                <a:latin typeface="Arial"/>
                <a:cs typeface="Calibri" pitchFamily="34" charset="0"/>
              </a:rPr>
              <a:t>®</a:t>
            </a:r>
            <a:r>
              <a:rPr lang="en-US" sz="1795" b="0" dirty="0">
                <a:solidFill>
                  <a:schemeClr val="tx1"/>
                </a:solidFill>
                <a:latin typeface="Arial"/>
                <a:cs typeface="Calibri" pitchFamily="34" charset="0"/>
              </a:rPr>
              <a:t> is authorized to offer IACET CEUs for its programs that qualify under the ANSI/IACET Standard.</a:t>
            </a:r>
          </a:p>
          <a:p>
            <a:pPr>
              <a:lnSpc>
                <a:spcPct val="120000"/>
              </a:lnSpc>
              <a:spcBef>
                <a:spcPts val="0"/>
              </a:spcBef>
              <a:spcAft>
                <a:spcPts val="599"/>
              </a:spcAft>
              <a:defRPr/>
            </a:pPr>
            <a:r>
              <a:rPr lang="en-US" sz="1795" spc="10" dirty="0">
                <a:solidFill>
                  <a:schemeClr val="tx1"/>
                </a:solidFill>
                <a:latin typeface="Arial"/>
                <a:cs typeface="Calibri" pitchFamily="34" charset="0"/>
              </a:rPr>
              <a:t>This course offers 0.1 CEU (1 hour of credit).</a:t>
            </a:r>
          </a:p>
          <a:p>
            <a:pPr defTabSz="912114">
              <a:lnSpc>
                <a:spcPct val="120000"/>
              </a:lnSpc>
              <a:spcBef>
                <a:spcPts val="0"/>
              </a:spcBef>
              <a:spcAft>
                <a:spcPts val="599"/>
              </a:spcAft>
              <a:defRPr/>
            </a:pPr>
            <a:endParaRPr lang="en-US" sz="1795" b="0" dirty="0">
              <a:solidFill>
                <a:schemeClr val="tx2"/>
              </a:solidFill>
              <a:latin typeface="Arial"/>
              <a:cs typeface="Calibri" pitchFamily="34" charset="0"/>
            </a:endParaRP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56570" y="1441061"/>
            <a:ext cx="1799171" cy="1075840"/>
          </a:xfrm>
          <a:prstGeom prst="rect">
            <a:avLst/>
          </a:prstGeom>
        </p:spPr>
      </p:pic>
    </p:spTree>
    <p:custDataLst>
      <p:tags r:id="rId1"/>
    </p:custDataLst>
    <p:extLst>
      <p:ext uri="{BB962C8B-B14F-4D97-AF65-F5344CB8AC3E}">
        <p14:creationId xmlns:p14="http://schemas.microsoft.com/office/powerpoint/2010/main" val="29564902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64CD3D-9EAD-2B59-3B41-77BDCFB333AA}"/>
              </a:ext>
            </a:extLst>
          </p:cNvPr>
          <p:cNvSpPr/>
          <p:nvPr/>
        </p:nvSpPr>
        <p:spPr>
          <a:xfrm>
            <a:off x="0" y="0"/>
            <a:ext cx="4710113" cy="6858000"/>
          </a:xfrm>
          <a:prstGeom prst="rect">
            <a:avLst/>
          </a:prstGeom>
          <a:solidFill>
            <a:srgbClr val="F05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76"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white"/>
              </a:solidFill>
              <a:effectLst/>
              <a:uLnTx/>
              <a:uFillTx/>
              <a:latin typeface="Calibri"/>
              <a:ea typeface="+mn-ea"/>
              <a:cs typeface="+mn-cs"/>
            </a:endParaRPr>
          </a:p>
        </p:txBody>
      </p:sp>
      <p:sp>
        <p:nvSpPr>
          <p:cNvPr id="5" name="Rectangle 4">
            <a:extLst>
              <a:ext uri="{FF2B5EF4-FFF2-40B4-BE49-F238E27FC236}">
                <a16:creationId xmlns:a16="http://schemas.microsoft.com/office/drawing/2014/main" id="{6B6638CA-6BDB-33FF-104B-CEE1AF12EE3F}"/>
              </a:ext>
            </a:extLst>
          </p:cNvPr>
          <p:cNvSpPr/>
          <p:nvPr/>
        </p:nvSpPr>
        <p:spPr>
          <a:xfrm>
            <a:off x="0" y="1600200"/>
            <a:ext cx="4710113" cy="1143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76"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white"/>
              </a:solidFill>
              <a:effectLst/>
              <a:uLnTx/>
              <a:uFillTx/>
              <a:latin typeface="Calibri"/>
              <a:ea typeface="+mn-ea"/>
              <a:cs typeface="+mn-cs"/>
            </a:endParaRPr>
          </a:p>
        </p:txBody>
      </p:sp>
      <p:sp>
        <p:nvSpPr>
          <p:cNvPr id="2" name="Title 1">
            <a:extLst>
              <a:ext uri="{FF2B5EF4-FFF2-40B4-BE49-F238E27FC236}">
                <a16:creationId xmlns:a16="http://schemas.microsoft.com/office/drawing/2014/main" id="{B1294419-1B7C-2838-A6BE-AA10D56E551D}"/>
              </a:ext>
            </a:extLst>
          </p:cNvPr>
          <p:cNvSpPr>
            <a:spLocks noGrp="1"/>
          </p:cNvSpPr>
          <p:nvPr>
            <p:ph type="title"/>
          </p:nvPr>
        </p:nvSpPr>
        <p:spPr>
          <a:xfrm>
            <a:off x="0" y="1600200"/>
            <a:ext cx="4710113" cy="1143000"/>
          </a:xfrm>
          <a:solidFill>
            <a:srgbClr val="92D050"/>
          </a:solidFill>
        </p:spPr>
        <p:txBody>
          <a:bodyPr lIns="914400"/>
          <a:lstStyle/>
          <a:p>
            <a:r>
              <a:rPr lang="en-US" dirty="0">
                <a:solidFill>
                  <a:srgbClr val="2F5310"/>
                </a:solidFill>
              </a:rPr>
              <a:t>Review Question</a:t>
            </a:r>
          </a:p>
        </p:txBody>
      </p:sp>
      <p:sp>
        <p:nvSpPr>
          <p:cNvPr id="3" name="Content Placeholder 2">
            <a:extLst>
              <a:ext uri="{FF2B5EF4-FFF2-40B4-BE49-F238E27FC236}">
                <a16:creationId xmlns:a16="http://schemas.microsoft.com/office/drawing/2014/main" id="{31762256-0AFF-5096-BB8B-125711815AE1}"/>
              </a:ext>
            </a:extLst>
          </p:cNvPr>
          <p:cNvSpPr>
            <a:spLocks noGrp="1"/>
          </p:cNvSpPr>
          <p:nvPr>
            <p:ph sz="half" idx="10"/>
          </p:nvPr>
        </p:nvSpPr>
        <p:spPr>
          <a:xfrm>
            <a:off x="900113" y="3581400"/>
            <a:ext cx="3199606" cy="2782824"/>
          </a:xfrm>
        </p:spPr>
        <p:txBody>
          <a:bodyPr/>
          <a:lstStyle/>
          <a:p>
            <a:r>
              <a:rPr lang="en-US" sz="2000" dirty="0"/>
              <a:t>How many mass construction types did the IBC recognize in 2018, and what were they?</a:t>
            </a:r>
          </a:p>
        </p:txBody>
      </p:sp>
      <p:pic>
        <p:nvPicPr>
          <p:cNvPr id="6" name="Picture 5" descr="Sun shining through the trees&#10;&#10;Description automatically generated with low confidence">
            <a:extLst>
              <a:ext uri="{FF2B5EF4-FFF2-40B4-BE49-F238E27FC236}">
                <a16:creationId xmlns:a16="http://schemas.microsoft.com/office/drawing/2014/main" id="{A92DEC8C-5A18-1BCD-6B05-C14E99AD6F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4115" y="0"/>
            <a:ext cx="7437723" cy="6858000"/>
          </a:xfrm>
          <a:prstGeom prst="rect">
            <a:avLst/>
          </a:prstGeom>
        </p:spPr>
      </p:pic>
    </p:spTree>
    <p:custDataLst>
      <p:tags r:id="rId1"/>
    </p:custDataLst>
    <p:extLst>
      <p:ext uri="{BB962C8B-B14F-4D97-AF65-F5344CB8AC3E}">
        <p14:creationId xmlns:p14="http://schemas.microsoft.com/office/powerpoint/2010/main" val="41590982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64CD3D-9EAD-2B59-3B41-77BDCFB333AA}"/>
              </a:ext>
            </a:extLst>
          </p:cNvPr>
          <p:cNvSpPr/>
          <p:nvPr/>
        </p:nvSpPr>
        <p:spPr>
          <a:xfrm>
            <a:off x="0" y="0"/>
            <a:ext cx="4710113" cy="6858000"/>
          </a:xfrm>
          <a:prstGeom prst="rect">
            <a:avLst/>
          </a:prstGeom>
          <a:solidFill>
            <a:srgbClr val="F05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76"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white"/>
              </a:solidFill>
              <a:effectLst/>
              <a:uLnTx/>
              <a:uFillTx/>
              <a:latin typeface="Calibri"/>
              <a:ea typeface="+mn-ea"/>
              <a:cs typeface="+mn-cs"/>
            </a:endParaRPr>
          </a:p>
        </p:txBody>
      </p:sp>
      <p:sp>
        <p:nvSpPr>
          <p:cNvPr id="5" name="Rectangle 4">
            <a:extLst>
              <a:ext uri="{FF2B5EF4-FFF2-40B4-BE49-F238E27FC236}">
                <a16:creationId xmlns:a16="http://schemas.microsoft.com/office/drawing/2014/main" id="{6B6638CA-6BDB-33FF-104B-CEE1AF12EE3F}"/>
              </a:ext>
            </a:extLst>
          </p:cNvPr>
          <p:cNvSpPr/>
          <p:nvPr/>
        </p:nvSpPr>
        <p:spPr>
          <a:xfrm>
            <a:off x="0" y="1600200"/>
            <a:ext cx="4710113" cy="1143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76"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white"/>
              </a:solidFill>
              <a:effectLst/>
              <a:uLnTx/>
              <a:uFillTx/>
              <a:latin typeface="Calibri"/>
              <a:ea typeface="+mn-ea"/>
              <a:cs typeface="+mn-cs"/>
            </a:endParaRPr>
          </a:p>
        </p:txBody>
      </p:sp>
      <p:sp>
        <p:nvSpPr>
          <p:cNvPr id="2" name="Title 1">
            <a:extLst>
              <a:ext uri="{FF2B5EF4-FFF2-40B4-BE49-F238E27FC236}">
                <a16:creationId xmlns:a16="http://schemas.microsoft.com/office/drawing/2014/main" id="{B1294419-1B7C-2838-A6BE-AA10D56E551D}"/>
              </a:ext>
            </a:extLst>
          </p:cNvPr>
          <p:cNvSpPr>
            <a:spLocks noGrp="1"/>
          </p:cNvSpPr>
          <p:nvPr>
            <p:ph type="title"/>
          </p:nvPr>
        </p:nvSpPr>
        <p:spPr>
          <a:xfrm>
            <a:off x="0" y="1600200"/>
            <a:ext cx="4710113" cy="1143000"/>
          </a:xfrm>
          <a:solidFill>
            <a:srgbClr val="92D050"/>
          </a:solidFill>
        </p:spPr>
        <p:txBody>
          <a:bodyPr lIns="914400"/>
          <a:lstStyle/>
          <a:p>
            <a:r>
              <a:rPr lang="en-US" dirty="0">
                <a:solidFill>
                  <a:srgbClr val="2F5310"/>
                </a:solidFill>
              </a:rPr>
              <a:t>Answer</a:t>
            </a:r>
          </a:p>
        </p:txBody>
      </p:sp>
      <p:sp>
        <p:nvSpPr>
          <p:cNvPr id="3" name="Content Placeholder 2">
            <a:extLst>
              <a:ext uri="{FF2B5EF4-FFF2-40B4-BE49-F238E27FC236}">
                <a16:creationId xmlns:a16="http://schemas.microsoft.com/office/drawing/2014/main" id="{31762256-0AFF-5096-BB8B-125711815AE1}"/>
              </a:ext>
            </a:extLst>
          </p:cNvPr>
          <p:cNvSpPr>
            <a:spLocks noGrp="1"/>
          </p:cNvSpPr>
          <p:nvPr>
            <p:ph sz="half" idx="10"/>
          </p:nvPr>
        </p:nvSpPr>
        <p:spPr>
          <a:xfrm>
            <a:off x="900113" y="3581400"/>
            <a:ext cx="2971006" cy="2782824"/>
          </a:xfrm>
        </p:spPr>
        <p:txBody>
          <a:bodyPr/>
          <a:lstStyle/>
          <a:p>
            <a:r>
              <a:rPr lang="en-CA" sz="2000" dirty="0">
                <a:effectLst/>
                <a:latin typeface="Arial" panose="020B0604020202020204" pitchFamily="34" charset="0"/>
                <a:ea typeface="Calibri" panose="020F0502020204030204" pitchFamily="34" charset="0"/>
                <a:cs typeface="Times New Roman" panose="02020603050405020304" pitchFamily="18" charset="0"/>
              </a:rPr>
              <a:t>In 2018, the IBC contained nine construction types (I, II, III, IV, and V), with all but type IV (heavy timber or HT) having an A and B type. </a:t>
            </a:r>
            <a:endParaRPr lang="en-US" sz="2000" dirty="0"/>
          </a:p>
        </p:txBody>
      </p:sp>
      <p:pic>
        <p:nvPicPr>
          <p:cNvPr id="6" name="Picture 5" descr="Sun shining through the trees&#10;&#10;Description automatically generated with low confidence">
            <a:extLst>
              <a:ext uri="{FF2B5EF4-FFF2-40B4-BE49-F238E27FC236}">
                <a16:creationId xmlns:a16="http://schemas.microsoft.com/office/drawing/2014/main" id="{C4993AC7-79B8-7AA5-31F1-2FA42DB9F02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33119" y="0"/>
            <a:ext cx="7528719" cy="6858000"/>
          </a:xfrm>
          <a:prstGeom prst="rect">
            <a:avLst/>
          </a:prstGeom>
        </p:spPr>
      </p:pic>
    </p:spTree>
    <p:custDataLst>
      <p:tags r:id="rId1"/>
    </p:custDataLst>
    <p:extLst>
      <p:ext uri="{BB962C8B-B14F-4D97-AF65-F5344CB8AC3E}">
        <p14:creationId xmlns:p14="http://schemas.microsoft.com/office/powerpoint/2010/main" val="28405604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metalware, metal&#10;&#10;Description automatically generated">
            <a:extLst>
              <a:ext uri="{FF2B5EF4-FFF2-40B4-BE49-F238E27FC236}">
                <a16:creationId xmlns:a16="http://schemas.microsoft.com/office/drawing/2014/main" id="{786660E4-C337-1E02-5DA7-B66CFE22E1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5313" y="0"/>
            <a:ext cx="12039181" cy="6858000"/>
          </a:xfrm>
          <a:prstGeom prst="rect">
            <a:avLst/>
          </a:prstGeom>
        </p:spPr>
      </p:pic>
      <p:sp>
        <p:nvSpPr>
          <p:cNvPr id="4" name="Rectangle 3">
            <a:extLst>
              <a:ext uri="{FF2B5EF4-FFF2-40B4-BE49-F238E27FC236}">
                <a16:creationId xmlns:a16="http://schemas.microsoft.com/office/drawing/2014/main" id="{F37050A3-F361-05FD-3AF5-111CC651782C}"/>
              </a:ext>
            </a:extLst>
          </p:cNvPr>
          <p:cNvSpPr/>
          <p:nvPr/>
        </p:nvSpPr>
        <p:spPr>
          <a:xfrm>
            <a:off x="603137" y="0"/>
            <a:ext cx="11566207" cy="6858000"/>
          </a:xfrm>
          <a:prstGeom prst="rect">
            <a:avLst/>
          </a:prstGeom>
          <a:solidFill>
            <a:schemeClr val="tx1">
              <a:lumMod val="65000"/>
              <a:lumOff val="3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4B3C1D1-9AA7-4C45-1DA1-2473AEB081E1}"/>
              </a:ext>
            </a:extLst>
          </p:cNvPr>
          <p:cNvSpPr>
            <a:spLocks noGrp="1"/>
          </p:cNvSpPr>
          <p:nvPr>
            <p:ph type="title"/>
          </p:nvPr>
        </p:nvSpPr>
        <p:spPr/>
        <p:txBody>
          <a:bodyPr/>
          <a:lstStyle/>
          <a:p>
            <a:r>
              <a:rPr lang="en-US" dirty="0"/>
              <a:t>MASS  TIMBER CONNECTORS AND FASTENERS</a:t>
            </a:r>
          </a:p>
        </p:txBody>
      </p:sp>
    </p:spTree>
    <p:custDataLst>
      <p:tags r:id="rId1"/>
    </p:custDataLst>
    <p:extLst>
      <p:ext uri="{BB962C8B-B14F-4D97-AF65-F5344CB8AC3E}">
        <p14:creationId xmlns:p14="http://schemas.microsoft.com/office/powerpoint/2010/main" val="23479217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8ED1A-DDE2-53BB-A894-6B7C2E204938}"/>
              </a:ext>
            </a:extLst>
          </p:cNvPr>
          <p:cNvSpPr>
            <a:spLocks noGrp="1"/>
          </p:cNvSpPr>
          <p:nvPr>
            <p:ph type="title"/>
          </p:nvPr>
        </p:nvSpPr>
        <p:spPr/>
        <p:txBody>
          <a:bodyPr/>
          <a:lstStyle/>
          <a:p>
            <a:r>
              <a:rPr lang="en-CA" dirty="0"/>
              <a:t>Connection Classes</a:t>
            </a:r>
          </a:p>
        </p:txBody>
      </p:sp>
      <p:sp>
        <p:nvSpPr>
          <p:cNvPr id="3" name="Content Placeholder 2">
            <a:extLst>
              <a:ext uri="{FF2B5EF4-FFF2-40B4-BE49-F238E27FC236}">
                <a16:creationId xmlns:a16="http://schemas.microsoft.com/office/drawing/2014/main" id="{B29CD159-95D1-E639-9513-41349CA2D8C7}"/>
              </a:ext>
            </a:extLst>
          </p:cNvPr>
          <p:cNvSpPr>
            <a:spLocks noGrp="1"/>
          </p:cNvSpPr>
          <p:nvPr>
            <p:ph sz="half" idx="1"/>
          </p:nvPr>
        </p:nvSpPr>
        <p:spPr>
          <a:xfrm>
            <a:off x="900113" y="1600200"/>
            <a:ext cx="5104607" cy="4572000"/>
          </a:xfrm>
        </p:spPr>
        <p:txBody>
          <a:bodyPr/>
          <a:lstStyle/>
          <a:p>
            <a:pPr marL="285750" indent="-285750">
              <a:buFont typeface="Arial" panose="020B0604020202020204" pitchFamily="34" charset="0"/>
              <a:buChar char="•"/>
            </a:pPr>
            <a:r>
              <a:rPr lang="en-CA" b="1" dirty="0"/>
              <a:t>Class 1 </a:t>
            </a:r>
            <a:r>
              <a:rPr lang="en-CA" dirty="0"/>
              <a:t>connections require only mass timber elements and structural fasteners and to be fire resistant </a:t>
            </a:r>
            <a:r>
              <a:rPr lang="en-CA" sz="1200" dirty="0"/>
              <a:t>(per </a:t>
            </a:r>
            <a:r>
              <a:rPr lang="en-US" sz="1200" i="1" dirty="0"/>
              <a:t>National Design Specification</a:t>
            </a:r>
            <a:r>
              <a:rPr lang="en-US" sz="1200" i="1" baseline="30000" dirty="0"/>
              <a:t>®</a:t>
            </a:r>
            <a:r>
              <a:rPr lang="en-US" sz="1200" i="1" dirty="0"/>
              <a:t> (NDS</a:t>
            </a:r>
            <a:r>
              <a:rPr lang="en-US" sz="1200" i="1" baseline="30000" dirty="0"/>
              <a:t>®</a:t>
            </a:r>
            <a:r>
              <a:rPr lang="en-US" sz="1200" i="1" dirty="0"/>
              <a:t>) for Wood Construction) </a:t>
            </a:r>
          </a:p>
          <a:p>
            <a:pPr marL="285750" indent="-285750">
              <a:buFont typeface="Arial" panose="020B0604020202020204" pitchFamily="34" charset="0"/>
              <a:buChar char="•"/>
            </a:pPr>
            <a:endParaRPr lang="en-US" i="1" dirty="0"/>
          </a:p>
          <a:p>
            <a:pPr marL="285750" indent="-285750">
              <a:buFont typeface="Arial" panose="020B0604020202020204" pitchFamily="34" charset="0"/>
              <a:buChar char="•"/>
            </a:pPr>
            <a:r>
              <a:rPr lang="en-CA" b="1" dirty="0"/>
              <a:t>Class 2 </a:t>
            </a:r>
            <a:r>
              <a:rPr lang="en-CA" dirty="0"/>
              <a:t>connections are custom steel-fabricated elements: plates, angles, and structural fasteners. They require additional fire protection.</a:t>
            </a:r>
          </a:p>
          <a:p>
            <a:pPr marL="285750" indent="-285750">
              <a:buFont typeface="Arial" panose="020B0604020202020204" pitchFamily="34" charset="0"/>
              <a:buChar char="•"/>
            </a:pPr>
            <a:endParaRPr lang="en-CA" dirty="0"/>
          </a:p>
          <a:p>
            <a:endParaRPr lang="en-CA" dirty="0"/>
          </a:p>
        </p:txBody>
      </p:sp>
      <p:pic>
        <p:nvPicPr>
          <p:cNvPr id="8" name="Content Placeholder 7" descr="A picture containing text, screenshot, diagram, line&#10;&#10;Description automatically generated">
            <a:extLst>
              <a:ext uri="{FF2B5EF4-FFF2-40B4-BE49-F238E27FC236}">
                <a16:creationId xmlns:a16="http://schemas.microsoft.com/office/drawing/2014/main" id="{AB4A1B72-230A-3BE9-3EB4-2CA259E72481}"/>
              </a:ext>
            </a:extLst>
          </p:cNvPr>
          <p:cNvPicPr>
            <a:picLocks noGrp="1" noChangeAspect="1"/>
          </p:cNvPicPr>
          <p:nvPr>
            <p:ph idx="13"/>
          </p:nvPr>
        </p:nvPicPr>
        <p:blipFill>
          <a:blip r:embed="rId3">
            <a:extLst>
              <a:ext uri="{28A0092B-C50C-407E-A947-70E740481C1C}">
                <a14:useLocalDpi xmlns:a14="http://schemas.microsoft.com/office/drawing/2010/main" val="0"/>
              </a:ext>
            </a:extLst>
          </a:blip>
          <a:stretch>
            <a:fillRect/>
          </a:stretch>
        </p:blipFill>
        <p:spPr>
          <a:xfrm>
            <a:off x="5803052" y="1371600"/>
            <a:ext cx="6019145" cy="2590800"/>
          </a:xfrm>
        </p:spPr>
      </p:pic>
      <p:sp>
        <p:nvSpPr>
          <p:cNvPr id="9" name="TextBox 8">
            <a:extLst>
              <a:ext uri="{FF2B5EF4-FFF2-40B4-BE49-F238E27FC236}">
                <a16:creationId xmlns:a16="http://schemas.microsoft.com/office/drawing/2014/main" id="{3A48130F-D8CF-CA14-5AEF-EA9B552D47B1}"/>
              </a:ext>
            </a:extLst>
          </p:cNvPr>
          <p:cNvSpPr txBox="1"/>
          <p:nvPr/>
        </p:nvSpPr>
        <p:spPr>
          <a:xfrm>
            <a:off x="823119" y="4800600"/>
            <a:ext cx="1295400" cy="1143000"/>
          </a:xfrm>
          <a:prstGeom prst="rect">
            <a:avLst/>
          </a:prstGeom>
          <a:noFill/>
        </p:spPr>
        <p:txBody>
          <a:bodyPr vert="horz" wrap="none" lIns="45720" tIns="45713" rIns="45720" bIns="45713" rtlCol="0" anchor="t">
            <a:noAutofit/>
          </a:bodyPr>
          <a:lstStyle/>
          <a:p>
            <a:pPr marL="342900" indent="-342900">
              <a:buFont typeface="Arial" panose="020B0604020202020204" pitchFamily="34" charset="0"/>
              <a:buChar char="•"/>
            </a:pPr>
            <a:r>
              <a:rPr lang="en-US" sz="2000" b="1" dirty="0">
                <a:solidFill>
                  <a:srgbClr val="1C1C1C"/>
                </a:solidFill>
                <a:latin typeface="Arial" panose="020B0604020202020204" pitchFamily="34" charset="0"/>
                <a:ea typeface="Tahoma" panose="020B0604030504040204" pitchFamily="34" charset="0"/>
                <a:cs typeface="Arial" panose="020B0604020202020204" pitchFamily="34" charset="0"/>
              </a:rPr>
              <a:t>Class 3 </a:t>
            </a:r>
            <a:r>
              <a:rPr lang="en-US" sz="2000" dirty="0">
                <a:solidFill>
                  <a:srgbClr val="1C1C1C"/>
                </a:solidFill>
                <a:latin typeface="Arial" panose="020B0604020202020204" pitchFamily="34" charset="0"/>
                <a:ea typeface="Tahoma" panose="020B0604030504040204" pitchFamily="34" charset="0"/>
                <a:cs typeface="Arial" panose="020B0604020202020204" pitchFamily="34" charset="0"/>
              </a:rPr>
              <a:t>connections are prefabricated proprietary connectors mainly using wood to </a:t>
            </a:r>
          </a:p>
          <a:p>
            <a:r>
              <a:rPr lang="en-US" sz="2000" dirty="0">
                <a:solidFill>
                  <a:srgbClr val="1C1C1C"/>
                </a:solidFill>
                <a:latin typeface="Arial" panose="020B0604020202020204" pitchFamily="34" charset="0"/>
                <a:ea typeface="Tahoma" panose="020B0604030504040204" pitchFamily="34" charset="0"/>
                <a:cs typeface="Arial" panose="020B0604020202020204" pitchFamily="34" charset="0"/>
              </a:rPr>
              <a:t>      protect the steel connector.</a:t>
            </a:r>
          </a:p>
          <a:p>
            <a:pPr marL="800038" lvl="1" indent="-342900">
              <a:buFont typeface="Arial" panose="020B0604020202020204" pitchFamily="34" charset="0"/>
              <a:buChar char="•"/>
            </a:pPr>
            <a:r>
              <a:rPr lang="en-US" sz="2000" dirty="0">
                <a:solidFill>
                  <a:srgbClr val="1C1C1C"/>
                </a:solidFill>
                <a:latin typeface="Arial" panose="020B0604020202020204" pitchFamily="34" charset="0"/>
                <a:ea typeface="Tahoma" panose="020B0604030504040204" pitchFamily="34" charset="0"/>
                <a:cs typeface="Arial" panose="020B0604020202020204" pitchFamily="34" charset="0"/>
              </a:rPr>
              <a:t>often backed by supporting strength tests and either have a specified fire rating </a:t>
            </a:r>
          </a:p>
          <a:p>
            <a:pPr lvl="1"/>
            <a:r>
              <a:rPr lang="en-US" sz="2000" dirty="0">
                <a:solidFill>
                  <a:srgbClr val="1C1C1C"/>
                </a:solidFill>
                <a:latin typeface="Arial" panose="020B0604020202020204" pitchFamily="34" charset="0"/>
                <a:ea typeface="Tahoma" panose="020B0604030504040204" pitchFamily="34" charset="0"/>
                <a:cs typeface="Arial" panose="020B0604020202020204" pitchFamily="34" charset="0"/>
              </a:rPr>
              <a:t>     or require additional protection.</a:t>
            </a:r>
          </a:p>
        </p:txBody>
      </p:sp>
    </p:spTree>
    <p:extLst>
      <p:ext uri="{BB962C8B-B14F-4D97-AF65-F5344CB8AC3E}">
        <p14:creationId xmlns:p14="http://schemas.microsoft.com/office/powerpoint/2010/main" val="35088459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D8FAC5-F053-D185-B50C-B87F09561072}"/>
              </a:ext>
            </a:extLst>
          </p:cNvPr>
          <p:cNvSpPr>
            <a:spLocks noGrp="1"/>
          </p:cNvSpPr>
          <p:nvPr>
            <p:ph type="title"/>
          </p:nvPr>
        </p:nvSpPr>
        <p:spPr/>
        <p:txBody>
          <a:bodyPr/>
          <a:lstStyle/>
          <a:p>
            <a:r>
              <a:rPr lang="en-CA" dirty="0"/>
              <a:t>Connection Types: Spline Joints</a:t>
            </a:r>
          </a:p>
        </p:txBody>
      </p:sp>
      <p:sp>
        <p:nvSpPr>
          <p:cNvPr id="3" name="Content Placeholder 2">
            <a:extLst>
              <a:ext uri="{FF2B5EF4-FFF2-40B4-BE49-F238E27FC236}">
                <a16:creationId xmlns:a16="http://schemas.microsoft.com/office/drawing/2014/main" id="{B6939DA5-7725-43AC-AEFE-35775452FDFD}"/>
              </a:ext>
            </a:extLst>
          </p:cNvPr>
          <p:cNvSpPr>
            <a:spLocks noGrp="1"/>
          </p:cNvSpPr>
          <p:nvPr>
            <p:ph sz="half" idx="1"/>
          </p:nvPr>
        </p:nvSpPr>
        <p:spPr>
          <a:xfrm>
            <a:off x="900113" y="1600200"/>
            <a:ext cx="7085806" cy="4572000"/>
          </a:xfrm>
        </p:spPr>
        <p:txBody>
          <a:bodyPr/>
          <a:lstStyle/>
          <a:p>
            <a:r>
              <a:rPr lang="en-US" b="1" dirty="0"/>
              <a:t>Spline joint</a:t>
            </a:r>
          </a:p>
          <a:p>
            <a:r>
              <a:rPr lang="en-US" b="1" dirty="0"/>
              <a:t> </a:t>
            </a:r>
          </a:p>
          <a:p>
            <a:r>
              <a:rPr lang="en-US" dirty="0"/>
              <a:t>A shallow rabbet receives a narrow plywood strip flush with the panel surface and connected to two adjacent panels with screws.</a:t>
            </a:r>
          </a:p>
          <a:p>
            <a:endParaRPr lang="en-US" dirty="0"/>
          </a:p>
          <a:p>
            <a:r>
              <a:rPr lang="en-US" dirty="0"/>
              <a:t>Splines are typically ¾″ (19 mm) to 1⅛″ (28.6 mm) thick and approximately 6″ (120 mm) wide but can be up to 10″ (25.4 cm) wide.</a:t>
            </a:r>
          </a:p>
          <a:p>
            <a:endParaRPr lang="en-US" dirty="0"/>
          </a:p>
          <a:p>
            <a:r>
              <a:rPr lang="en-US" dirty="0"/>
              <a:t>This is a common edge joint connection for a floor or roof panel. </a:t>
            </a:r>
            <a:endParaRPr lang="en-CA" dirty="0"/>
          </a:p>
          <a:p>
            <a:endParaRPr lang="en-CA" dirty="0"/>
          </a:p>
        </p:txBody>
      </p:sp>
      <p:pic>
        <p:nvPicPr>
          <p:cNvPr id="16" name="Content Placeholder 15" descr="A close-up of several pieces of wood&#10;&#10;Description automatically generated with low confidence">
            <a:extLst>
              <a:ext uri="{FF2B5EF4-FFF2-40B4-BE49-F238E27FC236}">
                <a16:creationId xmlns:a16="http://schemas.microsoft.com/office/drawing/2014/main" id="{4A1869C2-21B7-ED81-FF29-57138EEFCEA8}"/>
              </a:ext>
            </a:extLst>
          </p:cNvPr>
          <p:cNvPicPr>
            <a:picLocks noGrp="1" noChangeAspect="1"/>
          </p:cNvPicPr>
          <p:nvPr>
            <p:ph idx="13"/>
          </p:nvPr>
        </p:nvPicPr>
        <p:blipFill>
          <a:blip r:embed="rId3">
            <a:extLst>
              <a:ext uri="{28A0092B-C50C-407E-A947-70E740481C1C}">
                <a14:useLocalDpi xmlns:a14="http://schemas.microsoft.com/office/drawing/2010/main" val="0"/>
              </a:ext>
            </a:extLst>
          </a:blip>
          <a:stretch>
            <a:fillRect/>
          </a:stretch>
        </p:blipFill>
        <p:spPr>
          <a:xfrm>
            <a:off x="7985919" y="761999"/>
            <a:ext cx="3621275" cy="5429387"/>
          </a:xfrm>
        </p:spPr>
      </p:pic>
    </p:spTree>
    <p:extLst>
      <p:ext uri="{BB962C8B-B14F-4D97-AF65-F5344CB8AC3E}">
        <p14:creationId xmlns:p14="http://schemas.microsoft.com/office/powerpoint/2010/main" val="23715065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1720899-FA76-D615-C1EE-9AA885656610}"/>
              </a:ext>
            </a:extLst>
          </p:cNvPr>
          <p:cNvSpPr>
            <a:spLocks noGrp="1"/>
          </p:cNvSpPr>
          <p:nvPr>
            <p:ph sz="half" idx="1"/>
          </p:nvPr>
        </p:nvSpPr>
        <p:spPr/>
        <p:txBody>
          <a:bodyPr/>
          <a:lstStyle/>
          <a:p>
            <a:r>
              <a:rPr lang="en-US" kern="1200" dirty="0">
                <a:effectLst/>
                <a:ea typeface="Times New Roman" panose="02020603050405020304" pitchFamily="18" charset="0"/>
              </a:rPr>
              <a:t>Surface steel straps are fastened to two adjacent panels by</a:t>
            </a:r>
            <a:r>
              <a:rPr lang="en-US" b="1" kern="1200" dirty="0">
                <a:effectLst/>
                <a:ea typeface="Times New Roman" panose="02020603050405020304" pitchFamily="18" charset="0"/>
              </a:rPr>
              <a:t> </a:t>
            </a:r>
            <a:r>
              <a:rPr lang="en-US" kern="1200" dirty="0">
                <a:effectLst/>
                <a:ea typeface="Times New Roman" panose="02020603050405020304" pitchFamily="18" charset="0"/>
              </a:rPr>
              <a:t>screws.</a:t>
            </a:r>
          </a:p>
          <a:p>
            <a:r>
              <a:rPr lang="en-US" kern="1200" dirty="0">
                <a:effectLst/>
                <a:ea typeface="Times New Roman" panose="02020603050405020304" pitchFamily="18" charset="0"/>
              </a:rPr>
              <a:t>Straps provide a tensile connection across wood components. </a:t>
            </a:r>
          </a:p>
          <a:p>
            <a:r>
              <a:rPr lang="en-US" kern="1200" dirty="0">
                <a:effectLst/>
                <a:ea typeface="Times New Roman" panose="02020603050405020304" pitchFamily="18" charset="0"/>
              </a:rPr>
              <a:t>Exposed floor straps require a finished floor. </a:t>
            </a:r>
            <a:endParaRPr lang="en-CA" dirty="0">
              <a:effectLst/>
              <a:ea typeface="Times New Roman" panose="02020603050405020304" pitchFamily="18" charset="0"/>
            </a:endParaRPr>
          </a:p>
          <a:p>
            <a:endParaRPr lang="en-CA" dirty="0"/>
          </a:p>
        </p:txBody>
      </p:sp>
      <p:sp>
        <p:nvSpPr>
          <p:cNvPr id="3" name="Title 2">
            <a:extLst>
              <a:ext uri="{FF2B5EF4-FFF2-40B4-BE49-F238E27FC236}">
                <a16:creationId xmlns:a16="http://schemas.microsoft.com/office/drawing/2014/main" id="{70D816A8-5493-0D93-833A-F437CC3D52BC}"/>
              </a:ext>
            </a:extLst>
          </p:cNvPr>
          <p:cNvSpPr>
            <a:spLocks noGrp="1"/>
          </p:cNvSpPr>
          <p:nvPr>
            <p:ph type="title"/>
          </p:nvPr>
        </p:nvSpPr>
        <p:spPr/>
        <p:txBody>
          <a:bodyPr/>
          <a:lstStyle/>
          <a:p>
            <a:r>
              <a:rPr lang="en-CA" dirty="0"/>
              <a:t>Connection Types: Steel Surface Straps</a:t>
            </a:r>
          </a:p>
        </p:txBody>
      </p:sp>
      <p:pic>
        <p:nvPicPr>
          <p:cNvPr id="7" name="Picture 6" descr="A picture containing diagram, plan, text, screenshot&#10;&#10;Description automatically generated">
            <a:extLst>
              <a:ext uri="{FF2B5EF4-FFF2-40B4-BE49-F238E27FC236}">
                <a16:creationId xmlns:a16="http://schemas.microsoft.com/office/drawing/2014/main" id="{FCAC8855-C5C4-2067-E342-3BAD4D56E3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319" y="2806939"/>
            <a:ext cx="10591800" cy="3342239"/>
          </a:xfrm>
          <a:prstGeom prst="rect">
            <a:avLst/>
          </a:prstGeom>
        </p:spPr>
      </p:pic>
      <p:sp>
        <p:nvSpPr>
          <p:cNvPr id="4" name="Rectangle: Rounded Corners 3">
            <a:extLst>
              <a:ext uri="{FF2B5EF4-FFF2-40B4-BE49-F238E27FC236}">
                <a16:creationId xmlns:a16="http://schemas.microsoft.com/office/drawing/2014/main" id="{EBF2AF9B-39A4-CFFF-6E27-42C3AA877D53}"/>
              </a:ext>
            </a:extLst>
          </p:cNvPr>
          <p:cNvSpPr/>
          <p:nvPr/>
        </p:nvSpPr>
        <p:spPr>
          <a:xfrm>
            <a:off x="2804319" y="3276600"/>
            <a:ext cx="1447800" cy="5334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 name="Rectangle: Rounded Corners 4">
            <a:extLst>
              <a:ext uri="{FF2B5EF4-FFF2-40B4-BE49-F238E27FC236}">
                <a16:creationId xmlns:a16="http://schemas.microsoft.com/office/drawing/2014/main" id="{8DC3A955-2C9F-7B4E-74FF-90158036270F}"/>
              </a:ext>
            </a:extLst>
          </p:cNvPr>
          <p:cNvSpPr/>
          <p:nvPr/>
        </p:nvSpPr>
        <p:spPr>
          <a:xfrm>
            <a:off x="823279" y="3733800"/>
            <a:ext cx="1371600" cy="5334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 name="Rectangle: Rounded Corners 5">
            <a:extLst>
              <a:ext uri="{FF2B5EF4-FFF2-40B4-BE49-F238E27FC236}">
                <a16:creationId xmlns:a16="http://schemas.microsoft.com/office/drawing/2014/main" id="{24E637EF-825C-8CC4-CB91-C9CC68761086}"/>
              </a:ext>
            </a:extLst>
          </p:cNvPr>
          <p:cNvSpPr/>
          <p:nvPr/>
        </p:nvSpPr>
        <p:spPr>
          <a:xfrm>
            <a:off x="3642519" y="5562599"/>
            <a:ext cx="1371600" cy="45388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Rectangle: Rounded Corners 7">
            <a:extLst>
              <a:ext uri="{FF2B5EF4-FFF2-40B4-BE49-F238E27FC236}">
                <a16:creationId xmlns:a16="http://schemas.microsoft.com/office/drawing/2014/main" id="{D9184D6A-2D94-82A2-7C3E-C26E5951110E}"/>
              </a:ext>
            </a:extLst>
          </p:cNvPr>
          <p:cNvSpPr/>
          <p:nvPr/>
        </p:nvSpPr>
        <p:spPr>
          <a:xfrm>
            <a:off x="1813719" y="5829299"/>
            <a:ext cx="1295400" cy="34290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11367632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picture containing tan, brick, art&#10;&#10;Description automatically generated">
            <a:extLst>
              <a:ext uri="{FF2B5EF4-FFF2-40B4-BE49-F238E27FC236}">
                <a16:creationId xmlns:a16="http://schemas.microsoft.com/office/drawing/2014/main" id="{A73C5B7D-7273-EEDB-A752-AD19E50A5371}"/>
              </a:ext>
            </a:extLst>
          </p:cNvPr>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1141663" y="1436024"/>
            <a:ext cx="9676015" cy="2640676"/>
          </a:xfrm>
        </p:spPr>
      </p:pic>
      <p:sp>
        <p:nvSpPr>
          <p:cNvPr id="3" name="Title 2">
            <a:extLst>
              <a:ext uri="{FF2B5EF4-FFF2-40B4-BE49-F238E27FC236}">
                <a16:creationId xmlns:a16="http://schemas.microsoft.com/office/drawing/2014/main" id="{FAD06BA5-FAA7-8E79-205F-41DAEFEB20D0}"/>
              </a:ext>
            </a:extLst>
          </p:cNvPr>
          <p:cNvSpPr>
            <a:spLocks noGrp="1"/>
          </p:cNvSpPr>
          <p:nvPr>
            <p:ph type="title"/>
          </p:nvPr>
        </p:nvSpPr>
        <p:spPr/>
        <p:txBody>
          <a:bodyPr/>
          <a:lstStyle/>
          <a:p>
            <a:r>
              <a:rPr lang="en-CA" dirty="0"/>
              <a:t>Connection Types: Half-Lap Joints, Butt Joints, Tube Connectors</a:t>
            </a:r>
          </a:p>
        </p:txBody>
      </p:sp>
      <p:sp>
        <p:nvSpPr>
          <p:cNvPr id="4" name="TextBox 3">
            <a:extLst>
              <a:ext uri="{FF2B5EF4-FFF2-40B4-BE49-F238E27FC236}">
                <a16:creationId xmlns:a16="http://schemas.microsoft.com/office/drawing/2014/main" id="{2283D918-5107-67B8-5F90-0CEF961F3437}"/>
              </a:ext>
            </a:extLst>
          </p:cNvPr>
          <p:cNvSpPr txBox="1"/>
          <p:nvPr/>
        </p:nvSpPr>
        <p:spPr>
          <a:xfrm rot="10800000" flipV="1">
            <a:off x="823118" y="4309073"/>
            <a:ext cx="5105399" cy="1631216"/>
          </a:xfrm>
          <a:prstGeom prst="rect">
            <a:avLst/>
          </a:prstGeom>
          <a:noFill/>
        </p:spPr>
        <p:txBody>
          <a:bodyPr wrap="square">
            <a:spAutoFit/>
          </a:bodyPr>
          <a:lstStyle/>
          <a:p>
            <a:r>
              <a:rPr lang="en-US" sz="2000" b="1" dirty="0">
                <a:effectLst/>
                <a:latin typeface="Arial" panose="020B0604020202020204" pitchFamily="34" charset="0"/>
                <a:ea typeface="Times New Roman" panose="02020603050405020304" pitchFamily="18" charset="0"/>
                <a:cs typeface="Arial" panose="020B0604020202020204" pitchFamily="34" charset="0"/>
              </a:rPr>
              <a:t>Half-lap </a:t>
            </a:r>
            <a:r>
              <a:rPr lang="en-US" sz="2000" b="1" dirty="0">
                <a:latin typeface="Arial" panose="020B0604020202020204" pitchFamily="34" charset="0"/>
                <a:ea typeface="Times New Roman" panose="02020603050405020304" pitchFamily="18" charset="0"/>
                <a:cs typeface="Arial" panose="020B0604020202020204" pitchFamily="34" charset="0"/>
              </a:rPr>
              <a:t>j</a:t>
            </a:r>
            <a:r>
              <a:rPr lang="en-US" sz="2000" b="1" dirty="0">
                <a:effectLst/>
                <a:latin typeface="Arial" panose="020B0604020202020204" pitchFamily="34" charset="0"/>
                <a:ea typeface="Times New Roman" panose="02020603050405020304" pitchFamily="18" charset="0"/>
                <a:cs typeface="Arial" panose="020B0604020202020204" pitchFamily="34" charset="0"/>
              </a:rPr>
              <a:t>oint: </a:t>
            </a:r>
            <a:r>
              <a:rPr lang="en-US" sz="2000" dirty="0">
                <a:effectLst/>
                <a:latin typeface="Arial" panose="020B0604020202020204" pitchFamily="34" charset="0"/>
                <a:ea typeface="Times New Roman" panose="02020603050405020304" pitchFamily="18" charset="0"/>
                <a:cs typeface="Arial" panose="020B0604020202020204" pitchFamily="34" charset="0"/>
              </a:rPr>
              <a:t>CLT panels are routed to half depth, overlapped, and secured with screws</a:t>
            </a:r>
            <a:r>
              <a:rPr lang="en-US" sz="2000" kern="1200" dirty="0">
                <a:effectLst/>
                <a:latin typeface="Arial" panose="020B0604020202020204" pitchFamily="34" charset="0"/>
                <a:ea typeface="Times New Roman" panose="02020603050405020304" pitchFamily="18" charset="0"/>
                <a:cs typeface="Arial" panose="020B0604020202020204" pitchFamily="34" charset="0"/>
              </a:rPr>
              <a:t> inserted through horizontal portion. Joint is</a:t>
            </a:r>
            <a:r>
              <a:rPr lang="en-US" sz="2000" dirty="0">
                <a:effectLst/>
                <a:latin typeface="Arial" panose="020B0604020202020204" pitchFamily="34" charset="0"/>
                <a:ea typeface="Times New Roman" panose="02020603050405020304" pitchFamily="18" charset="0"/>
                <a:cs typeface="Arial" panose="020B0604020202020204" pitchFamily="34" charset="0"/>
              </a:rPr>
              <a:t> used beside a side cantilever where it must resist uplift.</a:t>
            </a:r>
          </a:p>
        </p:txBody>
      </p:sp>
      <p:sp>
        <p:nvSpPr>
          <p:cNvPr id="7" name="TextBox 6">
            <a:extLst>
              <a:ext uri="{FF2B5EF4-FFF2-40B4-BE49-F238E27FC236}">
                <a16:creationId xmlns:a16="http://schemas.microsoft.com/office/drawing/2014/main" id="{40325518-461C-BB89-816B-1A3155483596}"/>
              </a:ext>
            </a:extLst>
          </p:cNvPr>
          <p:cNvSpPr txBox="1"/>
          <p:nvPr/>
        </p:nvSpPr>
        <p:spPr>
          <a:xfrm rot="10800000" flipV="1">
            <a:off x="6004719" y="4270885"/>
            <a:ext cx="5562600" cy="1938992"/>
          </a:xfrm>
          <a:prstGeom prst="rect">
            <a:avLst/>
          </a:prstGeom>
          <a:noFill/>
        </p:spPr>
        <p:txBody>
          <a:bodyPr wrap="square">
            <a:spAutoFit/>
          </a:bodyPr>
          <a:lstStyle/>
          <a:p>
            <a:r>
              <a:rPr lang="en-US" sz="2000" b="1" kern="1200" dirty="0">
                <a:effectLst/>
                <a:latin typeface="Arial" panose="020B0604020202020204" pitchFamily="34" charset="0"/>
                <a:ea typeface="Times New Roman" panose="02020603050405020304" pitchFamily="18" charset="0"/>
                <a:cs typeface="Arial" panose="020B0604020202020204" pitchFamily="34" charset="0"/>
              </a:rPr>
              <a:t>Butt joint:</a:t>
            </a:r>
            <a:r>
              <a:rPr lang="en-US" sz="2000" kern="1200" dirty="0">
                <a:effectLst/>
                <a:latin typeface="Arial" panose="020B0604020202020204" pitchFamily="34" charset="0"/>
                <a:ea typeface="Times New Roman" panose="02020603050405020304" pitchFamily="18" charset="0"/>
                <a:cs typeface="Arial" panose="020B0604020202020204" pitchFamily="34" charset="0"/>
              </a:rPr>
              <a:t> Specialized screws are inserted at a 35° to 40° angle from both sides. </a:t>
            </a:r>
          </a:p>
          <a:p>
            <a:endParaRPr lang="en-US" sz="2000" kern="1200" dirty="0">
              <a:effectLst/>
              <a:latin typeface="Arial" panose="020B0604020202020204" pitchFamily="34" charset="0"/>
              <a:ea typeface="Times New Roman" panose="02020603050405020304" pitchFamily="18" charset="0"/>
              <a:cs typeface="Arial" panose="020B0604020202020204" pitchFamily="34" charset="0"/>
            </a:endParaRPr>
          </a:p>
          <a:p>
            <a:r>
              <a:rPr lang="en-US" sz="2000" b="1" kern="1200" dirty="0">
                <a:effectLst/>
                <a:latin typeface="Arial" panose="020B0604020202020204" pitchFamily="34" charset="0"/>
                <a:ea typeface="Times New Roman" panose="02020603050405020304" pitchFamily="18" charset="0"/>
                <a:cs typeface="Arial" panose="020B0604020202020204" pitchFamily="34" charset="0"/>
              </a:rPr>
              <a:t>Tube connectors: </a:t>
            </a:r>
            <a:r>
              <a:rPr lang="en-CA" sz="2000" dirty="0">
                <a:effectLst/>
                <a:latin typeface="Arial" panose="020B0604020202020204" pitchFamily="34" charset="0"/>
                <a:ea typeface="Times New Roman" panose="02020603050405020304" pitchFamily="18" charset="0"/>
                <a:cs typeface="Arial" panose="020B0604020202020204" pitchFamily="34" charset="0"/>
              </a:rPr>
              <a:t>Adjacent floor panels are butted and secured with slotted steel tubes and glued-in threaded rods. </a:t>
            </a:r>
          </a:p>
        </p:txBody>
      </p:sp>
    </p:spTree>
    <p:extLst>
      <p:ext uri="{BB962C8B-B14F-4D97-AF65-F5344CB8AC3E}">
        <p14:creationId xmlns:p14="http://schemas.microsoft.com/office/powerpoint/2010/main" val="20229724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905209-7FE4-E1BE-6033-2D3B91E5AC8E}"/>
              </a:ext>
            </a:extLst>
          </p:cNvPr>
          <p:cNvSpPr>
            <a:spLocks noGrp="1"/>
          </p:cNvSpPr>
          <p:nvPr>
            <p:ph type="title"/>
          </p:nvPr>
        </p:nvSpPr>
        <p:spPr/>
        <p:txBody>
          <a:bodyPr/>
          <a:lstStyle/>
          <a:p>
            <a:r>
              <a:rPr lang="en-CA" dirty="0"/>
              <a:t>Panel Support at Beams: Floor-to-Beam Connections</a:t>
            </a:r>
          </a:p>
        </p:txBody>
      </p:sp>
      <p:sp>
        <p:nvSpPr>
          <p:cNvPr id="3" name="Content Placeholder 2">
            <a:extLst>
              <a:ext uri="{FF2B5EF4-FFF2-40B4-BE49-F238E27FC236}">
                <a16:creationId xmlns:a16="http://schemas.microsoft.com/office/drawing/2014/main" id="{A56BC7FD-2574-77A2-FABC-652718002610}"/>
              </a:ext>
            </a:extLst>
          </p:cNvPr>
          <p:cNvSpPr>
            <a:spLocks noGrp="1"/>
          </p:cNvSpPr>
          <p:nvPr>
            <p:ph sz="half" idx="1"/>
          </p:nvPr>
        </p:nvSpPr>
        <p:spPr>
          <a:xfrm>
            <a:off x="900113" y="1600200"/>
            <a:ext cx="5638006" cy="4572000"/>
          </a:xfrm>
        </p:spPr>
        <p:txBody>
          <a:bodyPr/>
          <a:lstStyle/>
          <a:p>
            <a:r>
              <a:rPr lang="en-CA" dirty="0"/>
              <a:t>Floor-to-beam connections transfer vertical loads from the panel to the beam.</a:t>
            </a:r>
          </a:p>
          <a:p>
            <a:endParaRPr lang="en-CA" dirty="0"/>
          </a:p>
          <a:p>
            <a:pPr marL="285750" indent="-285750">
              <a:buFont typeface="Arial" panose="020B0604020202020204" pitchFamily="34" charset="0"/>
              <a:buChar char="•"/>
            </a:pPr>
            <a:r>
              <a:rPr lang="en-CA" b="1" dirty="0"/>
              <a:t>Type 1: </a:t>
            </a:r>
            <a:r>
              <a:rPr lang="en-CA" dirty="0"/>
              <a:t>Panels screwed directly to beam. Designer determines screw types etc.</a:t>
            </a:r>
          </a:p>
          <a:p>
            <a:pPr marL="285750" indent="-285750">
              <a:buFont typeface="Arial" panose="020B0604020202020204" pitchFamily="34" charset="0"/>
              <a:buChar char="•"/>
            </a:pPr>
            <a:endParaRPr lang="en-CA" dirty="0"/>
          </a:p>
          <a:p>
            <a:pPr marL="285750" indent="-285750">
              <a:buFont typeface="Arial" panose="020B0604020202020204" pitchFamily="34" charset="0"/>
              <a:buChar char="•"/>
            </a:pPr>
            <a:r>
              <a:rPr lang="en-CA" b="1" dirty="0"/>
              <a:t>Type 2: </a:t>
            </a:r>
            <a:r>
              <a:rPr lang="en-CA" dirty="0"/>
              <a:t>Panel rests on beam recess, secured with screws at </a:t>
            </a:r>
            <a:r>
              <a:rPr lang="en-US" dirty="0"/>
              <a:t>a 35° to 40° angle from each side.</a:t>
            </a:r>
          </a:p>
          <a:p>
            <a:pPr marL="285750" indent="-285750">
              <a:buFont typeface="Arial" panose="020B0604020202020204" pitchFamily="34" charset="0"/>
              <a:buChar char="•"/>
            </a:pPr>
            <a:endParaRPr lang="en-CA" dirty="0"/>
          </a:p>
          <a:p>
            <a:pPr marL="285750" indent="-285750">
              <a:buFont typeface="Arial" panose="020B0604020202020204" pitchFamily="34" charset="0"/>
              <a:buChar char="•"/>
            </a:pPr>
            <a:r>
              <a:rPr lang="en-CA" b="1" dirty="0"/>
              <a:t>Type 3: </a:t>
            </a:r>
            <a:r>
              <a:rPr lang="en-CA" dirty="0"/>
              <a:t>Ledgers screwed to the side of the beams, panels fastened to them with vertical screws</a:t>
            </a:r>
            <a:r>
              <a:rPr lang="en-US" dirty="0"/>
              <a:t>.</a:t>
            </a:r>
          </a:p>
          <a:p>
            <a:endParaRPr lang="en-US" dirty="0"/>
          </a:p>
          <a:p>
            <a:endParaRPr lang="en-CA" dirty="0"/>
          </a:p>
        </p:txBody>
      </p:sp>
      <p:pic>
        <p:nvPicPr>
          <p:cNvPr id="6" name="Content Placeholder 5" descr="A picture containing diagram, plan, map, line&#10;&#10;Description automatically generated">
            <a:extLst>
              <a:ext uri="{FF2B5EF4-FFF2-40B4-BE49-F238E27FC236}">
                <a16:creationId xmlns:a16="http://schemas.microsoft.com/office/drawing/2014/main" id="{698766C8-6E66-3171-514D-C399B265EBBE}"/>
              </a:ext>
            </a:extLst>
          </p:cNvPr>
          <p:cNvPicPr>
            <a:picLocks noGrp="1" noChangeAspect="1"/>
          </p:cNvPicPr>
          <p:nvPr>
            <p:ph idx="13"/>
          </p:nvPr>
        </p:nvPicPr>
        <p:blipFill>
          <a:blip r:embed="rId3" cstate="print">
            <a:extLst>
              <a:ext uri="{28A0092B-C50C-407E-A947-70E740481C1C}">
                <a14:useLocalDpi xmlns:a14="http://schemas.microsoft.com/office/drawing/2010/main" val="0"/>
              </a:ext>
            </a:extLst>
          </a:blip>
          <a:stretch>
            <a:fillRect/>
          </a:stretch>
        </p:blipFill>
        <p:spPr>
          <a:xfrm>
            <a:off x="6538119" y="1635568"/>
            <a:ext cx="5064553" cy="5070032"/>
          </a:xfrm>
        </p:spPr>
      </p:pic>
    </p:spTree>
    <p:extLst>
      <p:ext uri="{BB962C8B-B14F-4D97-AF65-F5344CB8AC3E}">
        <p14:creationId xmlns:p14="http://schemas.microsoft.com/office/powerpoint/2010/main" val="38670800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2F3AC-9BE9-8030-5B5C-C4A38408ACB5}"/>
              </a:ext>
            </a:extLst>
          </p:cNvPr>
          <p:cNvSpPr>
            <a:spLocks noGrp="1"/>
          </p:cNvSpPr>
          <p:nvPr>
            <p:ph type="title"/>
          </p:nvPr>
        </p:nvSpPr>
        <p:spPr/>
        <p:txBody>
          <a:bodyPr/>
          <a:lstStyle/>
          <a:p>
            <a:r>
              <a:rPr lang="en-CA" dirty="0"/>
              <a:t>Floor Panel-to-Wall Panel Connections</a:t>
            </a:r>
          </a:p>
        </p:txBody>
      </p:sp>
      <p:sp>
        <p:nvSpPr>
          <p:cNvPr id="3" name="Content Placeholder 2">
            <a:extLst>
              <a:ext uri="{FF2B5EF4-FFF2-40B4-BE49-F238E27FC236}">
                <a16:creationId xmlns:a16="http://schemas.microsoft.com/office/drawing/2014/main" id="{A09DBC5E-C766-09B4-CF60-CA9051A8EC75}"/>
              </a:ext>
            </a:extLst>
          </p:cNvPr>
          <p:cNvSpPr>
            <a:spLocks noGrp="1"/>
          </p:cNvSpPr>
          <p:nvPr>
            <p:ph sz="half" idx="1"/>
          </p:nvPr>
        </p:nvSpPr>
        <p:spPr>
          <a:xfrm>
            <a:off x="900113" y="1752600"/>
            <a:ext cx="7314406" cy="4572000"/>
          </a:xfrm>
        </p:spPr>
        <p:txBody>
          <a:bodyPr/>
          <a:lstStyle/>
          <a:p>
            <a:r>
              <a:rPr lang="en-CA" dirty="0"/>
              <a:t>These transfer vertical loads from floor or roof panels to wall panels, and transfer in-plane and out-of-plane shear between wall and floor panels.</a:t>
            </a:r>
          </a:p>
          <a:p>
            <a:endParaRPr lang="en-CA" dirty="0"/>
          </a:p>
          <a:p>
            <a:pPr marL="342900" indent="-342900">
              <a:buFont typeface="+mj-lt"/>
              <a:buAutoNum type="arabicPeriod"/>
            </a:pPr>
            <a:r>
              <a:rPr lang="en-CA" b="1" dirty="0"/>
              <a:t>Ledger connection, balloon framing:</a:t>
            </a:r>
            <a:r>
              <a:rPr lang="en-CA" dirty="0"/>
              <a:t> Screws secure the floor panel to the ledger attached to the wall panel.</a:t>
            </a:r>
          </a:p>
          <a:p>
            <a:pPr marL="342900" indent="-342900">
              <a:buFont typeface="+mj-lt"/>
              <a:buAutoNum type="arabicPeriod"/>
            </a:pPr>
            <a:endParaRPr lang="en-CA" dirty="0"/>
          </a:p>
          <a:p>
            <a:pPr marL="342900" indent="-342900">
              <a:buFont typeface="+mj-lt"/>
              <a:buAutoNum type="arabicPeriod"/>
            </a:pPr>
            <a:r>
              <a:rPr lang="en-CA" b="1" dirty="0"/>
              <a:t>Metal bracket, balloon framing: </a:t>
            </a:r>
            <a:r>
              <a:rPr lang="en-CA" dirty="0"/>
              <a:t>Floor panels are connected to an L-shaped metal bracket secured to the wall panel.</a:t>
            </a:r>
          </a:p>
          <a:p>
            <a:pPr marL="342900" indent="-342900">
              <a:buFont typeface="+mj-lt"/>
              <a:buAutoNum type="arabicPeriod"/>
            </a:pPr>
            <a:endParaRPr lang="en-CA" dirty="0"/>
          </a:p>
          <a:p>
            <a:pPr marL="342900" indent="-342900">
              <a:buFont typeface="+mj-lt"/>
              <a:buAutoNum type="arabicPeriod"/>
            </a:pPr>
            <a:r>
              <a:rPr lang="en-CA" b="1" dirty="0"/>
              <a:t>Concealed plates:</a:t>
            </a:r>
            <a:r>
              <a:rPr lang="en-CA" dirty="0"/>
              <a:t> Floor panels rest on the horizontal portion of T-shaped connectors inserted into wall panels. </a:t>
            </a:r>
          </a:p>
          <a:p>
            <a:endParaRPr lang="en-CA" dirty="0"/>
          </a:p>
        </p:txBody>
      </p:sp>
      <p:pic>
        <p:nvPicPr>
          <p:cNvPr id="6" name="Content Placeholder 5" descr="A picture containing diagram, plan, parallel, line&#10;&#10;Description automatically generated">
            <a:extLst>
              <a:ext uri="{FF2B5EF4-FFF2-40B4-BE49-F238E27FC236}">
                <a16:creationId xmlns:a16="http://schemas.microsoft.com/office/drawing/2014/main" id="{7D1F1181-456F-7162-0917-46691A116A59}"/>
              </a:ext>
            </a:extLst>
          </p:cNvPr>
          <p:cNvPicPr>
            <a:picLocks noGrp="1" noChangeAspect="1"/>
          </p:cNvPicPr>
          <p:nvPr>
            <p:ph idx="13"/>
          </p:nvPr>
        </p:nvPicPr>
        <p:blipFill rotWithShape="1">
          <a:blip r:embed="rId3" cstate="print">
            <a:extLst>
              <a:ext uri="{28A0092B-C50C-407E-A947-70E740481C1C}">
                <a14:useLocalDpi xmlns:a14="http://schemas.microsoft.com/office/drawing/2010/main" val="0"/>
              </a:ext>
            </a:extLst>
          </a:blip>
          <a:srcRect t="-22520"/>
          <a:stretch/>
        </p:blipFill>
        <p:spPr>
          <a:xfrm>
            <a:off x="7745062" y="-60410"/>
            <a:ext cx="3923655" cy="4110766"/>
          </a:xfrm>
        </p:spPr>
      </p:pic>
      <p:pic>
        <p:nvPicPr>
          <p:cNvPr id="7" name="Content Placeholder 5" descr="A picture containing diagram, plan, parallel, line&#10;&#10;Description automatically generated">
            <a:extLst>
              <a:ext uri="{FF2B5EF4-FFF2-40B4-BE49-F238E27FC236}">
                <a16:creationId xmlns:a16="http://schemas.microsoft.com/office/drawing/2014/main" id="{FFDCFF2A-9EBD-4432-E5A4-A30DF9161F4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4999"/>
          <a:stretch/>
        </p:blipFill>
        <p:spPr>
          <a:xfrm>
            <a:off x="9702800" y="3962400"/>
            <a:ext cx="1965917" cy="2286000"/>
          </a:xfrm>
          <a:prstGeom prst="rect">
            <a:avLst/>
          </a:prstGeom>
        </p:spPr>
      </p:pic>
    </p:spTree>
    <p:extLst>
      <p:ext uri="{BB962C8B-B14F-4D97-AF65-F5344CB8AC3E}">
        <p14:creationId xmlns:p14="http://schemas.microsoft.com/office/powerpoint/2010/main" val="35474055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CAC42-882D-C552-CDCC-B9BB6E5FA8F6}"/>
              </a:ext>
            </a:extLst>
          </p:cNvPr>
          <p:cNvSpPr>
            <a:spLocks noGrp="1"/>
          </p:cNvSpPr>
          <p:nvPr>
            <p:ph type="title"/>
          </p:nvPr>
        </p:nvSpPr>
        <p:spPr/>
        <p:txBody>
          <a:bodyPr/>
          <a:lstStyle/>
          <a:p>
            <a:r>
              <a:rPr lang="en-US" dirty="0"/>
              <a:t>Fasteners</a:t>
            </a:r>
            <a:endParaRPr lang="en-CA" dirty="0"/>
          </a:p>
        </p:txBody>
      </p:sp>
      <p:sp>
        <p:nvSpPr>
          <p:cNvPr id="3" name="Content Placeholder 2">
            <a:extLst>
              <a:ext uri="{FF2B5EF4-FFF2-40B4-BE49-F238E27FC236}">
                <a16:creationId xmlns:a16="http://schemas.microsoft.com/office/drawing/2014/main" id="{D18D52A0-5AEB-3764-064E-C8E8FF6753A7}"/>
              </a:ext>
            </a:extLst>
          </p:cNvPr>
          <p:cNvSpPr>
            <a:spLocks noGrp="1"/>
          </p:cNvSpPr>
          <p:nvPr>
            <p:ph sz="half" idx="1"/>
          </p:nvPr>
        </p:nvSpPr>
        <p:spPr>
          <a:xfrm>
            <a:off x="900113" y="1600200"/>
            <a:ext cx="5181600" cy="4572000"/>
          </a:xfrm>
        </p:spPr>
        <p:txBody>
          <a:bodyPr/>
          <a:lstStyle/>
          <a:p>
            <a:pPr>
              <a:spcBef>
                <a:spcPts val="384"/>
              </a:spcBef>
            </a:pPr>
            <a:r>
              <a:rPr lang="en-US" kern="1200" dirty="0">
                <a:solidFill>
                  <a:srgbClr val="1C1C1C"/>
                </a:solidFill>
                <a:effectLst/>
                <a:ea typeface="Times" panose="02020603050405020304" pitchFamily="18" charset="0"/>
              </a:rPr>
              <a:t>Partially threaded fasteners are available in lengths of up to 360 mm (14-3/16″). </a:t>
            </a:r>
          </a:p>
          <a:p>
            <a:pPr>
              <a:spcBef>
                <a:spcPts val="384"/>
              </a:spcBef>
            </a:pPr>
            <a:endParaRPr lang="en-CA" dirty="0">
              <a:effectLst/>
              <a:ea typeface="Times New Roman" panose="02020603050405020304" pitchFamily="18" charset="0"/>
            </a:endParaRPr>
          </a:p>
          <a:p>
            <a:pPr>
              <a:spcBef>
                <a:spcPts val="384"/>
              </a:spcBef>
            </a:pPr>
            <a:r>
              <a:rPr lang="en-US" kern="1200" dirty="0">
                <a:solidFill>
                  <a:srgbClr val="1C1C1C"/>
                </a:solidFill>
                <a:effectLst/>
                <a:ea typeface="Times" panose="02020603050405020304" pitchFamily="18" charset="0"/>
              </a:rPr>
              <a:t>Fully threaded fasteners are available in lengths up to 600 mm (23⅝″). </a:t>
            </a:r>
          </a:p>
          <a:p>
            <a:pPr>
              <a:spcBef>
                <a:spcPts val="384"/>
              </a:spcBef>
            </a:pPr>
            <a:endParaRPr lang="en-US" dirty="0">
              <a:ea typeface="Times" panose="02020603050405020304" pitchFamily="18" charset="0"/>
            </a:endParaRPr>
          </a:p>
          <a:p>
            <a:pPr>
              <a:spcBef>
                <a:spcPts val="384"/>
              </a:spcBef>
            </a:pPr>
            <a:r>
              <a:rPr lang="en-US" kern="1200" dirty="0">
                <a:solidFill>
                  <a:srgbClr val="1C1C1C"/>
                </a:solidFill>
                <a:effectLst/>
                <a:ea typeface="Times" panose="02020603050405020304" pitchFamily="18" charset="0"/>
              </a:rPr>
              <a:t>Each fastener type is designed for particular tasks. </a:t>
            </a:r>
          </a:p>
          <a:p>
            <a:pPr>
              <a:spcBef>
                <a:spcPts val="384"/>
              </a:spcBef>
            </a:pPr>
            <a:endParaRPr lang="en-CA" dirty="0">
              <a:effectLst/>
              <a:ea typeface="Times New Roman" panose="02020603050405020304" pitchFamily="18" charset="0"/>
            </a:endParaRPr>
          </a:p>
          <a:p>
            <a:pPr>
              <a:spcBef>
                <a:spcPts val="384"/>
              </a:spcBef>
            </a:pPr>
            <a:r>
              <a:rPr lang="en-US" kern="1200" dirty="0">
                <a:solidFill>
                  <a:srgbClr val="1C1C1C"/>
                </a:solidFill>
                <a:effectLst/>
                <a:ea typeface="Times" panose="02020603050405020304" pitchFamily="18" charset="0"/>
              </a:rPr>
              <a:t>System designers should consult manufacturers’ catalogs to see the full range. </a:t>
            </a:r>
            <a:endParaRPr lang="en-CA" dirty="0">
              <a:effectLst/>
              <a:ea typeface="Times New Roman" panose="02020603050405020304" pitchFamily="18" charset="0"/>
            </a:endParaRPr>
          </a:p>
          <a:p>
            <a:endParaRPr lang="en-CA" dirty="0"/>
          </a:p>
        </p:txBody>
      </p:sp>
      <p:pic>
        <p:nvPicPr>
          <p:cNvPr id="6" name="Content Placeholder 5" descr="A different types of screws&#10;&#10;Description automatically generated with low confidence">
            <a:extLst>
              <a:ext uri="{FF2B5EF4-FFF2-40B4-BE49-F238E27FC236}">
                <a16:creationId xmlns:a16="http://schemas.microsoft.com/office/drawing/2014/main" id="{3F75B58C-C2CC-D1DA-9B23-E841B66E24CD}"/>
              </a:ext>
            </a:extLst>
          </p:cNvPr>
          <p:cNvPicPr>
            <a:picLocks noGrp="1" noChangeAspect="1"/>
          </p:cNvPicPr>
          <p:nvPr>
            <p:ph idx="13"/>
          </p:nvPr>
        </p:nvPicPr>
        <p:blipFill>
          <a:blip r:embed="rId3" cstate="print">
            <a:extLst>
              <a:ext uri="{28A0092B-C50C-407E-A947-70E740481C1C}">
                <a14:useLocalDpi xmlns:a14="http://schemas.microsoft.com/office/drawing/2010/main" val="0"/>
              </a:ext>
            </a:extLst>
          </a:blip>
          <a:stretch>
            <a:fillRect/>
          </a:stretch>
        </p:blipFill>
        <p:spPr>
          <a:xfrm>
            <a:off x="7672791" y="594350"/>
            <a:ext cx="3914613" cy="5654050"/>
          </a:xfrm>
        </p:spPr>
      </p:pic>
      <p:pic>
        <p:nvPicPr>
          <p:cNvPr id="7" name="Picture 6">
            <a:extLst>
              <a:ext uri="{FF2B5EF4-FFF2-40B4-BE49-F238E27FC236}">
                <a16:creationId xmlns:a16="http://schemas.microsoft.com/office/drawing/2014/main" id="{836D8D03-E76C-7F27-E956-D769AFA8040D}"/>
              </a:ext>
            </a:extLst>
          </p:cNvPr>
          <p:cNvPicPr>
            <a:picLocks noChangeAspect="1"/>
          </p:cNvPicPr>
          <p:nvPr/>
        </p:nvPicPr>
        <p:blipFill>
          <a:blip r:embed="rId4"/>
          <a:stretch>
            <a:fillRect/>
          </a:stretch>
        </p:blipFill>
        <p:spPr>
          <a:xfrm>
            <a:off x="6080919" y="1600200"/>
            <a:ext cx="1940762" cy="3962400"/>
          </a:xfrm>
          <a:prstGeom prst="rect">
            <a:avLst/>
          </a:prstGeom>
        </p:spPr>
      </p:pic>
    </p:spTree>
    <p:extLst>
      <p:ext uri="{BB962C8B-B14F-4D97-AF65-F5344CB8AC3E}">
        <p14:creationId xmlns:p14="http://schemas.microsoft.com/office/powerpoint/2010/main" val="21278329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AE46652-294A-41C4-8139-C42E9B91DAE5}"/>
              </a:ext>
            </a:extLst>
          </p:cNvPr>
          <p:cNvSpPr>
            <a:spLocks noGrp="1"/>
          </p:cNvSpPr>
          <p:nvPr>
            <p:ph sz="half" idx="1"/>
          </p:nvPr>
        </p:nvSpPr>
        <p:spPr>
          <a:xfrm>
            <a:off x="4175919" y="1600199"/>
            <a:ext cx="7367050" cy="1371597"/>
          </a:xfrm>
        </p:spPr>
        <p:txBody>
          <a:bodyPr lIns="182880" rIns="91440"/>
          <a:lstStyle/>
          <a:p>
            <a:pPr>
              <a:buNone/>
            </a:pPr>
            <a:r>
              <a:rPr lang="en-US" sz="1600" dirty="0"/>
              <a:t>Simpson Strong-Tie</a:t>
            </a:r>
          </a:p>
          <a:p>
            <a:pPr>
              <a:buNone/>
            </a:pPr>
            <a:r>
              <a:rPr lang="it-IT" sz="1400" b="0" i="0" dirty="0">
                <a:solidFill>
                  <a:srgbClr val="373737"/>
                </a:solidFill>
                <a:effectLst/>
                <a:latin typeface="Helvetica-5"/>
              </a:rPr>
              <a:t>PO Box 10789, Pleasanton, CA 94588</a:t>
            </a:r>
            <a:endParaRPr lang="en-US" sz="1600" dirty="0"/>
          </a:p>
          <a:p>
            <a:pPr>
              <a:buNone/>
            </a:pPr>
            <a:r>
              <a:rPr lang="en-US" dirty="0">
                <a:hlinkClick r:id="rId3"/>
              </a:rPr>
              <a:t>https://www.strongtie.com/</a:t>
            </a:r>
            <a:r>
              <a:rPr lang="en-US" dirty="0"/>
              <a:t> </a:t>
            </a:r>
          </a:p>
          <a:p>
            <a:pPr>
              <a:buNone/>
            </a:pPr>
            <a:endParaRPr lang="en-US" sz="1600" dirty="0"/>
          </a:p>
        </p:txBody>
      </p:sp>
      <p:sp>
        <p:nvSpPr>
          <p:cNvPr id="3" name="Title 2">
            <a:extLst>
              <a:ext uri="{FF2B5EF4-FFF2-40B4-BE49-F238E27FC236}">
                <a16:creationId xmlns:a16="http://schemas.microsoft.com/office/drawing/2014/main" id="{025926F2-AC87-41F9-B1A7-B3290F347D1E}"/>
              </a:ext>
            </a:extLst>
          </p:cNvPr>
          <p:cNvSpPr>
            <a:spLocks noGrp="1"/>
          </p:cNvSpPr>
          <p:nvPr>
            <p:ph type="title"/>
          </p:nvPr>
        </p:nvSpPr>
        <p:spPr/>
        <p:txBody>
          <a:bodyPr/>
          <a:lstStyle/>
          <a:p>
            <a:r>
              <a:rPr lang="en-US" dirty="0">
                <a:latin typeface="Gill Sans MT"/>
                <a:cs typeface="Arial"/>
              </a:rPr>
              <a:t>Utilizing Mass Timber Connectors Effectively</a:t>
            </a:r>
            <a:endParaRPr lang="en-CA" dirty="0">
              <a:latin typeface="Gill Sans MT"/>
              <a:cs typeface="Arial"/>
            </a:endParaRPr>
          </a:p>
        </p:txBody>
      </p:sp>
      <p:sp>
        <p:nvSpPr>
          <p:cNvPr id="4" name="Text Box 76">
            <a:extLst>
              <a:ext uri="{FF2B5EF4-FFF2-40B4-BE49-F238E27FC236}">
                <a16:creationId xmlns:a16="http://schemas.microsoft.com/office/drawing/2014/main" id="{C2F0D6C0-9C5E-4E80-BD81-FC7779CDAEF6}"/>
              </a:ext>
            </a:extLst>
          </p:cNvPr>
          <p:cNvSpPr txBox="1">
            <a:spLocks noChangeArrowheads="1"/>
          </p:cNvSpPr>
          <p:nvPr/>
        </p:nvSpPr>
        <p:spPr bwMode="auto">
          <a:xfrm>
            <a:off x="916156" y="4657168"/>
            <a:ext cx="3412164" cy="166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91440" bIns="0">
            <a:spAutoFit/>
          </a:bodyPr>
          <a:lstStyle>
            <a:lvl1pPr eaLnBrk="0" hangingPunct="0">
              <a:defRPr sz="2400" baseline="-25000">
                <a:solidFill>
                  <a:srgbClr val="4D4D4D"/>
                </a:solidFill>
                <a:latin typeface="Eras Medium ITC" pitchFamily="34" charset="0"/>
              </a:defRPr>
            </a:lvl1pPr>
            <a:lvl2pPr marL="742950" indent="-285750" eaLnBrk="0" hangingPunct="0">
              <a:defRPr sz="2400" baseline="-25000">
                <a:solidFill>
                  <a:srgbClr val="4D4D4D"/>
                </a:solidFill>
                <a:latin typeface="Eras Medium ITC" pitchFamily="34" charset="0"/>
              </a:defRPr>
            </a:lvl2pPr>
            <a:lvl3pPr marL="1143000" indent="-228600" eaLnBrk="0" hangingPunct="0">
              <a:defRPr sz="2400" baseline="-25000">
                <a:solidFill>
                  <a:srgbClr val="4D4D4D"/>
                </a:solidFill>
                <a:latin typeface="Eras Medium ITC" pitchFamily="34" charset="0"/>
              </a:defRPr>
            </a:lvl3pPr>
            <a:lvl4pPr marL="1600200" indent="-228600" eaLnBrk="0" hangingPunct="0">
              <a:defRPr sz="2400" baseline="-25000">
                <a:solidFill>
                  <a:srgbClr val="4D4D4D"/>
                </a:solidFill>
                <a:latin typeface="Eras Medium ITC" pitchFamily="34" charset="0"/>
              </a:defRPr>
            </a:lvl4pPr>
            <a:lvl5pPr marL="2057400" indent="-228600" eaLnBrk="0" hangingPunct="0">
              <a:defRPr sz="2400" baseline="-25000">
                <a:solidFill>
                  <a:srgbClr val="4D4D4D"/>
                </a:solidFill>
                <a:latin typeface="Eras Medium ITC" pitchFamily="34" charset="0"/>
              </a:defRPr>
            </a:lvl5pPr>
            <a:lvl6pPr marL="2514600" indent="-228600" algn="r" eaLnBrk="0" fontAlgn="base" hangingPunct="0">
              <a:spcBef>
                <a:spcPct val="20000"/>
              </a:spcBef>
              <a:spcAft>
                <a:spcPct val="0"/>
              </a:spcAft>
              <a:defRPr sz="2400" baseline="-25000">
                <a:solidFill>
                  <a:srgbClr val="4D4D4D"/>
                </a:solidFill>
                <a:latin typeface="Eras Medium ITC" pitchFamily="34" charset="0"/>
              </a:defRPr>
            </a:lvl6pPr>
            <a:lvl7pPr marL="2971800" indent="-228600" algn="r" eaLnBrk="0" fontAlgn="base" hangingPunct="0">
              <a:spcBef>
                <a:spcPct val="20000"/>
              </a:spcBef>
              <a:spcAft>
                <a:spcPct val="0"/>
              </a:spcAft>
              <a:defRPr sz="2400" baseline="-25000">
                <a:solidFill>
                  <a:srgbClr val="4D4D4D"/>
                </a:solidFill>
                <a:latin typeface="Eras Medium ITC" pitchFamily="34" charset="0"/>
              </a:defRPr>
            </a:lvl7pPr>
            <a:lvl8pPr marL="3429000" indent="-228600" algn="r" eaLnBrk="0" fontAlgn="base" hangingPunct="0">
              <a:spcBef>
                <a:spcPct val="20000"/>
              </a:spcBef>
              <a:spcAft>
                <a:spcPct val="0"/>
              </a:spcAft>
              <a:defRPr sz="2400" baseline="-25000">
                <a:solidFill>
                  <a:srgbClr val="4D4D4D"/>
                </a:solidFill>
                <a:latin typeface="Eras Medium ITC" pitchFamily="34" charset="0"/>
              </a:defRPr>
            </a:lvl8pPr>
            <a:lvl9pPr marL="3886200" indent="-228600" algn="r" eaLnBrk="0" fontAlgn="base" hangingPunct="0">
              <a:spcBef>
                <a:spcPct val="20000"/>
              </a:spcBef>
              <a:spcAft>
                <a:spcPct val="0"/>
              </a:spcAft>
              <a:defRPr sz="2400" baseline="-25000">
                <a:solidFill>
                  <a:srgbClr val="4D4D4D"/>
                </a:solidFill>
                <a:latin typeface="Eras Medium ITC" pitchFamily="34" charset="0"/>
              </a:defRPr>
            </a:lvl9pPr>
          </a:lstStyle>
          <a:p>
            <a:pPr algn="l" eaLnBrk="1" hangingPunct="1">
              <a:spcBef>
                <a:spcPct val="0"/>
              </a:spcBef>
            </a:pPr>
            <a:r>
              <a:rPr lang="en-US" sz="1400" b="1" baseline="0" dirty="0">
                <a:solidFill>
                  <a:srgbClr val="1C1C1C"/>
                </a:solidFill>
                <a:latin typeface="Arial" panose="020B0604020202020204" pitchFamily="34" charset="0"/>
                <a:cs typeface="Arial" pitchFamily="34" charset="0"/>
              </a:rPr>
              <a:t>The American Institute of Architects </a:t>
            </a:r>
          </a:p>
          <a:p>
            <a:pPr algn="l" eaLnBrk="1" hangingPunct="1">
              <a:spcBef>
                <a:spcPct val="0"/>
              </a:spcBef>
              <a:spcAft>
                <a:spcPts val="600"/>
              </a:spcAft>
            </a:pPr>
            <a:r>
              <a:rPr lang="en-US" sz="1400" b="1" baseline="0" dirty="0">
                <a:solidFill>
                  <a:srgbClr val="1C1C1C"/>
                </a:solidFill>
                <a:latin typeface="Arial" panose="020B0604020202020204" pitchFamily="34" charset="0"/>
                <a:cs typeface="Arial" pitchFamily="34" charset="0"/>
              </a:rPr>
              <a:t>Course No. </a:t>
            </a:r>
            <a:r>
              <a:rPr lang="en-US" sz="1400" b="1" baseline="0" dirty="0">
                <a:solidFill>
                  <a:srgbClr val="F0562A"/>
                </a:solidFill>
                <a:latin typeface="Arial" panose="020B0604020202020204" pitchFamily="34" charset="0"/>
                <a:cs typeface="Arial" pitchFamily="34" charset="0"/>
              </a:rPr>
              <a:t>AIA-MTC12023</a:t>
            </a:r>
            <a:r>
              <a:rPr lang="en-US" sz="1400" b="1" baseline="0" dirty="0">
                <a:solidFill>
                  <a:srgbClr val="1C1C1C"/>
                </a:solidFill>
                <a:latin typeface="Arial" panose="020B0604020202020204" pitchFamily="34" charset="0"/>
                <a:cs typeface="Arial" pitchFamily="34" charset="0"/>
              </a:rPr>
              <a:t>This program qualifies for </a:t>
            </a:r>
          </a:p>
          <a:p>
            <a:pPr algn="l" eaLnBrk="1" hangingPunct="1">
              <a:spcBef>
                <a:spcPct val="0"/>
              </a:spcBef>
              <a:spcAft>
                <a:spcPts val="600"/>
              </a:spcAft>
            </a:pPr>
            <a:r>
              <a:rPr lang="en-US" sz="1400" b="1" baseline="0" dirty="0">
                <a:solidFill>
                  <a:srgbClr val="1C1C1C"/>
                </a:solidFill>
                <a:latin typeface="Arial" panose="020B0604020202020204" pitchFamily="34" charset="0"/>
                <a:cs typeface="Arial" pitchFamily="34" charset="0"/>
              </a:rPr>
              <a:t>1.0 LU/HSW Hour</a:t>
            </a:r>
          </a:p>
          <a:p>
            <a:pPr algn="l" eaLnBrk="1" hangingPunct="1">
              <a:spcBef>
                <a:spcPct val="0"/>
              </a:spcBef>
            </a:pPr>
            <a:r>
              <a:rPr lang="en-US" sz="1400" b="1" baseline="0" dirty="0">
                <a:solidFill>
                  <a:srgbClr val="1C1C1C"/>
                </a:solidFill>
                <a:latin typeface="Arial" panose="020B0604020202020204" pitchFamily="34" charset="0"/>
                <a:cs typeface="Arial" pitchFamily="34" charset="0"/>
              </a:rPr>
              <a:t>Course Expiration Date: </a:t>
            </a:r>
          </a:p>
          <a:p>
            <a:pPr algn="l" eaLnBrk="1" hangingPunct="1">
              <a:spcBef>
                <a:spcPct val="0"/>
              </a:spcBef>
            </a:pPr>
            <a:r>
              <a:rPr lang="en-US" sz="1400" b="1" baseline="0">
                <a:solidFill>
                  <a:srgbClr val="F0562A"/>
                </a:solidFill>
                <a:latin typeface="Arial" panose="020B0604020202020204" pitchFamily="34" charset="0"/>
                <a:cs typeface="Arial" pitchFamily="34" charset="0"/>
              </a:rPr>
              <a:t>06/01/2026</a:t>
            </a:r>
            <a:endParaRPr lang="en-US" sz="1400" b="1" baseline="0" dirty="0">
              <a:solidFill>
                <a:srgbClr val="F0562A"/>
              </a:solidFill>
              <a:latin typeface="Arial" panose="020B0604020202020204" pitchFamily="34" charset="0"/>
              <a:cs typeface="Arial" pitchFamily="34" charset="0"/>
            </a:endParaRPr>
          </a:p>
          <a:p>
            <a:pPr algn="l" eaLnBrk="1" hangingPunct="1">
              <a:spcBef>
                <a:spcPct val="0"/>
              </a:spcBef>
            </a:pPr>
            <a:endParaRPr lang="en-US" sz="1400" b="1" baseline="0" dirty="0">
              <a:solidFill>
                <a:srgbClr val="1C1C1C"/>
              </a:solidFill>
              <a:latin typeface="Arial" panose="020B0604020202020204" pitchFamily="34" charset="0"/>
              <a:cs typeface="Arial" pitchFamily="34" charset="0"/>
            </a:endParaRPr>
          </a:p>
        </p:txBody>
      </p:sp>
      <p:sp>
        <p:nvSpPr>
          <p:cNvPr id="5" name="Line 80">
            <a:extLst>
              <a:ext uri="{FF2B5EF4-FFF2-40B4-BE49-F238E27FC236}">
                <a16:creationId xmlns:a16="http://schemas.microsoft.com/office/drawing/2014/main" id="{650870D3-7C8A-4430-AF84-353971901DE9}"/>
              </a:ext>
            </a:extLst>
          </p:cNvPr>
          <p:cNvSpPr>
            <a:spLocks noChangeShapeType="1"/>
          </p:cNvSpPr>
          <p:nvPr/>
        </p:nvSpPr>
        <p:spPr bwMode="auto">
          <a:xfrm flipV="1">
            <a:off x="900113" y="3276600"/>
            <a:ext cx="10668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16" tIns="45708" rIns="91416" bIns="45708"/>
          <a:lstStyle/>
          <a:p>
            <a:endParaRPr lang="en-CA"/>
          </a:p>
        </p:txBody>
      </p:sp>
      <p:pic>
        <p:nvPicPr>
          <p:cNvPr id="7" name="Picture 6">
            <a:extLst>
              <a:ext uri="{FF2B5EF4-FFF2-40B4-BE49-F238E27FC236}">
                <a16:creationId xmlns:a16="http://schemas.microsoft.com/office/drawing/2014/main" id="{BDA46ED1-1508-43F9-9809-418D24A8A77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900113" y="3575962"/>
            <a:ext cx="1751806" cy="720500"/>
          </a:xfrm>
          <a:prstGeom prst="rect">
            <a:avLst/>
          </a:prstGeom>
        </p:spPr>
      </p:pic>
      <p:sp>
        <p:nvSpPr>
          <p:cNvPr id="10" name="TextBox 9">
            <a:hlinkClick r:id="rId5"/>
            <a:extLst>
              <a:ext uri="{FF2B5EF4-FFF2-40B4-BE49-F238E27FC236}">
                <a16:creationId xmlns:a16="http://schemas.microsoft.com/office/drawing/2014/main" id="{20EE6BF4-3E22-D886-FFA9-2C14463A0170}"/>
              </a:ext>
            </a:extLst>
          </p:cNvPr>
          <p:cNvSpPr txBox="1"/>
          <p:nvPr/>
        </p:nvSpPr>
        <p:spPr>
          <a:xfrm>
            <a:off x="8995377" y="1126765"/>
            <a:ext cx="2547591" cy="400110"/>
          </a:xfrm>
          <a:prstGeom prst="rect">
            <a:avLst/>
          </a:prstGeom>
          <a:noFill/>
        </p:spPr>
        <p:txBody>
          <a:bodyPr wrap="square" rtlCol="0">
            <a:spAutoFit/>
          </a:bodyPr>
          <a:lstStyle/>
          <a:p>
            <a:pPr algn="ctr"/>
            <a:r>
              <a:rPr lang="en-US" sz="2000" b="1" dirty="0">
                <a:solidFill>
                  <a:schemeClr val="bg1"/>
                </a:solidFill>
                <a:latin typeface="Arial" panose="020B0604020202020204" pitchFamily="34" charset="0"/>
                <a:cs typeface="Arial" panose="020B0604020202020204" pitchFamily="34" charset="0"/>
              </a:rPr>
              <a:t>VIEW DETAILS</a:t>
            </a:r>
          </a:p>
        </p:txBody>
      </p:sp>
      <p:sp>
        <p:nvSpPr>
          <p:cNvPr id="13" name="TextBox 12">
            <a:extLst>
              <a:ext uri="{FF2B5EF4-FFF2-40B4-BE49-F238E27FC236}">
                <a16:creationId xmlns:a16="http://schemas.microsoft.com/office/drawing/2014/main" id="{BD41E027-9DEA-6578-6DAB-82A7C8C4924B}"/>
              </a:ext>
            </a:extLst>
          </p:cNvPr>
          <p:cNvSpPr txBox="1"/>
          <p:nvPr/>
        </p:nvSpPr>
        <p:spPr>
          <a:xfrm>
            <a:off x="4328319" y="3581400"/>
            <a:ext cx="7238840" cy="2737761"/>
          </a:xfrm>
          <a:prstGeom prst="rect">
            <a:avLst/>
          </a:prstGeom>
          <a:noFill/>
        </p:spPr>
        <p:txBody>
          <a:bodyPr vert="horz" wrap="square" lIns="0" tIns="0" rIns="182880" bIns="45713" rtlCol="0" anchor="t">
            <a:noAutofit/>
          </a:bodyPr>
          <a:lstStyle/>
          <a:p>
            <a:pPr marL="0" marR="0" lvl="0" indent="0" algn="l" defTabSz="914276" rtl="0" eaLnBrk="1" fontAlgn="auto" latinLnBrk="0" hangingPunct="1">
              <a:lnSpc>
                <a:spcPct val="100000"/>
              </a:lnSpc>
              <a:spcBef>
                <a:spcPct val="0"/>
              </a:spcBef>
              <a:spcAft>
                <a:spcPts val="0"/>
              </a:spcAft>
              <a:buClrTx/>
              <a:buSzTx/>
              <a:buFontTx/>
              <a:buNone/>
              <a:tabLst/>
              <a:defRPr/>
            </a:pPr>
            <a:r>
              <a:rPr kumimoji="0" lang="en-CA" sz="1200" b="0" i="0" u="none" strike="noStrike" kern="1200" cap="none" spc="0" normalizeH="0" baseline="0" noProof="0" dirty="0">
                <a:ln>
                  <a:noFill/>
                </a:ln>
                <a:solidFill>
                  <a:srgbClr val="1C1C1C"/>
                </a:solidFill>
                <a:effectLst/>
                <a:uLnTx/>
                <a:uFillTx/>
                <a:latin typeface="Arial" panose="020B0604020202020204" pitchFamily="34" charset="0"/>
                <a:ea typeface="+mn-ea"/>
                <a:cs typeface="Arial" pitchFamily="34" charset="0"/>
              </a:rPr>
              <a:t>Simpson Strong-tie is a registered provider of AIA-approved continuing education</a:t>
            </a:r>
            <a:r>
              <a:rPr kumimoji="0" lang="en-CA" sz="1200" b="1" i="0" u="none" strike="noStrike" kern="1200" cap="none" spc="0" normalizeH="0" baseline="0" noProof="0" dirty="0">
                <a:ln>
                  <a:noFill/>
                </a:ln>
                <a:effectLst/>
                <a:uLnTx/>
                <a:uFillTx/>
                <a:latin typeface="Arial" panose="020B0604020202020204" pitchFamily="34" charset="0"/>
                <a:ea typeface="+mn-ea"/>
                <a:cs typeface="Arial" pitchFamily="34" charset="0"/>
              </a:rPr>
              <a:t>.</a:t>
            </a:r>
            <a:r>
              <a:rPr kumimoji="0" lang="en-CA" sz="1200" b="0" i="0" u="none" strike="noStrike" kern="1200" cap="none" spc="0" normalizeH="0" baseline="0" noProof="0" dirty="0">
                <a:ln>
                  <a:noFill/>
                </a:ln>
                <a:solidFill>
                  <a:srgbClr val="1C1C1C"/>
                </a:solidFill>
                <a:effectLst/>
                <a:uLnTx/>
                <a:uFillTx/>
                <a:latin typeface="Arial" panose="020B0604020202020204" pitchFamily="34" charset="0"/>
                <a:ea typeface="+mn-ea"/>
                <a:cs typeface="Arial" pitchFamily="34" charset="0"/>
              </a:rPr>
              <a:t> All registered AIA CES Providers must comply with the AIA Standards for Continuing Education Programs. Any questions or concerns about this provider or this learning program may be sent to AIA CES (</a:t>
            </a:r>
            <a:r>
              <a:rPr kumimoji="0" lang="en-CA" sz="1200" b="0" i="0" u="none" strike="noStrike" kern="1200" cap="none" spc="0" normalizeH="0" baseline="0" noProof="0" dirty="0">
                <a:ln>
                  <a:noFill/>
                </a:ln>
                <a:solidFill>
                  <a:srgbClr val="1C1C1C"/>
                </a:solidFill>
                <a:effectLst/>
                <a:uLnTx/>
                <a:uFillTx/>
                <a:latin typeface="Arial" panose="020B0604020202020204" pitchFamily="34" charset="0"/>
                <a:ea typeface="+mn-ea"/>
                <a:cs typeface="Arial" pitchFamily="34" charset="0"/>
                <a:hlinkClick r:id="rId6"/>
              </a:rPr>
              <a:t>cessupport@aia.org</a:t>
            </a:r>
            <a:r>
              <a:rPr kumimoji="0" lang="en-CA" sz="1200" b="0" i="0" u="none" strike="noStrike" kern="1200" cap="none" spc="0" normalizeH="0" baseline="0" noProof="0" dirty="0">
                <a:ln>
                  <a:noFill/>
                </a:ln>
                <a:solidFill>
                  <a:srgbClr val="1C1C1C"/>
                </a:solidFill>
                <a:effectLst/>
                <a:uLnTx/>
                <a:uFillTx/>
                <a:latin typeface="Arial" panose="020B0604020202020204" pitchFamily="34" charset="0"/>
                <a:ea typeface="+mn-ea"/>
                <a:cs typeface="Arial" pitchFamily="34" charset="0"/>
              </a:rPr>
              <a:t> or (800) AIA 3837, Option 3). </a:t>
            </a:r>
          </a:p>
          <a:p>
            <a:pPr marL="0" marR="0" lvl="0" indent="0" algn="l" defTabSz="914276" rtl="0" eaLnBrk="1" fontAlgn="auto" latinLnBrk="0" hangingPunct="1">
              <a:lnSpc>
                <a:spcPct val="100000"/>
              </a:lnSpc>
              <a:spcBef>
                <a:spcPct val="0"/>
              </a:spcBef>
              <a:spcAft>
                <a:spcPts val="0"/>
              </a:spcAft>
              <a:buClrTx/>
              <a:buSzTx/>
              <a:buFontTx/>
              <a:buNone/>
              <a:tabLst/>
              <a:defRPr/>
            </a:pPr>
            <a:endParaRPr kumimoji="0" lang="en-CA" sz="1200" b="0" i="0" u="none" strike="noStrike" kern="1200" cap="none" spc="0" normalizeH="0" baseline="0" noProof="0" dirty="0">
              <a:ln>
                <a:noFill/>
              </a:ln>
              <a:solidFill>
                <a:srgbClr val="1C1C1C"/>
              </a:solidFill>
              <a:effectLst/>
              <a:uLnTx/>
              <a:uFillTx/>
              <a:latin typeface="Arial" panose="020B0604020202020204" pitchFamily="34" charset="0"/>
              <a:ea typeface="+mn-ea"/>
              <a:cs typeface="Arial" pitchFamily="34" charset="0"/>
            </a:endParaRPr>
          </a:p>
          <a:p>
            <a:pPr marL="0" marR="0" lvl="0" indent="0" algn="l" defTabSz="914276" rtl="0" eaLnBrk="1" fontAlgn="auto" latinLnBrk="0" hangingPunct="1">
              <a:lnSpc>
                <a:spcPct val="100000"/>
              </a:lnSpc>
              <a:spcBef>
                <a:spcPct val="0"/>
              </a:spcBef>
              <a:spcAft>
                <a:spcPts val="0"/>
              </a:spcAft>
              <a:buClrTx/>
              <a:buSzTx/>
              <a:buFontTx/>
              <a:buNone/>
              <a:tabLst/>
              <a:defRPr/>
            </a:pPr>
            <a:r>
              <a:rPr kumimoji="0" lang="en-CA" sz="1200" b="0" i="0" u="none" strike="noStrike" kern="1200" cap="none" spc="0" normalizeH="0" baseline="0" noProof="0" dirty="0">
                <a:ln>
                  <a:noFill/>
                </a:ln>
                <a:solidFill>
                  <a:srgbClr val="1C1C1C"/>
                </a:solidFill>
                <a:effectLst/>
                <a:uLnTx/>
                <a:uFillTx/>
                <a:latin typeface="Arial" panose="020B0604020202020204" pitchFamily="34" charset="0"/>
                <a:ea typeface="+mn-ea"/>
                <a:cs typeface="Arial" pitchFamily="34" charset="0"/>
              </a:rPr>
              <a:t>This learning program is registered with AIA CES for continuing professional education. As such, it does not include content that may be deemed or construed to be an approval or endorsement by the AIA of any material of construction or any method or manner of handling, using, distributing, or dealing in any material or product. </a:t>
            </a:r>
          </a:p>
          <a:p>
            <a:pPr marL="0" marR="0" lvl="0" indent="0" algn="l" defTabSz="914276" rtl="0" eaLnBrk="1" fontAlgn="auto" latinLnBrk="0" hangingPunct="1">
              <a:lnSpc>
                <a:spcPct val="100000"/>
              </a:lnSpc>
              <a:spcBef>
                <a:spcPct val="0"/>
              </a:spcBef>
              <a:spcAft>
                <a:spcPts val="0"/>
              </a:spcAft>
              <a:buClrTx/>
              <a:buSzTx/>
              <a:buFontTx/>
              <a:buNone/>
              <a:tabLst/>
              <a:defRPr/>
            </a:pPr>
            <a:endParaRPr kumimoji="0" lang="en-CA" sz="1200" b="0" i="0" u="none" strike="noStrike" kern="1200" cap="none" spc="0" normalizeH="0" baseline="0" noProof="0" dirty="0">
              <a:ln>
                <a:noFill/>
              </a:ln>
              <a:solidFill>
                <a:srgbClr val="1C1C1C"/>
              </a:solidFill>
              <a:effectLst/>
              <a:uLnTx/>
              <a:uFillTx/>
              <a:latin typeface="Arial" panose="020B0604020202020204" pitchFamily="34" charset="0"/>
              <a:ea typeface="+mn-ea"/>
              <a:cs typeface="Arial" pitchFamily="34" charset="0"/>
            </a:endParaRPr>
          </a:p>
          <a:p>
            <a:pPr marL="0" marR="0" lvl="0" indent="0" algn="l" defTabSz="914276" rtl="0" eaLnBrk="1" fontAlgn="auto" latinLnBrk="0" hangingPunct="1">
              <a:lnSpc>
                <a:spcPct val="100000"/>
              </a:lnSpc>
              <a:spcBef>
                <a:spcPct val="0"/>
              </a:spcBef>
              <a:spcAft>
                <a:spcPts val="0"/>
              </a:spcAft>
              <a:buClrTx/>
              <a:buSzTx/>
              <a:buFontTx/>
              <a:buNone/>
              <a:tabLst/>
              <a:defRPr/>
            </a:pPr>
            <a:r>
              <a:rPr kumimoji="0" lang="en-CA" sz="1200" b="0" i="0" u="none" strike="noStrike" kern="1200" cap="none" spc="0" normalizeH="0" baseline="0" noProof="0" dirty="0">
                <a:ln>
                  <a:noFill/>
                </a:ln>
                <a:solidFill>
                  <a:srgbClr val="1C1C1C"/>
                </a:solidFill>
                <a:effectLst/>
                <a:uLnTx/>
                <a:uFillTx/>
                <a:latin typeface="Arial" panose="020B0604020202020204" pitchFamily="34" charset="0"/>
                <a:ea typeface="+mn-ea"/>
                <a:cs typeface="Arial" pitchFamily="34" charset="0"/>
              </a:rPr>
              <a:t>AIA continuing education credit has been reviewed and approved by AIA CES. Learners must complete the entire learning program to receive continuing education credit. AIA continuing education Learning Units earned upon completion of this course will be reported to AIA CES for AIA members. Certificates of Completion for both AIA members and non-AIA members are available upon completion of the test. </a:t>
            </a:r>
            <a:endParaRPr kumimoji="0" lang="en-US" sz="1200" b="0" i="0" u="none" strike="noStrike" kern="1200" cap="none" spc="0" normalizeH="0" baseline="0" noProof="0" dirty="0">
              <a:ln>
                <a:noFill/>
              </a:ln>
              <a:solidFill>
                <a:srgbClr val="1C1C1C"/>
              </a:solidFill>
              <a:effectLst/>
              <a:uLnTx/>
              <a:uFillTx/>
              <a:latin typeface="Arial" panose="020B0604020202020204" pitchFamily="34" charset="0"/>
              <a:ea typeface="+mn-ea"/>
              <a:cs typeface="Arial" pitchFamily="34" charset="0"/>
            </a:endParaRPr>
          </a:p>
        </p:txBody>
      </p:sp>
      <p:pic>
        <p:nvPicPr>
          <p:cNvPr id="8" name="Picture 7">
            <a:hlinkClick r:id="rId3"/>
            <a:extLst>
              <a:ext uri="{FF2B5EF4-FFF2-40B4-BE49-F238E27FC236}">
                <a16:creationId xmlns:a16="http://schemas.microsoft.com/office/drawing/2014/main" id="{9123781D-6D3C-EFF6-1FC2-2D64A3EEFAB3}"/>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l="6701" t="14952" r="9385" b="10664"/>
          <a:stretch/>
        </p:blipFill>
        <p:spPr>
          <a:xfrm>
            <a:off x="823119" y="1537609"/>
            <a:ext cx="2438400" cy="1585068"/>
          </a:xfrm>
          <a:prstGeom prst="rect">
            <a:avLst/>
          </a:prstGeom>
        </p:spPr>
      </p:pic>
    </p:spTree>
    <p:custDataLst>
      <p:tags r:id="rId1"/>
    </p:custDataLst>
    <p:extLst>
      <p:ext uri="{BB962C8B-B14F-4D97-AF65-F5344CB8AC3E}">
        <p14:creationId xmlns:p14="http://schemas.microsoft.com/office/powerpoint/2010/main" val="29820111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E8454B-90F7-5705-224B-4BAAC4F41563}"/>
              </a:ext>
            </a:extLst>
          </p:cNvPr>
          <p:cNvSpPr>
            <a:spLocks noGrp="1"/>
          </p:cNvSpPr>
          <p:nvPr>
            <p:ph type="title"/>
          </p:nvPr>
        </p:nvSpPr>
        <p:spPr/>
        <p:txBody>
          <a:bodyPr/>
          <a:lstStyle/>
          <a:p>
            <a:r>
              <a:rPr lang="en-US" dirty="0"/>
              <a:t>Fasteners</a:t>
            </a:r>
            <a:endParaRPr lang="en-CA" dirty="0"/>
          </a:p>
        </p:txBody>
      </p:sp>
      <p:sp>
        <p:nvSpPr>
          <p:cNvPr id="3" name="Content Placeholder 2">
            <a:extLst>
              <a:ext uri="{FF2B5EF4-FFF2-40B4-BE49-F238E27FC236}">
                <a16:creationId xmlns:a16="http://schemas.microsoft.com/office/drawing/2014/main" id="{50F66BCE-BD8A-0EB6-4479-0A5A83BDD938}"/>
              </a:ext>
            </a:extLst>
          </p:cNvPr>
          <p:cNvSpPr>
            <a:spLocks noGrp="1"/>
          </p:cNvSpPr>
          <p:nvPr>
            <p:ph sz="half" idx="1"/>
          </p:nvPr>
        </p:nvSpPr>
        <p:spPr>
          <a:xfrm>
            <a:off x="900113" y="1600200"/>
            <a:ext cx="7085806" cy="4572000"/>
          </a:xfrm>
        </p:spPr>
        <p:txBody>
          <a:bodyPr/>
          <a:lstStyle/>
          <a:p>
            <a:pPr>
              <a:spcBef>
                <a:spcPts val="384"/>
              </a:spcBef>
            </a:pPr>
            <a:r>
              <a:rPr lang="en-CA" b="1" kern="1200" dirty="0">
                <a:effectLst/>
                <a:ea typeface="Calibri" panose="020F0502020204030204" pitchFamily="34" charset="0"/>
              </a:rPr>
              <a:t>Countersunk </a:t>
            </a:r>
            <a:r>
              <a:rPr lang="en-CA" b="1" i="1" kern="1200" dirty="0">
                <a:effectLst/>
                <a:ea typeface="Calibri" panose="020F0502020204030204" pitchFamily="34" charset="0"/>
              </a:rPr>
              <a:t>fully</a:t>
            </a:r>
            <a:r>
              <a:rPr lang="en-CA" b="1" kern="1200" dirty="0">
                <a:effectLst/>
                <a:ea typeface="Calibri" panose="020F0502020204030204" pitchFamily="34" charset="0"/>
              </a:rPr>
              <a:t> threaded </a:t>
            </a:r>
            <a:r>
              <a:rPr lang="en-US" b="1" kern="1200" dirty="0">
                <a:effectLst/>
                <a:ea typeface="Times" panose="02020603050405020304" pitchFamily="18" charset="0"/>
              </a:rPr>
              <a:t>screws: </a:t>
            </a:r>
            <a:endParaRPr lang="en-CA" dirty="0">
              <a:effectLst/>
              <a:ea typeface="Times New Roman" panose="02020603050405020304" pitchFamily="18" charset="0"/>
            </a:endParaRPr>
          </a:p>
          <a:p>
            <a:pPr marL="342900" indent="-342900">
              <a:spcBef>
                <a:spcPts val="384"/>
              </a:spcBef>
              <a:buFont typeface="Arial" panose="020B0604020202020204" pitchFamily="34" charset="0"/>
              <a:buChar char="•"/>
            </a:pPr>
            <a:endParaRPr lang="en-CA" kern="1200" dirty="0">
              <a:effectLst/>
              <a:ea typeface="Calibri" panose="020F0502020204030204" pitchFamily="34" charset="0"/>
            </a:endParaRPr>
          </a:p>
          <a:p>
            <a:pPr marL="342900" indent="-342900">
              <a:spcBef>
                <a:spcPts val="384"/>
              </a:spcBef>
              <a:buFont typeface="Arial" panose="020B0604020202020204" pitchFamily="34" charset="0"/>
              <a:buChar char="•"/>
            </a:pPr>
            <a:r>
              <a:rPr lang="en-CA" kern="1200" dirty="0">
                <a:effectLst/>
                <a:ea typeface="Calibri" panose="020F0502020204030204" pitchFamily="34" charset="0"/>
              </a:rPr>
              <a:t>For beam reinforcement, wall-to-wall and floor-to-floor connections, support beams, and butt joints, </a:t>
            </a:r>
            <a:r>
              <a:rPr lang="en-US" kern="1200" dirty="0">
                <a:effectLst/>
                <a:ea typeface="Times" panose="02020603050405020304" pitchFamily="18" charset="0"/>
              </a:rPr>
              <a:t>CLT and mass timber construction, and interior applications. </a:t>
            </a:r>
            <a:endParaRPr lang="en-CA" dirty="0">
              <a:effectLst/>
              <a:ea typeface="Times New Roman" panose="02020603050405020304" pitchFamily="18" charset="0"/>
            </a:endParaRPr>
          </a:p>
          <a:p>
            <a:pPr marL="342900" indent="-342900">
              <a:spcBef>
                <a:spcPts val="384"/>
              </a:spcBef>
              <a:buFont typeface="Arial" panose="020B0604020202020204" pitchFamily="34" charset="0"/>
              <a:buChar char="•"/>
            </a:pPr>
            <a:r>
              <a:rPr lang="en-US" kern="1200" dirty="0">
                <a:effectLst/>
                <a:ea typeface="Times" panose="02020603050405020304" pitchFamily="18" charset="0"/>
              </a:rPr>
              <a:t>Lengths: </a:t>
            </a:r>
            <a:r>
              <a:rPr lang="en-US" sz="1800" kern="1200" dirty="0">
                <a:effectLst/>
                <a:ea typeface="Times" panose="02020603050405020304" pitchFamily="18" charset="0"/>
              </a:rPr>
              <a:t>4¾″</a:t>
            </a:r>
            <a:r>
              <a:rPr lang="en-US" sz="1800" kern="1200" baseline="30000" dirty="0">
                <a:effectLst/>
                <a:ea typeface="Times" panose="02020603050405020304" pitchFamily="18" charset="0"/>
              </a:rPr>
              <a:t> </a:t>
            </a:r>
            <a:r>
              <a:rPr lang="en-US" sz="1800" kern="1200" dirty="0">
                <a:effectLst/>
                <a:ea typeface="Times" panose="02020603050405020304" pitchFamily="18" charset="0"/>
              </a:rPr>
              <a:t>(120 mm) to 13¾″ (350 mm) </a:t>
            </a:r>
          </a:p>
          <a:p>
            <a:pPr marL="342900" indent="-342900">
              <a:spcBef>
                <a:spcPts val="384"/>
              </a:spcBef>
              <a:buFont typeface="Arial" panose="020B0604020202020204" pitchFamily="34" charset="0"/>
              <a:buChar char="•"/>
            </a:pPr>
            <a:endParaRPr lang="en-US" sz="1800" kern="1200" dirty="0">
              <a:effectLst/>
              <a:ea typeface="Times" panose="02020603050405020304" pitchFamily="18" charset="0"/>
            </a:endParaRPr>
          </a:p>
          <a:p>
            <a:pPr>
              <a:spcBef>
                <a:spcPts val="384"/>
              </a:spcBef>
            </a:pPr>
            <a:r>
              <a:rPr lang="en-CA" b="1" kern="1200" dirty="0">
                <a:effectLst/>
                <a:ea typeface="Calibri" panose="020F0502020204030204" pitchFamily="34" charset="0"/>
              </a:rPr>
              <a:t>Countersunk </a:t>
            </a:r>
            <a:r>
              <a:rPr lang="en-CA" b="1" i="1" kern="1200" dirty="0">
                <a:effectLst/>
                <a:ea typeface="Calibri" panose="020F0502020204030204" pitchFamily="34" charset="0"/>
              </a:rPr>
              <a:t>partially</a:t>
            </a:r>
            <a:r>
              <a:rPr lang="en-CA" b="1" kern="1200" dirty="0">
                <a:effectLst/>
                <a:ea typeface="Calibri" panose="020F0502020204030204" pitchFamily="34" charset="0"/>
              </a:rPr>
              <a:t> threaded screws: </a:t>
            </a:r>
            <a:endParaRPr lang="en-CA" dirty="0">
              <a:effectLst/>
              <a:ea typeface="Times New Roman" panose="02020603050405020304" pitchFamily="18" charset="0"/>
            </a:endParaRPr>
          </a:p>
          <a:p>
            <a:pPr marL="342900" indent="-342900">
              <a:spcBef>
                <a:spcPts val="384"/>
              </a:spcBef>
              <a:buFont typeface="Arial" panose="020B0604020202020204" pitchFamily="34" charset="0"/>
              <a:buChar char="•"/>
            </a:pPr>
            <a:endParaRPr lang="en-CA" kern="1200" dirty="0">
              <a:effectLst/>
              <a:ea typeface="Calibri" panose="020F0502020204030204" pitchFamily="34" charset="0"/>
            </a:endParaRPr>
          </a:p>
          <a:p>
            <a:pPr marL="342900" indent="-342900">
              <a:spcBef>
                <a:spcPts val="384"/>
              </a:spcBef>
              <a:buFont typeface="Arial" panose="020B0604020202020204" pitchFamily="34" charset="0"/>
              <a:buChar char="•"/>
            </a:pPr>
            <a:r>
              <a:rPr lang="en-CA" kern="1200" dirty="0">
                <a:effectLst/>
                <a:ea typeface="Calibri" panose="020F0502020204030204" pitchFamily="34" charset="0"/>
              </a:rPr>
              <a:t>For wall-to-wall, floor-to-floor, wall-to-floor, panel-to-beam, panel-to-wall and ledger connections, surface splines, lap joints, general timber framing connections, CLT and mass timber construction, general interiors.</a:t>
            </a:r>
          </a:p>
          <a:p>
            <a:pPr marL="342900" indent="-342900">
              <a:spcBef>
                <a:spcPts val="384"/>
              </a:spcBef>
              <a:buFont typeface="Arial" panose="020B0604020202020204" pitchFamily="34" charset="0"/>
              <a:buChar char="•"/>
            </a:pPr>
            <a:r>
              <a:rPr lang="en-CA" dirty="0">
                <a:ea typeface="Calibri" panose="020F0502020204030204" pitchFamily="34" charset="0"/>
              </a:rPr>
              <a:t>Lengths:</a:t>
            </a:r>
            <a:r>
              <a:rPr lang="en-CA" kern="1200" dirty="0">
                <a:effectLst/>
                <a:ea typeface="Calibri" panose="020F0502020204030204" pitchFamily="34" charset="0"/>
              </a:rPr>
              <a:t> 3⅛″</a:t>
            </a:r>
            <a:r>
              <a:rPr lang="en-CA" kern="1200" baseline="30000" dirty="0">
                <a:effectLst/>
                <a:ea typeface="Calibri" panose="020F0502020204030204" pitchFamily="34" charset="0"/>
              </a:rPr>
              <a:t> </a:t>
            </a:r>
            <a:r>
              <a:rPr lang="en-CA" kern="1200" dirty="0">
                <a:effectLst/>
                <a:ea typeface="Calibri" panose="020F0502020204030204" pitchFamily="34" charset="0"/>
              </a:rPr>
              <a:t>(80 mm) to </a:t>
            </a:r>
            <a:r>
              <a:rPr lang="en-CA" dirty="0">
                <a:ea typeface="Calibri" panose="020F0502020204030204" pitchFamily="34" charset="0"/>
              </a:rPr>
              <a:t>14″</a:t>
            </a:r>
            <a:r>
              <a:rPr lang="en-CA" kern="1200" dirty="0">
                <a:effectLst/>
                <a:ea typeface="Calibri" panose="020F0502020204030204" pitchFamily="34" charset="0"/>
              </a:rPr>
              <a:t> (300 mm)</a:t>
            </a:r>
            <a:endParaRPr lang="en-CA" dirty="0"/>
          </a:p>
        </p:txBody>
      </p:sp>
      <p:pic>
        <p:nvPicPr>
          <p:cNvPr id="6" name="Content Placeholder 5" descr="A person drilling a hole in the ceiling&#10;&#10;Description automatically generated with low confidence">
            <a:extLst>
              <a:ext uri="{FF2B5EF4-FFF2-40B4-BE49-F238E27FC236}">
                <a16:creationId xmlns:a16="http://schemas.microsoft.com/office/drawing/2014/main" id="{2E3D19EB-BD00-BFCB-B1AB-96E97AAB9A07}"/>
              </a:ext>
            </a:extLst>
          </p:cNvPr>
          <p:cNvPicPr>
            <a:picLocks noGrp="1" noChangeAspect="1"/>
          </p:cNvPicPr>
          <p:nvPr>
            <p:ph idx="13"/>
          </p:nvPr>
        </p:nvPicPr>
        <p:blipFill>
          <a:blip r:embed="rId3">
            <a:extLst>
              <a:ext uri="{28A0092B-C50C-407E-A947-70E740481C1C}">
                <a14:useLocalDpi xmlns:a14="http://schemas.microsoft.com/office/drawing/2010/main" val="0"/>
              </a:ext>
            </a:extLst>
          </a:blip>
          <a:stretch>
            <a:fillRect/>
          </a:stretch>
        </p:blipFill>
        <p:spPr>
          <a:xfrm>
            <a:off x="7985919" y="1591472"/>
            <a:ext cx="3572968" cy="4580728"/>
          </a:xfrm>
        </p:spPr>
      </p:pic>
    </p:spTree>
    <p:extLst>
      <p:ext uri="{BB962C8B-B14F-4D97-AF65-F5344CB8AC3E}">
        <p14:creationId xmlns:p14="http://schemas.microsoft.com/office/powerpoint/2010/main" val="1187565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A9E96-1417-EBDD-2FB2-9F45C209744B}"/>
              </a:ext>
            </a:extLst>
          </p:cNvPr>
          <p:cNvSpPr>
            <a:spLocks noGrp="1"/>
          </p:cNvSpPr>
          <p:nvPr>
            <p:ph type="title"/>
          </p:nvPr>
        </p:nvSpPr>
        <p:spPr/>
        <p:txBody>
          <a:bodyPr/>
          <a:lstStyle/>
          <a:p>
            <a:r>
              <a:rPr lang="en-US" dirty="0"/>
              <a:t>Fasteners</a:t>
            </a:r>
            <a:endParaRPr lang="en-CA" dirty="0"/>
          </a:p>
        </p:txBody>
      </p:sp>
      <p:sp>
        <p:nvSpPr>
          <p:cNvPr id="3" name="Content Placeholder 2">
            <a:extLst>
              <a:ext uri="{FF2B5EF4-FFF2-40B4-BE49-F238E27FC236}">
                <a16:creationId xmlns:a16="http://schemas.microsoft.com/office/drawing/2014/main" id="{45A643B4-18B7-C316-D675-5DF04E66D1F9}"/>
              </a:ext>
            </a:extLst>
          </p:cNvPr>
          <p:cNvSpPr>
            <a:spLocks noGrp="1"/>
          </p:cNvSpPr>
          <p:nvPr>
            <p:ph sz="half" idx="1"/>
          </p:nvPr>
        </p:nvSpPr>
        <p:spPr>
          <a:xfrm>
            <a:off x="900113" y="1600200"/>
            <a:ext cx="7009606" cy="4572000"/>
          </a:xfrm>
        </p:spPr>
        <p:txBody>
          <a:bodyPr/>
          <a:lstStyle/>
          <a:p>
            <a:r>
              <a:rPr lang="en-US" b="1" dirty="0">
                <a:effectLst/>
                <a:ea typeface="Calibri" panose="020F0502020204030204" pitchFamily="34" charset="0"/>
              </a:rPr>
              <a:t>Hex head with recessed</a:t>
            </a:r>
            <a:r>
              <a:rPr lang="en-US" b="1" dirty="0">
                <a:effectLst/>
                <a:ea typeface="Times" panose="02020603050405020304" pitchFamily="18" charset="0"/>
              </a:rPr>
              <a:t> screw:</a:t>
            </a:r>
          </a:p>
          <a:p>
            <a:pPr marL="342900" indent="-342900">
              <a:buFont typeface="Arial" panose="020B0604020202020204" pitchFamily="34" charset="0"/>
              <a:buChar char="•"/>
            </a:pPr>
            <a:r>
              <a:rPr lang="en-US" dirty="0">
                <a:effectLst/>
                <a:ea typeface="Times" panose="02020603050405020304" pitchFamily="18" charset="0"/>
              </a:rPr>
              <a:t>For CLT construction, general interior applications, and steel plate-to-wood connections. </a:t>
            </a:r>
          </a:p>
          <a:p>
            <a:pPr marL="342900" indent="-342900">
              <a:buFont typeface="Arial" panose="020B0604020202020204" pitchFamily="34" charset="0"/>
              <a:buChar char="•"/>
            </a:pPr>
            <a:r>
              <a:rPr lang="en-US" dirty="0">
                <a:effectLst/>
                <a:ea typeface="Times" panose="02020603050405020304" pitchFamily="18" charset="0"/>
              </a:rPr>
              <a:t>Partially threaded, 0.394″ (10 mm) and 0.472″ (12.5 mm) diameter, structural fasteners pull structural members together.</a:t>
            </a:r>
          </a:p>
          <a:p>
            <a:endParaRPr lang="en-US" dirty="0">
              <a:ea typeface="Times" panose="02020603050405020304" pitchFamily="18" charset="0"/>
            </a:endParaRPr>
          </a:p>
          <a:p>
            <a:r>
              <a:rPr lang="en-US" b="1" dirty="0">
                <a:ea typeface="Times" panose="02020603050405020304" pitchFamily="18" charset="0"/>
              </a:rPr>
              <a:t>Structural</a:t>
            </a:r>
            <a:r>
              <a:rPr lang="en-US" b="1" dirty="0">
                <a:effectLst/>
                <a:ea typeface="Calibri" panose="020F0502020204030204" pitchFamily="34" charset="0"/>
              </a:rPr>
              <a:t> wood screw, cap head:</a:t>
            </a:r>
          </a:p>
          <a:p>
            <a:pPr marL="342900" indent="-342900">
              <a:buFont typeface="Arial" panose="020B0604020202020204" pitchFamily="34" charset="0"/>
              <a:buChar char="•"/>
            </a:pPr>
            <a:r>
              <a:rPr lang="en-US" dirty="0">
                <a:effectLst/>
                <a:ea typeface="Times" panose="02020603050405020304" pitchFamily="18" charset="0"/>
              </a:rPr>
              <a:t>Excellent for butt joint and uplift resistance connections between wall plates and wall framing and top plate and roof rafters/trusses. </a:t>
            </a:r>
          </a:p>
          <a:p>
            <a:pPr marL="342900" indent="-342900">
              <a:buFont typeface="Arial" panose="020B0604020202020204" pitchFamily="34" charset="0"/>
              <a:buChar char="•"/>
            </a:pPr>
            <a:r>
              <a:rPr lang="en-US" dirty="0">
                <a:ea typeface="Times" panose="02020603050405020304" pitchFamily="18" charset="0"/>
              </a:rPr>
              <a:t>F</a:t>
            </a:r>
            <a:r>
              <a:rPr lang="en-US" dirty="0">
                <a:effectLst/>
                <a:ea typeface="Times" panose="02020603050405020304" pitchFamily="18" charset="0"/>
              </a:rPr>
              <a:t>ully-threaded shank. </a:t>
            </a:r>
          </a:p>
          <a:p>
            <a:pPr marL="342900" indent="-342900">
              <a:buFont typeface="Arial" panose="020B0604020202020204" pitchFamily="34" charset="0"/>
              <a:buChar char="•"/>
            </a:pPr>
            <a:r>
              <a:rPr lang="en-US" dirty="0">
                <a:effectLst/>
                <a:ea typeface="Times" panose="02020603050405020304" pitchFamily="18" charset="0"/>
              </a:rPr>
              <a:t>Small diameter allows close spacing without splitting.</a:t>
            </a:r>
          </a:p>
          <a:p>
            <a:endParaRPr lang="en-CA" dirty="0"/>
          </a:p>
        </p:txBody>
      </p:sp>
      <p:pic>
        <p:nvPicPr>
          <p:cNvPr id="6" name="Content Placeholder 5" descr="A picture containing rectangle&#10;&#10;Description automatically generated">
            <a:extLst>
              <a:ext uri="{FF2B5EF4-FFF2-40B4-BE49-F238E27FC236}">
                <a16:creationId xmlns:a16="http://schemas.microsoft.com/office/drawing/2014/main" id="{162C0A00-11C2-E318-8C52-FDAED7C41715}"/>
              </a:ext>
            </a:extLst>
          </p:cNvPr>
          <p:cNvPicPr>
            <a:picLocks noGrp="1" noChangeAspect="1"/>
          </p:cNvPicPr>
          <p:nvPr>
            <p:ph idx="13"/>
          </p:nvPr>
        </p:nvPicPr>
        <p:blipFill rotWithShape="1">
          <a:blip r:embed="rId3" cstate="print">
            <a:extLst>
              <a:ext uri="{28A0092B-C50C-407E-A947-70E740481C1C}">
                <a14:useLocalDpi xmlns:a14="http://schemas.microsoft.com/office/drawing/2010/main" val="0"/>
              </a:ext>
            </a:extLst>
          </a:blip>
          <a:srcRect/>
          <a:stretch/>
        </p:blipFill>
        <p:spPr>
          <a:xfrm>
            <a:off x="7909719" y="1600200"/>
            <a:ext cx="3771736" cy="4572000"/>
          </a:xfrm>
        </p:spPr>
      </p:pic>
    </p:spTree>
    <p:extLst>
      <p:ext uri="{BB962C8B-B14F-4D97-AF65-F5344CB8AC3E}">
        <p14:creationId xmlns:p14="http://schemas.microsoft.com/office/powerpoint/2010/main" val="2472491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36978-ADB2-6543-8F6D-C6B4246D5752}"/>
              </a:ext>
            </a:extLst>
          </p:cNvPr>
          <p:cNvSpPr>
            <a:spLocks noGrp="1"/>
          </p:cNvSpPr>
          <p:nvPr>
            <p:ph type="title"/>
          </p:nvPr>
        </p:nvSpPr>
        <p:spPr/>
        <p:txBody>
          <a:bodyPr/>
          <a:lstStyle/>
          <a:p>
            <a:r>
              <a:rPr lang="en-US" dirty="0"/>
              <a:t>Fasteners</a:t>
            </a:r>
            <a:endParaRPr lang="en-CA" dirty="0"/>
          </a:p>
        </p:txBody>
      </p:sp>
      <p:sp>
        <p:nvSpPr>
          <p:cNvPr id="3" name="Content Placeholder 2">
            <a:extLst>
              <a:ext uri="{FF2B5EF4-FFF2-40B4-BE49-F238E27FC236}">
                <a16:creationId xmlns:a16="http://schemas.microsoft.com/office/drawing/2014/main" id="{DBD9F32B-8FA0-14B1-B3F4-96D90401DBC6}"/>
              </a:ext>
            </a:extLst>
          </p:cNvPr>
          <p:cNvSpPr>
            <a:spLocks noGrp="1"/>
          </p:cNvSpPr>
          <p:nvPr>
            <p:ph sz="half" idx="1"/>
          </p:nvPr>
        </p:nvSpPr>
        <p:spPr>
          <a:xfrm>
            <a:off x="900113" y="1600200"/>
            <a:ext cx="6857206" cy="4572000"/>
          </a:xfrm>
        </p:spPr>
        <p:txBody>
          <a:bodyPr/>
          <a:lstStyle/>
          <a:p>
            <a:pPr>
              <a:spcBef>
                <a:spcPts val="384"/>
              </a:spcBef>
            </a:pPr>
            <a:r>
              <a:rPr lang="en-US" b="1" kern="1200" dirty="0">
                <a:effectLst/>
                <a:ea typeface="Calibri" panose="020F0502020204030204" pitchFamily="34" charset="0"/>
              </a:rPr>
              <a:t>Wood with variable thread screw:</a:t>
            </a:r>
            <a:r>
              <a:rPr lang="en-US" b="1" kern="1200" dirty="0">
                <a:effectLst/>
                <a:ea typeface="Times" panose="02020603050405020304" pitchFamily="18" charset="0"/>
              </a:rPr>
              <a:t> </a:t>
            </a:r>
          </a:p>
          <a:p>
            <a:pPr>
              <a:spcBef>
                <a:spcPts val="384"/>
              </a:spcBef>
            </a:pPr>
            <a:endParaRPr lang="en-CA" dirty="0">
              <a:effectLst/>
              <a:ea typeface="Times New Roman" panose="02020603050405020304" pitchFamily="18" charset="0"/>
            </a:endParaRPr>
          </a:p>
          <a:p>
            <a:pPr marL="342900" indent="-342900">
              <a:spcBef>
                <a:spcPts val="384"/>
              </a:spcBef>
              <a:buFont typeface="Arial" panose="020B0604020202020204" pitchFamily="34" charset="0"/>
              <a:buChar char="•"/>
            </a:pPr>
            <a:r>
              <a:rPr lang="en-US" kern="1200" dirty="0">
                <a:effectLst/>
                <a:ea typeface="Times" panose="02020603050405020304" pitchFamily="18" charset="0"/>
              </a:rPr>
              <a:t>Used for CLT applications: surface splines, half-lap joints, attaching sole plates to rim boards. </a:t>
            </a:r>
          </a:p>
          <a:p>
            <a:pPr marL="342900" indent="-342900">
              <a:spcBef>
                <a:spcPts val="384"/>
              </a:spcBef>
              <a:buFont typeface="Arial" panose="020B0604020202020204" pitchFamily="34" charset="0"/>
              <a:buChar char="•"/>
            </a:pPr>
            <a:r>
              <a:rPr lang="en-US" kern="1200" dirty="0">
                <a:effectLst/>
                <a:ea typeface="Times" panose="02020603050405020304" pitchFamily="18" charset="0"/>
              </a:rPr>
              <a:t>4″ (120 mm) long.</a:t>
            </a:r>
          </a:p>
          <a:p>
            <a:pPr marL="342900" indent="-342900">
              <a:spcBef>
                <a:spcPts val="384"/>
              </a:spcBef>
              <a:buFont typeface="Arial" panose="020B0604020202020204" pitchFamily="34" charset="0"/>
              <a:buChar char="•"/>
            </a:pPr>
            <a:endParaRPr lang="en-US" dirty="0">
              <a:ea typeface="Times New Roman" panose="02020603050405020304" pitchFamily="18" charset="0"/>
            </a:endParaRPr>
          </a:p>
          <a:p>
            <a:pPr>
              <a:spcBef>
                <a:spcPts val="384"/>
              </a:spcBef>
            </a:pPr>
            <a:r>
              <a:rPr lang="en-CA" b="1" kern="1200" dirty="0">
                <a:effectLst/>
                <a:ea typeface="Times New Roman" panose="02020603050405020304" pitchFamily="18" charset="0"/>
              </a:rPr>
              <a:t>Structural wood screw:</a:t>
            </a:r>
          </a:p>
          <a:p>
            <a:pPr>
              <a:spcBef>
                <a:spcPts val="384"/>
              </a:spcBef>
            </a:pPr>
            <a:endParaRPr lang="en-CA" dirty="0">
              <a:effectLst/>
              <a:ea typeface="Times New Roman" panose="02020603050405020304" pitchFamily="18" charset="0"/>
            </a:endParaRPr>
          </a:p>
          <a:p>
            <a:pPr marL="342900" indent="-342900">
              <a:spcBef>
                <a:spcPts val="384"/>
              </a:spcBef>
              <a:buFont typeface="Arial" panose="020B0604020202020204" pitchFamily="34" charset="0"/>
              <a:buChar char="•"/>
            </a:pPr>
            <a:r>
              <a:rPr lang="en-CA" kern="1200" dirty="0">
                <a:effectLst/>
                <a:ea typeface="Calibri" panose="020F0502020204030204" pitchFamily="34" charset="0"/>
              </a:rPr>
              <a:t>For CLT construction applications and multi-plywood members.</a:t>
            </a:r>
          </a:p>
          <a:p>
            <a:pPr marL="342900" indent="-342900">
              <a:spcBef>
                <a:spcPts val="384"/>
              </a:spcBef>
              <a:buFont typeface="Arial" panose="020B0604020202020204" pitchFamily="34" charset="0"/>
              <a:buChar char="•"/>
            </a:pPr>
            <a:r>
              <a:rPr lang="en-CA" dirty="0">
                <a:ea typeface="Calibri" panose="020F0502020204030204" pitchFamily="34" charset="0"/>
              </a:rPr>
              <a:t>L</a:t>
            </a:r>
            <a:r>
              <a:rPr lang="en-CA" kern="1200" dirty="0">
                <a:effectLst/>
                <a:ea typeface="Calibri" panose="020F0502020204030204" pitchFamily="34" charset="0"/>
              </a:rPr>
              <a:t>engths: </a:t>
            </a:r>
            <a:r>
              <a:rPr lang="en-CA" sz="1800" kern="1200" dirty="0">
                <a:effectLst/>
                <a:ea typeface="Calibri" panose="020F0502020204030204" pitchFamily="34" charset="0"/>
              </a:rPr>
              <a:t>2</a:t>
            </a:r>
            <a:r>
              <a:rPr lang="en-CA" sz="1800" i="1" kern="1200" baseline="30000" dirty="0">
                <a:effectLst/>
                <a:ea typeface="Calibri" panose="020F0502020204030204" pitchFamily="34" charset="0"/>
              </a:rPr>
              <a:t>15/16</a:t>
            </a:r>
            <a:r>
              <a:rPr lang="en-CA" sz="1800" kern="1200" dirty="0">
                <a:effectLst/>
                <a:ea typeface="Calibri" panose="020F0502020204030204" pitchFamily="34" charset="0"/>
              </a:rPr>
              <a:t>″ (74.6 mm) to 6⅝″ (168.25 mm).</a:t>
            </a:r>
          </a:p>
          <a:p>
            <a:pPr marL="342900" indent="-342900">
              <a:spcBef>
                <a:spcPts val="384"/>
              </a:spcBef>
              <a:buFont typeface="Arial" panose="020B0604020202020204" pitchFamily="34" charset="0"/>
              <a:buChar char="•"/>
            </a:pPr>
            <a:r>
              <a:rPr lang="en-CA" kern="1200" dirty="0">
                <a:effectLst/>
                <a:ea typeface="Calibri" panose="020F0502020204030204" pitchFamily="34" charset="0"/>
              </a:rPr>
              <a:t>Requires less torque than comparable fasteners.</a:t>
            </a:r>
          </a:p>
          <a:p>
            <a:pPr marL="342900" indent="-342900">
              <a:spcBef>
                <a:spcPts val="384"/>
              </a:spcBef>
              <a:buFont typeface="Arial" panose="020B0604020202020204" pitchFamily="34" charset="0"/>
              <a:buChar char="•"/>
            </a:pPr>
            <a:r>
              <a:rPr lang="en-CA" kern="1200" dirty="0">
                <a:effectLst/>
                <a:ea typeface="Calibri" panose="020F0502020204030204" pitchFamily="34" charset="0"/>
              </a:rPr>
              <a:t>Large washer head pulls members down.</a:t>
            </a:r>
            <a:endParaRPr lang="en-CA" dirty="0"/>
          </a:p>
        </p:txBody>
      </p:sp>
      <p:pic>
        <p:nvPicPr>
          <p:cNvPr id="6" name="Content Placeholder 5" descr="A picture containing tool, screw&#10;&#10;Description automatically generated">
            <a:extLst>
              <a:ext uri="{FF2B5EF4-FFF2-40B4-BE49-F238E27FC236}">
                <a16:creationId xmlns:a16="http://schemas.microsoft.com/office/drawing/2014/main" id="{FF12B12F-9922-7369-1944-DECAF7559682}"/>
              </a:ext>
            </a:extLst>
          </p:cNvPr>
          <p:cNvPicPr>
            <a:picLocks noGrp="1" noChangeAspect="1"/>
          </p:cNvPicPr>
          <p:nvPr>
            <p:ph idx="13"/>
          </p:nvPr>
        </p:nvPicPr>
        <p:blipFill>
          <a:blip r:embed="rId3" cstate="print">
            <a:extLst>
              <a:ext uri="{28A0092B-C50C-407E-A947-70E740481C1C}">
                <a14:useLocalDpi xmlns:a14="http://schemas.microsoft.com/office/drawing/2010/main" val="0"/>
              </a:ext>
            </a:extLst>
          </a:blip>
          <a:stretch>
            <a:fillRect/>
          </a:stretch>
        </p:blipFill>
        <p:spPr>
          <a:xfrm>
            <a:off x="7933068" y="1610576"/>
            <a:ext cx="3634091" cy="4572000"/>
          </a:xfrm>
        </p:spPr>
      </p:pic>
    </p:spTree>
    <p:extLst>
      <p:ext uri="{BB962C8B-B14F-4D97-AF65-F5344CB8AC3E}">
        <p14:creationId xmlns:p14="http://schemas.microsoft.com/office/powerpoint/2010/main" val="16298682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267DA-96C9-B633-BF89-650389FEDEF4}"/>
              </a:ext>
            </a:extLst>
          </p:cNvPr>
          <p:cNvSpPr>
            <a:spLocks noGrp="1"/>
          </p:cNvSpPr>
          <p:nvPr>
            <p:ph type="title"/>
          </p:nvPr>
        </p:nvSpPr>
        <p:spPr/>
        <p:txBody>
          <a:bodyPr/>
          <a:lstStyle/>
          <a:p>
            <a:r>
              <a:rPr lang="en-US" dirty="0"/>
              <a:t>Connector/Fastener Combinations</a:t>
            </a:r>
            <a:endParaRPr lang="en-CA" dirty="0"/>
          </a:p>
        </p:txBody>
      </p:sp>
      <p:sp>
        <p:nvSpPr>
          <p:cNvPr id="3" name="Content Placeholder 2">
            <a:extLst>
              <a:ext uri="{FF2B5EF4-FFF2-40B4-BE49-F238E27FC236}">
                <a16:creationId xmlns:a16="http://schemas.microsoft.com/office/drawing/2014/main" id="{44D21F3F-4B43-2DF7-A5DF-83A6D4018E58}"/>
              </a:ext>
            </a:extLst>
          </p:cNvPr>
          <p:cNvSpPr>
            <a:spLocks noGrp="1"/>
          </p:cNvSpPr>
          <p:nvPr>
            <p:ph sz="half" idx="1"/>
          </p:nvPr>
        </p:nvSpPr>
        <p:spPr>
          <a:xfrm>
            <a:off x="900113" y="1600200"/>
            <a:ext cx="7100886" cy="4572000"/>
          </a:xfrm>
        </p:spPr>
        <p:txBody>
          <a:bodyPr/>
          <a:lstStyle/>
          <a:p>
            <a:pPr>
              <a:spcBef>
                <a:spcPts val="384"/>
              </a:spcBef>
            </a:pPr>
            <a:r>
              <a:rPr lang="en-US" b="1" kern="1200" dirty="0">
                <a:effectLst/>
                <a:ea typeface="Times" panose="02020603050405020304" pitchFamily="18" charset="0"/>
              </a:rPr>
              <a:t>Angle brackets:</a:t>
            </a:r>
            <a:endParaRPr lang="en-CA" dirty="0">
              <a:effectLst/>
              <a:ea typeface="Times New Roman" panose="02020603050405020304" pitchFamily="18" charset="0"/>
            </a:endParaRPr>
          </a:p>
          <a:p>
            <a:pPr marL="342900" indent="-342900">
              <a:spcBef>
                <a:spcPts val="384"/>
              </a:spcBef>
              <a:buFont typeface="Arial" panose="020B0604020202020204" pitchFamily="34" charset="0"/>
              <a:buChar char="•"/>
            </a:pPr>
            <a:r>
              <a:rPr lang="en-US" kern="1200" dirty="0">
                <a:effectLst/>
                <a:ea typeface="Times" panose="02020603050405020304" pitchFamily="18" charset="0"/>
              </a:rPr>
              <a:t>Used to connect CLT wall panels to CLT floors or concrete slabs. </a:t>
            </a:r>
          </a:p>
          <a:p>
            <a:pPr marL="342900" indent="-342900">
              <a:spcBef>
                <a:spcPts val="384"/>
              </a:spcBef>
              <a:buFont typeface="Arial" panose="020B0604020202020204" pitchFamily="34" charset="0"/>
              <a:buChar char="•"/>
            </a:pPr>
            <a:r>
              <a:rPr lang="en-US" kern="1200" dirty="0">
                <a:effectLst/>
                <a:ea typeface="Times" panose="02020603050405020304" pitchFamily="18" charset="0"/>
              </a:rPr>
              <a:t>Various options are available.</a:t>
            </a:r>
          </a:p>
          <a:p>
            <a:pPr>
              <a:spcBef>
                <a:spcPts val="384"/>
              </a:spcBef>
            </a:pPr>
            <a:endParaRPr lang="en-CA" dirty="0">
              <a:effectLst/>
              <a:ea typeface="Times New Roman" panose="02020603050405020304" pitchFamily="18" charset="0"/>
            </a:endParaRPr>
          </a:p>
          <a:p>
            <a:pPr>
              <a:spcBef>
                <a:spcPts val="384"/>
              </a:spcBef>
            </a:pPr>
            <a:r>
              <a:rPr lang="en-US" b="1" kern="1200" dirty="0">
                <a:effectLst/>
                <a:ea typeface="Times" panose="02020603050405020304" pitchFamily="18" charset="0"/>
              </a:rPr>
              <a:t>Simple screwed connections:</a:t>
            </a:r>
            <a:endParaRPr lang="en-CA" dirty="0">
              <a:effectLst/>
              <a:ea typeface="Times New Roman" panose="02020603050405020304" pitchFamily="18" charset="0"/>
            </a:endParaRPr>
          </a:p>
          <a:p>
            <a:pPr marL="342900" indent="-342900">
              <a:spcBef>
                <a:spcPts val="384"/>
              </a:spcBef>
              <a:buFont typeface="Arial" panose="020B0604020202020204" pitchFamily="34" charset="0"/>
              <a:buChar char="•"/>
            </a:pPr>
            <a:r>
              <a:rPr lang="en-US" kern="1200" dirty="0">
                <a:effectLst/>
                <a:ea typeface="Times" panose="02020603050405020304" pitchFamily="18" charset="0"/>
              </a:rPr>
              <a:t>Use based on connection capacity and wall application.</a:t>
            </a:r>
          </a:p>
          <a:p>
            <a:pPr marL="342900" indent="-342900">
              <a:spcBef>
                <a:spcPts val="384"/>
              </a:spcBef>
              <a:buFont typeface="Arial" panose="020B0604020202020204" pitchFamily="34" charset="0"/>
              <a:buChar char="•"/>
            </a:pPr>
            <a:endParaRPr lang="en-CA" dirty="0">
              <a:effectLst/>
              <a:ea typeface="Times New Roman" panose="02020603050405020304" pitchFamily="18" charset="0"/>
            </a:endParaRPr>
          </a:p>
          <a:p>
            <a:pPr>
              <a:spcBef>
                <a:spcPts val="384"/>
              </a:spcBef>
              <a:tabLst>
                <a:tab pos="228600" algn="l"/>
              </a:tabLst>
            </a:pPr>
            <a:r>
              <a:rPr lang="en-US" b="1" kern="1200" dirty="0">
                <a:effectLst/>
                <a:ea typeface="Times" panose="02020603050405020304" pitchFamily="18" charset="0"/>
              </a:rPr>
              <a:t>Heavy Duty Washer straps:</a:t>
            </a:r>
            <a:endParaRPr lang="en-CA" dirty="0">
              <a:effectLst/>
              <a:ea typeface="Times New Roman" panose="02020603050405020304" pitchFamily="18" charset="0"/>
            </a:endParaRPr>
          </a:p>
          <a:p>
            <a:pPr marL="342900" indent="-342900">
              <a:spcBef>
                <a:spcPts val="384"/>
              </a:spcBef>
              <a:buFont typeface="Arial" panose="020B0604020202020204" pitchFamily="34" charset="0"/>
              <a:buChar char="•"/>
              <a:tabLst>
                <a:tab pos="228600" algn="l"/>
              </a:tabLst>
            </a:pPr>
            <a:r>
              <a:rPr lang="en-US" kern="1200" dirty="0">
                <a:effectLst/>
                <a:ea typeface="Times" panose="02020603050405020304" pitchFamily="18" charset="0"/>
              </a:rPr>
              <a:t>Used in CLT diaphragm and wall applications. </a:t>
            </a:r>
          </a:p>
          <a:p>
            <a:pPr marL="342900" indent="-342900">
              <a:spcBef>
                <a:spcPts val="384"/>
              </a:spcBef>
              <a:buFont typeface="Arial" panose="020B0604020202020204" pitchFamily="34" charset="0"/>
              <a:buChar char="•"/>
              <a:tabLst>
                <a:tab pos="228600" algn="l"/>
              </a:tabLst>
            </a:pPr>
            <a:r>
              <a:rPr lang="en-US" kern="1200" dirty="0">
                <a:effectLst/>
                <a:ea typeface="Times" panose="02020603050405020304" pitchFamily="18" charset="0"/>
              </a:rPr>
              <a:t>Carry tension across CLT floor or wall panel joint or anchor CLT panels to concrete.</a:t>
            </a:r>
            <a:endParaRPr lang="en-CA" dirty="0">
              <a:effectLst/>
              <a:ea typeface="Times New Roman" panose="02020603050405020304" pitchFamily="18" charset="0"/>
            </a:endParaRPr>
          </a:p>
          <a:p>
            <a:endParaRPr lang="en-CA" dirty="0"/>
          </a:p>
        </p:txBody>
      </p:sp>
      <p:pic>
        <p:nvPicPr>
          <p:cNvPr id="8" name="Content Placeholder 7" descr="A picture containing wood, woodworking, wooden block, furniture&#10;&#10;Description automatically generated">
            <a:extLst>
              <a:ext uri="{FF2B5EF4-FFF2-40B4-BE49-F238E27FC236}">
                <a16:creationId xmlns:a16="http://schemas.microsoft.com/office/drawing/2014/main" id="{F281A46C-8404-C324-0900-74F3BA0E50B3}"/>
              </a:ext>
            </a:extLst>
          </p:cNvPr>
          <p:cNvPicPr>
            <a:picLocks noGrp="1" noChangeAspect="1"/>
          </p:cNvPicPr>
          <p:nvPr>
            <p:ph idx="13"/>
          </p:nvPr>
        </p:nvPicPr>
        <p:blipFill>
          <a:blip r:embed="rId3" cstate="print">
            <a:extLst>
              <a:ext uri="{28A0092B-C50C-407E-A947-70E740481C1C}">
                <a14:useLocalDpi xmlns:a14="http://schemas.microsoft.com/office/drawing/2010/main" val="0"/>
              </a:ext>
            </a:extLst>
          </a:blip>
          <a:stretch>
            <a:fillRect/>
          </a:stretch>
        </p:blipFill>
        <p:spPr>
          <a:xfrm>
            <a:off x="8000999" y="1604356"/>
            <a:ext cx="3566160" cy="4563687"/>
          </a:xfrm>
        </p:spPr>
      </p:pic>
    </p:spTree>
    <p:extLst>
      <p:ext uri="{BB962C8B-B14F-4D97-AF65-F5344CB8AC3E}">
        <p14:creationId xmlns:p14="http://schemas.microsoft.com/office/powerpoint/2010/main" val="5032233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48A88B-3E08-ABB0-720C-48B57D6EB556}"/>
              </a:ext>
            </a:extLst>
          </p:cNvPr>
          <p:cNvSpPr>
            <a:spLocks noGrp="1"/>
          </p:cNvSpPr>
          <p:nvPr>
            <p:ph type="title"/>
          </p:nvPr>
        </p:nvSpPr>
        <p:spPr/>
        <p:txBody>
          <a:bodyPr/>
          <a:lstStyle/>
          <a:p>
            <a:r>
              <a:rPr lang="en-US"/>
              <a:t>Connector/Fastener Combinations</a:t>
            </a:r>
            <a:endParaRPr lang="en-CA" dirty="0"/>
          </a:p>
        </p:txBody>
      </p:sp>
      <p:sp>
        <p:nvSpPr>
          <p:cNvPr id="3" name="Content Placeholder 2">
            <a:extLst>
              <a:ext uri="{FF2B5EF4-FFF2-40B4-BE49-F238E27FC236}">
                <a16:creationId xmlns:a16="http://schemas.microsoft.com/office/drawing/2014/main" id="{4D50A495-A94F-A070-185A-6069415F9449}"/>
              </a:ext>
            </a:extLst>
          </p:cNvPr>
          <p:cNvSpPr>
            <a:spLocks noGrp="1"/>
          </p:cNvSpPr>
          <p:nvPr>
            <p:ph sz="half" idx="1"/>
          </p:nvPr>
        </p:nvSpPr>
        <p:spPr>
          <a:xfrm>
            <a:off x="900113" y="1600200"/>
            <a:ext cx="4952206" cy="4572000"/>
          </a:xfrm>
        </p:spPr>
        <p:txBody>
          <a:bodyPr/>
          <a:lstStyle/>
          <a:p>
            <a:r>
              <a:rPr lang="en-CA" b="1" dirty="0"/>
              <a:t>Anchor tie-down systems: </a:t>
            </a:r>
          </a:p>
          <a:p>
            <a:endParaRPr lang="en-CA" dirty="0"/>
          </a:p>
          <a:p>
            <a:pPr marL="342900" indent="-342900">
              <a:buFont typeface="Arial" panose="020B0604020202020204" pitchFamily="34" charset="0"/>
              <a:buChar char="•"/>
            </a:pPr>
            <a:r>
              <a:rPr lang="en-CA" dirty="0"/>
              <a:t>Secure midrise</a:t>
            </a:r>
            <a:r>
              <a:rPr lang="en-US" dirty="0">
                <a:effectLst/>
                <a:ea typeface="Times" panose="02020603050405020304" pitchFamily="18" charset="0"/>
              </a:rPr>
              <a:t> wood-frame buildings against overturning wind and seismic forces.</a:t>
            </a:r>
          </a:p>
          <a:p>
            <a:pPr marL="342900" indent="-342900">
              <a:buFont typeface="Arial" panose="020B0604020202020204" pitchFamily="34" charset="0"/>
              <a:buChar char="•"/>
            </a:pPr>
            <a:endParaRPr lang="en-US" dirty="0">
              <a:effectLst/>
              <a:ea typeface="Times" panose="02020603050405020304" pitchFamily="18" charset="0"/>
            </a:endParaRPr>
          </a:p>
          <a:p>
            <a:pPr marL="342900" indent="-342900">
              <a:buFont typeface="Arial" panose="020B0604020202020204" pitchFamily="34" charset="0"/>
              <a:buChar char="•"/>
            </a:pPr>
            <a:r>
              <a:rPr lang="en-US" dirty="0">
                <a:effectLst/>
                <a:ea typeface="Times" panose="02020603050405020304" pitchFamily="18" charset="0"/>
              </a:rPr>
              <a:t>Components work together to create a continuous load path.</a:t>
            </a:r>
          </a:p>
          <a:p>
            <a:pPr marL="342900" indent="-342900">
              <a:buFont typeface="Arial" panose="020B0604020202020204" pitchFamily="34" charset="0"/>
              <a:buChar char="•"/>
            </a:pPr>
            <a:endParaRPr lang="en-US" dirty="0">
              <a:ea typeface="Times" panose="02020603050405020304" pitchFamily="18" charset="0"/>
            </a:endParaRPr>
          </a:p>
          <a:p>
            <a:pPr marL="342900" indent="-342900">
              <a:buFont typeface="Arial" panose="020B0604020202020204" pitchFamily="34" charset="0"/>
              <a:buChar char="•"/>
            </a:pPr>
            <a:r>
              <a:rPr lang="en-US" dirty="0">
                <a:effectLst/>
                <a:ea typeface="Times" panose="02020603050405020304" pitchFamily="18" charset="0"/>
              </a:rPr>
              <a:t>Built for maximum resilience and installation efficiency.</a:t>
            </a:r>
            <a:endParaRPr lang="en-CA" dirty="0">
              <a:effectLst/>
              <a:ea typeface="Times" panose="02020603050405020304" pitchFamily="18" charset="0"/>
            </a:endParaRPr>
          </a:p>
          <a:p>
            <a:pPr marL="914400"/>
            <a:r>
              <a:rPr lang="en-US" b="1" dirty="0">
                <a:effectLst/>
                <a:ea typeface="Times" panose="02020603050405020304" pitchFamily="18" charset="0"/>
              </a:rPr>
              <a:t> </a:t>
            </a:r>
            <a:endParaRPr lang="en-CA" dirty="0">
              <a:effectLst/>
              <a:ea typeface="Times" panose="02020603050405020304" pitchFamily="18" charset="0"/>
            </a:endParaRPr>
          </a:p>
          <a:p>
            <a:endParaRPr lang="en-CA" dirty="0"/>
          </a:p>
        </p:txBody>
      </p:sp>
      <p:pic>
        <p:nvPicPr>
          <p:cNvPr id="6" name="Content Placeholder 5">
            <a:extLst>
              <a:ext uri="{FF2B5EF4-FFF2-40B4-BE49-F238E27FC236}">
                <a16:creationId xmlns:a16="http://schemas.microsoft.com/office/drawing/2014/main" id="{CE4104C3-336D-20BC-4B65-CAD0BF435CE5}"/>
              </a:ext>
            </a:extLst>
          </p:cNvPr>
          <p:cNvPicPr>
            <a:picLocks noGrp="1" noChangeAspect="1"/>
          </p:cNvPicPr>
          <p:nvPr>
            <p:ph idx="13"/>
          </p:nvPr>
        </p:nvPicPr>
        <p:blipFill rotWithShape="1">
          <a:blip r:embed="rId3" cstate="print">
            <a:extLst>
              <a:ext uri="{28A0092B-C50C-407E-A947-70E740481C1C}">
                <a14:useLocalDpi xmlns:a14="http://schemas.microsoft.com/office/drawing/2010/main" val="0"/>
              </a:ext>
            </a:extLst>
          </a:blip>
          <a:srcRect/>
          <a:stretch/>
        </p:blipFill>
        <p:spPr>
          <a:xfrm>
            <a:off x="8595519" y="1600201"/>
            <a:ext cx="2989324" cy="4571999"/>
          </a:xfrm>
        </p:spPr>
      </p:pic>
      <p:pic>
        <p:nvPicPr>
          <p:cNvPr id="8" name="Picture 7" descr="A picture containing wood, plank, plywood, lumber&#10;&#10;Description automatically generated">
            <a:extLst>
              <a:ext uri="{FF2B5EF4-FFF2-40B4-BE49-F238E27FC236}">
                <a16:creationId xmlns:a16="http://schemas.microsoft.com/office/drawing/2014/main" id="{81DC35FB-F22C-CA9B-55D5-706D6BCB256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852319" y="1600200"/>
            <a:ext cx="2743200" cy="4572000"/>
          </a:xfrm>
          <a:prstGeom prst="rect">
            <a:avLst/>
          </a:prstGeom>
        </p:spPr>
      </p:pic>
    </p:spTree>
    <p:extLst>
      <p:ext uri="{BB962C8B-B14F-4D97-AF65-F5344CB8AC3E}">
        <p14:creationId xmlns:p14="http://schemas.microsoft.com/office/powerpoint/2010/main" val="321825395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955D1-A3FB-BEF4-E8B1-CDB8D71B3BC2}"/>
              </a:ext>
            </a:extLst>
          </p:cNvPr>
          <p:cNvSpPr>
            <a:spLocks noGrp="1"/>
          </p:cNvSpPr>
          <p:nvPr>
            <p:ph type="title"/>
          </p:nvPr>
        </p:nvSpPr>
        <p:spPr/>
        <p:txBody>
          <a:bodyPr/>
          <a:lstStyle/>
          <a:p>
            <a:r>
              <a:rPr lang="en-US" dirty="0"/>
              <a:t>Exposed Beam to Column Connectors</a:t>
            </a:r>
            <a:endParaRPr lang="en-CA" dirty="0"/>
          </a:p>
        </p:txBody>
      </p:sp>
      <p:sp>
        <p:nvSpPr>
          <p:cNvPr id="3" name="Content Placeholder 2">
            <a:extLst>
              <a:ext uri="{FF2B5EF4-FFF2-40B4-BE49-F238E27FC236}">
                <a16:creationId xmlns:a16="http://schemas.microsoft.com/office/drawing/2014/main" id="{C4846B59-F8D2-76A4-A1AF-4AFFE0A7BE68}"/>
              </a:ext>
            </a:extLst>
          </p:cNvPr>
          <p:cNvSpPr>
            <a:spLocks noGrp="1"/>
          </p:cNvSpPr>
          <p:nvPr>
            <p:ph sz="half" idx="1"/>
          </p:nvPr>
        </p:nvSpPr>
        <p:spPr>
          <a:xfrm>
            <a:off x="900113" y="1600200"/>
            <a:ext cx="6019006" cy="4572000"/>
          </a:xfrm>
        </p:spPr>
        <p:txBody>
          <a:bodyPr/>
          <a:lstStyle/>
          <a:p>
            <a:pPr>
              <a:spcBef>
                <a:spcPts val="384"/>
              </a:spcBef>
            </a:pPr>
            <a:r>
              <a:rPr lang="en-US" b="1" kern="1200" dirty="0">
                <a:effectLst/>
                <a:ea typeface="Times" panose="02020603050405020304" pitchFamily="18" charset="0"/>
              </a:rPr>
              <a:t>High-capacity face-mount hangers:</a:t>
            </a:r>
            <a:endParaRPr lang="en-CA" dirty="0">
              <a:effectLst/>
              <a:ea typeface="Times New Roman" panose="02020603050405020304" pitchFamily="18" charset="0"/>
            </a:endParaRPr>
          </a:p>
          <a:p>
            <a:pPr marL="342900" indent="-342900">
              <a:spcBef>
                <a:spcPts val="384"/>
              </a:spcBef>
              <a:buFont typeface="Arial" panose="020B0604020202020204" pitchFamily="34" charset="0"/>
              <a:buChar char="•"/>
            </a:pPr>
            <a:r>
              <a:rPr lang="en-US" kern="1200" dirty="0">
                <a:effectLst/>
                <a:ea typeface="Times" panose="02020603050405020304" pitchFamily="18" charset="0"/>
              </a:rPr>
              <a:t>One type supports joists on wood purlins or beams. </a:t>
            </a:r>
          </a:p>
          <a:p>
            <a:pPr marL="342900" indent="-342900">
              <a:spcBef>
                <a:spcPts val="384"/>
              </a:spcBef>
              <a:buFont typeface="Arial" panose="020B0604020202020204" pitchFamily="34" charset="0"/>
              <a:buChar char="•"/>
            </a:pPr>
            <a:r>
              <a:rPr lang="en-US" kern="1200" dirty="0">
                <a:effectLst/>
                <a:ea typeface="Times" panose="02020603050405020304" pitchFamily="18" charset="0"/>
              </a:rPr>
              <a:t>Second type is used on 8</a:t>
            </a:r>
            <a:r>
              <a:rPr lang="en-US" dirty="0">
                <a:ea typeface="Times" panose="02020603050405020304" pitchFamily="18" charset="0"/>
              </a:rPr>
              <a:t>″</a:t>
            </a:r>
            <a:r>
              <a:rPr lang="en-US" kern="1200" dirty="0">
                <a:effectLst/>
                <a:ea typeface="Times" panose="02020603050405020304" pitchFamily="18" charset="0"/>
              </a:rPr>
              <a:t> (200 mm) grouted masonry block walls. </a:t>
            </a:r>
          </a:p>
          <a:p>
            <a:pPr marL="342900" indent="-342900">
              <a:spcBef>
                <a:spcPts val="384"/>
              </a:spcBef>
              <a:buFont typeface="Arial" panose="020B0604020202020204" pitchFamily="34" charset="0"/>
              <a:buChar char="•"/>
            </a:pPr>
            <a:r>
              <a:rPr lang="en-US" dirty="0">
                <a:ea typeface="Times" panose="02020603050405020304" pitchFamily="18" charset="0"/>
              </a:rPr>
              <a:t>Both</a:t>
            </a:r>
            <a:r>
              <a:rPr lang="en-US" kern="1200" dirty="0">
                <a:effectLst/>
                <a:ea typeface="Times" panose="02020603050405020304" pitchFamily="18" charset="0"/>
              </a:rPr>
              <a:t> are ideal for high-wind applications.</a:t>
            </a:r>
          </a:p>
          <a:p>
            <a:pPr marL="342900" indent="-342900">
              <a:spcBef>
                <a:spcPts val="384"/>
              </a:spcBef>
              <a:buFont typeface="Arial" panose="020B0604020202020204" pitchFamily="34" charset="0"/>
              <a:buChar char="•"/>
            </a:pPr>
            <a:endParaRPr lang="en-CA" dirty="0">
              <a:effectLst/>
              <a:ea typeface="Times New Roman" panose="02020603050405020304" pitchFamily="18" charset="0"/>
            </a:endParaRPr>
          </a:p>
          <a:p>
            <a:pPr>
              <a:spcBef>
                <a:spcPts val="384"/>
              </a:spcBef>
            </a:pPr>
            <a:r>
              <a:rPr lang="en-US" b="1" kern="1200" dirty="0">
                <a:effectLst/>
                <a:ea typeface="Times" panose="02020603050405020304" pitchFamily="18" charset="0"/>
              </a:rPr>
              <a:t>Hinge connectors:</a:t>
            </a:r>
            <a:endParaRPr lang="en-CA" dirty="0">
              <a:effectLst/>
              <a:ea typeface="Times New Roman" panose="02020603050405020304" pitchFamily="18" charset="0"/>
            </a:endParaRPr>
          </a:p>
          <a:p>
            <a:pPr marL="342900" indent="-342900">
              <a:spcBef>
                <a:spcPts val="384"/>
              </a:spcBef>
              <a:buFont typeface="Arial" panose="020B0604020202020204" pitchFamily="34" charset="0"/>
              <a:buChar char="•"/>
            </a:pPr>
            <a:r>
              <a:rPr lang="en-US" kern="1200" dirty="0">
                <a:effectLst/>
                <a:ea typeface="Times" panose="02020603050405020304" pitchFamily="18" charset="0"/>
              </a:rPr>
              <a:t>Transfer loads between two beams aligned through a combination of bearing plates, side plates, and bolts. </a:t>
            </a:r>
          </a:p>
          <a:p>
            <a:pPr marL="342900" indent="-342900">
              <a:spcBef>
                <a:spcPts val="384"/>
              </a:spcBef>
              <a:buFont typeface="Arial" panose="020B0604020202020204" pitchFamily="34" charset="0"/>
              <a:buChar char="•"/>
            </a:pPr>
            <a:r>
              <a:rPr lang="en-US" kern="1200" dirty="0">
                <a:effectLst/>
                <a:ea typeface="Times" panose="02020603050405020304" pitchFamily="18" charset="0"/>
              </a:rPr>
              <a:t>Can have additional slotted bolt holes to resist horizontal loads.</a:t>
            </a:r>
            <a:endParaRPr lang="en-CA" dirty="0"/>
          </a:p>
        </p:txBody>
      </p:sp>
      <p:pic>
        <p:nvPicPr>
          <p:cNvPr id="6" name="Content Placeholder 5">
            <a:extLst>
              <a:ext uri="{FF2B5EF4-FFF2-40B4-BE49-F238E27FC236}">
                <a16:creationId xmlns:a16="http://schemas.microsoft.com/office/drawing/2014/main" id="{C8823307-182D-F6D7-06A3-C82D802189E1}"/>
              </a:ext>
            </a:extLst>
          </p:cNvPr>
          <p:cNvPicPr>
            <a:picLocks noGrp="1" noChangeAspect="1"/>
          </p:cNvPicPr>
          <p:nvPr>
            <p:ph idx="13"/>
          </p:nvPr>
        </p:nvPicPr>
        <p:blipFill>
          <a:blip r:embed="rId3" cstate="print">
            <a:extLst>
              <a:ext uri="{28A0092B-C50C-407E-A947-70E740481C1C}">
                <a14:useLocalDpi xmlns:a14="http://schemas.microsoft.com/office/drawing/2010/main" val="0"/>
              </a:ext>
            </a:extLst>
          </a:blip>
          <a:stretch>
            <a:fillRect/>
          </a:stretch>
        </p:blipFill>
        <p:spPr>
          <a:xfrm>
            <a:off x="6919119" y="1600200"/>
            <a:ext cx="4645819" cy="4572000"/>
          </a:xfrm>
        </p:spPr>
      </p:pic>
    </p:spTree>
    <p:extLst>
      <p:ext uri="{BB962C8B-B14F-4D97-AF65-F5344CB8AC3E}">
        <p14:creationId xmlns:p14="http://schemas.microsoft.com/office/powerpoint/2010/main" val="24797495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AA4F0-AF44-A95E-1B17-F07515BB30A4}"/>
              </a:ext>
            </a:extLst>
          </p:cNvPr>
          <p:cNvSpPr>
            <a:spLocks noGrp="1"/>
          </p:cNvSpPr>
          <p:nvPr>
            <p:ph type="title"/>
          </p:nvPr>
        </p:nvSpPr>
        <p:spPr/>
        <p:txBody>
          <a:bodyPr/>
          <a:lstStyle/>
          <a:p>
            <a:r>
              <a:rPr lang="en-US" dirty="0"/>
              <a:t>Exposed Beam to Column Connectors</a:t>
            </a:r>
            <a:endParaRPr lang="en-CA" dirty="0"/>
          </a:p>
        </p:txBody>
      </p:sp>
      <p:sp>
        <p:nvSpPr>
          <p:cNvPr id="3" name="Content Placeholder 2">
            <a:extLst>
              <a:ext uri="{FF2B5EF4-FFF2-40B4-BE49-F238E27FC236}">
                <a16:creationId xmlns:a16="http://schemas.microsoft.com/office/drawing/2014/main" id="{F66181C7-67C6-6154-EC35-B8818A0E4DE4}"/>
              </a:ext>
            </a:extLst>
          </p:cNvPr>
          <p:cNvSpPr>
            <a:spLocks noGrp="1"/>
          </p:cNvSpPr>
          <p:nvPr>
            <p:ph sz="half" idx="1"/>
          </p:nvPr>
        </p:nvSpPr>
        <p:spPr>
          <a:xfrm>
            <a:off x="900113" y="1600200"/>
            <a:ext cx="7238206" cy="4572000"/>
          </a:xfrm>
        </p:spPr>
        <p:txBody>
          <a:bodyPr/>
          <a:lstStyle/>
          <a:p>
            <a:pPr>
              <a:spcBef>
                <a:spcPts val="384"/>
              </a:spcBef>
            </a:pPr>
            <a:r>
              <a:rPr lang="en-CA" b="1" kern="1200" dirty="0">
                <a:effectLst/>
                <a:ea typeface="Times New Roman" panose="02020603050405020304" pitchFamily="18" charset="0"/>
              </a:rPr>
              <a:t>Beam seats: </a:t>
            </a:r>
          </a:p>
          <a:p>
            <a:pPr>
              <a:spcBef>
                <a:spcPts val="384"/>
              </a:spcBef>
            </a:pPr>
            <a:endParaRPr lang="en-CA" b="1" kern="1200" dirty="0">
              <a:effectLst/>
              <a:ea typeface="Times New Roman" panose="02020603050405020304" pitchFamily="18" charset="0"/>
            </a:endParaRPr>
          </a:p>
          <a:p>
            <a:pPr marL="342900" indent="-342900">
              <a:spcBef>
                <a:spcPts val="384"/>
              </a:spcBef>
              <a:buFont typeface="Arial" panose="020B0604020202020204" pitchFamily="34" charset="0"/>
              <a:buChar char="•"/>
            </a:pPr>
            <a:r>
              <a:rPr lang="en-CA" kern="1200" dirty="0">
                <a:effectLst/>
                <a:ea typeface="Times New Roman" panose="02020603050405020304" pitchFamily="18" charset="0"/>
              </a:rPr>
              <a:t>Connect</a:t>
            </a:r>
            <a:r>
              <a:rPr lang="en-US" kern="1200" dirty="0">
                <a:effectLst/>
                <a:ea typeface="Times" panose="02020603050405020304" pitchFamily="18" charset="0"/>
              </a:rPr>
              <a:t> beams to concrete or concrete masonry units. </a:t>
            </a:r>
          </a:p>
          <a:p>
            <a:pPr marL="342900" indent="-342900">
              <a:spcBef>
                <a:spcPts val="384"/>
              </a:spcBef>
              <a:buFont typeface="Arial" panose="020B0604020202020204" pitchFamily="34" charset="0"/>
              <a:buChar char="•"/>
            </a:pPr>
            <a:endParaRPr lang="en-US" kern="1200" dirty="0">
              <a:effectLst/>
              <a:ea typeface="Times" panose="02020603050405020304" pitchFamily="18" charset="0"/>
            </a:endParaRPr>
          </a:p>
          <a:p>
            <a:pPr marL="342900" indent="-342900">
              <a:spcBef>
                <a:spcPts val="384"/>
              </a:spcBef>
              <a:buFont typeface="Arial" panose="020B0604020202020204" pitchFamily="34" charset="0"/>
              <a:buChar char="•"/>
            </a:pPr>
            <a:r>
              <a:rPr lang="en-US" kern="1200" dirty="0">
                <a:effectLst/>
                <a:ea typeface="Times" panose="02020603050405020304" pitchFamily="18" charset="0"/>
              </a:rPr>
              <a:t>Anchored into the concrete or masonry.</a:t>
            </a:r>
          </a:p>
          <a:p>
            <a:pPr marL="342900" indent="-342900">
              <a:spcBef>
                <a:spcPts val="384"/>
              </a:spcBef>
              <a:buFont typeface="Arial" panose="020B0604020202020204" pitchFamily="34" charset="0"/>
              <a:buChar char="•"/>
            </a:pPr>
            <a:endParaRPr lang="en-US" kern="1200" dirty="0">
              <a:effectLst/>
              <a:ea typeface="Times" panose="02020603050405020304" pitchFamily="18" charset="0"/>
            </a:endParaRPr>
          </a:p>
          <a:p>
            <a:pPr marL="342900" indent="-342900">
              <a:spcBef>
                <a:spcPts val="384"/>
              </a:spcBef>
              <a:buFont typeface="Arial" panose="020B0604020202020204" pitchFamily="34" charset="0"/>
              <a:buChar char="•"/>
            </a:pPr>
            <a:r>
              <a:rPr lang="en-US" kern="1200" dirty="0">
                <a:effectLst/>
                <a:ea typeface="Times" panose="02020603050405020304" pitchFamily="18" charset="0"/>
              </a:rPr>
              <a:t>Designed for cast-in-place applications. </a:t>
            </a:r>
          </a:p>
          <a:p>
            <a:pPr marL="342900" indent="-342900">
              <a:spcBef>
                <a:spcPts val="384"/>
              </a:spcBef>
              <a:buFont typeface="Arial" panose="020B0604020202020204" pitchFamily="34" charset="0"/>
              <a:buChar char="•"/>
            </a:pPr>
            <a:endParaRPr lang="en-US" kern="1200" dirty="0">
              <a:effectLst/>
              <a:ea typeface="Times" panose="02020603050405020304" pitchFamily="18" charset="0"/>
            </a:endParaRPr>
          </a:p>
          <a:p>
            <a:pPr marL="342900" indent="-342900">
              <a:spcBef>
                <a:spcPts val="384"/>
              </a:spcBef>
              <a:buFont typeface="Arial" panose="020B0604020202020204" pitchFamily="34" charset="0"/>
              <a:buChar char="•"/>
            </a:pPr>
            <a:r>
              <a:rPr lang="en-US" kern="1200" dirty="0">
                <a:effectLst/>
                <a:ea typeface="Times" panose="02020603050405020304" pitchFamily="18" charset="0"/>
              </a:rPr>
              <a:t>Provide additional bearing for beam. </a:t>
            </a:r>
          </a:p>
          <a:p>
            <a:pPr marL="342900" indent="-342900">
              <a:spcBef>
                <a:spcPts val="384"/>
              </a:spcBef>
              <a:buFont typeface="Arial" panose="020B0604020202020204" pitchFamily="34" charset="0"/>
              <a:buChar char="•"/>
            </a:pPr>
            <a:endParaRPr lang="en-US" kern="1200" dirty="0">
              <a:effectLst/>
              <a:ea typeface="Times" panose="02020603050405020304" pitchFamily="18" charset="0"/>
            </a:endParaRPr>
          </a:p>
          <a:p>
            <a:pPr marL="342900" indent="-342900">
              <a:spcBef>
                <a:spcPts val="384"/>
              </a:spcBef>
              <a:buFont typeface="Arial" panose="020B0604020202020204" pitchFamily="34" charset="0"/>
              <a:buChar char="•"/>
            </a:pPr>
            <a:r>
              <a:rPr lang="en-US" kern="1200" dirty="0">
                <a:effectLst/>
                <a:ea typeface="Times" panose="02020603050405020304" pitchFamily="18" charset="0"/>
              </a:rPr>
              <a:t>Steel plate separates wood from masonry or concrete. </a:t>
            </a:r>
          </a:p>
          <a:p>
            <a:pPr marL="342900" indent="-342900">
              <a:spcBef>
                <a:spcPts val="384"/>
              </a:spcBef>
              <a:buFont typeface="Arial" panose="020B0604020202020204" pitchFamily="34" charset="0"/>
              <a:buChar char="•"/>
            </a:pPr>
            <a:endParaRPr lang="en-US" kern="1200" dirty="0">
              <a:effectLst/>
              <a:ea typeface="Times" panose="02020603050405020304" pitchFamily="18" charset="0"/>
            </a:endParaRPr>
          </a:p>
          <a:p>
            <a:pPr marL="342900" indent="-342900">
              <a:spcBef>
                <a:spcPts val="384"/>
              </a:spcBef>
              <a:buFont typeface="Arial" panose="020B0604020202020204" pitchFamily="34" charset="0"/>
              <a:buChar char="•"/>
            </a:pPr>
            <a:r>
              <a:rPr lang="en-US" kern="1200" dirty="0">
                <a:effectLst/>
                <a:ea typeface="Times" panose="02020603050405020304" pitchFamily="18" charset="0"/>
              </a:rPr>
              <a:t>Available in high capacity and medium capacity.</a:t>
            </a:r>
            <a:endParaRPr lang="en-CA" dirty="0">
              <a:effectLst/>
              <a:ea typeface="Times New Roman" panose="02020603050405020304" pitchFamily="18" charset="0"/>
            </a:endParaRPr>
          </a:p>
          <a:p>
            <a:pPr marL="457200">
              <a:spcBef>
                <a:spcPts val="384"/>
              </a:spcBef>
            </a:pPr>
            <a:r>
              <a:rPr lang="en-US" b="1" dirty="0">
                <a:effectLst/>
                <a:ea typeface="Times" panose="02020603050405020304" pitchFamily="18" charset="0"/>
              </a:rPr>
              <a:t> </a:t>
            </a:r>
            <a:endParaRPr lang="en-CA" dirty="0">
              <a:effectLst/>
              <a:ea typeface="Times" panose="02020603050405020304" pitchFamily="18" charset="0"/>
            </a:endParaRPr>
          </a:p>
          <a:p>
            <a:endParaRPr lang="en-CA" dirty="0"/>
          </a:p>
        </p:txBody>
      </p:sp>
      <p:pic>
        <p:nvPicPr>
          <p:cNvPr id="6" name="Content Placeholder 5" descr="A picture containing tool, sketch, drawing, diagram&#10;&#10;Description automatically generated">
            <a:extLst>
              <a:ext uri="{FF2B5EF4-FFF2-40B4-BE49-F238E27FC236}">
                <a16:creationId xmlns:a16="http://schemas.microsoft.com/office/drawing/2014/main" id="{FD6E30BA-67E4-2FEF-DDC2-BA3C98D61A3F}"/>
              </a:ext>
            </a:extLst>
          </p:cNvPr>
          <p:cNvPicPr>
            <a:picLocks noGrp="1" noChangeAspect="1"/>
          </p:cNvPicPr>
          <p:nvPr>
            <p:ph idx="13"/>
          </p:nvPr>
        </p:nvPicPr>
        <p:blipFill rotWithShape="1">
          <a:blip r:embed="rId3" cstate="print">
            <a:extLst>
              <a:ext uri="{28A0092B-C50C-407E-A947-70E740481C1C}">
                <a14:useLocalDpi xmlns:a14="http://schemas.microsoft.com/office/drawing/2010/main" val="0"/>
              </a:ext>
            </a:extLst>
          </a:blip>
          <a:srcRect/>
          <a:stretch/>
        </p:blipFill>
        <p:spPr>
          <a:xfrm>
            <a:off x="8395356" y="1252728"/>
            <a:ext cx="2667000" cy="2667000"/>
          </a:xfrm>
        </p:spPr>
      </p:pic>
      <p:pic>
        <p:nvPicPr>
          <p:cNvPr id="8" name="Content Placeholder 5" descr="A picture containing tool, sketch, drawing, diagram&#10;&#10;Description automatically generated">
            <a:extLst>
              <a:ext uri="{FF2B5EF4-FFF2-40B4-BE49-F238E27FC236}">
                <a16:creationId xmlns:a16="http://schemas.microsoft.com/office/drawing/2014/main" id="{DC51684B-FB17-5506-831A-085A3066DD9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443119" y="3657600"/>
            <a:ext cx="2604811" cy="2514600"/>
          </a:xfrm>
          <a:prstGeom prst="rect">
            <a:avLst/>
          </a:prstGeom>
        </p:spPr>
      </p:pic>
      <p:sp>
        <p:nvSpPr>
          <p:cNvPr id="7" name="Rectangle 6">
            <a:extLst>
              <a:ext uri="{FF2B5EF4-FFF2-40B4-BE49-F238E27FC236}">
                <a16:creationId xmlns:a16="http://schemas.microsoft.com/office/drawing/2014/main" id="{5610762B-211F-DCDA-3D74-4710CE08E0A7}"/>
              </a:ext>
            </a:extLst>
          </p:cNvPr>
          <p:cNvSpPr/>
          <p:nvPr/>
        </p:nvSpPr>
        <p:spPr>
          <a:xfrm rot="10800000" flipV="1">
            <a:off x="10271915" y="5181600"/>
            <a:ext cx="1219201"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latin typeface="Arial" panose="020B0604020202020204" pitchFamily="34" charset="0"/>
                <a:cs typeface="Arial" panose="020B0604020202020204" pitchFamily="34" charset="0"/>
              </a:rPr>
              <a:t>C</a:t>
            </a:r>
            <a:r>
              <a:rPr lang="en-US" sz="1600" dirty="0" err="1">
                <a:solidFill>
                  <a:schemeClr val="tx1"/>
                </a:solidFill>
                <a:latin typeface="Arial" panose="020B0604020202020204" pitchFamily="34" charset="0"/>
                <a:cs typeface="Arial" panose="020B0604020202020204" pitchFamily="34" charset="0"/>
              </a:rPr>
              <a:t>Concrete</a:t>
            </a:r>
            <a:r>
              <a:rPr lang="en-US" sz="1600" dirty="0">
                <a:solidFill>
                  <a:schemeClr val="tx1"/>
                </a:solidFill>
                <a:latin typeface="Arial" panose="020B0604020202020204" pitchFamily="34" charset="0"/>
                <a:cs typeface="Arial" panose="020B0604020202020204" pitchFamily="34" charset="0"/>
              </a:rPr>
              <a:t> Pilaster</a:t>
            </a:r>
            <a:endParaRPr lang="en-CA" sz="1600" dirty="0">
              <a:solidFill>
                <a:schemeClr val="tx1"/>
              </a:solidFill>
              <a:latin typeface="Arial" panose="020B0604020202020204" pitchFamily="34" charset="0"/>
              <a:cs typeface="Arial" panose="020B0604020202020204" pitchFamily="34" charset="0"/>
            </a:endParaRPr>
          </a:p>
        </p:txBody>
      </p:sp>
      <p:cxnSp>
        <p:nvCxnSpPr>
          <p:cNvPr id="10" name="Straight Connector 9">
            <a:extLst>
              <a:ext uri="{FF2B5EF4-FFF2-40B4-BE49-F238E27FC236}">
                <a16:creationId xmlns:a16="http://schemas.microsoft.com/office/drawing/2014/main" id="{62D876BE-5DD3-9B04-7621-4DA1F63E2249}"/>
              </a:ext>
            </a:extLst>
          </p:cNvPr>
          <p:cNvCxnSpPr>
            <a:cxnSpLocks/>
          </p:cNvCxnSpPr>
          <p:nvPr/>
        </p:nvCxnSpPr>
        <p:spPr>
          <a:xfrm>
            <a:off x="8519319" y="6172200"/>
            <a:ext cx="17525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308666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F756-D60D-72D9-F763-FF0098F5CB75}"/>
              </a:ext>
            </a:extLst>
          </p:cNvPr>
          <p:cNvSpPr>
            <a:spLocks noGrp="1"/>
          </p:cNvSpPr>
          <p:nvPr>
            <p:ph type="title"/>
          </p:nvPr>
        </p:nvSpPr>
        <p:spPr/>
        <p:txBody>
          <a:bodyPr/>
          <a:lstStyle/>
          <a:p>
            <a:r>
              <a:rPr lang="en-US" dirty="0"/>
              <a:t>Medium-Capacity Concealed Hangers</a:t>
            </a:r>
            <a:endParaRPr lang="en-CA" dirty="0"/>
          </a:p>
        </p:txBody>
      </p:sp>
      <p:sp>
        <p:nvSpPr>
          <p:cNvPr id="3" name="Content Placeholder 2">
            <a:extLst>
              <a:ext uri="{FF2B5EF4-FFF2-40B4-BE49-F238E27FC236}">
                <a16:creationId xmlns:a16="http://schemas.microsoft.com/office/drawing/2014/main" id="{FF5B1E37-9A79-AF94-624A-32F77A5C66D5}"/>
              </a:ext>
            </a:extLst>
          </p:cNvPr>
          <p:cNvSpPr>
            <a:spLocks noGrp="1"/>
          </p:cNvSpPr>
          <p:nvPr>
            <p:ph sz="half" idx="1"/>
          </p:nvPr>
        </p:nvSpPr>
        <p:spPr>
          <a:xfrm>
            <a:off x="900113" y="1600200"/>
            <a:ext cx="6781006" cy="4572000"/>
          </a:xfrm>
        </p:spPr>
        <p:txBody>
          <a:bodyPr/>
          <a:lstStyle/>
          <a:p>
            <a:pPr marL="342900" indent="-342900">
              <a:spcBef>
                <a:spcPts val="384"/>
              </a:spcBef>
              <a:buFont typeface="Arial" panose="020B0604020202020204" pitchFamily="34" charset="0"/>
              <a:buChar char="•"/>
              <a:tabLst>
                <a:tab pos="228600" algn="l"/>
              </a:tabLst>
            </a:pPr>
            <a:r>
              <a:rPr lang="en-US" kern="1200" dirty="0">
                <a:effectLst/>
                <a:ea typeface="Times" panose="02020603050405020304" pitchFamily="18" charset="0"/>
              </a:rPr>
              <a:t>Designed for use when the header and joist are flush at floor or roof level. </a:t>
            </a:r>
          </a:p>
          <a:p>
            <a:pPr marL="342900" indent="-342900">
              <a:spcBef>
                <a:spcPts val="384"/>
              </a:spcBef>
              <a:buFont typeface="Arial" panose="020B0604020202020204" pitchFamily="34" charset="0"/>
              <a:buChar char="•"/>
              <a:tabLst>
                <a:tab pos="228600" algn="l"/>
              </a:tabLst>
            </a:pPr>
            <a:endParaRPr lang="en-CA" dirty="0">
              <a:effectLst/>
              <a:ea typeface="Times New Roman" panose="02020603050405020304" pitchFamily="18" charset="0"/>
            </a:endParaRPr>
          </a:p>
          <a:p>
            <a:pPr marL="342900" indent="-342900">
              <a:spcBef>
                <a:spcPts val="384"/>
              </a:spcBef>
              <a:buFont typeface="Arial" panose="020B0604020202020204" pitchFamily="34" charset="0"/>
              <a:buChar char="•"/>
              <a:tabLst>
                <a:tab pos="228600" algn="l"/>
              </a:tabLst>
            </a:pPr>
            <a:r>
              <a:rPr lang="en-US" kern="1200" dirty="0">
                <a:effectLst/>
                <a:ea typeface="Times" panose="02020603050405020304" pitchFamily="18" charset="0"/>
              </a:rPr>
              <a:t>Use connector screws, no predrilling required. </a:t>
            </a:r>
          </a:p>
          <a:p>
            <a:pPr marL="342900" indent="-342900">
              <a:spcBef>
                <a:spcPts val="384"/>
              </a:spcBef>
              <a:buFont typeface="Arial" panose="020B0604020202020204" pitchFamily="34" charset="0"/>
              <a:buChar char="•"/>
              <a:tabLst>
                <a:tab pos="228600" algn="l"/>
              </a:tabLst>
            </a:pPr>
            <a:endParaRPr lang="en-CA" dirty="0">
              <a:effectLst/>
              <a:ea typeface="Times New Roman" panose="02020603050405020304" pitchFamily="18" charset="0"/>
            </a:endParaRPr>
          </a:p>
          <a:p>
            <a:pPr marL="342900" indent="-342900">
              <a:spcBef>
                <a:spcPts val="384"/>
              </a:spcBef>
              <a:buFont typeface="Arial" panose="020B0604020202020204" pitchFamily="34" charset="0"/>
              <a:buChar char="•"/>
              <a:tabLst>
                <a:tab pos="228600" algn="l"/>
              </a:tabLst>
            </a:pPr>
            <a:r>
              <a:rPr lang="en-US" kern="1200" dirty="0">
                <a:effectLst/>
                <a:ea typeface="Times" panose="02020603050405020304" pitchFamily="18" charset="0"/>
              </a:rPr>
              <a:t>Provide a clean joint and fire resistance. </a:t>
            </a:r>
          </a:p>
          <a:p>
            <a:pPr marL="342900" indent="-342900">
              <a:spcBef>
                <a:spcPts val="384"/>
              </a:spcBef>
              <a:buFont typeface="Arial" panose="020B0604020202020204" pitchFamily="34" charset="0"/>
              <a:buChar char="•"/>
              <a:tabLst>
                <a:tab pos="228600" algn="l"/>
              </a:tabLst>
            </a:pPr>
            <a:endParaRPr lang="en-CA" dirty="0">
              <a:effectLst/>
              <a:ea typeface="Times New Roman" panose="02020603050405020304" pitchFamily="18" charset="0"/>
            </a:endParaRPr>
          </a:p>
          <a:p>
            <a:pPr marL="342900" indent="-342900">
              <a:spcBef>
                <a:spcPts val="384"/>
              </a:spcBef>
              <a:buFont typeface="Arial" panose="020B0604020202020204" pitchFamily="34" charset="0"/>
              <a:buChar char="•"/>
              <a:tabLst>
                <a:tab pos="228600" algn="l"/>
              </a:tabLst>
            </a:pPr>
            <a:r>
              <a:rPr lang="en-US" kern="1200" dirty="0">
                <a:effectLst/>
                <a:ea typeface="Times" panose="02020603050405020304" pitchFamily="18" charset="0"/>
              </a:rPr>
              <a:t>Provide a +/– 1/32″ (0.7 mm) beam length tolerance at each connector. </a:t>
            </a:r>
          </a:p>
          <a:p>
            <a:pPr marL="342900" indent="-342900">
              <a:spcBef>
                <a:spcPts val="384"/>
              </a:spcBef>
              <a:buFont typeface="Arial" panose="020B0604020202020204" pitchFamily="34" charset="0"/>
              <a:buChar char="•"/>
              <a:tabLst>
                <a:tab pos="228600" algn="l"/>
              </a:tabLst>
            </a:pPr>
            <a:endParaRPr lang="en-CA" dirty="0">
              <a:effectLst/>
              <a:ea typeface="Times New Roman" panose="02020603050405020304" pitchFamily="18" charset="0"/>
            </a:endParaRPr>
          </a:p>
          <a:p>
            <a:pPr marL="342900" indent="-342900">
              <a:spcBef>
                <a:spcPts val="384"/>
              </a:spcBef>
              <a:buFont typeface="Arial" panose="020B0604020202020204" pitchFamily="34" charset="0"/>
              <a:buChar char="•"/>
              <a:tabLst>
                <a:tab pos="228600" algn="l"/>
              </a:tabLst>
            </a:pPr>
            <a:r>
              <a:rPr lang="en-US" kern="1200" dirty="0">
                <a:effectLst/>
                <a:ea typeface="Times" panose="02020603050405020304" pitchFamily="18" charset="0"/>
              </a:rPr>
              <a:t>Can be routed into carrying beam or joist or not routed at all.</a:t>
            </a:r>
            <a:endParaRPr lang="en-CA" dirty="0"/>
          </a:p>
        </p:txBody>
      </p:sp>
      <p:pic>
        <p:nvPicPr>
          <p:cNvPr id="10" name="Picture 9" descr="A picture containing person, sky, screenshot, ladder&#10;&#10;Description automatically generated">
            <a:extLst>
              <a:ext uri="{FF2B5EF4-FFF2-40B4-BE49-F238E27FC236}">
                <a16:creationId xmlns:a16="http://schemas.microsoft.com/office/drawing/2014/main" id="{8828E174-4266-2AB5-85B1-93447189903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54553" y="1600200"/>
            <a:ext cx="3610495" cy="4572000"/>
          </a:xfrm>
          <a:prstGeom prst="rect">
            <a:avLst/>
          </a:prstGeom>
        </p:spPr>
      </p:pic>
    </p:spTree>
    <p:extLst>
      <p:ext uri="{BB962C8B-B14F-4D97-AF65-F5344CB8AC3E}">
        <p14:creationId xmlns:p14="http://schemas.microsoft.com/office/powerpoint/2010/main" val="6073649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D7B4D9-9BB6-0A66-B1D4-E61590904C46}"/>
              </a:ext>
            </a:extLst>
          </p:cNvPr>
          <p:cNvSpPr>
            <a:spLocks noGrp="1"/>
          </p:cNvSpPr>
          <p:nvPr>
            <p:ph type="title"/>
          </p:nvPr>
        </p:nvSpPr>
        <p:spPr/>
        <p:txBody>
          <a:bodyPr/>
          <a:lstStyle/>
          <a:p>
            <a:r>
              <a:rPr lang="en-US" dirty="0"/>
              <a:t>High-Capacity Concealed Hangers</a:t>
            </a:r>
            <a:endParaRPr lang="en-CA" dirty="0"/>
          </a:p>
        </p:txBody>
      </p:sp>
      <p:sp>
        <p:nvSpPr>
          <p:cNvPr id="3" name="Content Placeholder 2">
            <a:extLst>
              <a:ext uri="{FF2B5EF4-FFF2-40B4-BE49-F238E27FC236}">
                <a16:creationId xmlns:a16="http://schemas.microsoft.com/office/drawing/2014/main" id="{B2BF04CD-BBEA-1DB6-A120-55BA90123DB6}"/>
              </a:ext>
            </a:extLst>
          </p:cNvPr>
          <p:cNvSpPr>
            <a:spLocks noGrp="1"/>
          </p:cNvSpPr>
          <p:nvPr>
            <p:ph sz="half" idx="1"/>
          </p:nvPr>
        </p:nvSpPr>
        <p:spPr>
          <a:xfrm>
            <a:off x="900113" y="1600200"/>
            <a:ext cx="4495006" cy="4572000"/>
          </a:xfrm>
        </p:spPr>
        <p:txBody>
          <a:bodyPr/>
          <a:lstStyle/>
          <a:p>
            <a:pPr marL="342900" lvl="0" indent="-342900">
              <a:buFont typeface="Arial" panose="020B0604020202020204" pitchFamily="34" charset="0"/>
              <a:buChar char="•"/>
              <a:tabLst>
                <a:tab pos="228600" algn="l"/>
              </a:tabLst>
            </a:pPr>
            <a:r>
              <a:rPr lang="en-US" dirty="0">
                <a:effectLst/>
                <a:ea typeface="Times" panose="02020603050405020304" pitchFamily="18" charset="0"/>
              </a:rPr>
              <a:t>Machined from aluminum for a high-capacity design.</a:t>
            </a:r>
          </a:p>
          <a:p>
            <a:pPr marL="342900" lvl="0" indent="-342900">
              <a:buFont typeface="Arial" panose="020B0604020202020204" pitchFamily="34" charset="0"/>
              <a:buChar char="•"/>
              <a:tabLst>
                <a:tab pos="228600" algn="l"/>
              </a:tabLst>
            </a:pPr>
            <a:r>
              <a:rPr lang="en-US" dirty="0">
                <a:effectLst/>
                <a:ea typeface="Times" panose="02020603050405020304" pitchFamily="18" charset="0"/>
              </a:rPr>
              <a:t>Allowable stress design load capacity of up to 20 kips. </a:t>
            </a:r>
          </a:p>
          <a:p>
            <a:pPr marL="342900" lvl="0" indent="-342900">
              <a:buFont typeface="Arial" panose="020B0604020202020204" pitchFamily="34" charset="0"/>
              <a:buChar char="•"/>
              <a:tabLst>
                <a:tab pos="228600" algn="l"/>
              </a:tabLst>
            </a:pPr>
            <a:r>
              <a:rPr lang="en-US" dirty="0">
                <a:effectLst/>
                <a:ea typeface="Times" panose="02020603050405020304" pitchFamily="18" charset="0"/>
              </a:rPr>
              <a:t>Strongest of concealed end-grain beam hangers. </a:t>
            </a:r>
          </a:p>
          <a:p>
            <a:pPr marL="342900" lvl="0" indent="-342900">
              <a:buFont typeface="Arial" panose="020B0604020202020204" pitchFamily="34" charset="0"/>
              <a:buChar char="•"/>
              <a:tabLst>
                <a:tab pos="228600" algn="l"/>
              </a:tabLst>
            </a:pPr>
            <a:r>
              <a:rPr lang="en-US" dirty="0">
                <a:effectLst/>
                <a:ea typeface="Times" panose="02020603050405020304" pitchFamily="18" charset="0"/>
              </a:rPr>
              <a:t>Allow for clean connection with 1 and 2-hour fire resistance </a:t>
            </a:r>
            <a:r>
              <a:rPr lang="en-US" sz="1200" dirty="0">
                <a:effectLst/>
                <a:ea typeface="Times" panose="02020603050405020304" pitchFamily="18" charset="0"/>
              </a:rPr>
              <a:t>(ASTM E119). </a:t>
            </a:r>
          </a:p>
          <a:p>
            <a:pPr marL="342900" lvl="0" indent="-342900">
              <a:buFont typeface="Arial" panose="020B0604020202020204" pitchFamily="34" charset="0"/>
              <a:buChar char="•"/>
              <a:tabLst>
                <a:tab pos="228600" algn="l"/>
              </a:tabLst>
            </a:pPr>
            <a:r>
              <a:rPr lang="en-US" dirty="0">
                <a:effectLst/>
                <a:ea typeface="Times" panose="02020603050405020304" pitchFamily="18" charset="0"/>
              </a:rPr>
              <a:t>Factory installed with generous fit-up tolerance for easy beam installation. </a:t>
            </a:r>
            <a:endParaRPr lang="en-CA" dirty="0">
              <a:effectLst/>
              <a:ea typeface="Times" panose="02020603050405020304" pitchFamily="18" charset="0"/>
            </a:endParaRPr>
          </a:p>
          <a:p>
            <a:endParaRPr lang="en-CA" dirty="0"/>
          </a:p>
        </p:txBody>
      </p:sp>
      <p:pic>
        <p:nvPicPr>
          <p:cNvPr id="6" name="Content Placeholder 5" descr="A close-up of a piece of wood&#10;&#10;Description automatically generated with low confidence">
            <a:extLst>
              <a:ext uri="{FF2B5EF4-FFF2-40B4-BE49-F238E27FC236}">
                <a16:creationId xmlns:a16="http://schemas.microsoft.com/office/drawing/2014/main" id="{3E25C675-AFC5-4B68-833D-A21C93FF2910}"/>
              </a:ext>
            </a:extLst>
          </p:cNvPr>
          <p:cNvPicPr>
            <a:picLocks noGrp="1" noChangeAspect="1"/>
          </p:cNvPicPr>
          <p:nvPr>
            <p:ph idx="13"/>
          </p:nvPr>
        </p:nvPicPr>
        <p:blipFill rotWithShape="1">
          <a:blip r:embed="rId3" cstate="print">
            <a:extLst>
              <a:ext uri="{28A0092B-C50C-407E-A947-70E740481C1C}">
                <a14:useLocalDpi xmlns:a14="http://schemas.microsoft.com/office/drawing/2010/main" val="0"/>
              </a:ext>
            </a:extLst>
          </a:blip>
          <a:srcRect/>
          <a:stretch/>
        </p:blipFill>
        <p:spPr>
          <a:xfrm>
            <a:off x="5471320" y="1600200"/>
            <a:ext cx="6096794" cy="4648200"/>
          </a:xfrm>
        </p:spPr>
      </p:pic>
    </p:spTree>
    <p:extLst>
      <p:ext uri="{BB962C8B-B14F-4D97-AF65-F5344CB8AC3E}">
        <p14:creationId xmlns:p14="http://schemas.microsoft.com/office/powerpoint/2010/main" val="34870981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4C058-C745-3128-7EDB-11F95E6A8EBA}"/>
              </a:ext>
            </a:extLst>
          </p:cNvPr>
          <p:cNvSpPr>
            <a:spLocks noGrp="1"/>
          </p:cNvSpPr>
          <p:nvPr>
            <p:ph type="title"/>
          </p:nvPr>
        </p:nvSpPr>
        <p:spPr/>
        <p:txBody>
          <a:bodyPr/>
          <a:lstStyle/>
          <a:p>
            <a:r>
              <a:rPr lang="en-US" dirty="0"/>
              <a:t>Knife Plate Concealed Hangers</a:t>
            </a:r>
            <a:endParaRPr lang="en-CA" dirty="0"/>
          </a:p>
        </p:txBody>
      </p:sp>
      <p:sp>
        <p:nvSpPr>
          <p:cNvPr id="3" name="Content Placeholder 2">
            <a:extLst>
              <a:ext uri="{FF2B5EF4-FFF2-40B4-BE49-F238E27FC236}">
                <a16:creationId xmlns:a16="http://schemas.microsoft.com/office/drawing/2014/main" id="{E16DCE88-F2D7-F281-8BB1-4DDFA7C04DD3}"/>
              </a:ext>
            </a:extLst>
          </p:cNvPr>
          <p:cNvSpPr>
            <a:spLocks noGrp="1"/>
          </p:cNvSpPr>
          <p:nvPr>
            <p:ph sz="half" idx="1"/>
          </p:nvPr>
        </p:nvSpPr>
        <p:spPr>
          <a:xfrm>
            <a:off x="900113" y="1600200"/>
            <a:ext cx="5656526" cy="4572000"/>
          </a:xfrm>
        </p:spPr>
        <p:txBody>
          <a:bodyPr/>
          <a:lstStyle/>
          <a:p>
            <a:pPr marL="342900" indent="-342900">
              <a:spcBef>
                <a:spcPts val="384"/>
              </a:spcBef>
              <a:buFont typeface="Arial" panose="020B0604020202020204" pitchFamily="34" charset="0"/>
              <a:buChar char="•"/>
            </a:pPr>
            <a:r>
              <a:rPr lang="en-US" kern="1200" dirty="0">
                <a:solidFill>
                  <a:srgbClr val="1C1C1C"/>
                </a:solidFill>
                <a:effectLst/>
                <a:ea typeface="Times New Roman" panose="02020603050405020304" pitchFamily="18" charset="0"/>
              </a:rPr>
              <a:t>Installed in three ways:</a:t>
            </a:r>
          </a:p>
          <a:p>
            <a:pPr marL="1030210" lvl="1" indent="-457200">
              <a:spcBef>
                <a:spcPts val="384"/>
              </a:spcBef>
              <a:buFont typeface="+mj-lt"/>
              <a:buAutoNum type="arabicPeriod"/>
            </a:pPr>
            <a:r>
              <a:rPr lang="en-US" sz="1800" kern="1200" dirty="0">
                <a:solidFill>
                  <a:srgbClr val="1C1C1C"/>
                </a:solidFill>
                <a:effectLst/>
                <a:ea typeface="Times New Roman" panose="02020603050405020304" pitchFamily="18" charset="0"/>
              </a:rPr>
              <a:t>no header/post or beam routing </a:t>
            </a:r>
          </a:p>
          <a:p>
            <a:pPr marL="1030210" lvl="1" indent="-457200">
              <a:spcBef>
                <a:spcPts val="384"/>
              </a:spcBef>
              <a:buFont typeface="+mj-lt"/>
              <a:buAutoNum type="arabicPeriod"/>
            </a:pPr>
            <a:r>
              <a:rPr lang="en-US" sz="1800" kern="1200" dirty="0">
                <a:solidFill>
                  <a:srgbClr val="1C1C1C"/>
                </a:solidFill>
                <a:effectLst/>
                <a:ea typeface="Times New Roman" panose="02020603050405020304" pitchFamily="18" charset="0"/>
              </a:rPr>
              <a:t>routed header/post</a:t>
            </a:r>
          </a:p>
          <a:p>
            <a:pPr marL="1030210" lvl="1" indent="-457200">
              <a:spcBef>
                <a:spcPts val="384"/>
              </a:spcBef>
              <a:buFont typeface="+mj-lt"/>
              <a:buAutoNum type="arabicPeriod"/>
            </a:pPr>
            <a:r>
              <a:rPr lang="en-US" sz="1800" kern="1200" dirty="0">
                <a:solidFill>
                  <a:srgbClr val="1C1C1C"/>
                </a:solidFill>
                <a:effectLst/>
                <a:ea typeface="Times New Roman" panose="02020603050405020304" pitchFamily="18" charset="0"/>
              </a:rPr>
              <a:t>routed beam </a:t>
            </a:r>
          </a:p>
          <a:p>
            <a:pPr>
              <a:spcBef>
                <a:spcPts val="384"/>
              </a:spcBef>
            </a:pPr>
            <a:endParaRPr lang="en-CA" dirty="0">
              <a:effectLst/>
              <a:ea typeface="Times New Roman" panose="02020603050405020304" pitchFamily="18" charset="0"/>
            </a:endParaRPr>
          </a:p>
          <a:p>
            <a:pPr marL="342900" indent="-342900">
              <a:spcBef>
                <a:spcPts val="384"/>
              </a:spcBef>
              <a:buFont typeface="Arial" panose="020B0604020202020204" pitchFamily="34" charset="0"/>
              <a:buChar char="•"/>
            </a:pPr>
            <a:r>
              <a:rPr lang="en-US" kern="1200" dirty="0">
                <a:solidFill>
                  <a:srgbClr val="1C1C1C"/>
                </a:solidFill>
                <a:effectLst/>
                <a:ea typeface="Times New Roman" panose="02020603050405020304" pitchFamily="18" charset="0"/>
              </a:rPr>
              <a:t>Part of a concealed connector system with three capacities (light, medium, and high).</a:t>
            </a:r>
          </a:p>
          <a:p>
            <a:pPr marL="342900" indent="-342900">
              <a:spcBef>
                <a:spcPts val="384"/>
              </a:spcBef>
              <a:buFont typeface="Arial" panose="020B0604020202020204" pitchFamily="34" charset="0"/>
              <a:buChar char="•"/>
            </a:pPr>
            <a:endParaRPr lang="en-CA" dirty="0">
              <a:effectLst/>
              <a:ea typeface="Times New Roman" panose="02020603050405020304" pitchFamily="18" charset="0"/>
            </a:endParaRPr>
          </a:p>
          <a:p>
            <a:pPr marL="342900" indent="-342900">
              <a:spcBef>
                <a:spcPts val="384"/>
              </a:spcBef>
              <a:buFont typeface="Arial" panose="020B0604020202020204" pitchFamily="34" charset="0"/>
              <a:buChar char="•"/>
            </a:pPr>
            <a:r>
              <a:rPr lang="en-US" kern="1200" dirty="0">
                <a:solidFill>
                  <a:srgbClr val="1C1C1C"/>
                </a:solidFill>
                <a:effectLst/>
                <a:ea typeface="Times New Roman" panose="02020603050405020304" pitchFamily="18" charset="0"/>
              </a:rPr>
              <a:t>Connector has 30 kip max capacity.</a:t>
            </a:r>
          </a:p>
          <a:p>
            <a:pPr marL="342900" indent="-342900">
              <a:spcBef>
                <a:spcPts val="384"/>
              </a:spcBef>
              <a:buFont typeface="Arial" panose="020B0604020202020204" pitchFamily="34" charset="0"/>
              <a:buChar char="•"/>
            </a:pPr>
            <a:endParaRPr lang="en-US" dirty="0">
              <a:ea typeface="Times New Roman" panose="02020603050405020304" pitchFamily="18" charset="0"/>
            </a:endParaRPr>
          </a:p>
          <a:p>
            <a:pPr marL="342900" indent="-342900">
              <a:spcBef>
                <a:spcPts val="384"/>
              </a:spcBef>
              <a:buFont typeface="Arial" panose="020B0604020202020204" pitchFamily="34" charset="0"/>
              <a:buChar char="•"/>
            </a:pPr>
            <a:r>
              <a:rPr lang="en-US" kern="1200" dirty="0">
                <a:solidFill>
                  <a:srgbClr val="1C1C1C"/>
                </a:solidFill>
                <a:effectLst/>
                <a:ea typeface="Times New Roman" panose="02020603050405020304" pitchFamily="18" charset="0"/>
              </a:rPr>
              <a:t>Carried member can slope up or down to 45° with full loads. </a:t>
            </a:r>
          </a:p>
          <a:p>
            <a:pPr marL="342900" indent="-342900">
              <a:spcBef>
                <a:spcPts val="384"/>
              </a:spcBef>
              <a:buFont typeface="Arial" panose="020B0604020202020204" pitchFamily="34" charset="0"/>
              <a:buChar char="•"/>
            </a:pPr>
            <a:endParaRPr lang="en-CA" dirty="0">
              <a:effectLst/>
              <a:ea typeface="Times New Roman" panose="02020603050405020304" pitchFamily="18" charset="0"/>
            </a:endParaRPr>
          </a:p>
          <a:p>
            <a:endParaRPr lang="en-CA" dirty="0"/>
          </a:p>
        </p:txBody>
      </p:sp>
      <p:pic>
        <p:nvPicPr>
          <p:cNvPr id="6" name="Content Placeholder 5" descr="A picture containing wood, plywood, wooden block, lumber&#10;&#10;Description automatically generated">
            <a:extLst>
              <a:ext uri="{FF2B5EF4-FFF2-40B4-BE49-F238E27FC236}">
                <a16:creationId xmlns:a16="http://schemas.microsoft.com/office/drawing/2014/main" id="{B10E20ED-2566-8C22-9FB9-D673D51F0E75}"/>
              </a:ext>
            </a:extLst>
          </p:cNvPr>
          <p:cNvPicPr>
            <a:picLocks noGrp="1" noChangeAspect="1"/>
          </p:cNvPicPr>
          <p:nvPr>
            <p:ph idx="13"/>
          </p:nvPr>
        </p:nvPicPr>
        <p:blipFill>
          <a:blip r:embed="rId3" cstate="print">
            <a:extLst>
              <a:ext uri="{28A0092B-C50C-407E-A947-70E740481C1C}">
                <a14:useLocalDpi xmlns:a14="http://schemas.microsoft.com/office/drawing/2010/main" val="0"/>
              </a:ext>
            </a:extLst>
          </a:blip>
          <a:stretch>
            <a:fillRect/>
          </a:stretch>
        </p:blipFill>
        <p:spPr>
          <a:xfrm>
            <a:off x="6556639" y="1585420"/>
            <a:ext cx="5008299" cy="4586780"/>
          </a:xfrm>
        </p:spPr>
      </p:pic>
    </p:spTree>
    <p:extLst>
      <p:ext uri="{BB962C8B-B14F-4D97-AF65-F5344CB8AC3E}">
        <p14:creationId xmlns:p14="http://schemas.microsoft.com/office/powerpoint/2010/main" val="1784837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AE46652-294A-41C4-8139-C42E9B91DAE5}"/>
              </a:ext>
            </a:extLst>
          </p:cNvPr>
          <p:cNvSpPr>
            <a:spLocks noGrp="1"/>
          </p:cNvSpPr>
          <p:nvPr>
            <p:ph sz="half" idx="1"/>
          </p:nvPr>
        </p:nvSpPr>
        <p:spPr>
          <a:xfrm>
            <a:off x="4175919" y="1600199"/>
            <a:ext cx="7367050" cy="1371597"/>
          </a:xfrm>
        </p:spPr>
        <p:txBody>
          <a:bodyPr lIns="182880" rIns="91440"/>
          <a:lstStyle/>
          <a:p>
            <a:pPr>
              <a:buNone/>
            </a:pPr>
            <a:r>
              <a:rPr lang="en-US" sz="1600" dirty="0"/>
              <a:t>Simpson Strong-Tie</a:t>
            </a:r>
          </a:p>
          <a:p>
            <a:pPr>
              <a:buNone/>
            </a:pPr>
            <a:r>
              <a:rPr lang="it-IT" sz="1400" b="0" i="0" dirty="0">
                <a:solidFill>
                  <a:srgbClr val="373737"/>
                </a:solidFill>
                <a:effectLst/>
                <a:latin typeface="Helvetica-5"/>
              </a:rPr>
              <a:t>PO Box 10789, Pleasanton, CA 94588</a:t>
            </a:r>
            <a:endParaRPr lang="en-US" sz="1600" dirty="0"/>
          </a:p>
          <a:p>
            <a:pPr>
              <a:buNone/>
            </a:pPr>
            <a:r>
              <a:rPr lang="en-US" dirty="0">
                <a:hlinkClick r:id="rId4"/>
              </a:rPr>
              <a:t>https://www.strongtie.com/</a:t>
            </a:r>
            <a:r>
              <a:rPr lang="en-US" dirty="0"/>
              <a:t> </a:t>
            </a:r>
          </a:p>
          <a:p>
            <a:pPr>
              <a:buNone/>
            </a:pPr>
            <a:endParaRPr lang="en-US" sz="1600" dirty="0"/>
          </a:p>
        </p:txBody>
      </p:sp>
      <p:sp>
        <p:nvSpPr>
          <p:cNvPr id="3" name="Title 2">
            <a:extLst>
              <a:ext uri="{FF2B5EF4-FFF2-40B4-BE49-F238E27FC236}">
                <a16:creationId xmlns:a16="http://schemas.microsoft.com/office/drawing/2014/main" id="{025926F2-AC87-41F9-B1A7-B3290F347D1E}"/>
              </a:ext>
            </a:extLst>
          </p:cNvPr>
          <p:cNvSpPr>
            <a:spLocks noGrp="1"/>
          </p:cNvSpPr>
          <p:nvPr>
            <p:ph type="title"/>
          </p:nvPr>
        </p:nvSpPr>
        <p:spPr/>
        <p:txBody>
          <a:bodyPr/>
          <a:lstStyle/>
          <a:p>
            <a:r>
              <a:rPr lang="en-US" dirty="0">
                <a:latin typeface="Gill Sans MT"/>
                <a:cs typeface="Arial"/>
              </a:rPr>
              <a:t>Utilizing Mass Timber Connectors Effectively</a:t>
            </a:r>
            <a:endParaRPr lang="en-CA" dirty="0">
              <a:latin typeface="Gill Sans MT"/>
              <a:cs typeface="Arial"/>
            </a:endParaRPr>
          </a:p>
        </p:txBody>
      </p:sp>
      <p:sp>
        <p:nvSpPr>
          <p:cNvPr id="4" name="Text Box 76">
            <a:extLst>
              <a:ext uri="{FF2B5EF4-FFF2-40B4-BE49-F238E27FC236}">
                <a16:creationId xmlns:a16="http://schemas.microsoft.com/office/drawing/2014/main" id="{C2F0D6C0-9C5E-4E80-BD81-FC7779CDAEF6}"/>
              </a:ext>
            </a:extLst>
          </p:cNvPr>
          <p:cNvSpPr txBox="1">
            <a:spLocks noChangeArrowheads="1"/>
          </p:cNvSpPr>
          <p:nvPr/>
        </p:nvSpPr>
        <p:spPr bwMode="auto">
          <a:xfrm>
            <a:off x="916156" y="4657168"/>
            <a:ext cx="3412164" cy="1738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91440" bIns="0">
            <a:spAutoFit/>
          </a:bodyPr>
          <a:lstStyle>
            <a:lvl1pPr eaLnBrk="0" hangingPunct="0">
              <a:defRPr sz="2400" baseline="-25000">
                <a:solidFill>
                  <a:srgbClr val="4D4D4D"/>
                </a:solidFill>
                <a:latin typeface="Eras Medium ITC" pitchFamily="34" charset="0"/>
              </a:defRPr>
            </a:lvl1pPr>
            <a:lvl2pPr marL="742950" indent="-285750" eaLnBrk="0" hangingPunct="0">
              <a:defRPr sz="2400" baseline="-25000">
                <a:solidFill>
                  <a:srgbClr val="4D4D4D"/>
                </a:solidFill>
                <a:latin typeface="Eras Medium ITC" pitchFamily="34" charset="0"/>
              </a:defRPr>
            </a:lvl2pPr>
            <a:lvl3pPr marL="1143000" indent="-228600" eaLnBrk="0" hangingPunct="0">
              <a:defRPr sz="2400" baseline="-25000">
                <a:solidFill>
                  <a:srgbClr val="4D4D4D"/>
                </a:solidFill>
                <a:latin typeface="Eras Medium ITC" pitchFamily="34" charset="0"/>
              </a:defRPr>
            </a:lvl3pPr>
            <a:lvl4pPr marL="1600200" indent="-228600" eaLnBrk="0" hangingPunct="0">
              <a:defRPr sz="2400" baseline="-25000">
                <a:solidFill>
                  <a:srgbClr val="4D4D4D"/>
                </a:solidFill>
                <a:latin typeface="Eras Medium ITC" pitchFamily="34" charset="0"/>
              </a:defRPr>
            </a:lvl4pPr>
            <a:lvl5pPr marL="2057400" indent="-228600" eaLnBrk="0" hangingPunct="0">
              <a:defRPr sz="2400" baseline="-25000">
                <a:solidFill>
                  <a:srgbClr val="4D4D4D"/>
                </a:solidFill>
                <a:latin typeface="Eras Medium ITC" pitchFamily="34" charset="0"/>
              </a:defRPr>
            </a:lvl5pPr>
            <a:lvl6pPr marL="2514600" indent="-228600" algn="r" eaLnBrk="0" fontAlgn="base" hangingPunct="0">
              <a:spcBef>
                <a:spcPct val="20000"/>
              </a:spcBef>
              <a:spcAft>
                <a:spcPct val="0"/>
              </a:spcAft>
              <a:defRPr sz="2400" baseline="-25000">
                <a:solidFill>
                  <a:srgbClr val="4D4D4D"/>
                </a:solidFill>
                <a:latin typeface="Eras Medium ITC" pitchFamily="34" charset="0"/>
              </a:defRPr>
            </a:lvl6pPr>
            <a:lvl7pPr marL="2971800" indent="-228600" algn="r" eaLnBrk="0" fontAlgn="base" hangingPunct="0">
              <a:spcBef>
                <a:spcPct val="20000"/>
              </a:spcBef>
              <a:spcAft>
                <a:spcPct val="0"/>
              </a:spcAft>
              <a:defRPr sz="2400" baseline="-25000">
                <a:solidFill>
                  <a:srgbClr val="4D4D4D"/>
                </a:solidFill>
                <a:latin typeface="Eras Medium ITC" pitchFamily="34" charset="0"/>
              </a:defRPr>
            </a:lvl7pPr>
            <a:lvl8pPr marL="3429000" indent="-228600" algn="r" eaLnBrk="0" fontAlgn="base" hangingPunct="0">
              <a:spcBef>
                <a:spcPct val="20000"/>
              </a:spcBef>
              <a:spcAft>
                <a:spcPct val="0"/>
              </a:spcAft>
              <a:defRPr sz="2400" baseline="-25000">
                <a:solidFill>
                  <a:srgbClr val="4D4D4D"/>
                </a:solidFill>
                <a:latin typeface="Eras Medium ITC" pitchFamily="34" charset="0"/>
              </a:defRPr>
            </a:lvl8pPr>
            <a:lvl9pPr marL="3886200" indent="-228600" algn="r" eaLnBrk="0" fontAlgn="base" hangingPunct="0">
              <a:spcBef>
                <a:spcPct val="20000"/>
              </a:spcBef>
              <a:spcAft>
                <a:spcPct val="0"/>
              </a:spcAft>
              <a:defRPr sz="2400" baseline="-25000">
                <a:solidFill>
                  <a:srgbClr val="4D4D4D"/>
                </a:solidFill>
                <a:latin typeface="Eras Medium ITC" pitchFamily="34" charset="0"/>
              </a:defRPr>
            </a:lvl9pPr>
          </a:lstStyle>
          <a:p>
            <a:pPr algn="l" eaLnBrk="1" hangingPunct="1">
              <a:spcBef>
                <a:spcPct val="0"/>
              </a:spcBef>
            </a:pPr>
            <a:r>
              <a:rPr lang="en-US" sz="1400" b="1" baseline="0" dirty="0">
                <a:solidFill>
                  <a:srgbClr val="1C1C1C"/>
                </a:solidFill>
                <a:latin typeface="Arial" panose="020B0604020202020204" pitchFamily="34" charset="0"/>
                <a:cs typeface="Arial" pitchFamily="34" charset="0"/>
              </a:rPr>
              <a:t>International Code Council (ICC)</a:t>
            </a:r>
          </a:p>
          <a:p>
            <a:pPr algn="l" eaLnBrk="1" hangingPunct="1">
              <a:spcBef>
                <a:spcPct val="0"/>
              </a:spcBef>
              <a:spcAft>
                <a:spcPts val="600"/>
              </a:spcAft>
            </a:pPr>
            <a:r>
              <a:rPr lang="en-US" sz="1400" b="1" baseline="0" dirty="0">
                <a:solidFill>
                  <a:srgbClr val="1C1C1C"/>
                </a:solidFill>
                <a:latin typeface="Arial" panose="020B0604020202020204" pitchFamily="34" charset="0"/>
                <a:cs typeface="Arial" pitchFamily="34" charset="0"/>
              </a:rPr>
              <a:t>Course No. </a:t>
            </a:r>
            <a:r>
              <a:rPr lang="en-US" sz="1400" b="1" baseline="0" dirty="0">
                <a:solidFill>
                  <a:srgbClr val="F0562A"/>
                </a:solidFill>
                <a:latin typeface="Arial" panose="020B0604020202020204" pitchFamily="34" charset="0"/>
                <a:cs typeface="Arial" pitchFamily="34" charset="0"/>
              </a:rPr>
              <a:t>36760 </a:t>
            </a:r>
          </a:p>
          <a:p>
            <a:pPr algn="l" eaLnBrk="1" hangingPunct="1">
              <a:spcBef>
                <a:spcPct val="0"/>
              </a:spcBef>
              <a:spcAft>
                <a:spcPts val="600"/>
              </a:spcAft>
            </a:pPr>
            <a:r>
              <a:rPr lang="en-US" sz="1400" b="1" baseline="0" dirty="0">
                <a:solidFill>
                  <a:srgbClr val="1C1C1C"/>
                </a:solidFill>
                <a:latin typeface="Arial" panose="020B0604020202020204" pitchFamily="34" charset="0"/>
                <a:cs typeface="Arial" pitchFamily="34" charset="0"/>
              </a:rPr>
              <a:t>This program qualifies for </a:t>
            </a:r>
          </a:p>
          <a:p>
            <a:pPr algn="l" eaLnBrk="1" hangingPunct="1">
              <a:spcBef>
                <a:spcPct val="0"/>
              </a:spcBef>
              <a:spcAft>
                <a:spcPts val="600"/>
              </a:spcAft>
            </a:pPr>
            <a:r>
              <a:rPr lang="en-US" sz="1400" b="1" baseline="0" dirty="0">
                <a:solidFill>
                  <a:srgbClr val="1C1C1C"/>
                </a:solidFill>
                <a:latin typeface="Arial" panose="020B0604020202020204" pitchFamily="34" charset="0"/>
                <a:cs typeface="Arial" pitchFamily="34" charset="0"/>
              </a:rPr>
              <a:t>.1 CEU (1 Hour of Credit) </a:t>
            </a:r>
          </a:p>
          <a:p>
            <a:pPr algn="l" eaLnBrk="1" hangingPunct="1">
              <a:spcBef>
                <a:spcPct val="0"/>
              </a:spcBef>
            </a:pPr>
            <a:r>
              <a:rPr lang="en-US" sz="1400" b="1" baseline="0" dirty="0">
                <a:solidFill>
                  <a:srgbClr val="1C1C1C"/>
                </a:solidFill>
                <a:latin typeface="Arial" panose="020B0604020202020204" pitchFamily="34" charset="0"/>
                <a:cs typeface="Arial" pitchFamily="34" charset="0"/>
              </a:rPr>
              <a:t>Course Expiration Date: </a:t>
            </a:r>
          </a:p>
          <a:p>
            <a:pPr algn="l" eaLnBrk="1" hangingPunct="1">
              <a:spcBef>
                <a:spcPct val="0"/>
              </a:spcBef>
            </a:pPr>
            <a:r>
              <a:rPr lang="en-US" sz="1400" b="1" baseline="0" dirty="0">
                <a:solidFill>
                  <a:srgbClr val="F0562A"/>
                </a:solidFill>
                <a:latin typeface="Arial" panose="020B0604020202020204" pitchFamily="34" charset="0"/>
                <a:cs typeface="Arial" pitchFamily="34" charset="0"/>
              </a:rPr>
              <a:t>06/01/2026</a:t>
            </a:r>
          </a:p>
          <a:p>
            <a:pPr algn="l" eaLnBrk="1" hangingPunct="1">
              <a:spcBef>
                <a:spcPct val="0"/>
              </a:spcBef>
            </a:pPr>
            <a:endParaRPr lang="en-US" sz="1400" b="1" baseline="0" dirty="0">
              <a:solidFill>
                <a:srgbClr val="1C1C1C"/>
              </a:solidFill>
              <a:latin typeface="Arial" panose="020B0604020202020204" pitchFamily="34" charset="0"/>
              <a:cs typeface="Arial" pitchFamily="34" charset="0"/>
            </a:endParaRPr>
          </a:p>
        </p:txBody>
      </p:sp>
      <p:sp>
        <p:nvSpPr>
          <p:cNvPr id="5" name="Line 80">
            <a:extLst>
              <a:ext uri="{FF2B5EF4-FFF2-40B4-BE49-F238E27FC236}">
                <a16:creationId xmlns:a16="http://schemas.microsoft.com/office/drawing/2014/main" id="{650870D3-7C8A-4430-AF84-353971901DE9}"/>
              </a:ext>
            </a:extLst>
          </p:cNvPr>
          <p:cNvSpPr>
            <a:spLocks noChangeShapeType="1"/>
          </p:cNvSpPr>
          <p:nvPr/>
        </p:nvSpPr>
        <p:spPr bwMode="auto">
          <a:xfrm flipV="1">
            <a:off x="900113" y="3276600"/>
            <a:ext cx="10668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16" tIns="45708" rIns="91416" bIns="45708"/>
          <a:lstStyle/>
          <a:p>
            <a:endParaRPr lang="en-CA"/>
          </a:p>
        </p:txBody>
      </p:sp>
      <p:sp>
        <p:nvSpPr>
          <p:cNvPr id="10" name="TextBox 9">
            <a:hlinkClick r:id="rId5"/>
            <a:extLst>
              <a:ext uri="{FF2B5EF4-FFF2-40B4-BE49-F238E27FC236}">
                <a16:creationId xmlns:a16="http://schemas.microsoft.com/office/drawing/2014/main" id="{20EE6BF4-3E22-D886-FFA9-2C14463A0170}"/>
              </a:ext>
            </a:extLst>
          </p:cNvPr>
          <p:cNvSpPr txBox="1"/>
          <p:nvPr/>
        </p:nvSpPr>
        <p:spPr>
          <a:xfrm>
            <a:off x="8995377" y="1126765"/>
            <a:ext cx="2547591" cy="400110"/>
          </a:xfrm>
          <a:prstGeom prst="rect">
            <a:avLst/>
          </a:prstGeom>
          <a:noFill/>
        </p:spPr>
        <p:txBody>
          <a:bodyPr wrap="square" rtlCol="0">
            <a:spAutoFit/>
          </a:bodyPr>
          <a:lstStyle/>
          <a:p>
            <a:pPr algn="ctr"/>
            <a:r>
              <a:rPr lang="en-US" sz="2000" b="1" dirty="0">
                <a:solidFill>
                  <a:schemeClr val="bg1"/>
                </a:solidFill>
                <a:latin typeface="Arial" panose="020B0604020202020204" pitchFamily="34" charset="0"/>
                <a:cs typeface="Arial" panose="020B0604020202020204" pitchFamily="34" charset="0"/>
              </a:rPr>
              <a:t>VIEW DETAILS</a:t>
            </a:r>
          </a:p>
        </p:txBody>
      </p:sp>
      <p:sp>
        <p:nvSpPr>
          <p:cNvPr id="13" name="TextBox 12">
            <a:extLst>
              <a:ext uri="{FF2B5EF4-FFF2-40B4-BE49-F238E27FC236}">
                <a16:creationId xmlns:a16="http://schemas.microsoft.com/office/drawing/2014/main" id="{BD41E027-9DEA-6578-6DAB-82A7C8C4924B}"/>
              </a:ext>
            </a:extLst>
          </p:cNvPr>
          <p:cNvSpPr txBox="1"/>
          <p:nvPr/>
        </p:nvSpPr>
        <p:spPr>
          <a:xfrm>
            <a:off x="4328319" y="3581400"/>
            <a:ext cx="7238840" cy="2737761"/>
          </a:xfrm>
          <a:prstGeom prst="rect">
            <a:avLst/>
          </a:prstGeom>
          <a:noFill/>
        </p:spPr>
        <p:txBody>
          <a:bodyPr vert="horz" wrap="square" lIns="0" tIns="0" rIns="182880" bIns="45713" rtlCol="0" anchor="t">
            <a:noAutofit/>
          </a:bodyPr>
          <a:lstStyle/>
          <a:p>
            <a:pPr marL="0" marR="0" lvl="0" indent="0" algn="l" defTabSz="914276" rtl="0" eaLnBrk="1" fontAlgn="auto" latinLnBrk="0" hangingPunct="1">
              <a:lnSpc>
                <a:spcPct val="100000"/>
              </a:lnSpc>
              <a:spcBef>
                <a:spcPct val="0"/>
              </a:spcBef>
              <a:spcAft>
                <a:spcPts val="0"/>
              </a:spcAft>
              <a:buClrTx/>
              <a:buSzTx/>
              <a:buFontTx/>
              <a:buNone/>
              <a:tabLst/>
              <a:defRPr/>
            </a:pPr>
            <a:r>
              <a:rPr kumimoji="0" lang="en-US" sz="1600" b="0" i="0" u="none" strike="noStrike" kern="1200" cap="none" spc="0" normalizeH="0" baseline="0" noProof="0" dirty="0">
                <a:ln>
                  <a:noFill/>
                </a:ln>
                <a:solidFill>
                  <a:srgbClr val="1C1C1C"/>
                </a:solidFill>
                <a:effectLst/>
                <a:uLnTx/>
                <a:uFillTx/>
                <a:latin typeface="Arial" panose="020B0604020202020204" pitchFamily="34" charset="0"/>
                <a:ea typeface="+mn-ea"/>
                <a:cs typeface="Arial" pitchFamily="34" charset="0"/>
              </a:rPr>
              <a:t>This course has been approved by the International Code Council (ICC) for continuing professional education. </a:t>
            </a:r>
          </a:p>
          <a:p>
            <a:pPr marL="0" marR="0" lvl="0" indent="0" algn="l" defTabSz="914276" rtl="0" eaLnBrk="1" fontAlgn="auto" latinLnBrk="0" hangingPunct="1">
              <a:lnSpc>
                <a:spcPct val="100000"/>
              </a:lnSpc>
              <a:spcBef>
                <a:spcPct val="0"/>
              </a:spcBef>
              <a:spcAft>
                <a:spcPts val="0"/>
              </a:spcAft>
              <a:buClrTx/>
              <a:buSzTx/>
              <a:buFontTx/>
              <a:buNone/>
              <a:tabLst/>
              <a:defRPr/>
            </a:pPr>
            <a:endParaRPr lang="en-US" sz="1600" dirty="0">
              <a:solidFill>
                <a:srgbClr val="1C1C1C"/>
              </a:solidFill>
              <a:latin typeface="Arial" panose="020B0604020202020204" pitchFamily="34" charset="0"/>
              <a:cs typeface="Arial" pitchFamily="34" charset="0"/>
            </a:endParaRPr>
          </a:p>
          <a:p>
            <a:pPr marL="0" marR="0" lvl="0" indent="0" algn="l" defTabSz="914276" rtl="0" eaLnBrk="1" fontAlgn="auto" latinLnBrk="0" hangingPunct="1">
              <a:lnSpc>
                <a:spcPct val="100000"/>
              </a:lnSpc>
              <a:spcBef>
                <a:spcPct val="0"/>
              </a:spcBef>
              <a:spcAft>
                <a:spcPts val="0"/>
              </a:spcAft>
              <a:buClrTx/>
              <a:buSzTx/>
              <a:buFontTx/>
              <a:buNone/>
              <a:tabLst/>
              <a:defRPr/>
            </a:pPr>
            <a:r>
              <a:rPr kumimoji="0" lang="en-US" sz="1600" b="0" i="0" u="none" strike="noStrike" kern="1200" cap="none" spc="0" normalizeH="0" baseline="0" noProof="0" dirty="0">
                <a:ln>
                  <a:noFill/>
                </a:ln>
                <a:solidFill>
                  <a:srgbClr val="1C1C1C"/>
                </a:solidFill>
                <a:effectLst/>
                <a:uLnTx/>
                <a:uFillTx/>
                <a:latin typeface="Arial" panose="020B0604020202020204" pitchFamily="34" charset="0"/>
                <a:ea typeface="+mn-ea"/>
                <a:cs typeface="Arial" pitchFamily="34" charset="0"/>
              </a:rPr>
              <a:t>For learners that complete this course, it is your responsibility to self-report your credits to the ICC. Please retain your Completion Certificate for your records.</a:t>
            </a:r>
          </a:p>
          <a:p>
            <a:pPr marL="0" marR="0" lvl="0" indent="0" algn="l" defTabSz="914276" rtl="0" eaLnBrk="1" fontAlgn="auto" latinLnBrk="0" hangingPunct="1">
              <a:lnSpc>
                <a:spcPct val="100000"/>
              </a:lnSpc>
              <a:spcBef>
                <a:spcPct val="0"/>
              </a:spcBef>
              <a:spcAft>
                <a:spcPts val="0"/>
              </a:spcAft>
              <a:buClrTx/>
              <a:buSzTx/>
              <a:buFontTx/>
              <a:buNone/>
              <a:tabLst/>
              <a:defRPr/>
            </a:pPr>
            <a:endParaRPr kumimoji="0" lang="en-US" sz="1600" b="0" i="0" u="none" strike="noStrike" kern="1200" cap="none" spc="0" normalizeH="0" baseline="0" noProof="0" dirty="0">
              <a:ln>
                <a:noFill/>
              </a:ln>
              <a:solidFill>
                <a:srgbClr val="1C1C1C"/>
              </a:solidFill>
              <a:effectLst/>
              <a:uLnTx/>
              <a:uFillTx/>
              <a:latin typeface="Arial" panose="020B0604020202020204" pitchFamily="34" charset="0"/>
              <a:ea typeface="+mn-ea"/>
              <a:cs typeface="Arial" pitchFamily="34" charset="0"/>
            </a:endParaRPr>
          </a:p>
          <a:p>
            <a:pPr marL="0" marR="0" lvl="0" indent="0" algn="l" defTabSz="914276" rtl="0" eaLnBrk="1" fontAlgn="auto" latinLnBrk="0" hangingPunct="1">
              <a:lnSpc>
                <a:spcPct val="100000"/>
              </a:lnSpc>
              <a:spcBef>
                <a:spcPct val="0"/>
              </a:spcBef>
              <a:spcAft>
                <a:spcPts val="0"/>
              </a:spcAft>
              <a:buClrTx/>
              <a:buSzTx/>
              <a:buFontTx/>
              <a:buNone/>
              <a:tabLst/>
              <a:defRPr/>
            </a:pPr>
            <a:r>
              <a:rPr kumimoji="0" lang="en-US" sz="1600" b="0" i="0" u="none" strike="noStrike" kern="1200" cap="none" spc="0" normalizeH="0" baseline="0" noProof="0" dirty="0">
                <a:ln>
                  <a:noFill/>
                </a:ln>
                <a:solidFill>
                  <a:srgbClr val="1C1C1C"/>
                </a:solidFill>
                <a:effectLst/>
                <a:uLnTx/>
                <a:uFillTx/>
                <a:latin typeface="Arial" panose="020B0604020202020204" pitchFamily="34" charset="0"/>
                <a:ea typeface="+mn-ea"/>
                <a:cs typeface="Arial" pitchFamily="34" charset="0"/>
              </a:rPr>
              <a:t>Be sure that your ICC ID number is provided on the sign-in sheet or in your Simpson profile in order to have it displayed on your certificate.</a:t>
            </a:r>
          </a:p>
        </p:txBody>
      </p:sp>
      <p:pic>
        <p:nvPicPr>
          <p:cNvPr id="8" name="Picture 7">
            <a:hlinkClick r:id="rId4"/>
            <a:extLst>
              <a:ext uri="{FF2B5EF4-FFF2-40B4-BE49-F238E27FC236}">
                <a16:creationId xmlns:a16="http://schemas.microsoft.com/office/drawing/2014/main" id="{9123781D-6D3C-EFF6-1FC2-2D64A3EEFAB3}"/>
              </a:ext>
            </a:extLst>
          </p:cNvPr>
          <p:cNvPicPr>
            <a:picLocks noChangeAspect="1"/>
          </p:cNvPicPr>
          <p:nvPr/>
        </p:nvPicPr>
        <p:blipFill rotWithShape="1">
          <a:blip r:embed="rId6" cstate="hqprint">
            <a:extLst>
              <a:ext uri="{28A0092B-C50C-407E-A947-70E740481C1C}">
                <a14:useLocalDpi xmlns:a14="http://schemas.microsoft.com/office/drawing/2010/main"/>
              </a:ext>
            </a:extLst>
          </a:blip>
          <a:srcRect l="6701" t="14952" r="9385" b="10664"/>
          <a:stretch/>
        </p:blipFill>
        <p:spPr>
          <a:xfrm>
            <a:off x="823119" y="1537609"/>
            <a:ext cx="2438400" cy="1585068"/>
          </a:xfrm>
          <a:prstGeom prst="rect">
            <a:avLst/>
          </a:prstGeom>
        </p:spPr>
      </p:pic>
      <p:pic>
        <p:nvPicPr>
          <p:cNvPr id="6" name="Picture 5">
            <a:extLst>
              <a:ext uri="{FF2B5EF4-FFF2-40B4-BE49-F238E27FC236}">
                <a16:creationId xmlns:a16="http://schemas.microsoft.com/office/drawing/2014/main" id="{96133769-123A-FB42-7647-F469F80DCD46}"/>
              </a:ext>
            </a:extLst>
          </p:cNvPr>
          <p:cNvPicPr>
            <a:picLocks noChangeAspect="1"/>
          </p:cNvPicPr>
          <p:nvPr>
            <p:custDataLst>
              <p:tags r:id="rId2"/>
            </p:custDataLst>
          </p:nvPr>
        </p:nvPicPr>
        <p:blipFill>
          <a:blip r:embed="rId7" cstate="print">
            <a:extLst>
              <a:ext uri="{28A0092B-C50C-407E-A947-70E740481C1C}">
                <a14:useLocalDpi xmlns:a14="http://schemas.microsoft.com/office/drawing/2010/main" val="0"/>
              </a:ext>
            </a:extLst>
          </a:blip>
          <a:stretch>
            <a:fillRect/>
          </a:stretch>
        </p:blipFill>
        <p:spPr bwMode="auto">
          <a:xfrm>
            <a:off x="823119" y="3544018"/>
            <a:ext cx="1733062" cy="8569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16827996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64CD3D-9EAD-2B59-3B41-77BDCFB333AA}"/>
              </a:ext>
            </a:extLst>
          </p:cNvPr>
          <p:cNvSpPr/>
          <p:nvPr/>
        </p:nvSpPr>
        <p:spPr>
          <a:xfrm>
            <a:off x="0" y="0"/>
            <a:ext cx="4710113" cy="6858000"/>
          </a:xfrm>
          <a:prstGeom prst="rect">
            <a:avLst/>
          </a:prstGeom>
          <a:solidFill>
            <a:srgbClr val="F05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76"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white"/>
              </a:solidFill>
              <a:effectLst/>
              <a:uLnTx/>
              <a:uFillTx/>
              <a:latin typeface="Calibri"/>
              <a:ea typeface="+mn-ea"/>
              <a:cs typeface="+mn-cs"/>
            </a:endParaRPr>
          </a:p>
        </p:txBody>
      </p:sp>
      <p:sp>
        <p:nvSpPr>
          <p:cNvPr id="5" name="Rectangle 4">
            <a:extLst>
              <a:ext uri="{FF2B5EF4-FFF2-40B4-BE49-F238E27FC236}">
                <a16:creationId xmlns:a16="http://schemas.microsoft.com/office/drawing/2014/main" id="{6B6638CA-6BDB-33FF-104B-CEE1AF12EE3F}"/>
              </a:ext>
            </a:extLst>
          </p:cNvPr>
          <p:cNvSpPr/>
          <p:nvPr/>
        </p:nvSpPr>
        <p:spPr>
          <a:xfrm>
            <a:off x="0" y="1600200"/>
            <a:ext cx="4710113" cy="1143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76"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white"/>
              </a:solidFill>
              <a:effectLst/>
              <a:uLnTx/>
              <a:uFillTx/>
              <a:latin typeface="Calibri"/>
              <a:ea typeface="+mn-ea"/>
              <a:cs typeface="+mn-cs"/>
            </a:endParaRPr>
          </a:p>
        </p:txBody>
      </p:sp>
      <p:sp>
        <p:nvSpPr>
          <p:cNvPr id="2" name="Title 1">
            <a:extLst>
              <a:ext uri="{FF2B5EF4-FFF2-40B4-BE49-F238E27FC236}">
                <a16:creationId xmlns:a16="http://schemas.microsoft.com/office/drawing/2014/main" id="{B1294419-1B7C-2838-A6BE-AA10D56E551D}"/>
              </a:ext>
            </a:extLst>
          </p:cNvPr>
          <p:cNvSpPr>
            <a:spLocks noGrp="1"/>
          </p:cNvSpPr>
          <p:nvPr>
            <p:ph type="title"/>
          </p:nvPr>
        </p:nvSpPr>
        <p:spPr>
          <a:xfrm>
            <a:off x="0" y="1600200"/>
            <a:ext cx="4710113" cy="1143000"/>
          </a:xfrm>
        </p:spPr>
        <p:txBody>
          <a:bodyPr lIns="914400"/>
          <a:lstStyle/>
          <a:p>
            <a:r>
              <a:rPr lang="en-US" dirty="0">
                <a:solidFill>
                  <a:srgbClr val="176531"/>
                </a:solidFill>
              </a:rPr>
              <a:t>Review Question</a:t>
            </a:r>
          </a:p>
        </p:txBody>
      </p:sp>
      <p:sp>
        <p:nvSpPr>
          <p:cNvPr id="3" name="Content Placeholder 2">
            <a:extLst>
              <a:ext uri="{FF2B5EF4-FFF2-40B4-BE49-F238E27FC236}">
                <a16:creationId xmlns:a16="http://schemas.microsoft.com/office/drawing/2014/main" id="{31762256-0AFF-5096-BB8B-125711815AE1}"/>
              </a:ext>
            </a:extLst>
          </p:cNvPr>
          <p:cNvSpPr>
            <a:spLocks noGrp="1"/>
          </p:cNvSpPr>
          <p:nvPr>
            <p:ph sz="half" idx="10"/>
          </p:nvPr>
        </p:nvSpPr>
        <p:spPr>
          <a:xfrm>
            <a:off x="900113" y="3581400"/>
            <a:ext cx="3275806" cy="2782824"/>
          </a:xfrm>
        </p:spPr>
        <p:txBody>
          <a:bodyPr vert="horz" lIns="0" tIns="0" rIns="182880" bIns="0" rtlCol="0" anchor="t">
            <a:noAutofit/>
          </a:bodyPr>
          <a:lstStyle/>
          <a:p>
            <a:r>
              <a:rPr lang="en-US" sz="2000" dirty="0">
                <a:latin typeface="Arial"/>
                <a:cs typeface="Arial"/>
              </a:rPr>
              <a:t>What does a washer strap for walls or floors do?</a:t>
            </a:r>
          </a:p>
        </p:txBody>
      </p:sp>
      <p:pic>
        <p:nvPicPr>
          <p:cNvPr id="8" name="Picture 7" descr="Sun shining through the trees&#10;&#10;Description automatically generated with low confidence">
            <a:extLst>
              <a:ext uri="{FF2B5EF4-FFF2-40B4-BE49-F238E27FC236}">
                <a16:creationId xmlns:a16="http://schemas.microsoft.com/office/drawing/2014/main" id="{4B85B3D7-DCB8-A14F-C115-9587F7ADB6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09319" y="0"/>
            <a:ext cx="7463319" cy="6858000"/>
          </a:xfrm>
          <a:prstGeom prst="rect">
            <a:avLst/>
          </a:prstGeom>
        </p:spPr>
      </p:pic>
    </p:spTree>
    <p:custDataLst>
      <p:tags r:id="rId1"/>
    </p:custDataLst>
    <p:extLst>
      <p:ext uri="{BB962C8B-B14F-4D97-AF65-F5344CB8AC3E}">
        <p14:creationId xmlns:p14="http://schemas.microsoft.com/office/powerpoint/2010/main" val="54074776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64CD3D-9EAD-2B59-3B41-77BDCFB333AA}"/>
              </a:ext>
            </a:extLst>
          </p:cNvPr>
          <p:cNvSpPr/>
          <p:nvPr/>
        </p:nvSpPr>
        <p:spPr>
          <a:xfrm>
            <a:off x="0" y="0"/>
            <a:ext cx="4710113" cy="6858000"/>
          </a:xfrm>
          <a:prstGeom prst="rect">
            <a:avLst/>
          </a:prstGeom>
          <a:solidFill>
            <a:srgbClr val="F05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76"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white"/>
              </a:solidFill>
              <a:effectLst/>
              <a:uLnTx/>
              <a:uFillTx/>
              <a:latin typeface="Calibri"/>
              <a:ea typeface="+mn-ea"/>
              <a:cs typeface="+mn-cs"/>
            </a:endParaRPr>
          </a:p>
        </p:txBody>
      </p:sp>
      <p:sp>
        <p:nvSpPr>
          <p:cNvPr id="5" name="Rectangle 4">
            <a:extLst>
              <a:ext uri="{FF2B5EF4-FFF2-40B4-BE49-F238E27FC236}">
                <a16:creationId xmlns:a16="http://schemas.microsoft.com/office/drawing/2014/main" id="{6B6638CA-6BDB-33FF-104B-CEE1AF12EE3F}"/>
              </a:ext>
            </a:extLst>
          </p:cNvPr>
          <p:cNvSpPr/>
          <p:nvPr/>
        </p:nvSpPr>
        <p:spPr>
          <a:xfrm>
            <a:off x="0" y="1600200"/>
            <a:ext cx="4710113" cy="1143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76"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white"/>
              </a:solidFill>
              <a:effectLst/>
              <a:uLnTx/>
              <a:uFillTx/>
              <a:latin typeface="Calibri"/>
              <a:ea typeface="+mn-ea"/>
              <a:cs typeface="+mn-cs"/>
            </a:endParaRPr>
          </a:p>
        </p:txBody>
      </p:sp>
      <p:sp>
        <p:nvSpPr>
          <p:cNvPr id="2" name="Title 1">
            <a:extLst>
              <a:ext uri="{FF2B5EF4-FFF2-40B4-BE49-F238E27FC236}">
                <a16:creationId xmlns:a16="http://schemas.microsoft.com/office/drawing/2014/main" id="{B1294419-1B7C-2838-A6BE-AA10D56E551D}"/>
              </a:ext>
            </a:extLst>
          </p:cNvPr>
          <p:cNvSpPr>
            <a:spLocks noGrp="1"/>
          </p:cNvSpPr>
          <p:nvPr>
            <p:ph type="title"/>
          </p:nvPr>
        </p:nvSpPr>
        <p:spPr>
          <a:xfrm>
            <a:off x="0" y="1600200"/>
            <a:ext cx="4710113" cy="1143000"/>
          </a:xfrm>
        </p:spPr>
        <p:txBody>
          <a:bodyPr lIns="914400"/>
          <a:lstStyle/>
          <a:p>
            <a:r>
              <a:rPr lang="en-US" dirty="0">
                <a:solidFill>
                  <a:srgbClr val="176531"/>
                </a:solidFill>
              </a:rPr>
              <a:t>Answer</a:t>
            </a:r>
          </a:p>
        </p:txBody>
      </p:sp>
      <p:sp>
        <p:nvSpPr>
          <p:cNvPr id="3" name="Content Placeholder 2">
            <a:extLst>
              <a:ext uri="{FF2B5EF4-FFF2-40B4-BE49-F238E27FC236}">
                <a16:creationId xmlns:a16="http://schemas.microsoft.com/office/drawing/2014/main" id="{31762256-0AFF-5096-BB8B-125711815AE1}"/>
              </a:ext>
            </a:extLst>
          </p:cNvPr>
          <p:cNvSpPr>
            <a:spLocks noGrp="1"/>
          </p:cNvSpPr>
          <p:nvPr>
            <p:ph sz="half" idx="10"/>
          </p:nvPr>
        </p:nvSpPr>
        <p:spPr>
          <a:xfrm>
            <a:off x="900113" y="3581400"/>
            <a:ext cx="3199606" cy="2782824"/>
          </a:xfrm>
        </p:spPr>
        <p:txBody>
          <a:bodyPr/>
          <a:lstStyle/>
          <a:p>
            <a:r>
              <a:rPr lang="en-US" sz="2000" kern="1200" dirty="0">
                <a:effectLst/>
                <a:latin typeface="Arial" panose="020B0604020202020204" pitchFamily="34" charset="0"/>
                <a:ea typeface="Times" panose="02020603050405020304" pitchFamily="18" charset="0"/>
                <a:cs typeface="Times New Roman" panose="02020603050405020304" pitchFamily="18" charset="0"/>
              </a:rPr>
              <a:t>Washer straps carry tension across a CLT floor or wall panel joint or anchor CLT panels to concrete through a welded steel attachment.</a:t>
            </a:r>
            <a:endParaRPr lang="en-CA" sz="2000" dirty="0">
              <a:effectLst/>
              <a:latin typeface="Times New Roman" panose="02020603050405020304" pitchFamily="18" charset="0"/>
              <a:ea typeface="Times New Roman" panose="02020603050405020304" pitchFamily="18" charset="0"/>
            </a:endParaRPr>
          </a:p>
        </p:txBody>
      </p:sp>
      <p:pic>
        <p:nvPicPr>
          <p:cNvPr id="8" name="Picture 7" descr="Sun shining through the trees&#10;&#10;Description automatically generated with low confidence">
            <a:extLst>
              <a:ext uri="{FF2B5EF4-FFF2-40B4-BE49-F238E27FC236}">
                <a16:creationId xmlns:a16="http://schemas.microsoft.com/office/drawing/2014/main" id="{4AA3AC6A-77D3-0756-E236-5D4A5F60CD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0113" y="0"/>
            <a:ext cx="7451725" cy="6858000"/>
          </a:xfrm>
          <a:prstGeom prst="rect">
            <a:avLst/>
          </a:prstGeom>
        </p:spPr>
      </p:pic>
    </p:spTree>
    <p:custDataLst>
      <p:tags r:id="rId1"/>
    </p:custDataLst>
    <p:extLst>
      <p:ext uri="{BB962C8B-B14F-4D97-AF65-F5344CB8AC3E}">
        <p14:creationId xmlns:p14="http://schemas.microsoft.com/office/powerpoint/2010/main" val="50933039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sky, outdoor, building, steel&#10;&#10;Description automatically generated">
            <a:extLst>
              <a:ext uri="{FF2B5EF4-FFF2-40B4-BE49-F238E27FC236}">
                <a16:creationId xmlns:a16="http://schemas.microsoft.com/office/drawing/2014/main" id="{25552861-1E03-8BF6-5AD7-AAFF3283C0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5312" y="-174376"/>
            <a:ext cx="11594141" cy="7032376"/>
          </a:xfrm>
          <a:prstGeom prst="rect">
            <a:avLst/>
          </a:prstGeom>
        </p:spPr>
      </p:pic>
      <p:sp>
        <p:nvSpPr>
          <p:cNvPr id="4" name="Rectangle 3">
            <a:extLst>
              <a:ext uri="{FF2B5EF4-FFF2-40B4-BE49-F238E27FC236}">
                <a16:creationId xmlns:a16="http://schemas.microsoft.com/office/drawing/2014/main" id="{F37050A3-F361-05FD-3AF5-111CC651782C}"/>
              </a:ext>
            </a:extLst>
          </p:cNvPr>
          <p:cNvSpPr/>
          <p:nvPr/>
        </p:nvSpPr>
        <p:spPr>
          <a:xfrm>
            <a:off x="581205" y="-87188"/>
            <a:ext cx="11608248" cy="6945188"/>
          </a:xfrm>
          <a:prstGeom prst="rect">
            <a:avLst/>
          </a:prstGeom>
          <a:solidFill>
            <a:schemeClr val="tx1">
              <a:lumMod val="65000"/>
              <a:lumOff val="3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4B3C1D1-9AA7-4C45-1DA1-2473AEB081E1}"/>
              </a:ext>
            </a:extLst>
          </p:cNvPr>
          <p:cNvSpPr>
            <a:spLocks noGrp="1"/>
          </p:cNvSpPr>
          <p:nvPr>
            <p:ph type="title"/>
          </p:nvPr>
        </p:nvSpPr>
        <p:spPr/>
        <p:txBody>
          <a:bodyPr/>
          <a:lstStyle/>
          <a:p>
            <a:r>
              <a:rPr lang="en-US" dirty="0">
                <a:latin typeface="Gill Sans MT"/>
                <a:cs typeface="Arial"/>
              </a:rPr>
              <a:t>MASS  TIMBER SYSTEMS </a:t>
            </a:r>
            <a:endParaRPr lang="en-US" dirty="0"/>
          </a:p>
        </p:txBody>
      </p:sp>
      <p:sp>
        <p:nvSpPr>
          <p:cNvPr id="3" name="TextBox 2">
            <a:extLst>
              <a:ext uri="{FF2B5EF4-FFF2-40B4-BE49-F238E27FC236}">
                <a16:creationId xmlns:a16="http://schemas.microsoft.com/office/drawing/2014/main" id="{D24C6AED-33B0-BE92-7E03-FD2C2B4F9158}"/>
              </a:ext>
            </a:extLst>
          </p:cNvPr>
          <p:cNvSpPr txBox="1"/>
          <p:nvPr/>
        </p:nvSpPr>
        <p:spPr>
          <a:xfrm>
            <a:off x="566744" y="6606216"/>
            <a:ext cx="914400" cy="914400"/>
          </a:xfrm>
          <a:prstGeom prst="rect">
            <a:avLst/>
          </a:prstGeom>
          <a:noFill/>
        </p:spPr>
        <p:txBody>
          <a:bodyPr vert="horz" wrap="none" lIns="45720" tIns="45713" rIns="45720" bIns="45713" rtlCol="0" anchor="t">
            <a:noAutofit/>
          </a:bodyPr>
          <a:lstStyle/>
          <a:p>
            <a:pPr algn="l"/>
            <a:r>
              <a:rPr lang="en-CA" sz="700" dirty="0">
                <a:solidFill>
                  <a:schemeClr val="tx1">
                    <a:lumMod val="50000"/>
                    <a:lumOff val="50000"/>
                  </a:schemeClr>
                </a:solidFill>
                <a:latin typeface="Arial" panose="020B0604020202020204" pitchFamily="34" charset="0"/>
                <a:ea typeface="Tahoma" panose="020B0604030504040204" pitchFamily="34" charset="0"/>
                <a:cs typeface="Arial" panose="020B0604020202020204" pitchFamily="34" charset="0"/>
              </a:rPr>
              <a:t>KK Law, courtesy naturallywood.com</a:t>
            </a:r>
          </a:p>
        </p:txBody>
      </p:sp>
    </p:spTree>
    <p:custDataLst>
      <p:tags r:id="rId1"/>
    </p:custDataLst>
    <p:extLst>
      <p:ext uri="{BB962C8B-B14F-4D97-AF65-F5344CB8AC3E}">
        <p14:creationId xmlns:p14="http://schemas.microsoft.com/office/powerpoint/2010/main" val="2258725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C874A2F-CE79-107B-B261-F11F6F49D0BE}"/>
              </a:ext>
            </a:extLst>
          </p:cNvPr>
          <p:cNvSpPr>
            <a:spLocks noGrp="1"/>
          </p:cNvSpPr>
          <p:nvPr>
            <p:ph type="title"/>
          </p:nvPr>
        </p:nvSpPr>
        <p:spPr>
          <a:xfrm>
            <a:off x="7376319" y="493776"/>
            <a:ext cx="4191794" cy="640080"/>
          </a:xfrm>
        </p:spPr>
        <p:txBody>
          <a:bodyPr/>
          <a:lstStyle/>
          <a:p>
            <a:r>
              <a:rPr lang="en-US" b="1" dirty="0"/>
              <a:t>Column-and-Plate</a:t>
            </a:r>
            <a:endParaRPr lang="en-US" dirty="0"/>
          </a:p>
        </p:txBody>
      </p:sp>
      <p:sp>
        <p:nvSpPr>
          <p:cNvPr id="2" name="Rectangle 1">
            <a:extLst>
              <a:ext uri="{FF2B5EF4-FFF2-40B4-BE49-F238E27FC236}">
                <a16:creationId xmlns:a16="http://schemas.microsoft.com/office/drawing/2014/main" id="{24EA1471-5AB2-CA16-52FF-424983ED3E3C}"/>
              </a:ext>
            </a:extLst>
          </p:cNvPr>
          <p:cNvSpPr/>
          <p:nvPr/>
        </p:nvSpPr>
        <p:spPr>
          <a:xfrm>
            <a:off x="0" y="0"/>
            <a:ext cx="617833" cy="6869997"/>
          </a:xfrm>
          <a:prstGeom prst="rect">
            <a:avLst/>
          </a:prstGeom>
          <a:solidFill>
            <a:srgbClr val="F05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sky, outdoor, land vehicle, building&#10;&#10;Description automatically generated">
            <a:extLst>
              <a:ext uri="{FF2B5EF4-FFF2-40B4-BE49-F238E27FC236}">
                <a16:creationId xmlns:a16="http://schemas.microsoft.com/office/drawing/2014/main" id="{D4854335-4C5D-AEC4-9F08-64338BC3447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105"/>
          <a:stretch/>
        </p:blipFill>
        <p:spPr>
          <a:xfrm>
            <a:off x="617833" y="11997"/>
            <a:ext cx="6324601" cy="6869996"/>
          </a:xfrm>
          <a:prstGeom prst="rect">
            <a:avLst/>
          </a:prstGeom>
        </p:spPr>
      </p:pic>
      <p:sp>
        <p:nvSpPr>
          <p:cNvPr id="9" name="Content Placeholder 8">
            <a:extLst>
              <a:ext uri="{FF2B5EF4-FFF2-40B4-BE49-F238E27FC236}">
                <a16:creationId xmlns:a16="http://schemas.microsoft.com/office/drawing/2014/main" id="{24D5C557-8D07-C85D-6256-85B9A187AF83}"/>
              </a:ext>
            </a:extLst>
          </p:cNvPr>
          <p:cNvSpPr>
            <a:spLocks noGrp="1"/>
          </p:cNvSpPr>
          <p:nvPr>
            <p:ph idx="13"/>
          </p:nvPr>
        </p:nvSpPr>
        <p:spPr>
          <a:xfrm>
            <a:off x="7452519" y="1600200"/>
            <a:ext cx="4112340" cy="4572000"/>
          </a:xfrm>
        </p:spPr>
        <p:txBody>
          <a:bodyPr/>
          <a:lstStyle/>
          <a:p>
            <a:pPr marL="342900" indent="-342900">
              <a:spcBef>
                <a:spcPts val="384"/>
              </a:spcBef>
              <a:buFont typeface="Arial" panose="020B0604020202020204" pitchFamily="34" charset="0"/>
              <a:buChar char="•"/>
            </a:pPr>
            <a:r>
              <a:rPr lang="en-US" sz="2000" kern="1200" dirty="0">
                <a:solidFill>
                  <a:srgbClr val="1C1C1C"/>
                </a:solidFill>
                <a:effectLst/>
                <a:ea typeface="Times New Roman" panose="02020603050405020304" pitchFamily="18" charset="0"/>
              </a:rPr>
              <a:t>Sometimes called post-and-plate. </a:t>
            </a:r>
          </a:p>
          <a:p>
            <a:pPr marL="342900" indent="-342900">
              <a:spcBef>
                <a:spcPts val="384"/>
              </a:spcBef>
              <a:buFont typeface="Arial" panose="020B0604020202020204" pitchFamily="34" charset="0"/>
              <a:buChar char="•"/>
            </a:pPr>
            <a:endParaRPr lang="en-US" sz="2000" kern="1200" dirty="0">
              <a:solidFill>
                <a:srgbClr val="1C1C1C"/>
              </a:solidFill>
              <a:effectLst/>
              <a:ea typeface="Times New Roman" panose="02020603050405020304" pitchFamily="18" charset="0"/>
            </a:endParaRPr>
          </a:p>
          <a:p>
            <a:pPr marL="342900" indent="-342900">
              <a:spcBef>
                <a:spcPts val="384"/>
              </a:spcBef>
              <a:buFont typeface="Arial" panose="020B0604020202020204" pitchFamily="34" charset="0"/>
              <a:buChar char="•"/>
            </a:pPr>
            <a:r>
              <a:rPr lang="en-US" sz="2000" kern="1200" dirty="0">
                <a:solidFill>
                  <a:srgbClr val="1C1C1C"/>
                </a:solidFill>
                <a:effectLst/>
                <a:ea typeface="Times New Roman" panose="02020603050405020304" pitchFamily="18" charset="0"/>
              </a:rPr>
              <a:t>Consists of CLT panels supported only on columns. </a:t>
            </a:r>
          </a:p>
          <a:p>
            <a:pPr marL="342900" indent="-342900">
              <a:spcBef>
                <a:spcPts val="384"/>
              </a:spcBef>
              <a:buFont typeface="Arial" panose="020B0604020202020204" pitchFamily="34" charset="0"/>
              <a:buChar char="•"/>
            </a:pPr>
            <a:endParaRPr lang="en-US" sz="2000" dirty="0">
              <a:ea typeface="Times New Roman" panose="02020603050405020304" pitchFamily="18" charset="0"/>
            </a:endParaRPr>
          </a:p>
          <a:p>
            <a:pPr marL="342900" indent="-342900">
              <a:spcBef>
                <a:spcPts val="384"/>
              </a:spcBef>
              <a:buFont typeface="Arial" panose="020B0604020202020204" pitchFamily="34" charset="0"/>
              <a:buChar char="•"/>
            </a:pPr>
            <a:r>
              <a:rPr lang="en-US" sz="2000" kern="1200" dirty="0">
                <a:solidFill>
                  <a:srgbClr val="1C1C1C"/>
                </a:solidFill>
                <a:effectLst/>
                <a:ea typeface="Times New Roman" panose="02020603050405020304" pitchFamily="18" charset="0"/>
              </a:rPr>
              <a:t>Column grid spacing limited by CLT’s maximum panel width. </a:t>
            </a:r>
            <a:endParaRPr lang="en-CA" sz="2000" dirty="0">
              <a:effectLst/>
              <a:ea typeface="Times New Roman" panose="02020603050405020304" pitchFamily="18" charset="0"/>
            </a:endParaRPr>
          </a:p>
        </p:txBody>
      </p:sp>
    </p:spTree>
    <p:custDataLst>
      <p:tags r:id="rId1"/>
    </p:custDataLst>
    <p:extLst>
      <p:ext uri="{BB962C8B-B14F-4D97-AF65-F5344CB8AC3E}">
        <p14:creationId xmlns:p14="http://schemas.microsoft.com/office/powerpoint/2010/main" val="387529265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C874A2F-CE79-107B-B261-F11F6F49D0BE}"/>
              </a:ext>
            </a:extLst>
          </p:cNvPr>
          <p:cNvSpPr>
            <a:spLocks noGrp="1"/>
          </p:cNvSpPr>
          <p:nvPr>
            <p:ph type="title"/>
          </p:nvPr>
        </p:nvSpPr>
        <p:spPr>
          <a:xfrm>
            <a:off x="8214519" y="493776"/>
            <a:ext cx="3353594" cy="640080"/>
          </a:xfrm>
        </p:spPr>
        <p:txBody>
          <a:bodyPr/>
          <a:lstStyle/>
          <a:p>
            <a:r>
              <a:rPr lang="en-US" b="1" dirty="0"/>
              <a:t>Column-and-Plate</a:t>
            </a:r>
            <a:endParaRPr lang="en-US" dirty="0"/>
          </a:p>
        </p:txBody>
      </p:sp>
      <p:sp>
        <p:nvSpPr>
          <p:cNvPr id="2" name="Rectangle 1">
            <a:extLst>
              <a:ext uri="{FF2B5EF4-FFF2-40B4-BE49-F238E27FC236}">
                <a16:creationId xmlns:a16="http://schemas.microsoft.com/office/drawing/2014/main" id="{24EA1471-5AB2-CA16-52FF-424983ED3E3C}"/>
              </a:ext>
            </a:extLst>
          </p:cNvPr>
          <p:cNvSpPr/>
          <p:nvPr/>
        </p:nvSpPr>
        <p:spPr>
          <a:xfrm>
            <a:off x="0" y="0"/>
            <a:ext cx="617833" cy="6869997"/>
          </a:xfrm>
          <a:prstGeom prst="rect">
            <a:avLst/>
          </a:prstGeom>
          <a:solidFill>
            <a:srgbClr val="F05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8">
            <a:extLst>
              <a:ext uri="{FF2B5EF4-FFF2-40B4-BE49-F238E27FC236}">
                <a16:creationId xmlns:a16="http://schemas.microsoft.com/office/drawing/2014/main" id="{24D5C557-8D07-C85D-6256-85B9A187AF83}"/>
              </a:ext>
            </a:extLst>
          </p:cNvPr>
          <p:cNvSpPr>
            <a:spLocks noGrp="1"/>
          </p:cNvSpPr>
          <p:nvPr>
            <p:ph idx="13"/>
          </p:nvPr>
        </p:nvSpPr>
        <p:spPr>
          <a:xfrm>
            <a:off x="8214519" y="1600200"/>
            <a:ext cx="3350340" cy="4572000"/>
          </a:xfrm>
        </p:spPr>
        <p:txBody>
          <a:bodyPr/>
          <a:lstStyle/>
          <a:p>
            <a:pPr marL="342900" indent="-342900">
              <a:spcBef>
                <a:spcPts val="384"/>
              </a:spcBef>
              <a:buFont typeface="Arial" panose="020B0604020202020204" pitchFamily="34" charset="0"/>
              <a:buChar char="•"/>
            </a:pPr>
            <a:r>
              <a:rPr lang="en-US" sz="2000" kern="1200" dirty="0">
                <a:solidFill>
                  <a:srgbClr val="1C1C1C"/>
                </a:solidFill>
                <a:effectLst/>
                <a:ea typeface="Times New Roman" panose="02020603050405020304" pitchFamily="18" charset="0"/>
              </a:rPr>
              <a:t>CLT panels are usually 12′ (3.6 m) wide. </a:t>
            </a:r>
            <a:r>
              <a:rPr lang="en-US" sz="1200" kern="1200" dirty="0">
                <a:solidFill>
                  <a:srgbClr val="1C1C1C"/>
                </a:solidFill>
                <a:effectLst/>
                <a:ea typeface="Times New Roman" panose="02020603050405020304" pitchFamily="18" charset="0"/>
              </a:rPr>
              <a:t>(transportation) </a:t>
            </a:r>
          </a:p>
          <a:p>
            <a:pPr marL="342900" indent="-342900">
              <a:spcBef>
                <a:spcPts val="384"/>
              </a:spcBef>
              <a:buFont typeface="Arial" panose="020B0604020202020204" pitchFamily="34" charset="0"/>
              <a:buChar char="•"/>
            </a:pPr>
            <a:r>
              <a:rPr lang="en-US" sz="2000" kern="1200" dirty="0">
                <a:solidFill>
                  <a:srgbClr val="1C1C1C"/>
                </a:solidFill>
                <a:effectLst/>
                <a:ea typeface="Times New Roman" panose="02020603050405020304" pitchFamily="18" charset="0"/>
              </a:rPr>
              <a:t>Best for buildings with narrow column grids </a:t>
            </a:r>
            <a:r>
              <a:rPr lang="en-US" sz="1200" kern="1200" dirty="0">
                <a:solidFill>
                  <a:srgbClr val="1C1C1C"/>
                </a:solidFill>
                <a:effectLst/>
                <a:ea typeface="Times New Roman" panose="02020603050405020304" pitchFamily="18" charset="0"/>
              </a:rPr>
              <a:t>(student residences, hotels). </a:t>
            </a:r>
          </a:p>
          <a:p>
            <a:pPr marL="342900" indent="-342900">
              <a:spcBef>
                <a:spcPts val="384"/>
              </a:spcBef>
              <a:buFont typeface="Arial" panose="020B0604020202020204" pitchFamily="34" charset="0"/>
              <a:buChar char="•"/>
            </a:pPr>
            <a:r>
              <a:rPr lang="en-US" sz="2000" kern="1200" dirty="0">
                <a:solidFill>
                  <a:srgbClr val="1C1C1C"/>
                </a:solidFill>
                <a:effectLst/>
                <a:ea typeface="Times New Roman" panose="02020603050405020304" pitchFamily="18" charset="0"/>
              </a:rPr>
              <a:t>CLT panels sized for resistance in the weaker span and at-point supports</a:t>
            </a:r>
          </a:p>
          <a:p>
            <a:pPr marL="342900" indent="-342900">
              <a:spcBef>
                <a:spcPts val="384"/>
              </a:spcBef>
              <a:buFont typeface="Arial" panose="020B0604020202020204" pitchFamily="34" charset="0"/>
              <a:buChar char="•"/>
            </a:pPr>
            <a:r>
              <a:rPr lang="en-US" sz="2000" kern="1200" dirty="0">
                <a:solidFill>
                  <a:srgbClr val="1C1C1C"/>
                </a:solidFill>
                <a:effectLst/>
                <a:ea typeface="Times New Roman" panose="02020603050405020304" pitchFamily="18" charset="0"/>
              </a:rPr>
              <a:t>Connections detailed to support CLT slabs onto the columns adequately.</a:t>
            </a:r>
            <a:endParaRPr lang="en-CA" sz="2000" dirty="0">
              <a:effectLst/>
              <a:ea typeface="Times New Roman" panose="02020603050405020304" pitchFamily="18" charset="0"/>
            </a:endParaRPr>
          </a:p>
        </p:txBody>
      </p:sp>
      <p:pic>
        <p:nvPicPr>
          <p:cNvPr id="4" name="Picture 3" descr="A picture containing building, ladder, wood, lumber&#10;&#10;Description automatically generated">
            <a:extLst>
              <a:ext uri="{FF2B5EF4-FFF2-40B4-BE49-F238E27FC236}">
                <a16:creationId xmlns:a16="http://schemas.microsoft.com/office/drawing/2014/main" id="{AF5C6863-F376-4105-E798-FB67802E976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93725" y="0"/>
            <a:ext cx="7315200" cy="6858000"/>
          </a:xfrm>
          <a:prstGeom prst="rect">
            <a:avLst/>
          </a:prstGeom>
        </p:spPr>
      </p:pic>
    </p:spTree>
    <p:custDataLst>
      <p:tags r:id="rId1"/>
    </p:custDataLst>
    <p:extLst>
      <p:ext uri="{BB962C8B-B14F-4D97-AF65-F5344CB8AC3E}">
        <p14:creationId xmlns:p14="http://schemas.microsoft.com/office/powerpoint/2010/main" val="330303008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C874A2F-CE79-107B-B261-F11F6F49D0BE}"/>
              </a:ext>
            </a:extLst>
          </p:cNvPr>
          <p:cNvSpPr>
            <a:spLocks noGrp="1"/>
          </p:cNvSpPr>
          <p:nvPr>
            <p:ph type="title"/>
          </p:nvPr>
        </p:nvSpPr>
        <p:spPr>
          <a:xfrm>
            <a:off x="7757319" y="493776"/>
            <a:ext cx="3810794" cy="640080"/>
          </a:xfrm>
        </p:spPr>
        <p:txBody>
          <a:bodyPr/>
          <a:lstStyle/>
          <a:p>
            <a:r>
              <a:rPr lang="en-US" b="1" dirty="0"/>
              <a:t>Column-and-Plate</a:t>
            </a:r>
            <a:endParaRPr lang="en-US" dirty="0"/>
          </a:p>
        </p:txBody>
      </p:sp>
      <p:sp>
        <p:nvSpPr>
          <p:cNvPr id="2" name="Rectangle 1">
            <a:extLst>
              <a:ext uri="{FF2B5EF4-FFF2-40B4-BE49-F238E27FC236}">
                <a16:creationId xmlns:a16="http://schemas.microsoft.com/office/drawing/2014/main" id="{24EA1471-5AB2-CA16-52FF-424983ED3E3C}"/>
              </a:ext>
            </a:extLst>
          </p:cNvPr>
          <p:cNvSpPr/>
          <p:nvPr/>
        </p:nvSpPr>
        <p:spPr>
          <a:xfrm>
            <a:off x="0" y="0"/>
            <a:ext cx="617833" cy="6869997"/>
          </a:xfrm>
          <a:prstGeom prst="rect">
            <a:avLst/>
          </a:prstGeom>
          <a:solidFill>
            <a:srgbClr val="F05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8">
            <a:extLst>
              <a:ext uri="{FF2B5EF4-FFF2-40B4-BE49-F238E27FC236}">
                <a16:creationId xmlns:a16="http://schemas.microsoft.com/office/drawing/2014/main" id="{24D5C557-8D07-C85D-6256-85B9A187AF83}"/>
              </a:ext>
            </a:extLst>
          </p:cNvPr>
          <p:cNvSpPr>
            <a:spLocks noGrp="1"/>
          </p:cNvSpPr>
          <p:nvPr>
            <p:ph idx="13"/>
          </p:nvPr>
        </p:nvSpPr>
        <p:spPr>
          <a:xfrm>
            <a:off x="7757319" y="1600200"/>
            <a:ext cx="3807540" cy="4572000"/>
          </a:xfrm>
        </p:spPr>
        <p:txBody>
          <a:bodyPr/>
          <a:lstStyle/>
          <a:p>
            <a:pPr>
              <a:spcBef>
                <a:spcPts val="384"/>
              </a:spcBef>
            </a:pPr>
            <a:r>
              <a:rPr lang="en-US" sz="2000" kern="1200" dirty="0">
                <a:solidFill>
                  <a:srgbClr val="1C1C1C"/>
                </a:solidFill>
                <a:effectLst/>
                <a:ea typeface="Times New Roman" panose="02020603050405020304" pitchFamily="18" charset="0"/>
              </a:rPr>
              <a:t>Brock Commons </a:t>
            </a:r>
            <a:r>
              <a:rPr lang="en-US" sz="2000" kern="1200" dirty="0" err="1">
                <a:solidFill>
                  <a:srgbClr val="1C1C1C"/>
                </a:solidFill>
                <a:effectLst/>
                <a:ea typeface="Times New Roman" panose="02020603050405020304" pitchFamily="18" charset="0"/>
              </a:rPr>
              <a:t>Tallwood</a:t>
            </a:r>
            <a:r>
              <a:rPr lang="en-US" sz="2000" kern="1200" dirty="0">
                <a:solidFill>
                  <a:srgbClr val="1C1C1C"/>
                </a:solidFill>
                <a:effectLst/>
                <a:ea typeface="Times New Roman" panose="02020603050405020304" pitchFamily="18" charset="0"/>
              </a:rPr>
              <a:t> House (18-story, 184′ (56 m) houses 400 students.</a:t>
            </a:r>
          </a:p>
          <a:p>
            <a:pPr>
              <a:spcBef>
                <a:spcPts val="384"/>
              </a:spcBef>
            </a:pPr>
            <a:endParaRPr lang="en-CA" sz="2000" dirty="0">
              <a:effectLst/>
              <a:ea typeface="Times New Roman" panose="02020603050405020304" pitchFamily="18" charset="0"/>
            </a:endParaRPr>
          </a:p>
          <a:p>
            <a:pPr>
              <a:spcBef>
                <a:spcPts val="384"/>
              </a:spcBef>
            </a:pPr>
            <a:r>
              <a:rPr lang="en-US" sz="2000" kern="1200" dirty="0">
                <a:solidFill>
                  <a:srgbClr val="1C1C1C"/>
                </a:solidFill>
                <a:effectLst/>
                <a:ea typeface="Times New Roman" panose="02020603050405020304" pitchFamily="18" charset="0"/>
              </a:rPr>
              <a:t>17 stories of column and plate on concrete podium. </a:t>
            </a:r>
          </a:p>
          <a:p>
            <a:pPr>
              <a:spcBef>
                <a:spcPts val="384"/>
              </a:spcBef>
            </a:pPr>
            <a:endParaRPr lang="en-US" sz="2000" kern="1200" dirty="0">
              <a:solidFill>
                <a:srgbClr val="1C1C1C"/>
              </a:solidFill>
              <a:effectLst/>
              <a:ea typeface="Times New Roman" panose="02020603050405020304" pitchFamily="18" charset="0"/>
            </a:endParaRPr>
          </a:p>
          <a:p>
            <a:pPr>
              <a:spcBef>
                <a:spcPts val="384"/>
              </a:spcBef>
            </a:pPr>
            <a:r>
              <a:rPr lang="en-US" sz="2000" kern="1200" dirty="0">
                <a:solidFill>
                  <a:srgbClr val="1C1C1C"/>
                </a:solidFill>
                <a:effectLst/>
                <a:ea typeface="Times New Roman" panose="02020603050405020304" pitchFamily="18" charset="0"/>
              </a:rPr>
              <a:t>Prefab steel and metal decking roof.</a:t>
            </a:r>
          </a:p>
          <a:p>
            <a:pPr>
              <a:spcBef>
                <a:spcPts val="384"/>
              </a:spcBef>
            </a:pPr>
            <a:endParaRPr lang="en-US" sz="2000" kern="1200" dirty="0">
              <a:solidFill>
                <a:srgbClr val="1C1C1C"/>
              </a:solidFill>
              <a:effectLst/>
              <a:ea typeface="Times New Roman" panose="02020603050405020304" pitchFamily="18" charset="0"/>
            </a:endParaRPr>
          </a:p>
          <a:p>
            <a:pPr>
              <a:spcBef>
                <a:spcPts val="384"/>
              </a:spcBef>
            </a:pPr>
            <a:r>
              <a:rPr lang="en-US" sz="2000" kern="1200" dirty="0">
                <a:solidFill>
                  <a:srgbClr val="1C1C1C"/>
                </a:solidFill>
                <a:effectLst/>
                <a:ea typeface="Times New Roman" panose="02020603050405020304" pitchFamily="18" charset="0"/>
              </a:rPr>
              <a:t>Framing completed &lt;70 days,</a:t>
            </a:r>
          </a:p>
          <a:p>
            <a:pPr>
              <a:spcBef>
                <a:spcPts val="384"/>
              </a:spcBef>
            </a:pPr>
            <a:r>
              <a:rPr lang="en-US" sz="2000" kern="1200" dirty="0">
                <a:solidFill>
                  <a:srgbClr val="1C1C1C"/>
                </a:solidFill>
                <a:effectLst/>
                <a:ea typeface="Times New Roman" panose="02020603050405020304" pitchFamily="18" charset="0"/>
              </a:rPr>
              <a:t>four months faster than similar projects.</a:t>
            </a:r>
            <a:endParaRPr lang="en-CA" sz="2000" dirty="0">
              <a:effectLst/>
              <a:ea typeface="Times New Roman" panose="02020603050405020304" pitchFamily="18" charset="0"/>
            </a:endParaRPr>
          </a:p>
        </p:txBody>
      </p:sp>
      <p:pic>
        <p:nvPicPr>
          <p:cNvPr id="6" name="Picture 5" descr="A picture containing outdoor, building, tree, aerial&#10;&#10;Description automatically generated">
            <a:extLst>
              <a:ext uri="{FF2B5EF4-FFF2-40B4-BE49-F238E27FC236}">
                <a16:creationId xmlns:a16="http://schemas.microsoft.com/office/drawing/2014/main" id="{B5EA0EEA-895A-F0E3-DE67-028EBD5F601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18818" y="-23346"/>
            <a:ext cx="6850119" cy="6893343"/>
          </a:xfrm>
          <a:prstGeom prst="rect">
            <a:avLst/>
          </a:prstGeom>
        </p:spPr>
      </p:pic>
    </p:spTree>
    <p:custDataLst>
      <p:tags r:id="rId1"/>
    </p:custDataLst>
    <p:extLst>
      <p:ext uri="{BB962C8B-B14F-4D97-AF65-F5344CB8AC3E}">
        <p14:creationId xmlns:p14="http://schemas.microsoft.com/office/powerpoint/2010/main" val="319446597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C874A2F-CE79-107B-B261-F11F6F49D0BE}"/>
              </a:ext>
            </a:extLst>
          </p:cNvPr>
          <p:cNvSpPr>
            <a:spLocks noGrp="1"/>
          </p:cNvSpPr>
          <p:nvPr>
            <p:ph type="title"/>
          </p:nvPr>
        </p:nvSpPr>
        <p:spPr>
          <a:xfrm>
            <a:off x="900113" y="493776"/>
            <a:ext cx="4213181" cy="640080"/>
          </a:xfrm>
        </p:spPr>
        <p:txBody>
          <a:bodyPr/>
          <a:lstStyle/>
          <a:p>
            <a:r>
              <a:rPr lang="en-CA" dirty="0"/>
              <a:t>Post, Beam, and Plate</a:t>
            </a:r>
            <a:endParaRPr lang="en-US" dirty="0"/>
          </a:p>
        </p:txBody>
      </p:sp>
      <p:sp>
        <p:nvSpPr>
          <p:cNvPr id="6" name="Content Placeholder 5">
            <a:extLst>
              <a:ext uri="{FF2B5EF4-FFF2-40B4-BE49-F238E27FC236}">
                <a16:creationId xmlns:a16="http://schemas.microsoft.com/office/drawing/2014/main" id="{487D7C92-58A1-5C73-2E12-EC287552F971}"/>
              </a:ext>
            </a:extLst>
          </p:cNvPr>
          <p:cNvSpPr>
            <a:spLocks noGrp="1"/>
          </p:cNvSpPr>
          <p:nvPr>
            <p:ph sz="half" idx="1"/>
          </p:nvPr>
        </p:nvSpPr>
        <p:spPr>
          <a:xfrm>
            <a:off x="900113" y="1600200"/>
            <a:ext cx="5257006" cy="4535521"/>
          </a:xfrm>
        </p:spPr>
        <p:txBody>
          <a:bodyPr/>
          <a:lstStyle/>
          <a:p>
            <a:pPr>
              <a:spcBef>
                <a:spcPts val="384"/>
              </a:spcBef>
            </a:pPr>
            <a:r>
              <a:rPr lang="en-US" kern="1200" dirty="0">
                <a:solidFill>
                  <a:srgbClr val="1C1C1C"/>
                </a:solidFill>
                <a:effectLst/>
                <a:ea typeface="Times New Roman" panose="02020603050405020304" pitchFamily="18" charset="0"/>
              </a:rPr>
              <a:t>Plates rest on beams connected to columns: facilitates greater column spacing.</a:t>
            </a:r>
          </a:p>
          <a:p>
            <a:pPr>
              <a:spcBef>
                <a:spcPts val="384"/>
              </a:spcBef>
            </a:pPr>
            <a:endParaRPr lang="en-US" kern="1200" dirty="0">
              <a:solidFill>
                <a:srgbClr val="1C1C1C"/>
              </a:solidFill>
              <a:effectLst/>
              <a:ea typeface="Times New Roman" panose="02020603050405020304" pitchFamily="18" charset="0"/>
            </a:endParaRPr>
          </a:p>
          <a:p>
            <a:pPr>
              <a:spcBef>
                <a:spcPts val="384"/>
              </a:spcBef>
            </a:pPr>
            <a:r>
              <a:rPr lang="en-US" dirty="0">
                <a:ea typeface="Times New Roman" panose="02020603050405020304" pitchFamily="18" charset="0"/>
              </a:rPr>
              <a:t>Spacing </a:t>
            </a:r>
            <a:r>
              <a:rPr lang="en-US" kern="1200" dirty="0">
                <a:solidFill>
                  <a:srgbClr val="1C1C1C"/>
                </a:solidFill>
                <a:effectLst/>
                <a:ea typeface="Times New Roman" panose="02020603050405020304" pitchFamily="18" charset="0"/>
              </a:rPr>
              <a:t>determined by beam capacity, not panel width. </a:t>
            </a:r>
          </a:p>
          <a:p>
            <a:pPr>
              <a:spcBef>
                <a:spcPts val="384"/>
              </a:spcBef>
            </a:pPr>
            <a:endParaRPr lang="en-CA" dirty="0">
              <a:effectLst/>
              <a:ea typeface="Times New Roman" panose="02020603050405020304" pitchFamily="18" charset="0"/>
            </a:endParaRPr>
          </a:p>
          <a:p>
            <a:pPr>
              <a:spcBef>
                <a:spcPts val="384"/>
              </a:spcBef>
            </a:pPr>
            <a:r>
              <a:rPr lang="en-US" kern="1200" dirty="0">
                <a:solidFill>
                  <a:srgbClr val="1C1C1C"/>
                </a:solidFill>
                <a:effectLst/>
                <a:ea typeface="Times New Roman" panose="02020603050405020304" pitchFamily="18" charset="0"/>
              </a:rPr>
              <a:t>Suited for buildings with large column grid spacing. </a:t>
            </a:r>
            <a:r>
              <a:rPr lang="en-US" sz="1200" kern="1200" dirty="0">
                <a:solidFill>
                  <a:srgbClr val="1C1C1C"/>
                </a:solidFill>
                <a:effectLst/>
                <a:ea typeface="Times New Roman" panose="02020603050405020304" pitchFamily="18" charset="0"/>
              </a:rPr>
              <a:t>(offices)</a:t>
            </a:r>
            <a:endParaRPr lang="en-CA" dirty="0">
              <a:effectLst/>
              <a:ea typeface="Times New Roman" panose="02020603050405020304" pitchFamily="18" charset="0"/>
            </a:endParaRPr>
          </a:p>
          <a:p>
            <a:pPr>
              <a:spcBef>
                <a:spcPts val="384"/>
              </a:spcBef>
            </a:pPr>
            <a:endParaRPr lang="en-US" kern="1200" dirty="0">
              <a:solidFill>
                <a:srgbClr val="1C1C1C"/>
              </a:solidFill>
              <a:effectLst/>
              <a:ea typeface="Times New Roman" panose="02020603050405020304" pitchFamily="18" charset="0"/>
            </a:endParaRPr>
          </a:p>
          <a:p>
            <a:pPr>
              <a:spcBef>
                <a:spcPts val="384"/>
              </a:spcBef>
            </a:pPr>
            <a:r>
              <a:rPr lang="en-US" kern="1200" dirty="0">
                <a:solidFill>
                  <a:srgbClr val="1C1C1C"/>
                </a:solidFill>
                <a:effectLst/>
                <a:ea typeface="Times New Roman" panose="02020603050405020304" pitchFamily="18" charset="0"/>
              </a:rPr>
              <a:t>Reduced headroom under beams, potential conflicts between beams and services in ceiling spaces. </a:t>
            </a:r>
            <a:endParaRPr lang="en-CA" dirty="0">
              <a:effectLst/>
              <a:ea typeface="Times New Roman" panose="02020603050405020304" pitchFamily="18" charset="0"/>
            </a:endParaRPr>
          </a:p>
          <a:p>
            <a:endParaRPr lang="en-US" sz="2000" dirty="0"/>
          </a:p>
          <a:p>
            <a:endParaRPr lang="en-US" dirty="0"/>
          </a:p>
          <a:p>
            <a:endParaRPr lang="en-US" sz="2000" dirty="0"/>
          </a:p>
          <a:p>
            <a:endParaRPr lang="en-US" dirty="0"/>
          </a:p>
          <a:p>
            <a:r>
              <a:rPr lang="en-US" sz="2000" dirty="0"/>
              <a:t>Lorem ipsum dolor sit </a:t>
            </a:r>
            <a:r>
              <a:rPr lang="en-US" sz="2000" dirty="0" err="1"/>
              <a:t>amet</a:t>
            </a:r>
            <a:r>
              <a:rPr lang="en-US" sz="2000" dirty="0"/>
              <a:t>, </a:t>
            </a:r>
            <a:r>
              <a:rPr lang="en-US" sz="2000" dirty="0" err="1"/>
              <a:t>consectetur</a:t>
            </a:r>
            <a:r>
              <a:rPr lang="en-US" sz="2000" dirty="0"/>
              <a:t> </a:t>
            </a:r>
            <a:r>
              <a:rPr lang="en-US" sz="2000" dirty="0" err="1"/>
              <a:t>adipiscing</a:t>
            </a:r>
            <a:r>
              <a:rPr lang="en-US" sz="2000" dirty="0"/>
              <a:t> </a:t>
            </a:r>
            <a:r>
              <a:rPr lang="en-US" sz="2000" dirty="0" err="1"/>
              <a:t>elit</a:t>
            </a:r>
            <a:r>
              <a:rPr lang="en-US" sz="2000" dirty="0"/>
              <a:t>. Cras </a:t>
            </a:r>
            <a:r>
              <a:rPr lang="en-US" sz="2000" dirty="0" err="1"/>
              <a:t>lectus</a:t>
            </a:r>
            <a:r>
              <a:rPr lang="en-US" sz="2000" dirty="0"/>
              <a:t> </a:t>
            </a:r>
            <a:r>
              <a:rPr lang="en-US" sz="2000" dirty="0" err="1"/>
              <a:t>risus</a:t>
            </a:r>
            <a:r>
              <a:rPr lang="en-US" sz="2000" dirty="0"/>
              <a:t>, </a:t>
            </a:r>
            <a:r>
              <a:rPr lang="en-US" sz="2000" dirty="0" err="1"/>
              <a:t>tempor</a:t>
            </a:r>
            <a:r>
              <a:rPr lang="en-US" sz="2000" dirty="0"/>
              <a:t> </a:t>
            </a:r>
            <a:r>
              <a:rPr lang="en-US" sz="2000" dirty="0" err="1"/>
              <a:t>eu</a:t>
            </a:r>
            <a:r>
              <a:rPr lang="en-US" sz="2000" dirty="0"/>
              <a:t> </a:t>
            </a:r>
            <a:r>
              <a:rPr lang="en-US" sz="2000" dirty="0" err="1"/>
              <a:t>porttitor</a:t>
            </a:r>
            <a:r>
              <a:rPr lang="en-US" sz="2000" dirty="0"/>
              <a:t> convallis, cursus id est. Aenean </a:t>
            </a:r>
            <a:r>
              <a:rPr lang="en-US" sz="2000" dirty="0" err="1"/>
              <a:t>sollicitudin</a:t>
            </a:r>
            <a:r>
              <a:rPr lang="en-US" sz="2000" dirty="0"/>
              <a:t> fermentum </a:t>
            </a:r>
            <a:r>
              <a:rPr lang="en-US" sz="2000" dirty="0" err="1"/>
              <a:t>tortor</a:t>
            </a:r>
            <a:r>
              <a:rPr lang="en-US" sz="2000" dirty="0"/>
              <a:t>, </a:t>
            </a:r>
            <a:r>
              <a:rPr lang="en-US" sz="2000" dirty="0" err="1"/>
              <a:t>consectetur</a:t>
            </a:r>
            <a:r>
              <a:rPr lang="en-US" sz="2000" dirty="0"/>
              <a:t> </a:t>
            </a:r>
            <a:r>
              <a:rPr lang="en-US" sz="2000" dirty="0" err="1"/>
              <a:t>facilisis</a:t>
            </a:r>
            <a:r>
              <a:rPr lang="en-US" sz="2000" dirty="0"/>
              <a:t> dui </a:t>
            </a:r>
            <a:r>
              <a:rPr lang="en-US" sz="2000" dirty="0" err="1"/>
              <a:t>pellentesque</a:t>
            </a:r>
            <a:r>
              <a:rPr lang="en-US" sz="2000" dirty="0"/>
              <a:t> sit </a:t>
            </a:r>
            <a:r>
              <a:rPr lang="en-US" sz="2000" dirty="0" err="1"/>
              <a:t>amet</a:t>
            </a:r>
            <a:r>
              <a:rPr lang="en-US" sz="2000" dirty="0"/>
              <a:t>. Duis </a:t>
            </a:r>
            <a:r>
              <a:rPr lang="en-US" sz="2000" dirty="0" err="1"/>
              <a:t>lobortis</a:t>
            </a:r>
            <a:r>
              <a:rPr lang="en-US" sz="2000" dirty="0"/>
              <a:t> </a:t>
            </a:r>
            <a:r>
              <a:rPr lang="en-US" sz="2000" dirty="0" err="1"/>
              <a:t>viverra</a:t>
            </a:r>
            <a:r>
              <a:rPr lang="en-US" sz="2000" dirty="0"/>
              <a:t> </a:t>
            </a:r>
            <a:r>
              <a:rPr lang="en-US" sz="2000" dirty="0" err="1"/>
              <a:t>odio</a:t>
            </a:r>
            <a:r>
              <a:rPr lang="en-US" sz="2000" dirty="0"/>
              <a:t>. </a:t>
            </a:r>
            <a:r>
              <a:rPr lang="en-US" sz="2000" dirty="0" err="1"/>
              <a:t>Vivamus</a:t>
            </a:r>
            <a:r>
              <a:rPr lang="en-US" sz="2000" dirty="0"/>
              <a:t> </a:t>
            </a:r>
            <a:r>
              <a:rPr lang="en-US" sz="2000" dirty="0" err="1"/>
              <a:t>malesuada</a:t>
            </a:r>
            <a:r>
              <a:rPr lang="en-US" sz="2000" dirty="0"/>
              <a:t> </a:t>
            </a:r>
            <a:r>
              <a:rPr lang="en-US" sz="2000" dirty="0" err="1"/>
              <a:t>tortor</a:t>
            </a:r>
            <a:r>
              <a:rPr lang="en-US" sz="2000" dirty="0"/>
              <a:t> </a:t>
            </a:r>
            <a:r>
              <a:rPr lang="en-US" sz="2000" dirty="0" err="1"/>
              <a:t>ut</a:t>
            </a:r>
            <a:r>
              <a:rPr lang="en-US" sz="2000" dirty="0"/>
              <a:t> </a:t>
            </a:r>
            <a:r>
              <a:rPr lang="en-US" sz="2000" dirty="0" err="1"/>
              <a:t>egestas</a:t>
            </a:r>
            <a:r>
              <a:rPr lang="en-US" sz="2000" dirty="0"/>
              <a:t> </a:t>
            </a:r>
            <a:r>
              <a:rPr lang="en-US" sz="2000" dirty="0" err="1"/>
              <a:t>accumsan</a:t>
            </a:r>
            <a:r>
              <a:rPr lang="en-US" sz="2000" dirty="0"/>
              <a:t>. Nunc id </a:t>
            </a:r>
            <a:r>
              <a:rPr lang="en-US" sz="2000" dirty="0" err="1"/>
              <a:t>nisl</a:t>
            </a:r>
            <a:r>
              <a:rPr lang="en-US" sz="2000" dirty="0"/>
              <a:t> </a:t>
            </a:r>
            <a:r>
              <a:rPr lang="en-US" sz="2000" dirty="0" err="1"/>
              <a:t>eget</a:t>
            </a:r>
            <a:r>
              <a:rPr lang="en-US" sz="2000" dirty="0"/>
              <a:t> ante </a:t>
            </a:r>
            <a:r>
              <a:rPr lang="en-US" sz="2000" dirty="0" err="1"/>
              <a:t>interdum</a:t>
            </a:r>
            <a:r>
              <a:rPr lang="en-US" sz="2000" dirty="0"/>
              <a:t> </a:t>
            </a:r>
            <a:r>
              <a:rPr lang="en-US" sz="2000" dirty="0" err="1"/>
              <a:t>sagittis</a:t>
            </a:r>
            <a:r>
              <a:rPr lang="en-US" sz="2000" dirty="0"/>
              <a:t>. </a:t>
            </a:r>
          </a:p>
        </p:txBody>
      </p:sp>
      <p:pic>
        <p:nvPicPr>
          <p:cNvPr id="11" name="Picture 10" descr="A group of people walking in an office&#10;&#10;Description automatically generated with low confidence">
            <a:extLst>
              <a:ext uri="{FF2B5EF4-FFF2-40B4-BE49-F238E27FC236}">
                <a16:creationId xmlns:a16="http://schemas.microsoft.com/office/drawing/2014/main" id="{BFBE21C5-001D-9645-CEE6-15F688CE79B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125"/>
          <a:stretch/>
        </p:blipFill>
        <p:spPr>
          <a:xfrm>
            <a:off x="6081713" y="1600200"/>
            <a:ext cx="5485606" cy="4535521"/>
          </a:xfrm>
          <a:prstGeom prst="rect">
            <a:avLst/>
          </a:prstGeom>
        </p:spPr>
      </p:pic>
    </p:spTree>
    <p:custDataLst>
      <p:tags r:id="rId1"/>
    </p:custDataLst>
    <p:extLst>
      <p:ext uri="{BB962C8B-B14F-4D97-AF65-F5344CB8AC3E}">
        <p14:creationId xmlns:p14="http://schemas.microsoft.com/office/powerpoint/2010/main" val="35420229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2A1B1-931B-1898-7522-16842AEE1639}"/>
              </a:ext>
            </a:extLst>
          </p:cNvPr>
          <p:cNvSpPr>
            <a:spLocks noGrp="1"/>
          </p:cNvSpPr>
          <p:nvPr>
            <p:ph type="title"/>
          </p:nvPr>
        </p:nvSpPr>
        <p:spPr/>
        <p:txBody>
          <a:bodyPr/>
          <a:lstStyle/>
          <a:p>
            <a:r>
              <a:rPr lang="en-CA" dirty="0"/>
              <a:t>Post, Beam, and Plate</a:t>
            </a:r>
          </a:p>
        </p:txBody>
      </p:sp>
      <p:sp>
        <p:nvSpPr>
          <p:cNvPr id="3" name="Content Placeholder 2">
            <a:extLst>
              <a:ext uri="{FF2B5EF4-FFF2-40B4-BE49-F238E27FC236}">
                <a16:creationId xmlns:a16="http://schemas.microsoft.com/office/drawing/2014/main" id="{DA99CE34-44F2-2EDC-2434-6E906F15558F}"/>
              </a:ext>
            </a:extLst>
          </p:cNvPr>
          <p:cNvSpPr>
            <a:spLocks noGrp="1"/>
          </p:cNvSpPr>
          <p:nvPr>
            <p:ph sz="half" idx="1"/>
          </p:nvPr>
        </p:nvSpPr>
        <p:spPr>
          <a:xfrm>
            <a:off x="910509" y="1610900"/>
            <a:ext cx="4941810" cy="4561300"/>
          </a:xfrm>
        </p:spPr>
        <p:txBody>
          <a:bodyPr/>
          <a:lstStyle/>
          <a:p>
            <a:pPr>
              <a:spcBef>
                <a:spcPts val="384"/>
              </a:spcBef>
            </a:pPr>
            <a:r>
              <a:rPr lang="en-US" dirty="0">
                <a:latin typeface="Arial"/>
                <a:cs typeface="Arial"/>
              </a:rPr>
              <a:t>Examples include:</a:t>
            </a:r>
          </a:p>
          <a:p>
            <a:pPr>
              <a:spcBef>
                <a:spcPts val="384"/>
              </a:spcBef>
            </a:pPr>
            <a:endParaRPr lang="en-US" dirty="0">
              <a:latin typeface="Arial"/>
              <a:cs typeface="Arial"/>
            </a:endParaRPr>
          </a:p>
          <a:p>
            <a:pPr marL="342900" indent="-342900">
              <a:spcBef>
                <a:spcPts val="384"/>
              </a:spcBef>
              <a:buFont typeface="Arial" panose="020B0604020202020204" pitchFamily="34" charset="0"/>
              <a:buChar char="•"/>
            </a:pPr>
            <a:r>
              <a:rPr lang="en-US" dirty="0">
                <a:latin typeface="Arial"/>
                <a:cs typeface="Arial"/>
              </a:rPr>
              <a:t>Three-story Mountain Equipment Company head office building in BC using  GLT columns and beams with steel connectors.</a:t>
            </a:r>
            <a:endParaRPr lang="en-US" dirty="0"/>
          </a:p>
          <a:p>
            <a:pPr marL="342900" indent="-342900">
              <a:spcBef>
                <a:spcPts val="384"/>
              </a:spcBef>
              <a:buFont typeface="Arial" panose="020B0604020202020204" pitchFamily="34" charset="0"/>
              <a:buChar char="•"/>
            </a:pPr>
            <a:endParaRPr lang="en-US" dirty="0"/>
          </a:p>
          <a:p>
            <a:pPr marL="457200" indent="-457200">
              <a:spcBef>
                <a:spcPts val="384"/>
              </a:spcBef>
              <a:buFont typeface="Arial" panose="020B0604020202020204" pitchFamily="34" charset="0"/>
              <a:buChar char="•"/>
            </a:pPr>
            <a:endParaRPr lang="en-US" sz="3200" dirty="0"/>
          </a:p>
          <a:p>
            <a:pPr marL="342900" indent="-342900">
              <a:spcBef>
                <a:spcPts val="384"/>
              </a:spcBef>
              <a:buFont typeface="Arial" panose="020B0604020202020204" pitchFamily="34" charset="0"/>
              <a:buChar char="•"/>
            </a:pPr>
            <a:r>
              <a:rPr lang="en-US" dirty="0"/>
              <a:t>25-story Ascent building in Milwaukee (19 mass timber stories over six stories of concrete). </a:t>
            </a:r>
          </a:p>
          <a:p>
            <a:pPr marL="342900" indent="-342900">
              <a:spcBef>
                <a:spcPts val="384"/>
              </a:spcBef>
              <a:buFont typeface="Arial" panose="020B0604020202020204" pitchFamily="34" charset="0"/>
              <a:buChar char="•"/>
            </a:pPr>
            <a:r>
              <a:rPr lang="en-US" dirty="0"/>
              <a:t>Used GLT post/beam/plate system. </a:t>
            </a:r>
          </a:p>
          <a:p>
            <a:endParaRPr lang="en-CA" dirty="0"/>
          </a:p>
        </p:txBody>
      </p:sp>
      <p:pic>
        <p:nvPicPr>
          <p:cNvPr id="6" name="Content Placeholder 5" descr="A collage of a building&#10;&#10;Description automatically generated with low confidence">
            <a:extLst>
              <a:ext uri="{FF2B5EF4-FFF2-40B4-BE49-F238E27FC236}">
                <a16:creationId xmlns:a16="http://schemas.microsoft.com/office/drawing/2014/main" id="{8D6A9A65-79D8-9B2C-C1E7-3D726B191E22}"/>
              </a:ext>
            </a:extLst>
          </p:cNvPr>
          <p:cNvPicPr>
            <a:picLocks noGrp="1" noChangeAspect="1"/>
          </p:cNvPicPr>
          <p:nvPr>
            <p:ph idx="13"/>
          </p:nvPr>
        </p:nvPicPr>
        <p:blipFill>
          <a:blip r:embed="rId3" cstate="print">
            <a:extLst>
              <a:ext uri="{28A0092B-C50C-407E-A947-70E740481C1C}">
                <a14:useLocalDpi xmlns:a14="http://schemas.microsoft.com/office/drawing/2010/main" val="0"/>
              </a:ext>
            </a:extLst>
          </a:blip>
          <a:stretch>
            <a:fillRect/>
          </a:stretch>
        </p:blipFill>
        <p:spPr>
          <a:xfrm>
            <a:off x="5749161" y="1610900"/>
            <a:ext cx="3303557" cy="4561300"/>
          </a:xfrm>
        </p:spPr>
      </p:pic>
      <p:pic>
        <p:nvPicPr>
          <p:cNvPr id="8" name="Picture 7" descr="A collage of a building under construction&#10;&#10;Description automatically generated with low confidence">
            <a:extLst>
              <a:ext uri="{FF2B5EF4-FFF2-40B4-BE49-F238E27FC236}">
                <a16:creationId xmlns:a16="http://schemas.microsoft.com/office/drawing/2014/main" id="{248B7DB6-00B4-3BE7-2FDF-4FBEA1F9BDB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9206257" y="1600200"/>
            <a:ext cx="2362988" cy="4572000"/>
          </a:xfrm>
          <a:prstGeom prst="rect">
            <a:avLst/>
          </a:prstGeom>
        </p:spPr>
      </p:pic>
    </p:spTree>
    <p:extLst>
      <p:ext uri="{BB962C8B-B14F-4D97-AF65-F5344CB8AC3E}">
        <p14:creationId xmlns:p14="http://schemas.microsoft.com/office/powerpoint/2010/main" val="414187592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FE8B6-7B45-83A4-5C72-52D002437919}"/>
              </a:ext>
            </a:extLst>
          </p:cNvPr>
          <p:cNvSpPr>
            <a:spLocks noGrp="1"/>
          </p:cNvSpPr>
          <p:nvPr>
            <p:ph type="title"/>
          </p:nvPr>
        </p:nvSpPr>
        <p:spPr/>
        <p:txBody>
          <a:bodyPr/>
          <a:lstStyle/>
          <a:p>
            <a:r>
              <a:rPr lang="en-CA" dirty="0"/>
              <a:t>Mass Timber and Steel Hybrid</a:t>
            </a:r>
          </a:p>
        </p:txBody>
      </p:sp>
      <p:sp>
        <p:nvSpPr>
          <p:cNvPr id="3" name="Content Placeholder 2">
            <a:extLst>
              <a:ext uri="{FF2B5EF4-FFF2-40B4-BE49-F238E27FC236}">
                <a16:creationId xmlns:a16="http://schemas.microsoft.com/office/drawing/2014/main" id="{634685C5-F17B-BDB1-29F3-10FCF57791A7}"/>
              </a:ext>
            </a:extLst>
          </p:cNvPr>
          <p:cNvSpPr>
            <a:spLocks noGrp="1"/>
          </p:cNvSpPr>
          <p:nvPr>
            <p:ph sz="half" idx="1"/>
          </p:nvPr>
        </p:nvSpPr>
        <p:spPr>
          <a:xfrm>
            <a:off x="900113" y="1600200"/>
            <a:ext cx="4799806" cy="4572000"/>
          </a:xfrm>
        </p:spPr>
        <p:txBody>
          <a:bodyPr/>
          <a:lstStyle/>
          <a:p>
            <a:pPr>
              <a:spcBef>
                <a:spcPts val="384"/>
              </a:spcBef>
            </a:pPr>
            <a:r>
              <a:rPr lang="en-CA" dirty="0">
                <a:ea typeface="Calibri" panose="020F0502020204030204" pitchFamily="34" charset="0"/>
              </a:rPr>
              <a:t>H</a:t>
            </a:r>
            <a:r>
              <a:rPr lang="en-CA" kern="1200" dirty="0">
                <a:effectLst/>
                <a:latin typeface="Arial" panose="020B0604020202020204" pitchFamily="34" charset="0"/>
                <a:ea typeface="Calibri" panose="020F0502020204030204" pitchFamily="34" charset="0"/>
              </a:rPr>
              <a:t>ybrid steel-frame/mass timber has longer beam spans, smaller column sizes than mass timber post-and-beam.</a:t>
            </a:r>
          </a:p>
          <a:p>
            <a:pPr>
              <a:spcBef>
                <a:spcPts val="384"/>
              </a:spcBef>
            </a:pPr>
            <a:endParaRPr lang="en-CA" dirty="0">
              <a:ea typeface="Calibri" panose="020F0502020204030204" pitchFamily="34" charset="0"/>
            </a:endParaRPr>
          </a:p>
          <a:p>
            <a:pPr>
              <a:spcBef>
                <a:spcPts val="384"/>
              </a:spcBef>
            </a:pPr>
            <a:r>
              <a:rPr lang="en-CA" kern="1200" dirty="0">
                <a:effectLst/>
                <a:latin typeface="Arial" panose="020B0604020202020204" pitchFamily="34" charset="0"/>
                <a:ea typeface="Calibri" panose="020F0502020204030204" pitchFamily="34" charset="0"/>
              </a:rPr>
              <a:t>Excellent for uses such as office buildings. </a:t>
            </a:r>
          </a:p>
          <a:p>
            <a:pPr>
              <a:spcBef>
                <a:spcPts val="384"/>
              </a:spcBef>
            </a:pPr>
            <a:endParaRPr lang="en-CA" kern="1200" dirty="0">
              <a:effectLst/>
              <a:latin typeface="Arial" panose="020B0604020202020204" pitchFamily="34" charset="0"/>
              <a:ea typeface="Calibri" panose="020F0502020204030204" pitchFamily="34" charset="0"/>
            </a:endParaRPr>
          </a:p>
          <a:p>
            <a:pPr>
              <a:spcBef>
                <a:spcPts val="384"/>
              </a:spcBef>
            </a:pPr>
            <a:r>
              <a:rPr lang="en-CA" dirty="0">
                <a:ea typeface="Calibri" panose="020F0502020204030204" pitchFamily="34" charset="0"/>
              </a:rPr>
              <a:t>S</a:t>
            </a:r>
            <a:r>
              <a:rPr lang="en-CA" kern="1200" dirty="0">
                <a:effectLst/>
                <a:latin typeface="Arial" panose="020B0604020202020204" pitchFamily="34" charset="0"/>
                <a:ea typeface="Calibri" panose="020F0502020204030204" pitchFamily="34" charset="0"/>
              </a:rPr>
              <a:t>teel moment frames can be a perfect lateral-force-resisting system for high seismic regions.</a:t>
            </a:r>
          </a:p>
          <a:p>
            <a:endParaRPr lang="en-CA" dirty="0"/>
          </a:p>
        </p:txBody>
      </p:sp>
      <p:pic>
        <p:nvPicPr>
          <p:cNvPr id="6" name="Content Placeholder 5" descr="A collage of a building&#10;&#10;Description automatically generated with low confidence">
            <a:extLst>
              <a:ext uri="{FF2B5EF4-FFF2-40B4-BE49-F238E27FC236}">
                <a16:creationId xmlns:a16="http://schemas.microsoft.com/office/drawing/2014/main" id="{C7DF6732-4FB9-61F6-9463-07D09CC49550}"/>
              </a:ext>
            </a:extLst>
          </p:cNvPr>
          <p:cNvPicPr>
            <a:picLocks noGrp="1" noChangeAspect="1"/>
          </p:cNvPicPr>
          <p:nvPr>
            <p:ph idx="13"/>
          </p:nvPr>
        </p:nvPicPr>
        <p:blipFill>
          <a:blip r:embed="rId3">
            <a:extLst>
              <a:ext uri="{28A0092B-C50C-407E-A947-70E740481C1C}">
                <a14:useLocalDpi xmlns:a14="http://schemas.microsoft.com/office/drawing/2010/main" val="0"/>
              </a:ext>
            </a:extLst>
          </a:blip>
          <a:stretch>
            <a:fillRect/>
          </a:stretch>
        </p:blipFill>
        <p:spPr>
          <a:xfrm>
            <a:off x="5699919" y="1600200"/>
            <a:ext cx="5951913" cy="4572000"/>
          </a:xfrm>
        </p:spPr>
      </p:pic>
    </p:spTree>
    <p:extLst>
      <p:ext uri="{BB962C8B-B14F-4D97-AF65-F5344CB8AC3E}">
        <p14:creationId xmlns:p14="http://schemas.microsoft.com/office/powerpoint/2010/main" val="165801823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98562F7-381B-A960-B0FE-B335E025CD0A}"/>
              </a:ext>
            </a:extLst>
          </p:cNvPr>
          <p:cNvSpPr>
            <a:spLocks noGrp="1"/>
          </p:cNvSpPr>
          <p:nvPr>
            <p:ph sz="half" idx="1"/>
          </p:nvPr>
        </p:nvSpPr>
        <p:spPr/>
        <p:txBody>
          <a:bodyPr/>
          <a:lstStyle/>
          <a:p>
            <a:endParaRPr lang="en-US" dirty="0"/>
          </a:p>
          <a:p>
            <a:endParaRPr lang="en-CA" dirty="0"/>
          </a:p>
          <a:p>
            <a:endParaRPr lang="en-CA" dirty="0"/>
          </a:p>
          <a:p>
            <a:endParaRPr lang="en-CA" dirty="0"/>
          </a:p>
          <a:p>
            <a:endParaRPr lang="en-CA" dirty="0"/>
          </a:p>
          <a:p>
            <a:endParaRPr lang="en-CA" dirty="0"/>
          </a:p>
          <a:p>
            <a:endParaRPr lang="en-CA" dirty="0"/>
          </a:p>
          <a:p>
            <a:endParaRPr lang="en-CA" dirty="0"/>
          </a:p>
          <a:p>
            <a:endParaRPr lang="en-CA" dirty="0"/>
          </a:p>
          <a:p>
            <a:endParaRPr lang="en-US" b="0" i="0" dirty="0">
              <a:effectLst/>
            </a:endParaRPr>
          </a:p>
          <a:p>
            <a:r>
              <a:rPr lang="en-US" b="0" i="0" dirty="0">
                <a:effectLst/>
              </a:rPr>
              <a:t>The Fast + Epp’s four-story, 17,000 ft</a:t>
            </a:r>
            <a:r>
              <a:rPr lang="en-US" b="0" i="0" baseline="30000" dirty="0">
                <a:effectLst/>
              </a:rPr>
              <a:t>2</a:t>
            </a:r>
            <a:r>
              <a:rPr lang="en-US" b="0" i="0" dirty="0">
                <a:effectLst/>
              </a:rPr>
              <a:t> is a hybrid, mass timber steel (columns) building mass The structure was erected in 12 days and uses an earthquak</a:t>
            </a:r>
            <a:r>
              <a:rPr lang="en-US" dirty="0"/>
              <a:t>e </a:t>
            </a:r>
            <a:r>
              <a:rPr lang="en-US" b="0" i="0" dirty="0">
                <a:effectLst/>
              </a:rPr>
              <a:t>resistance technology that effectively dissipates energy and does not require post-event maintenance. </a:t>
            </a:r>
          </a:p>
          <a:p>
            <a:endParaRPr lang="en-CA" dirty="0"/>
          </a:p>
        </p:txBody>
      </p:sp>
      <p:sp>
        <p:nvSpPr>
          <p:cNvPr id="3" name="Title 2">
            <a:extLst>
              <a:ext uri="{FF2B5EF4-FFF2-40B4-BE49-F238E27FC236}">
                <a16:creationId xmlns:a16="http://schemas.microsoft.com/office/drawing/2014/main" id="{4D6F85CC-AE96-7D92-06AB-EE6CAF0A7EB4}"/>
              </a:ext>
            </a:extLst>
          </p:cNvPr>
          <p:cNvSpPr>
            <a:spLocks noGrp="1"/>
          </p:cNvSpPr>
          <p:nvPr>
            <p:ph type="title"/>
          </p:nvPr>
        </p:nvSpPr>
        <p:spPr/>
        <p:txBody>
          <a:bodyPr/>
          <a:lstStyle/>
          <a:p>
            <a:r>
              <a:rPr lang="en-CA" dirty="0"/>
              <a:t>Mass Timber and Steel Hybrid</a:t>
            </a:r>
          </a:p>
        </p:txBody>
      </p:sp>
      <p:pic>
        <p:nvPicPr>
          <p:cNvPr id="5" name="Picture 4" descr="A building under construction with scaffolding&#10;&#10;Description automatically generated with medium confidence">
            <a:extLst>
              <a:ext uri="{FF2B5EF4-FFF2-40B4-BE49-F238E27FC236}">
                <a16:creationId xmlns:a16="http://schemas.microsoft.com/office/drawing/2014/main" id="{0D9236F3-782E-45C7-6A4C-A0450E7A59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81" y="-10376"/>
            <a:ext cx="12238038" cy="6868376"/>
          </a:xfrm>
          <a:prstGeom prst="rect">
            <a:avLst/>
          </a:prstGeom>
        </p:spPr>
      </p:pic>
      <p:sp>
        <p:nvSpPr>
          <p:cNvPr id="6" name="Rectangle 5">
            <a:extLst>
              <a:ext uri="{FF2B5EF4-FFF2-40B4-BE49-F238E27FC236}">
                <a16:creationId xmlns:a16="http://schemas.microsoft.com/office/drawing/2014/main" id="{9CC610C0-D25F-CD18-410A-A3122E3C5FAC}"/>
              </a:ext>
            </a:extLst>
          </p:cNvPr>
          <p:cNvSpPr/>
          <p:nvPr/>
        </p:nvSpPr>
        <p:spPr>
          <a:xfrm>
            <a:off x="-15081" y="5486400"/>
            <a:ext cx="12238037" cy="1371600"/>
          </a:xfrm>
          <a:prstGeom prst="rect">
            <a:avLst/>
          </a:prstGeom>
          <a:solidFill>
            <a:schemeClr val="bg1">
              <a:lumMod val="50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US" sz="2000" b="0" i="0" dirty="0">
                <a:solidFill>
                  <a:schemeClr val="bg1"/>
                </a:solidFill>
                <a:effectLst/>
                <a:latin typeface="Arial" panose="020B0604020202020204" pitchFamily="34" charset="0"/>
                <a:cs typeface="Arial" panose="020B0604020202020204" pitchFamily="34" charset="0"/>
              </a:rPr>
              <a:t>The Fast + Epp’s four-story, 17,000 ft</a:t>
            </a:r>
            <a:r>
              <a:rPr lang="en-US" sz="2000" b="0" i="0" baseline="30000" dirty="0">
                <a:solidFill>
                  <a:schemeClr val="bg1"/>
                </a:solidFill>
                <a:effectLst/>
                <a:latin typeface="Arial" panose="020B0604020202020204" pitchFamily="34" charset="0"/>
                <a:cs typeface="Arial" panose="020B0604020202020204" pitchFamily="34" charset="0"/>
              </a:rPr>
              <a:t>2</a:t>
            </a:r>
            <a:r>
              <a:rPr lang="en-US" sz="2000" b="0" i="0" dirty="0">
                <a:solidFill>
                  <a:schemeClr val="bg1"/>
                </a:solidFill>
                <a:effectLst/>
                <a:latin typeface="Arial" panose="020B0604020202020204" pitchFamily="34" charset="0"/>
                <a:cs typeface="Arial" panose="020B0604020202020204" pitchFamily="34" charset="0"/>
              </a:rPr>
              <a:t> (1580 m</a:t>
            </a:r>
            <a:r>
              <a:rPr lang="en-US" sz="2000" b="0" i="0" baseline="30000" dirty="0">
                <a:solidFill>
                  <a:schemeClr val="bg1"/>
                </a:solidFill>
                <a:effectLst/>
                <a:latin typeface="Arial" panose="020B0604020202020204" pitchFamily="34" charset="0"/>
                <a:cs typeface="Arial" panose="020B0604020202020204" pitchFamily="34" charset="0"/>
              </a:rPr>
              <a:t>2</a:t>
            </a:r>
            <a:r>
              <a:rPr lang="en-US" sz="2000" b="0" i="0" dirty="0">
                <a:solidFill>
                  <a:schemeClr val="bg1"/>
                </a:solidFill>
                <a:effectLst/>
                <a:latin typeface="Arial" panose="020B0604020202020204" pitchFamily="34" charset="0"/>
                <a:cs typeface="Arial" panose="020B0604020202020204" pitchFamily="34" charset="0"/>
              </a:rPr>
              <a:t>) building is a hybrid, mass timber steel (columns) structure that was erected in 12 days. </a:t>
            </a:r>
          </a:p>
          <a:p>
            <a:pPr lvl="1"/>
            <a:r>
              <a:rPr lang="en-US" sz="2000" dirty="0">
                <a:solidFill>
                  <a:schemeClr val="bg1"/>
                </a:solidFill>
                <a:latin typeface="Arial" panose="020B0604020202020204" pitchFamily="34" charset="0"/>
                <a:cs typeface="Arial" panose="020B0604020202020204" pitchFamily="34" charset="0"/>
              </a:rPr>
              <a:t>Its </a:t>
            </a:r>
            <a:r>
              <a:rPr lang="en-US" sz="2000" b="0" i="0" dirty="0">
                <a:solidFill>
                  <a:schemeClr val="bg1"/>
                </a:solidFill>
                <a:effectLst/>
                <a:latin typeface="Arial" panose="020B0604020202020204" pitchFamily="34" charset="0"/>
                <a:cs typeface="Arial" panose="020B0604020202020204" pitchFamily="34" charset="0"/>
              </a:rPr>
              <a:t>earthquak</a:t>
            </a:r>
            <a:r>
              <a:rPr lang="en-US" sz="2000" dirty="0">
                <a:solidFill>
                  <a:schemeClr val="bg1"/>
                </a:solidFill>
                <a:latin typeface="Arial" panose="020B0604020202020204" pitchFamily="34" charset="0"/>
                <a:cs typeface="Arial" panose="020B0604020202020204" pitchFamily="34" charset="0"/>
              </a:rPr>
              <a:t>e </a:t>
            </a:r>
            <a:r>
              <a:rPr lang="en-US" sz="2000" b="0" i="0" dirty="0">
                <a:solidFill>
                  <a:schemeClr val="bg1"/>
                </a:solidFill>
                <a:effectLst/>
                <a:latin typeface="Arial" panose="020B0604020202020204" pitchFamily="34" charset="0"/>
                <a:cs typeface="Arial" panose="020B0604020202020204" pitchFamily="34" charset="0"/>
              </a:rPr>
              <a:t>resistance technology effectively dissipates energy and does not require post-event maintenance. </a:t>
            </a:r>
          </a:p>
        </p:txBody>
      </p:sp>
    </p:spTree>
    <p:extLst>
      <p:ext uri="{BB962C8B-B14F-4D97-AF65-F5344CB8AC3E}">
        <p14:creationId xmlns:p14="http://schemas.microsoft.com/office/powerpoint/2010/main" val="39031259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0DCFAE7-5E92-6B69-58DE-5A8713575CB0}"/>
              </a:ext>
            </a:extLst>
          </p:cNvPr>
          <p:cNvSpPr>
            <a:spLocks noGrp="1"/>
          </p:cNvSpPr>
          <p:nvPr>
            <p:ph sz="half" idx="1"/>
          </p:nvPr>
        </p:nvSpPr>
        <p:spPr/>
        <p:txBody>
          <a:bodyPr/>
          <a:lstStyle/>
          <a:p>
            <a:r>
              <a:rPr lang="en-CA" b="1" dirty="0"/>
              <a:t>Purpose: </a:t>
            </a:r>
          </a:p>
          <a:p>
            <a:endParaRPr lang="en-CA" sz="1000" b="1" dirty="0"/>
          </a:p>
          <a:p>
            <a:r>
              <a:rPr lang="en-CA" dirty="0"/>
              <a:t>This course provides an overview of mass timber construction and its various framing approaches with a focus on metal connectors and fasteners. </a:t>
            </a:r>
          </a:p>
          <a:p>
            <a:endParaRPr lang="en-CA" dirty="0"/>
          </a:p>
          <a:p>
            <a:r>
              <a:rPr lang="en-CA" b="1" dirty="0"/>
              <a:t>Learning Objectives:</a:t>
            </a:r>
          </a:p>
          <a:p>
            <a:endParaRPr lang="en-CA" dirty="0"/>
          </a:p>
          <a:p>
            <a:r>
              <a:rPr lang="en-CA" dirty="0"/>
              <a:t>At the end of this program, participants will be able to:</a:t>
            </a:r>
          </a:p>
          <a:p>
            <a:endParaRPr lang="en-CA" dirty="0"/>
          </a:p>
          <a:p>
            <a:pPr marL="285750" lvl="0" indent="-285750">
              <a:buFont typeface="Arial" panose="020B0604020202020204" pitchFamily="34" charset="0"/>
              <a:buChar char="•"/>
            </a:pPr>
            <a:r>
              <a:rPr lang="en-US" dirty="0"/>
              <a:t>describe mass timber carbon capture, indoor environmental quality, and safety benefits</a:t>
            </a:r>
          </a:p>
          <a:p>
            <a:pPr marL="285750" lvl="0" indent="-285750">
              <a:buFont typeface="Arial" panose="020B0604020202020204" pitchFamily="34" charset="0"/>
              <a:buChar char="•"/>
            </a:pPr>
            <a:r>
              <a:rPr lang="en-US" dirty="0"/>
              <a:t>specify the most appropriate metal connectors</a:t>
            </a:r>
          </a:p>
          <a:p>
            <a:pPr marL="285750" lvl="0" indent="-285750">
              <a:buFont typeface="Arial" panose="020B0604020202020204" pitchFamily="34" charset="0"/>
              <a:buChar char="•"/>
            </a:pPr>
            <a:r>
              <a:rPr lang="en-US" dirty="0"/>
              <a:t>compare various types of mass timber framing systems, and</a:t>
            </a:r>
          </a:p>
          <a:p>
            <a:pPr marL="285750" lvl="0" indent="-285750">
              <a:buFont typeface="Arial" panose="020B0604020202020204" pitchFamily="34" charset="0"/>
              <a:buChar char="•"/>
            </a:pPr>
            <a:r>
              <a:rPr lang="en-US" dirty="0"/>
              <a:t>utilize metal connectors as structural and design elements.</a:t>
            </a:r>
            <a:endParaRPr lang="en-CA" dirty="0"/>
          </a:p>
          <a:p>
            <a:endParaRPr lang="en-CA" dirty="0"/>
          </a:p>
          <a:p>
            <a:endParaRPr lang="en-US" dirty="0"/>
          </a:p>
        </p:txBody>
      </p:sp>
      <p:sp>
        <p:nvSpPr>
          <p:cNvPr id="3" name="Title 2">
            <a:extLst>
              <a:ext uri="{FF2B5EF4-FFF2-40B4-BE49-F238E27FC236}">
                <a16:creationId xmlns:a16="http://schemas.microsoft.com/office/drawing/2014/main" id="{DFC6AE76-5B8E-95BA-B330-01253E3BED01}"/>
              </a:ext>
            </a:extLst>
          </p:cNvPr>
          <p:cNvSpPr>
            <a:spLocks noGrp="1"/>
          </p:cNvSpPr>
          <p:nvPr>
            <p:ph type="title"/>
          </p:nvPr>
        </p:nvSpPr>
        <p:spPr/>
        <p:txBody>
          <a:bodyPr/>
          <a:lstStyle/>
          <a:p>
            <a:r>
              <a:rPr lang="en-CA" dirty="0"/>
              <a:t>Purpose and Learning Objectives</a:t>
            </a:r>
            <a:endParaRPr lang="en-US" dirty="0"/>
          </a:p>
        </p:txBody>
      </p:sp>
    </p:spTree>
    <p:custDataLst>
      <p:tags r:id="rId1"/>
    </p:custDataLst>
    <p:extLst>
      <p:ext uri="{BB962C8B-B14F-4D97-AF65-F5344CB8AC3E}">
        <p14:creationId xmlns:p14="http://schemas.microsoft.com/office/powerpoint/2010/main" val="382199488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80610F-2281-7671-E53C-6C44DDBD065A}"/>
              </a:ext>
            </a:extLst>
          </p:cNvPr>
          <p:cNvSpPr>
            <a:spLocks noGrp="1"/>
          </p:cNvSpPr>
          <p:nvPr>
            <p:ph type="title"/>
          </p:nvPr>
        </p:nvSpPr>
        <p:spPr/>
        <p:txBody>
          <a:bodyPr/>
          <a:lstStyle/>
          <a:p>
            <a:r>
              <a:rPr lang="en-US" dirty="0"/>
              <a:t>Mass Timber-Concrete Composite</a:t>
            </a:r>
            <a:endParaRPr lang="en-CA" dirty="0"/>
          </a:p>
        </p:txBody>
      </p:sp>
      <p:sp>
        <p:nvSpPr>
          <p:cNvPr id="3" name="Content Placeholder 2">
            <a:extLst>
              <a:ext uri="{FF2B5EF4-FFF2-40B4-BE49-F238E27FC236}">
                <a16:creationId xmlns:a16="http://schemas.microsoft.com/office/drawing/2014/main" id="{F27D80FD-9565-FDEA-BC0F-674862FD7AC4}"/>
              </a:ext>
            </a:extLst>
          </p:cNvPr>
          <p:cNvSpPr>
            <a:spLocks noGrp="1"/>
          </p:cNvSpPr>
          <p:nvPr>
            <p:ph sz="half" idx="1"/>
          </p:nvPr>
        </p:nvSpPr>
        <p:spPr>
          <a:xfrm>
            <a:off x="900112" y="1600200"/>
            <a:ext cx="7305785" cy="4572000"/>
          </a:xfrm>
        </p:spPr>
        <p:txBody>
          <a:bodyPr/>
          <a:lstStyle/>
          <a:p>
            <a:pPr>
              <a:spcBef>
                <a:spcPts val="384"/>
              </a:spcBef>
            </a:pPr>
            <a:r>
              <a:rPr lang="en-US" kern="1200" dirty="0">
                <a:solidFill>
                  <a:srgbClr val="1C1C1C"/>
                </a:solidFill>
                <a:effectLst/>
                <a:ea typeface="Times New Roman" panose="02020603050405020304" pitchFamily="18" charset="0"/>
              </a:rPr>
              <a:t>Timber-concrete composite (TCC) technology: a concrete slab connected to a timber panel or beam. </a:t>
            </a:r>
            <a:endParaRPr lang="en-CA" dirty="0">
              <a:effectLst/>
              <a:ea typeface="Times New Roman" panose="02020603050405020304" pitchFamily="18" charset="0"/>
            </a:endParaRPr>
          </a:p>
          <a:p>
            <a:pPr>
              <a:spcBef>
                <a:spcPts val="384"/>
              </a:spcBef>
            </a:pPr>
            <a:endParaRPr lang="en-US" kern="1200" dirty="0">
              <a:solidFill>
                <a:srgbClr val="1C1C1C"/>
              </a:solidFill>
              <a:effectLst/>
              <a:ea typeface="Times New Roman" panose="02020603050405020304" pitchFamily="18" charset="0"/>
            </a:endParaRPr>
          </a:p>
          <a:p>
            <a:pPr>
              <a:spcBef>
                <a:spcPts val="384"/>
              </a:spcBef>
            </a:pPr>
            <a:r>
              <a:rPr lang="en-US" kern="1200" dirty="0">
                <a:solidFill>
                  <a:srgbClr val="1C1C1C"/>
                </a:solidFill>
                <a:effectLst/>
                <a:ea typeface="Times New Roman" panose="02020603050405020304" pitchFamily="18" charset="0"/>
              </a:rPr>
              <a:t>Concrete resists compression, wood offers tensile strength. The concrete slab can be poured or precast. </a:t>
            </a:r>
          </a:p>
          <a:p>
            <a:pPr>
              <a:spcBef>
                <a:spcPts val="384"/>
              </a:spcBef>
            </a:pPr>
            <a:endParaRPr lang="en-CA" dirty="0">
              <a:effectLst/>
              <a:ea typeface="Times New Roman" panose="02020603050405020304" pitchFamily="18" charset="0"/>
            </a:endParaRPr>
          </a:p>
          <a:p>
            <a:pPr>
              <a:spcBef>
                <a:spcPts val="384"/>
              </a:spcBef>
            </a:pPr>
            <a:r>
              <a:rPr lang="en-US" kern="1200" dirty="0">
                <a:solidFill>
                  <a:srgbClr val="1C1C1C"/>
                </a:solidFill>
                <a:effectLst/>
                <a:ea typeface="Times New Roman" panose="02020603050405020304" pitchFamily="18" charset="0"/>
              </a:rPr>
              <a:t>On-site pours reduce the weight of the timber panels and create a rigid structural diaphragm. </a:t>
            </a:r>
          </a:p>
          <a:p>
            <a:pPr>
              <a:spcBef>
                <a:spcPts val="384"/>
              </a:spcBef>
            </a:pPr>
            <a:endParaRPr lang="en-US" kern="1200" dirty="0">
              <a:solidFill>
                <a:srgbClr val="1C1C1C"/>
              </a:solidFill>
              <a:effectLst/>
              <a:ea typeface="Times New Roman" panose="02020603050405020304" pitchFamily="18" charset="0"/>
            </a:endParaRPr>
          </a:p>
          <a:p>
            <a:pPr>
              <a:spcBef>
                <a:spcPts val="384"/>
              </a:spcBef>
            </a:pPr>
            <a:r>
              <a:rPr lang="en-US" kern="1200" dirty="0">
                <a:solidFill>
                  <a:srgbClr val="1C1C1C"/>
                </a:solidFill>
                <a:effectLst/>
                <a:ea typeface="Times New Roman" panose="02020603050405020304" pitchFamily="18" charset="0"/>
              </a:rPr>
              <a:t>TCC requires less concrete than conventional construction methods.</a:t>
            </a:r>
          </a:p>
          <a:p>
            <a:pPr>
              <a:spcBef>
                <a:spcPts val="384"/>
              </a:spcBef>
            </a:pPr>
            <a:endParaRPr lang="en-US" kern="1200" dirty="0">
              <a:solidFill>
                <a:srgbClr val="1C1C1C"/>
              </a:solidFill>
              <a:effectLst/>
              <a:ea typeface="Times New Roman" panose="02020603050405020304" pitchFamily="18" charset="0"/>
            </a:endParaRPr>
          </a:p>
          <a:p>
            <a:pPr>
              <a:spcBef>
                <a:spcPts val="384"/>
              </a:spcBef>
            </a:pPr>
            <a:r>
              <a:rPr lang="en-US" kern="1200" dirty="0">
                <a:solidFill>
                  <a:srgbClr val="1C1C1C"/>
                </a:solidFill>
                <a:effectLst/>
                <a:ea typeface="Times New Roman" panose="02020603050405020304" pitchFamily="18" charset="0"/>
              </a:rPr>
              <a:t>Reducing carbon-intensive concrete and increasing low-carbon timber creates a smaller environmental footprint.</a:t>
            </a:r>
            <a:endParaRPr lang="en-CA" dirty="0">
              <a:effectLst/>
              <a:ea typeface="Times New Roman" panose="02020603050405020304" pitchFamily="18" charset="0"/>
            </a:endParaRPr>
          </a:p>
          <a:p>
            <a:endParaRPr lang="en-CA" dirty="0"/>
          </a:p>
        </p:txBody>
      </p:sp>
      <p:pic>
        <p:nvPicPr>
          <p:cNvPr id="6" name="Content Placeholder 5" descr="A close-up of a concrete floor&#10;&#10;Description automatically generated with low confidence">
            <a:extLst>
              <a:ext uri="{FF2B5EF4-FFF2-40B4-BE49-F238E27FC236}">
                <a16:creationId xmlns:a16="http://schemas.microsoft.com/office/drawing/2014/main" id="{74F4B0A6-050C-C790-2553-3B7C434B6006}"/>
              </a:ext>
            </a:extLst>
          </p:cNvPr>
          <p:cNvPicPr>
            <a:picLocks noGrp="1" noChangeAspect="1"/>
          </p:cNvPicPr>
          <p:nvPr>
            <p:ph idx="13"/>
          </p:nvPr>
        </p:nvPicPr>
        <p:blipFill>
          <a:blip r:embed="rId3" cstate="print">
            <a:extLst>
              <a:ext uri="{28A0092B-C50C-407E-A947-70E740481C1C}">
                <a14:useLocalDpi xmlns:a14="http://schemas.microsoft.com/office/drawing/2010/main" val="0"/>
              </a:ext>
            </a:extLst>
          </a:blip>
          <a:stretch>
            <a:fillRect/>
          </a:stretch>
        </p:blipFill>
        <p:spPr>
          <a:xfrm>
            <a:off x="8205898" y="1600200"/>
            <a:ext cx="3362215" cy="4572000"/>
          </a:xfrm>
        </p:spPr>
      </p:pic>
    </p:spTree>
    <p:extLst>
      <p:ext uri="{BB962C8B-B14F-4D97-AF65-F5344CB8AC3E}">
        <p14:creationId xmlns:p14="http://schemas.microsoft.com/office/powerpoint/2010/main" val="254069906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095D22-6C2E-B1A9-44F2-148E6CE2F457}"/>
              </a:ext>
            </a:extLst>
          </p:cNvPr>
          <p:cNvSpPr>
            <a:spLocks noGrp="1"/>
          </p:cNvSpPr>
          <p:nvPr>
            <p:ph type="title"/>
          </p:nvPr>
        </p:nvSpPr>
        <p:spPr/>
        <p:txBody>
          <a:bodyPr/>
          <a:lstStyle/>
          <a:p>
            <a:r>
              <a:rPr lang="en-US" dirty="0"/>
              <a:t>Mass Timber and Stick Framing Hybrid</a:t>
            </a:r>
            <a:endParaRPr lang="en-CA" dirty="0"/>
          </a:p>
        </p:txBody>
      </p:sp>
      <p:sp>
        <p:nvSpPr>
          <p:cNvPr id="3" name="Content Placeholder 2">
            <a:extLst>
              <a:ext uri="{FF2B5EF4-FFF2-40B4-BE49-F238E27FC236}">
                <a16:creationId xmlns:a16="http://schemas.microsoft.com/office/drawing/2014/main" id="{F8EEEAE8-6E0A-27BE-2911-43489350A693}"/>
              </a:ext>
            </a:extLst>
          </p:cNvPr>
          <p:cNvSpPr>
            <a:spLocks noGrp="1"/>
          </p:cNvSpPr>
          <p:nvPr>
            <p:ph sz="half" idx="1"/>
          </p:nvPr>
        </p:nvSpPr>
        <p:spPr>
          <a:xfrm>
            <a:off x="900113" y="1600200"/>
            <a:ext cx="5485606" cy="4572000"/>
          </a:xfrm>
        </p:spPr>
        <p:txBody>
          <a:bodyPr/>
          <a:lstStyle/>
          <a:p>
            <a:r>
              <a:rPr lang="en-US" dirty="0"/>
              <a:t>Mass timber/stick framing is a nearly all-wood hybrid with various advantages over light frame construction:</a:t>
            </a:r>
          </a:p>
          <a:p>
            <a:endParaRPr lang="en-US" dirty="0"/>
          </a:p>
          <a:p>
            <a:pPr marL="342900" indent="-342900">
              <a:buFont typeface="Arial" panose="020B0604020202020204" pitchFamily="34" charset="0"/>
              <a:buChar char="•"/>
            </a:pPr>
            <a:r>
              <a:rPr lang="en-US" dirty="0"/>
              <a:t>fewer on-site crew members needed</a:t>
            </a:r>
          </a:p>
          <a:p>
            <a:pPr marL="342900" indent="-342900">
              <a:buFont typeface="Arial" panose="020B0604020202020204" pitchFamily="34" charset="0"/>
              <a:buChar char="•"/>
            </a:pPr>
            <a:r>
              <a:rPr lang="en-US" dirty="0"/>
              <a:t>smaller carbon footprint</a:t>
            </a:r>
          </a:p>
          <a:p>
            <a:pPr marL="342900" indent="-342900">
              <a:buFont typeface="Arial" panose="020B0604020202020204" pitchFamily="34" charset="0"/>
              <a:buChar char="•"/>
            </a:pPr>
            <a:r>
              <a:rPr lang="en-US" dirty="0"/>
              <a:t>high building-volume-to-surface-area ratio</a:t>
            </a:r>
          </a:p>
          <a:p>
            <a:pPr marL="342900" indent="-342900">
              <a:buFont typeface="Arial" panose="020B0604020202020204" pitchFamily="34" charset="0"/>
              <a:buChar char="•"/>
            </a:pPr>
            <a:r>
              <a:rPr lang="en-US" dirty="0"/>
              <a:t>lighter weight and lower foundation costs</a:t>
            </a:r>
          </a:p>
          <a:p>
            <a:pPr marL="342900" indent="-342900">
              <a:buFont typeface="Arial" panose="020B0604020202020204" pitchFamily="34" charset="0"/>
              <a:buChar char="•"/>
            </a:pPr>
            <a:r>
              <a:rPr lang="en-US" dirty="0"/>
              <a:t>natural insulation with thermal advantages</a:t>
            </a:r>
          </a:p>
          <a:p>
            <a:pPr marL="342900" indent="-342900">
              <a:buFont typeface="Arial" panose="020B0604020202020204" pitchFamily="34" charset="0"/>
              <a:buChar char="•"/>
            </a:pPr>
            <a:r>
              <a:rPr lang="en-US" dirty="0"/>
              <a:t>the ability to flex during an earthquake </a:t>
            </a:r>
          </a:p>
          <a:p>
            <a:endParaRPr lang="en-US" dirty="0"/>
          </a:p>
          <a:p>
            <a:endParaRPr lang="en-CA" dirty="0"/>
          </a:p>
        </p:txBody>
      </p:sp>
      <p:pic>
        <p:nvPicPr>
          <p:cNvPr id="6" name="Content Placeholder 5" descr="A picture containing building, outdoor, house, construction&#10;&#10;Description automatically generated">
            <a:extLst>
              <a:ext uri="{FF2B5EF4-FFF2-40B4-BE49-F238E27FC236}">
                <a16:creationId xmlns:a16="http://schemas.microsoft.com/office/drawing/2014/main" id="{020190B3-F491-DE4F-7E22-C4CCD5696A0C}"/>
              </a:ext>
            </a:extLst>
          </p:cNvPr>
          <p:cNvPicPr>
            <a:picLocks noGrp="1" noChangeAspect="1"/>
          </p:cNvPicPr>
          <p:nvPr>
            <p:ph idx="13"/>
          </p:nvPr>
        </p:nvPicPr>
        <p:blipFill>
          <a:blip r:embed="rId3" cstate="print">
            <a:extLst>
              <a:ext uri="{28A0092B-C50C-407E-A947-70E740481C1C}">
                <a14:useLocalDpi xmlns:a14="http://schemas.microsoft.com/office/drawing/2010/main" val="0"/>
              </a:ext>
            </a:extLst>
          </a:blip>
          <a:stretch>
            <a:fillRect/>
          </a:stretch>
        </p:blipFill>
        <p:spPr>
          <a:xfrm>
            <a:off x="6314075" y="1600201"/>
            <a:ext cx="5286760" cy="2971800"/>
          </a:xfrm>
        </p:spPr>
      </p:pic>
    </p:spTree>
    <p:extLst>
      <p:ext uri="{BB962C8B-B14F-4D97-AF65-F5344CB8AC3E}">
        <p14:creationId xmlns:p14="http://schemas.microsoft.com/office/powerpoint/2010/main" val="328101313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D6F85CC-AE96-7D92-06AB-EE6CAF0A7EB4}"/>
              </a:ext>
            </a:extLst>
          </p:cNvPr>
          <p:cNvSpPr>
            <a:spLocks noGrp="1"/>
          </p:cNvSpPr>
          <p:nvPr>
            <p:ph type="title"/>
          </p:nvPr>
        </p:nvSpPr>
        <p:spPr/>
        <p:txBody>
          <a:bodyPr/>
          <a:lstStyle/>
          <a:p>
            <a:r>
              <a:rPr lang="en-CA" dirty="0"/>
              <a:t>Mass Timber and Steel Hybrid</a:t>
            </a:r>
          </a:p>
        </p:txBody>
      </p:sp>
      <p:pic>
        <p:nvPicPr>
          <p:cNvPr id="7" name="Picture 6" descr="A picture containing building, sky, lumber, wooden&#10;&#10;Description automatically generated">
            <a:extLst>
              <a:ext uri="{FF2B5EF4-FFF2-40B4-BE49-F238E27FC236}">
                <a16:creationId xmlns:a16="http://schemas.microsoft.com/office/drawing/2014/main" id="{E53E8E03-6991-647D-0B08-64CACE40DB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82" y="365"/>
            <a:ext cx="14672318" cy="4752610"/>
          </a:xfrm>
          <a:prstGeom prst="rect">
            <a:avLst/>
          </a:prstGeom>
        </p:spPr>
      </p:pic>
      <p:sp>
        <p:nvSpPr>
          <p:cNvPr id="9" name="Content Placeholder 8">
            <a:extLst>
              <a:ext uri="{FF2B5EF4-FFF2-40B4-BE49-F238E27FC236}">
                <a16:creationId xmlns:a16="http://schemas.microsoft.com/office/drawing/2014/main" id="{2B396346-D334-EC8D-3641-E3634855DA38}"/>
              </a:ext>
            </a:extLst>
          </p:cNvPr>
          <p:cNvSpPr>
            <a:spLocks noGrp="1"/>
          </p:cNvSpPr>
          <p:nvPr>
            <p:ph sz="half" idx="1"/>
          </p:nvPr>
        </p:nvSpPr>
        <p:spPr/>
        <p:txBody>
          <a:bodyPr/>
          <a:lstStyle/>
          <a:p>
            <a:endParaRPr lang="en-CA" dirty="0"/>
          </a:p>
        </p:txBody>
      </p:sp>
      <p:sp>
        <p:nvSpPr>
          <p:cNvPr id="10" name="TextBox 9">
            <a:extLst>
              <a:ext uri="{FF2B5EF4-FFF2-40B4-BE49-F238E27FC236}">
                <a16:creationId xmlns:a16="http://schemas.microsoft.com/office/drawing/2014/main" id="{BB73FB3A-0956-2BED-5DD2-FC7D5A71A715}"/>
              </a:ext>
            </a:extLst>
          </p:cNvPr>
          <p:cNvSpPr txBox="1"/>
          <p:nvPr/>
        </p:nvSpPr>
        <p:spPr>
          <a:xfrm>
            <a:off x="-15082" y="4724400"/>
            <a:ext cx="12176919" cy="2133600"/>
          </a:xfrm>
          <a:prstGeom prst="rect">
            <a:avLst/>
          </a:prstGeom>
          <a:solidFill>
            <a:schemeClr val="tx1">
              <a:lumMod val="50000"/>
              <a:lumOff val="50000"/>
              <a:alpha val="99000"/>
            </a:schemeClr>
          </a:solidFill>
        </p:spPr>
        <p:txBody>
          <a:bodyPr vert="horz" wrap="none" lIns="45720" tIns="45713" rIns="45720" bIns="45713" rtlCol="0" anchor="t">
            <a:noAutofit/>
          </a:bodyPr>
          <a:lstStyle/>
          <a:p>
            <a:pPr algn="ctr"/>
            <a:endParaRPr lang="en-US" sz="2000" b="0" i="0" dirty="0">
              <a:effectLst/>
            </a:endParaRPr>
          </a:p>
          <a:p>
            <a:pPr algn="ctr"/>
            <a:r>
              <a:rPr lang="en-US" sz="2000" b="0" i="0" dirty="0">
                <a:solidFill>
                  <a:schemeClr val="bg1"/>
                </a:solidFill>
                <a:effectLst/>
                <a:latin typeface="Arial" panose="020B0604020202020204" pitchFamily="34" charset="0"/>
                <a:cs typeface="Arial" panose="020B0604020202020204" pitchFamily="34" charset="0"/>
              </a:rPr>
              <a:t>Virtuoso: 10,000 m</a:t>
            </a:r>
            <a:r>
              <a:rPr lang="en-US" sz="2000" b="0" i="0" baseline="30000" dirty="0">
                <a:solidFill>
                  <a:schemeClr val="bg1"/>
                </a:solidFill>
                <a:effectLst/>
                <a:latin typeface="Arial" panose="020B0604020202020204" pitchFamily="34" charset="0"/>
                <a:cs typeface="Arial" panose="020B0604020202020204" pitchFamily="34" charset="0"/>
              </a:rPr>
              <a:t>2 </a:t>
            </a:r>
            <a:r>
              <a:rPr lang="en-US" sz="2000" b="0" i="0" dirty="0">
                <a:solidFill>
                  <a:schemeClr val="bg1"/>
                </a:solidFill>
                <a:effectLst/>
                <a:latin typeface="Arial" panose="020B0604020202020204" pitchFamily="34" charset="0"/>
                <a:cs typeface="Arial" panose="020B0604020202020204" pitchFamily="34" charset="0"/>
              </a:rPr>
              <a:t>(107,500 ft</a:t>
            </a:r>
            <a:r>
              <a:rPr lang="en-US" sz="2000" b="0" i="0" baseline="30000" dirty="0">
                <a:solidFill>
                  <a:schemeClr val="bg1"/>
                </a:solidFill>
                <a:effectLst/>
                <a:latin typeface="Arial" panose="020B0604020202020204" pitchFamily="34" charset="0"/>
                <a:cs typeface="Arial" panose="020B0604020202020204" pitchFamily="34" charset="0"/>
              </a:rPr>
              <a:t>2</a:t>
            </a:r>
            <a:r>
              <a:rPr lang="en-US" sz="2000" b="0" i="0" dirty="0">
                <a:solidFill>
                  <a:schemeClr val="bg1"/>
                </a:solidFill>
                <a:effectLst/>
                <a:latin typeface="Arial" panose="020B0604020202020204" pitchFamily="34" charset="0"/>
                <a:cs typeface="Arial" panose="020B0604020202020204" pitchFamily="34" charset="0"/>
              </a:rPr>
              <a:t>), six-story residential condominium at UBC. </a:t>
            </a:r>
          </a:p>
          <a:p>
            <a:pPr algn="ctr"/>
            <a:r>
              <a:rPr lang="en-US" sz="2000" b="0" i="0" dirty="0">
                <a:solidFill>
                  <a:schemeClr val="bg1"/>
                </a:solidFill>
                <a:effectLst/>
                <a:latin typeface="Arial" panose="020B0604020202020204" pitchFamily="34" charset="0"/>
                <a:cs typeface="Arial" panose="020B0604020202020204" pitchFamily="34" charset="0"/>
              </a:rPr>
              <a:t>The first building on that campus to use a light-frame and mass timber hybrid system</a:t>
            </a:r>
            <a:r>
              <a:rPr lang="en-US" sz="2000" b="0" i="0" dirty="0">
                <a:effectLst/>
              </a:rPr>
              <a:t>.</a:t>
            </a:r>
            <a:endParaRPr lang="en-CA" sz="2000" b="1" dirty="0">
              <a:solidFill>
                <a:srgbClr val="1C1C1C"/>
              </a:solidFill>
              <a:latin typeface="Arial" panose="020B0604020202020204" pitchFamily="34" charset="0"/>
              <a:ea typeface="Tahoma" panose="020B0604030504040204" pitchFamily="34" charset="0"/>
              <a:cs typeface="Arial" panose="020B0604020202020204" pitchFamily="34" charset="0"/>
            </a:endParaRPr>
          </a:p>
        </p:txBody>
      </p:sp>
    </p:spTree>
    <p:extLst>
      <p:ext uri="{BB962C8B-B14F-4D97-AF65-F5344CB8AC3E}">
        <p14:creationId xmlns:p14="http://schemas.microsoft.com/office/powerpoint/2010/main" val="131227601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outdoor, forest, mountain, wilderness&#10;&#10;Description automatically generated">
            <a:extLst>
              <a:ext uri="{FF2B5EF4-FFF2-40B4-BE49-F238E27FC236}">
                <a16:creationId xmlns:a16="http://schemas.microsoft.com/office/drawing/2014/main" id="{A62D797F-D89C-02D7-1890-90FEA058E6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959" y="5512"/>
            <a:ext cx="11567160" cy="6858000"/>
          </a:xfrm>
          <a:prstGeom prst="rect">
            <a:avLst/>
          </a:prstGeom>
        </p:spPr>
      </p:pic>
      <p:sp>
        <p:nvSpPr>
          <p:cNvPr id="4" name="Rectangle 3">
            <a:extLst>
              <a:ext uri="{FF2B5EF4-FFF2-40B4-BE49-F238E27FC236}">
                <a16:creationId xmlns:a16="http://schemas.microsoft.com/office/drawing/2014/main" id="{F37050A3-F361-05FD-3AF5-111CC651782C}"/>
              </a:ext>
            </a:extLst>
          </p:cNvPr>
          <p:cNvSpPr/>
          <p:nvPr/>
        </p:nvSpPr>
        <p:spPr>
          <a:xfrm>
            <a:off x="566744" y="0"/>
            <a:ext cx="11663931" cy="6945188"/>
          </a:xfrm>
          <a:prstGeom prst="rect">
            <a:avLst/>
          </a:prstGeom>
          <a:solidFill>
            <a:schemeClr val="tx1">
              <a:lumMod val="65000"/>
              <a:lumOff val="3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4B3C1D1-9AA7-4C45-1DA1-2473AEB081E1}"/>
              </a:ext>
            </a:extLst>
          </p:cNvPr>
          <p:cNvSpPr>
            <a:spLocks noGrp="1"/>
          </p:cNvSpPr>
          <p:nvPr>
            <p:ph type="title"/>
          </p:nvPr>
        </p:nvSpPr>
        <p:spPr/>
        <p:txBody>
          <a:bodyPr/>
          <a:lstStyle/>
          <a:p>
            <a:r>
              <a:rPr lang="en-US" dirty="0">
                <a:latin typeface="Gill Sans MT"/>
                <a:cs typeface="Arial"/>
              </a:rPr>
              <a:t>SUMMARY</a:t>
            </a:r>
            <a:endParaRPr lang="en-US" dirty="0"/>
          </a:p>
        </p:txBody>
      </p:sp>
      <p:sp>
        <p:nvSpPr>
          <p:cNvPr id="3" name="TextBox 2">
            <a:extLst>
              <a:ext uri="{FF2B5EF4-FFF2-40B4-BE49-F238E27FC236}">
                <a16:creationId xmlns:a16="http://schemas.microsoft.com/office/drawing/2014/main" id="{D24C6AED-33B0-BE92-7E03-FD2C2B4F9158}"/>
              </a:ext>
            </a:extLst>
          </p:cNvPr>
          <p:cNvSpPr txBox="1"/>
          <p:nvPr/>
        </p:nvSpPr>
        <p:spPr>
          <a:xfrm>
            <a:off x="566744" y="6606216"/>
            <a:ext cx="914400" cy="914400"/>
          </a:xfrm>
          <a:prstGeom prst="rect">
            <a:avLst/>
          </a:prstGeom>
          <a:noFill/>
        </p:spPr>
        <p:txBody>
          <a:bodyPr vert="horz" wrap="none" lIns="45720" tIns="45713" rIns="45720" bIns="45713" rtlCol="0" anchor="t">
            <a:noAutofit/>
          </a:bodyPr>
          <a:lstStyle/>
          <a:p>
            <a:pPr algn="l"/>
            <a:r>
              <a:rPr lang="en-CA" sz="700" dirty="0">
                <a:solidFill>
                  <a:schemeClr val="tx1">
                    <a:lumMod val="50000"/>
                    <a:lumOff val="50000"/>
                  </a:schemeClr>
                </a:solidFill>
                <a:latin typeface="Arial" panose="020B0604020202020204" pitchFamily="34" charset="0"/>
                <a:ea typeface="Tahoma" panose="020B0604030504040204" pitchFamily="34" charset="0"/>
                <a:cs typeface="Arial" panose="020B0604020202020204" pitchFamily="34" charset="0"/>
              </a:rPr>
              <a:t>KK Law, courtesy naturallywood.com</a:t>
            </a:r>
          </a:p>
        </p:txBody>
      </p:sp>
    </p:spTree>
    <p:custDataLst>
      <p:tags r:id="rId1"/>
    </p:custDataLst>
    <p:extLst>
      <p:ext uri="{BB962C8B-B14F-4D97-AF65-F5344CB8AC3E}">
        <p14:creationId xmlns:p14="http://schemas.microsoft.com/office/powerpoint/2010/main" val="290787083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3172A8-7094-F025-15ED-C99C182FDC7E}"/>
              </a:ext>
            </a:extLst>
          </p:cNvPr>
          <p:cNvSpPr>
            <a:spLocks noGrp="1"/>
          </p:cNvSpPr>
          <p:nvPr>
            <p:ph sz="half" idx="1"/>
          </p:nvPr>
        </p:nvSpPr>
        <p:spPr/>
        <p:txBody>
          <a:bodyPr/>
          <a:lstStyle/>
          <a:p>
            <a:pPr marL="342900" indent="-342900">
              <a:buFont typeface="Arial" panose="020B0604020202020204" pitchFamily="34" charset="0"/>
              <a:buChar char="•"/>
            </a:pPr>
            <a:r>
              <a:rPr lang="en-CA" dirty="0"/>
              <a:t>Mass timber is steadily growing in popularity and sophistication.</a:t>
            </a:r>
          </a:p>
          <a:p>
            <a:pPr marL="342900" indent="-342900">
              <a:buFont typeface="Arial" panose="020B0604020202020204" pitchFamily="34" charset="0"/>
              <a:buChar char="•"/>
            </a:pPr>
            <a:endParaRPr lang="en-CA" dirty="0"/>
          </a:p>
          <a:p>
            <a:pPr marL="342900" indent="-342900">
              <a:buFont typeface="Arial" panose="020B0604020202020204" pitchFamily="34" charset="0"/>
              <a:buChar char="•"/>
            </a:pPr>
            <a:r>
              <a:rPr lang="en-CA" dirty="0"/>
              <a:t>Components are precisely manufactured off-site and quickly assembled in the field. </a:t>
            </a:r>
          </a:p>
          <a:p>
            <a:pPr marL="342900" indent="-342900">
              <a:buFont typeface="Arial" panose="020B0604020202020204" pitchFamily="34" charset="0"/>
              <a:buChar char="•"/>
            </a:pPr>
            <a:endParaRPr lang="en-CA" dirty="0"/>
          </a:p>
          <a:p>
            <a:pPr marL="342900" indent="-342900">
              <a:buFont typeface="Arial" panose="020B0604020202020204" pitchFamily="34" charset="0"/>
              <a:buChar char="•"/>
            </a:pPr>
            <a:r>
              <a:rPr lang="en-CA" dirty="0"/>
              <a:t>Mass timber often meets or exceeds the strength and fire resistance of concrete or steel.</a:t>
            </a:r>
          </a:p>
          <a:p>
            <a:pPr marL="342900" indent="-342900">
              <a:buFont typeface="Arial" panose="020B0604020202020204" pitchFamily="34" charset="0"/>
              <a:buChar char="•"/>
            </a:pPr>
            <a:endParaRPr lang="en-CA" dirty="0"/>
          </a:p>
          <a:p>
            <a:pPr marL="342900" indent="-342900">
              <a:buFont typeface="Arial" panose="020B0604020202020204" pitchFamily="34" charset="0"/>
              <a:buChar char="•"/>
            </a:pPr>
            <a:r>
              <a:rPr lang="en-CA" dirty="0"/>
              <a:t>Buildings of 18 stories or more are now feasible and approvable.</a:t>
            </a:r>
          </a:p>
          <a:p>
            <a:r>
              <a:rPr lang="en-CA" dirty="0"/>
              <a:t> </a:t>
            </a:r>
          </a:p>
          <a:p>
            <a:pPr marL="342900" indent="-342900">
              <a:buFont typeface="Arial" panose="020B0604020202020204" pitchFamily="34" charset="0"/>
              <a:buChar char="•"/>
            </a:pPr>
            <a:r>
              <a:rPr lang="en-CA" dirty="0"/>
              <a:t>Connections are critical. </a:t>
            </a:r>
          </a:p>
          <a:p>
            <a:pPr marL="342900" indent="-342900">
              <a:buFont typeface="Arial" panose="020B0604020202020204" pitchFamily="34" charset="0"/>
              <a:buChar char="•"/>
            </a:pPr>
            <a:endParaRPr lang="en-CA" dirty="0"/>
          </a:p>
          <a:p>
            <a:pPr marL="342900" indent="-342900">
              <a:buFont typeface="Arial" panose="020B0604020202020204" pitchFamily="34" charset="0"/>
              <a:buChar char="•"/>
            </a:pPr>
            <a:r>
              <a:rPr lang="en-CA" dirty="0"/>
              <a:t>A comprehensive range of metal connectors and fasteners is available for every building configuration and connection situation. </a:t>
            </a:r>
          </a:p>
          <a:p>
            <a:endParaRPr lang="en-CA" dirty="0"/>
          </a:p>
        </p:txBody>
      </p:sp>
      <p:sp>
        <p:nvSpPr>
          <p:cNvPr id="3" name="Title 2">
            <a:extLst>
              <a:ext uri="{FF2B5EF4-FFF2-40B4-BE49-F238E27FC236}">
                <a16:creationId xmlns:a16="http://schemas.microsoft.com/office/drawing/2014/main" id="{C2D95699-DE51-3D12-8A88-D574E5E89671}"/>
              </a:ext>
            </a:extLst>
          </p:cNvPr>
          <p:cNvSpPr>
            <a:spLocks noGrp="1"/>
          </p:cNvSpPr>
          <p:nvPr>
            <p:ph type="title"/>
          </p:nvPr>
        </p:nvSpPr>
        <p:spPr/>
        <p:txBody>
          <a:bodyPr/>
          <a:lstStyle/>
          <a:p>
            <a:r>
              <a:rPr lang="en-US" dirty="0"/>
              <a:t>Summary</a:t>
            </a:r>
            <a:endParaRPr lang="en-CA" dirty="0"/>
          </a:p>
        </p:txBody>
      </p:sp>
    </p:spTree>
    <p:custDataLst>
      <p:tags r:id="rId1"/>
    </p:custDataLst>
    <p:extLst>
      <p:ext uri="{BB962C8B-B14F-4D97-AF65-F5344CB8AC3E}">
        <p14:creationId xmlns:p14="http://schemas.microsoft.com/office/powerpoint/2010/main" val="95401319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222495C-552A-B1BB-15EA-E358713DCFE8}"/>
              </a:ext>
            </a:extLst>
          </p:cNvPr>
          <p:cNvSpPr>
            <a:spLocks noGrp="1"/>
          </p:cNvSpPr>
          <p:nvPr>
            <p:ph sz="half" idx="1"/>
          </p:nvPr>
        </p:nvSpPr>
        <p:spPr/>
        <p:txBody>
          <a:bodyPr/>
          <a:lstStyle/>
          <a:p>
            <a:pPr marL="342900" indent="-342900">
              <a:buFont typeface="Arial" panose="020B0604020202020204" pitchFamily="34" charset="0"/>
              <a:buChar char="•"/>
            </a:pPr>
            <a:r>
              <a:rPr lang="en-CA" dirty="0"/>
              <a:t>Connector options include a comprehensive range of purpose-designed screws used with a variety of straps, angles, brackets, tie-downs, beam seats, concealed plates, and hinge connectors.</a:t>
            </a:r>
          </a:p>
          <a:p>
            <a:pPr marL="342900" indent="-342900">
              <a:buFont typeface="Arial" panose="020B0604020202020204" pitchFamily="34" charset="0"/>
              <a:buChar char="•"/>
            </a:pPr>
            <a:endParaRPr lang="en-CA" dirty="0"/>
          </a:p>
          <a:p>
            <a:pPr marL="342900" indent="-342900">
              <a:buFont typeface="Arial" panose="020B0604020202020204" pitchFamily="34" charset="0"/>
              <a:buChar char="•"/>
            </a:pPr>
            <a:r>
              <a:rPr lang="en-CA" dirty="0"/>
              <a:t>Some connectors can be left visible and others are designed </a:t>
            </a:r>
            <a:r>
              <a:rPr lang="en-CA"/>
              <a:t>to be </a:t>
            </a:r>
            <a:r>
              <a:rPr lang="en-CA" dirty="0"/>
              <a:t>hidden.</a:t>
            </a:r>
          </a:p>
          <a:p>
            <a:pPr marL="342900" indent="-342900">
              <a:buFont typeface="Arial" panose="020B0604020202020204" pitchFamily="34" charset="0"/>
              <a:buChar char="•"/>
            </a:pPr>
            <a:endParaRPr lang="en-CA" dirty="0"/>
          </a:p>
          <a:p>
            <a:pPr marL="342900" indent="-342900">
              <a:buFont typeface="Arial" panose="020B0604020202020204" pitchFamily="34" charset="0"/>
              <a:buChar char="•"/>
            </a:pPr>
            <a:r>
              <a:rPr lang="en-CA" dirty="0"/>
              <a:t>Designers can choose to express the connections with visible connectors or hide the connectors to provide a cleaner look.</a:t>
            </a:r>
          </a:p>
          <a:p>
            <a:pPr marL="342900" indent="-342900">
              <a:buFont typeface="Arial" panose="020B0604020202020204" pitchFamily="34" charset="0"/>
              <a:buChar char="•"/>
            </a:pPr>
            <a:endParaRPr lang="en-CA" dirty="0"/>
          </a:p>
          <a:p>
            <a:pPr marL="342900" indent="-342900">
              <a:buFont typeface="Arial" panose="020B0604020202020204" pitchFamily="34" charset="0"/>
              <a:buChar char="•"/>
            </a:pPr>
            <a:r>
              <a:rPr lang="en-CA" dirty="0"/>
              <a:t> In all instances, they can rely on the structural integrity of the approach.</a:t>
            </a:r>
          </a:p>
          <a:p>
            <a:pPr marL="342900" indent="-342900">
              <a:buFont typeface="Arial" panose="020B0604020202020204" pitchFamily="34" charset="0"/>
              <a:buChar char="•"/>
            </a:pPr>
            <a:endParaRPr lang="en-CA" dirty="0"/>
          </a:p>
          <a:p>
            <a:endParaRPr lang="en-CA" dirty="0"/>
          </a:p>
        </p:txBody>
      </p:sp>
      <p:sp>
        <p:nvSpPr>
          <p:cNvPr id="3" name="Title 2">
            <a:extLst>
              <a:ext uri="{FF2B5EF4-FFF2-40B4-BE49-F238E27FC236}">
                <a16:creationId xmlns:a16="http://schemas.microsoft.com/office/drawing/2014/main" id="{2D0BFA1B-3199-2CFE-ED85-8A282EC1FE82}"/>
              </a:ext>
            </a:extLst>
          </p:cNvPr>
          <p:cNvSpPr>
            <a:spLocks noGrp="1"/>
          </p:cNvSpPr>
          <p:nvPr>
            <p:ph type="title"/>
          </p:nvPr>
        </p:nvSpPr>
        <p:spPr/>
        <p:txBody>
          <a:bodyPr/>
          <a:lstStyle/>
          <a:p>
            <a:r>
              <a:rPr lang="en-US" dirty="0"/>
              <a:t>Summary</a:t>
            </a:r>
            <a:endParaRPr lang="en-CA" dirty="0"/>
          </a:p>
        </p:txBody>
      </p:sp>
    </p:spTree>
    <p:custDataLst>
      <p:tags r:id="rId1"/>
    </p:custDataLst>
    <p:extLst>
      <p:ext uri="{BB962C8B-B14F-4D97-AF65-F5344CB8AC3E}">
        <p14:creationId xmlns:p14="http://schemas.microsoft.com/office/powerpoint/2010/main" val="397035833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A76CA3A-990F-9251-06A2-51CE21BC66A2}"/>
              </a:ext>
            </a:extLst>
          </p:cNvPr>
          <p:cNvSpPr/>
          <p:nvPr/>
        </p:nvSpPr>
        <p:spPr>
          <a:xfrm>
            <a:off x="6192443" y="503608"/>
            <a:ext cx="5383528" cy="5676439"/>
          </a:xfrm>
          <a:prstGeom prst="rect">
            <a:avLst/>
          </a:prstGeom>
          <a:solidFill>
            <a:srgbClr val="F05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894D48B0-9094-4E71-9993-0324B6253055}"/>
              </a:ext>
            </a:extLst>
          </p:cNvPr>
          <p:cNvSpPr>
            <a:spLocks noGrp="1"/>
          </p:cNvSpPr>
          <p:nvPr>
            <p:ph sz="half" idx="1"/>
          </p:nvPr>
        </p:nvSpPr>
        <p:spPr>
          <a:xfrm>
            <a:off x="900113" y="1600200"/>
            <a:ext cx="4648200" cy="1661993"/>
          </a:xfrm>
        </p:spPr>
        <p:txBody>
          <a:bodyPr wrap="square">
            <a:spAutoFit/>
          </a:bodyPr>
          <a:lstStyle/>
          <a:p>
            <a:pPr marL="0" indent="0">
              <a:buNone/>
            </a:pPr>
            <a:r>
              <a:rPr lang="en-CA" sz="2000" b="1" dirty="0"/>
              <a:t>Questions?</a:t>
            </a:r>
          </a:p>
          <a:p>
            <a:pPr marL="0" indent="0">
              <a:buNone/>
            </a:pPr>
            <a:endParaRPr lang="en-CA" sz="2000" dirty="0"/>
          </a:p>
          <a:p>
            <a:pPr marL="0" indent="0">
              <a:buNone/>
            </a:pPr>
            <a:r>
              <a:rPr lang="en-US" sz="2000" dirty="0"/>
              <a:t>This concludes the American Institute of Architects Continuing Education System Course</a:t>
            </a:r>
          </a:p>
        </p:txBody>
      </p:sp>
      <p:sp>
        <p:nvSpPr>
          <p:cNvPr id="3" name="Title 2">
            <a:extLst>
              <a:ext uri="{FF2B5EF4-FFF2-40B4-BE49-F238E27FC236}">
                <a16:creationId xmlns:a16="http://schemas.microsoft.com/office/drawing/2014/main" id="{D334E81C-B167-4A35-88F0-55120D9CE80C}"/>
              </a:ext>
            </a:extLst>
          </p:cNvPr>
          <p:cNvSpPr>
            <a:spLocks noGrp="1"/>
          </p:cNvSpPr>
          <p:nvPr>
            <p:ph type="title"/>
          </p:nvPr>
        </p:nvSpPr>
        <p:spPr/>
        <p:txBody>
          <a:bodyPr/>
          <a:lstStyle/>
          <a:p>
            <a:r>
              <a:rPr lang="en-CA" sz="4000" i="1" dirty="0"/>
              <a:t>Thank You</a:t>
            </a:r>
          </a:p>
        </p:txBody>
      </p:sp>
      <p:sp>
        <p:nvSpPr>
          <p:cNvPr id="8" name="Rectangle 38">
            <a:extLst>
              <a:ext uri="{FF2B5EF4-FFF2-40B4-BE49-F238E27FC236}">
                <a16:creationId xmlns:a16="http://schemas.microsoft.com/office/drawing/2014/main" id="{E1365604-7E11-E156-E8FC-BE4566DD531E}"/>
              </a:ext>
            </a:extLst>
          </p:cNvPr>
          <p:cNvSpPr>
            <a:spLocks noChangeArrowheads="1"/>
          </p:cNvSpPr>
          <p:nvPr/>
        </p:nvSpPr>
        <p:spPr bwMode="auto">
          <a:xfrm>
            <a:off x="895351" y="5985362"/>
            <a:ext cx="2849178" cy="239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chorCtr="1">
            <a:spAutoFit/>
          </a:bodyPr>
          <a:lstStyle/>
          <a:p>
            <a:pPr>
              <a:lnSpc>
                <a:spcPct val="80000"/>
              </a:lnSpc>
            </a:pPr>
            <a:r>
              <a:rPr lang="en-US" dirty="0">
                <a:hlinkClick r:id="rId3"/>
              </a:rPr>
              <a:t>https://www.strongtie.com/</a:t>
            </a:r>
            <a:r>
              <a:rPr lang="en-US" dirty="0"/>
              <a:t> </a:t>
            </a:r>
          </a:p>
        </p:txBody>
      </p:sp>
      <p:sp>
        <p:nvSpPr>
          <p:cNvPr id="9" name="Rectangle 7">
            <a:extLst>
              <a:ext uri="{FF2B5EF4-FFF2-40B4-BE49-F238E27FC236}">
                <a16:creationId xmlns:a16="http://schemas.microsoft.com/office/drawing/2014/main" id="{C2748C38-5F91-C562-CE60-7F6637AA001F}"/>
              </a:ext>
            </a:extLst>
          </p:cNvPr>
          <p:cNvSpPr>
            <a:spLocks noChangeArrowheads="1"/>
          </p:cNvSpPr>
          <p:nvPr/>
        </p:nvSpPr>
        <p:spPr bwMode="auto">
          <a:xfrm>
            <a:off x="923132" y="6444734"/>
            <a:ext cx="437234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182880" bIns="0">
            <a:spAutoFit/>
          </a:bodyPr>
          <a:lstStyle/>
          <a:p>
            <a:pPr eaLnBrk="1" hangingPunct="1">
              <a:defRPr/>
            </a:pPr>
            <a:r>
              <a:rPr lang="en-US" sz="1200" baseline="0" dirty="0">
                <a:solidFill>
                  <a:schemeClr val="bg1">
                    <a:lumMod val="50000"/>
                  </a:schemeClr>
                </a:solidFill>
                <a:latin typeface="Arial" pitchFamily="34" charset="0"/>
                <a:cs typeface="Arial" pitchFamily="34" charset="0"/>
              </a:rPr>
              <a:t>©2023 Simpson Strong-tie</a:t>
            </a:r>
          </a:p>
        </p:txBody>
      </p:sp>
      <p:pic>
        <p:nvPicPr>
          <p:cNvPr id="5" name="Picture 4">
            <a:hlinkClick r:id="rId3"/>
            <a:extLst>
              <a:ext uri="{FF2B5EF4-FFF2-40B4-BE49-F238E27FC236}">
                <a16:creationId xmlns:a16="http://schemas.microsoft.com/office/drawing/2014/main" id="{C2AA3676-5B80-877B-66BE-DA2E563ADED2}"/>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l="6701" t="14952" r="9385" b="10664"/>
          <a:stretch/>
        </p:blipFill>
        <p:spPr>
          <a:xfrm>
            <a:off x="823119" y="3832718"/>
            <a:ext cx="3247288" cy="2110881"/>
          </a:xfrm>
          <a:prstGeom prst="rect">
            <a:avLst/>
          </a:prstGeom>
        </p:spPr>
      </p:pic>
    </p:spTree>
    <p:custDataLst>
      <p:tags r:id="rId1"/>
    </p:custDataLst>
    <p:extLst>
      <p:ext uri="{BB962C8B-B14F-4D97-AF65-F5344CB8AC3E}">
        <p14:creationId xmlns:p14="http://schemas.microsoft.com/office/powerpoint/2010/main" val="38438657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lose-up of a wooden beam&#10;&#10;Description automatically generated with low confidence">
            <a:extLst>
              <a:ext uri="{FF2B5EF4-FFF2-40B4-BE49-F238E27FC236}">
                <a16:creationId xmlns:a16="http://schemas.microsoft.com/office/drawing/2014/main" id="{494375A5-9A59-22A1-17C2-69920622869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 y="0"/>
            <a:ext cx="4571083" cy="6858000"/>
          </a:xfrm>
          <a:prstGeom prst="rect">
            <a:avLst/>
          </a:prstGeom>
        </p:spPr>
      </p:pic>
      <p:sp>
        <p:nvSpPr>
          <p:cNvPr id="12" name="Rectangle 11">
            <a:extLst>
              <a:ext uri="{FF2B5EF4-FFF2-40B4-BE49-F238E27FC236}">
                <a16:creationId xmlns:a16="http://schemas.microsoft.com/office/drawing/2014/main" id="{EA1C6019-7041-C69E-151C-F344EF6E0B4B}"/>
              </a:ext>
            </a:extLst>
          </p:cNvPr>
          <p:cNvSpPr/>
          <p:nvPr/>
        </p:nvSpPr>
        <p:spPr>
          <a:xfrm>
            <a:off x="4571064" y="-6486"/>
            <a:ext cx="7612172" cy="6940685"/>
          </a:xfrm>
          <a:prstGeom prst="rect">
            <a:avLst/>
          </a:prstGeom>
          <a:solidFill>
            <a:srgbClr val="F056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A6711BE0-F8CE-4223-8B4A-10412FC5E7CD}"/>
              </a:ext>
            </a:extLst>
          </p:cNvPr>
          <p:cNvSpPr>
            <a:spLocks noGrp="1"/>
          </p:cNvSpPr>
          <p:nvPr>
            <p:ph type="title" idx="4294967295"/>
          </p:nvPr>
        </p:nvSpPr>
        <p:spPr>
          <a:xfrm>
            <a:off x="5394165" y="493776"/>
            <a:ext cx="6172994" cy="640080"/>
          </a:xfrm>
        </p:spPr>
        <p:txBody>
          <a:bodyPr lIns="457200"/>
          <a:lstStyle/>
          <a:p>
            <a:r>
              <a:rPr lang="en-CA" dirty="0">
                <a:solidFill>
                  <a:schemeClr val="bg1"/>
                </a:solidFill>
              </a:rPr>
              <a:t>Agenda</a:t>
            </a:r>
          </a:p>
        </p:txBody>
      </p:sp>
      <p:sp>
        <p:nvSpPr>
          <p:cNvPr id="2" name="Content Placeholder 1">
            <a:extLst>
              <a:ext uri="{FF2B5EF4-FFF2-40B4-BE49-F238E27FC236}">
                <a16:creationId xmlns:a16="http://schemas.microsoft.com/office/drawing/2014/main" id="{096BAE53-F3E8-4DA0-B3B6-71D0CB4AD8D6}"/>
              </a:ext>
            </a:extLst>
          </p:cNvPr>
          <p:cNvSpPr>
            <a:spLocks noGrp="1"/>
          </p:cNvSpPr>
          <p:nvPr>
            <p:ph sz="half" idx="4294967295"/>
          </p:nvPr>
        </p:nvSpPr>
        <p:spPr>
          <a:xfrm>
            <a:off x="5470525" y="1263234"/>
            <a:ext cx="6172994" cy="5100990"/>
          </a:xfrm>
        </p:spPr>
        <p:txBody>
          <a:bodyPr vert="horz" lIns="457200" tIns="0" rIns="228600" bIns="0" rtlCol="0" anchor="t">
            <a:noAutofit/>
          </a:bodyPr>
          <a:lstStyle/>
          <a:p>
            <a:pPr>
              <a:defRPr/>
            </a:pPr>
            <a:endParaRPr lang="en-US" dirty="0">
              <a:solidFill>
                <a:schemeClr val="bg1"/>
              </a:solidFill>
            </a:endParaRPr>
          </a:p>
          <a:p>
            <a:pPr>
              <a:defRPr/>
            </a:pPr>
            <a:endParaRPr lang="en-US" dirty="0">
              <a:solidFill>
                <a:schemeClr val="bg1"/>
              </a:solidFill>
            </a:endParaRPr>
          </a:p>
          <a:p>
            <a:pPr>
              <a:defRPr/>
            </a:pPr>
            <a:r>
              <a:rPr lang="en-US" sz="2000" dirty="0">
                <a:solidFill>
                  <a:schemeClr val="bg1"/>
                </a:solidFill>
              </a:rPr>
              <a:t>Introduction</a:t>
            </a:r>
          </a:p>
          <a:p>
            <a:pPr>
              <a:defRPr/>
            </a:pPr>
            <a:endParaRPr lang="en-US" sz="2000" dirty="0">
              <a:solidFill>
                <a:schemeClr val="bg1"/>
              </a:solidFill>
            </a:endParaRPr>
          </a:p>
          <a:p>
            <a:pPr>
              <a:defRPr/>
            </a:pPr>
            <a:r>
              <a:rPr lang="en-US" sz="2000" dirty="0">
                <a:solidFill>
                  <a:schemeClr val="bg1"/>
                </a:solidFill>
                <a:latin typeface="Arial"/>
                <a:cs typeface="Arial"/>
              </a:rPr>
              <a:t>CLT Construction: Systems and Applications</a:t>
            </a:r>
          </a:p>
          <a:p>
            <a:pPr>
              <a:defRPr/>
            </a:pPr>
            <a:endParaRPr lang="en-US" sz="2000" dirty="0">
              <a:solidFill>
                <a:schemeClr val="bg1"/>
              </a:solidFill>
            </a:endParaRPr>
          </a:p>
          <a:p>
            <a:pPr>
              <a:defRPr/>
            </a:pPr>
            <a:r>
              <a:rPr lang="en-US" sz="2000" dirty="0">
                <a:solidFill>
                  <a:schemeClr val="bg1"/>
                </a:solidFill>
              </a:rPr>
              <a:t>Mass Timber Connectors and Fasteners</a:t>
            </a:r>
          </a:p>
          <a:p>
            <a:pPr>
              <a:defRPr/>
            </a:pPr>
            <a:endParaRPr lang="en-US" sz="2000" dirty="0">
              <a:solidFill>
                <a:schemeClr val="bg1"/>
              </a:solidFill>
            </a:endParaRPr>
          </a:p>
          <a:p>
            <a:pPr>
              <a:defRPr/>
            </a:pPr>
            <a:r>
              <a:rPr lang="en-US" sz="2000" dirty="0">
                <a:solidFill>
                  <a:schemeClr val="bg1"/>
                </a:solidFill>
                <a:latin typeface="Arial"/>
                <a:cs typeface="Arial"/>
              </a:rPr>
              <a:t>Mass Timber </a:t>
            </a:r>
            <a:r>
              <a:rPr lang="en-US" sz="2000" dirty="0">
                <a:solidFill>
                  <a:schemeClr val="bg1"/>
                </a:solidFill>
              </a:rPr>
              <a:t>Systems</a:t>
            </a:r>
          </a:p>
          <a:p>
            <a:pPr>
              <a:defRPr/>
            </a:pPr>
            <a:endParaRPr lang="en-US" sz="2000" dirty="0">
              <a:solidFill>
                <a:schemeClr val="bg1"/>
              </a:solidFill>
            </a:endParaRPr>
          </a:p>
          <a:p>
            <a:pPr>
              <a:defRPr/>
            </a:pPr>
            <a:r>
              <a:rPr lang="en-US" sz="2000" dirty="0">
                <a:solidFill>
                  <a:schemeClr val="bg1"/>
                </a:solidFill>
              </a:rPr>
              <a:t>Summary</a:t>
            </a:r>
          </a:p>
          <a:p>
            <a:pPr>
              <a:defRPr/>
            </a:pPr>
            <a:endParaRPr lang="en-US" dirty="0">
              <a:solidFill>
                <a:schemeClr val="bg1"/>
              </a:solidFill>
            </a:endParaRPr>
          </a:p>
        </p:txBody>
      </p:sp>
      <p:sp>
        <p:nvSpPr>
          <p:cNvPr id="5" name="Rectangle 4">
            <a:hlinkClick r:id="rId4" action="ppaction://hlinksldjump"/>
            <a:extLst>
              <a:ext uri="{FF2B5EF4-FFF2-40B4-BE49-F238E27FC236}">
                <a16:creationId xmlns:a16="http://schemas.microsoft.com/office/drawing/2014/main" id="{3E697458-5D8C-481A-9265-9FF46DC8C885}"/>
              </a:ext>
            </a:extLst>
          </p:cNvPr>
          <p:cNvSpPr/>
          <p:nvPr/>
        </p:nvSpPr>
        <p:spPr>
          <a:xfrm>
            <a:off x="5804422" y="1836121"/>
            <a:ext cx="1314835" cy="309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3" rIns="91428" bIns="45713" rtlCol="0" anchor="ctr"/>
          <a:lstStyle/>
          <a:p>
            <a:pPr algn="ctr"/>
            <a:endParaRPr lang="en-US" dirty="0"/>
          </a:p>
        </p:txBody>
      </p:sp>
      <p:sp>
        <p:nvSpPr>
          <p:cNvPr id="6" name="Rectangle 5">
            <a:hlinkClick r:id="rId5" action="ppaction://hlinksldjump"/>
            <a:extLst>
              <a:ext uri="{FF2B5EF4-FFF2-40B4-BE49-F238E27FC236}">
                <a16:creationId xmlns:a16="http://schemas.microsoft.com/office/drawing/2014/main" id="{E1E2EF8E-ADFB-4EB0-B8E3-B5799E0D9E37}"/>
              </a:ext>
            </a:extLst>
          </p:cNvPr>
          <p:cNvSpPr/>
          <p:nvPr/>
        </p:nvSpPr>
        <p:spPr>
          <a:xfrm>
            <a:off x="5778217" y="3565570"/>
            <a:ext cx="2268504" cy="3211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3" rIns="91428" bIns="45713" rtlCol="0" anchor="ctr"/>
          <a:lstStyle/>
          <a:p>
            <a:pPr algn="ctr"/>
            <a:endParaRPr lang="en-US" dirty="0"/>
          </a:p>
        </p:txBody>
      </p:sp>
      <p:sp>
        <p:nvSpPr>
          <p:cNvPr id="9" name="Rectangle 8">
            <a:hlinkClick r:id="rId6" action="ppaction://hlinksldjump"/>
            <a:extLst>
              <a:ext uri="{FF2B5EF4-FFF2-40B4-BE49-F238E27FC236}">
                <a16:creationId xmlns:a16="http://schemas.microsoft.com/office/drawing/2014/main" id="{76ECD37D-15C5-484C-B8EF-AFCE0C9141F0}"/>
              </a:ext>
            </a:extLst>
          </p:cNvPr>
          <p:cNvSpPr/>
          <p:nvPr/>
        </p:nvSpPr>
        <p:spPr>
          <a:xfrm>
            <a:off x="5778295" y="2422570"/>
            <a:ext cx="4634626" cy="304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3" rIns="91428" bIns="45713" rtlCol="0" anchor="ctr"/>
          <a:lstStyle/>
          <a:p>
            <a:pPr algn="ctr"/>
            <a:endParaRPr lang="en-US" dirty="0"/>
          </a:p>
        </p:txBody>
      </p:sp>
      <p:sp>
        <p:nvSpPr>
          <p:cNvPr id="10" name="Rectangle 9">
            <a:hlinkClick r:id="rId7" action="ppaction://hlinksldjump"/>
            <a:extLst>
              <a:ext uri="{FF2B5EF4-FFF2-40B4-BE49-F238E27FC236}">
                <a16:creationId xmlns:a16="http://schemas.microsoft.com/office/drawing/2014/main" id="{37208789-D5D6-409B-83B4-E51DF235EA51}"/>
              </a:ext>
            </a:extLst>
          </p:cNvPr>
          <p:cNvSpPr/>
          <p:nvPr/>
        </p:nvSpPr>
        <p:spPr>
          <a:xfrm>
            <a:off x="5778217" y="3004460"/>
            <a:ext cx="3914423" cy="2563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3" rIns="91428" bIns="45713" rtlCol="0" anchor="ctr"/>
          <a:lstStyle/>
          <a:p>
            <a:pPr algn="ctr"/>
            <a:endParaRPr lang="en-US" dirty="0"/>
          </a:p>
        </p:txBody>
      </p:sp>
      <p:sp>
        <p:nvSpPr>
          <p:cNvPr id="11" name="Rectangle 10">
            <a:extLst>
              <a:ext uri="{FF2B5EF4-FFF2-40B4-BE49-F238E27FC236}">
                <a16:creationId xmlns:a16="http://schemas.microsoft.com/office/drawing/2014/main" id="{3E493155-85C2-089A-DD2B-DCA837300B94}"/>
              </a:ext>
            </a:extLst>
          </p:cNvPr>
          <p:cNvSpPr/>
          <p:nvPr/>
        </p:nvSpPr>
        <p:spPr>
          <a:xfrm>
            <a:off x="-11049" y="-28867"/>
            <a:ext cx="4583904" cy="6963065"/>
          </a:xfrm>
          <a:prstGeom prst="rect">
            <a:avLst/>
          </a:prstGeom>
          <a:solidFill>
            <a:schemeClr val="tx1">
              <a:lumMod val="65000"/>
              <a:lumOff val="3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1D85F727-EF54-E7C7-908F-2FAD4866910C}"/>
              </a:ext>
            </a:extLst>
          </p:cNvPr>
          <p:cNvSpPr txBox="1"/>
          <p:nvPr/>
        </p:nvSpPr>
        <p:spPr>
          <a:xfrm>
            <a:off x="3029619" y="6617043"/>
            <a:ext cx="1767885" cy="240957"/>
          </a:xfrm>
          <a:prstGeom prst="rect">
            <a:avLst/>
          </a:prstGeom>
          <a:noFill/>
        </p:spPr>
        <p:txBody>
          <a:bodyPr vert="horz" wrap="none" lIns="45720" tIns="45713" rIns="45720" bIns="45713" rtlCol="0" anchor="t">
            <a:noAutofit/>
          </a:bodyPr>
          <a:lstStyle/>
          <a:p>
            <a:r>
              <a:rPr lang="en-US" sz="700" b="0" dirty="0">
                <a:solidFill>
                  <a:schemeClr val="tx2">
                    <a:lumMod val="40000"/>
                    <a:lumOff val="60000"/>
                  </a:schemeClr>
                </a:solidFill>
                <a:effectLst/>
                <a:latin typeface="Arial" panose="020B0604020202020204" pitchFamily="34" charset="0"/>
                <a:cs typeface="Arial" panose="020B0604020202020204" pitchFamily="34" charset="0"/>
              </a:rPr>
              <a:t>KK Law, courtesy naturallywood.com</a:t>
            </a:r>
          </a:p>
          <a:p>
            <a:pPr algn="l"/>
            <a:endParaRPr lang="en-US" sz="700" b="1" dirty="0">
              <a:solidFill>
                <a:schemeClr val="tx2">
                  <a:lumMod val="40000"/>
                  <a:lumOff val="60000"/>
                </a:schemeClr>
              </a:solidFill>
              <a:latin typeface="Arial" panose="020B0604020202020204" pitchFamily="34" charset="0"/>
              <a:ea typeface="Tahoma" panose="020B060403050404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8355367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indoor, kitchen, floor, ceiling&#10;&#10;Description automatically generated">
            <a:extLst>
              <a:ext uri="{FF2B5EF4-FFF2-40B4-BE49-F238E27FC236}">
                <a16:creationId xmlns:a16="http://schemas.microsoft.com/office/drawing/2014/main" id="{4BED5F4D-4A63-F048-8065-164A47B4F01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95313" y="0"/>
            <a:ext cx="11566525" cy="6858000"/>
          </a:xfrm>
          <a:prstGeom prst="rect">
            <a:avLst/>
          </a:prstGeom>
        </p:spPr>
      </p:pic>
      <p:sp>
        <p:nvSpPr>
          <p:cNvPr id="4" name="Rectangle 3">
            <a:extLst>
              <a:ext uri="{FF2B5EF4-FFF2-40B4-BE49-F238E27FC236}">
                <a16:creationId xmlns:a16="http://schemas.microsoft.com/office/drawing/2014/main" id="{F37050A3-F361-05FD-3AF5-111CC651782C}"/>
              </a:ext>
            </a:extLst>
          </p:cNvPr>
          <p:cNvSpPr>
            <a:spLocks/>
          </p:cNvSpPr>
          <p:nvPr/>
        </p:nvSpPr>
        <p:spPr>
          <a:xfrm>
            <a:off x="603137" y="-87464"/>
            <a:ext cx="11567477" cy="6945464"/>
          </a:xfrm>
          <a:prstGeom prst="rect">
            <a:avLst/>
          </a:prstGeom>
          <a:solidFill>
            <a:schemeClr val="tx1">
              <a:lumMod val="65000"/>
              <a:lumOff val="35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4B3C1D1-9AA7-4C45-1DA1-2473AEB081E1}"/>
              </a:ext>
            </a:extLst>
          </p:cNvPr>
          <p:cNvSpPr>
            <a:spLocks noGrp="1"/>
          </p:cNvSpPr>
          <p:nvPr>
            <p:ph type="title"/>
          </p:nvPr>
        </p:nvSpPr>
        <p:spPr/>
        <p:txBody>
          <a:bodyPr/>
          <a:lstStyle/>
          <a:p>
            <a:r>
              <a:rPr lang="en-US" dirty="0"/>
              <a:t>INTRODUCTION</a:t>
            </a:r>
          </a:p>
        </p:txBody>
      </p:sp>
      <p:sp>
        <p:nvSpPr>
          <p:cNvPr id="9" name="TextBox 8">
            <a:extLst>
              <a:ext uri="{FF2B5EF4-FFF2-40B4-BE49-F238E27FC236}">
                <a16:creationId xmlns:a16="http://schemas.microsoft.com/office/drawing/2014/main" id="{2498F4F5-1782-1A93-7AE4-330D4B893AD8}"/>
              </a:ext>
            </a:extLst>
          </p:cNvPr>
          <p:cNvSpPr txBox="1"/>
          <p:nvPr/>
        </p:nvSpPr>
        <p:spPr>
          <a:xfrm>
            <a:off x="783886" y="6585284"/>
            <a:ext cx="3930316" cy="272716"/>
          </a:xfrm>
          <a:prstGeom prst="rect">
            <a:avLst/>
          </a:prstGeom>
          <a:noFill/>
        </p:spPr>
        <p:txBody>
          <a:bodyPr vert="horz" wrap="square" lIns="45720" tIns="45713" rIns="45720" bIns="45713" rtlCol="0" anchor="t">
            <a:noAutofit/>
          </a:bodyPr>
          <a:lstStyle/>
          <a:p>
            <a:pPr algn="l"/>
            <a:r>
              <a:rPr lang="en-CA" sz="700" dirty="0">
                <a:solidFill>
                  <a:schemeClr val="bg2">
                    <a:lumMod val="50000"/>
                  </a:schemeClr>
                </a:solidFill>
                <a:latin typeface="Arial" panose="020B0604020202020204" pitchFamily="34" charset="0"/>
                <a:ea typeface="Tahoma" panose="020B0604030504040204" pitchFamily="34" charset="0"/>
                <a:cs typeface="Arial" panose="020B0604020202020204" pitchFamily="34" charset="0"/>
              </a:rPr>
              <a:t>KK Law, courtesy naturallywood.com</a:t>
            </a:r>
          </a:p>
        </p:txBody>
      </p:sp>
    </p:spTree>
    <p:custDataLst>
      <p:tags r:id="rId1"/>
    </p:custDataLst>
    <p:extLst>
      <p:ext uri="{BB962C8B-B14F-4D97-AF65-F5344CB8AC3E}">
        <p14:creationId xmlns:p14="http://schemas.microsoft.com/office/powerpoint/2010/main" val="10525823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6F081F-D065-047E-9404-473C61239594}"/>
              </a:ext>
            </a:extLst>
          </p:cNvPr>
          <p:cNvSpPr>
            <a:spLocks noGrp="1"/>
          </p:cNvSpPr>
          <p:nvPr>
            <p:ph type="title"/>
          </p:nvPr>
        </p:nvSpPr>
        <p:spPr/>
        <p:txBody>
          <a:bodyPr/>
          <a:lstStyle/>
          <a:p>
            <a:r>
              <a:rPr lang="en-US" dirty="0"/>
              <a:t>What is Mass Timber?</a:t>
            </a:r>
            <a:endParaRPr lang="en-CA" dirty="0"/>
          </a:p>
        </p:txBody>
      </p:sp>
      <p:sp>
        <p:nvSpPr>
          <p:cNvPr id="3" name="Content Placeholder 2">
            <a:extLst>
              <a:ext uri="{FF2B5EF4-FFF2-40B4-BE49-F238E27FC236}">
                <a16:creationId xmlns:a16="http://schemas.microsoft.com/office/drawing/2014/main" id="{F4096EFA-79E6-FDCF-E212-64543C4F5308}"/>
              </a:ext>
            </a:extLst>
          </p:cNvPr>
          <p:cNvSpPr>
            <a:spLocks noGrp="1"/>
          </p:cNvSpPr>
          <p:nvPr>
            <p:ph sz="half" idx="1"/>
          </p:nvPr>
        </p:nvSpPr>
        <p:spPr>
          <a:xfrm>
            <a:off x="900113" y="1600200"/>
            <a:ext cx="6668549" cy="4572000"/>
          </a:xfrm>
        </p:spPr>
        <p:txBody>
          <a:bodyPr/>
          <a:lstStyle/>
          <a:p>
            <a:r>
              <a:rPr lang="en-CA" dirty="0"/>
              <a:t>Mass (massive) timber uses engineered components of smaller wood pieces bonded together into large structural elements. </a:t>
            </a:r>
          </a:p>
          <a:p>
            <a:endParaRPr lang="en-CA" dirty="0"/>
          </a:p>
          <a:p>
            <a:r>
              <a:rPr lang="en-CA" dirty="0"/>
              <a:t>Mass timber components can be as strong as concrete and steel. </a:t>
            </a:r>
          </a:p>
          <a:p>
            <a:endParaRPr lang="en-CA" dirty="0"/>
          </a:p>
          <a:p>
            <a:r>
              <a:rPr lang="en-CA" dirty="0"/>
              <a:t>Components are manufactured off-site and assembled quickly, cleanly, and accurately on-site. </a:t>
            </a:r>
          </a:p>
          <a:p>
            <a:endParaRPr lang="en-CA" dirty="0"/>
          </a:p>
          <a:p>
            <a:r>
              <a:rPr lang="en-CA" dirty="0"/>
              <a:t>Mass timber is different from heavy timber which basically uses solid lumber.</a:t>
            </a:r>
          </a:p>
          <a:p>
            <a:endParaRPr lang="en-CA" dirty="0"/>
          </a:p>
          <a:p>
            <a:endParaRPr lang="en-CA" dirty="0"/>
          </a:p>
        </p:txBody>
      </p:sp>
      <p:pic>
        <p:nvPicPr>
          <p:cNvPr id="6" name="Content Placeholder 5" descr="A tall building under construction&#10;&#10;Description automatically generated with medium confidence">
            <a:extLst>
              <a:ext uri="{FF2B5EF4-FFF2-40B4-BE49-F238E27FC236}">
                <a16:creationId xmlns:a16="http://schemas.microsoft.com/office/drawing/2014/main" id="{60C7165C-8136-6EA0-9C47-076CBF080B99}"/>
              </a:ext>
            </a:extLst>
          </p:cNvPr>
          <p:cNvPicPr>
            <a:picLocks noGrp="1" noChangeAspect="1"/>
          </p:cNvPicPr>
          <p:nvPr>
            <p:ph idx="13"/>
          </p:nvPr>
        </p:nvPicPr>
        <p:blipFill>
          <a:blip r:embed="rId4">
            <a:extLst>
              <a:ext uri="{28A0092B-C50C-407E-A947-70E740481C1C}">
                <a14:useLocalDpi xmlns:a14="http://schemas.microsoft.com/office/drawing/2010/main" val="0"/>
              </a:ext>
            </a:extLst>
          </a:blip>
          <a:stretch>
            <a:fillRect/>
          </a:stretch>
        </p:blipFill>
        <p:spPr>
          <a:xfrm>
            <a:off x="7568662" y="0"/>
            <a:ext cx="4585877" cy="6889239"/>
          </a:xfrm>
        </p:spPr>
      </p:pic>
    </p:spTree>
    <p:custDataLst>
      <p:tags r:id="rId1"/>
    </p:custDataLst>
    <p:extLst>
      <p:ext uri="{BB962C8B-B14F-4D97-AF65-F5344CB8AC3E}">
        <p14:creationId xmlns:p14="http://schemas.microsoft.com/office/powerpoint/2010/main" val="2145136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Sustainable Building: &amp;#x0D;&amp;#x0A;From Concept to Design&amp;quot;&quot;/&gt;&lt;property id=&quot;20307&quot; value=&quot;256&quot;/&gt;&lt;/object&gt;&lt;object type=&quot;3&quot; unique_id=&quot;10005&quot;&gt;&lt;property id=&quot;20148&quot; value=&quot;5&quot;/&gt;&lt;property id=&quot;20300&quot; value=&quot;Slide 2 - &amp;quot;Sustainable Building: From Concept to Design&amp;quot;&quot;/&gt;&lt;property id=&quot;20307&quot; value=&quot;264&quot;/&gt;&lt;/object&gt;&lt;object type=&quot;3&quot; unique_id=&quot;10006&quot;&gt;&lt;property id=&quot;20148&quot; value=&quot;5&quot;/&gt;&lt;property id=&quot;20300&quot; value=&quot;Slide 3 - &amp;quot;How to use this Online Learning Course&amp;quot;&quot;/&gt;&lt;property id=&quot;20307&quot; value=&quot;265&quot;/&gt;&lt;/object&gt;&lt;object type=&quot;3&quot; unique_id=&quot;10007&quot;&gt;&lt;property id=&quot;20148&quot; value=&quot;5&quot;/&gt;&lt;property id=&quot;20300&quot; value=&quot;Slide 4 - &amp;quot;Learning Objectives&amp;quot;&quot;/&gt;&lt;property id=&quot;20307&quot; value=&quot;266&quot;/&gt;&lt;/object&gt;&lt;object type=&quot;3&quot; unique_id=&quot;10008&quot;&gt;&lt;property id=&quot;20148&quot; value=&quot;5&quot;/&gt;&lt;property id=&quot;20300&quot; value=&quot;Slide 5 - &amp;quot;Table of Contents&amp;quot;&quot;/&gt;&lt;property id=&quot;20307&quot; value=&quot;267&quot;/&gt;&lt;/object&gt;&lt;object type=&quot;3&quot; unique_id=&quot;10012&quot;&gt;&lt;property id=&quot;20148&quot; value=&quot;5&quot;/&gt;&lt;property id=&quot;20300&quot; value=&quot;Slide 12 - &amp;quot;Slide title goes here&amp;quot;&quot;/&gt;&lt;property id=&quot;20307&quot; value=&quot;262&quot;/&gt;&lt;/object&gt;&lt;object type=&quot;3&quot; unique_id=&quot;10014&quot;&gt;&lt;property id=&quot;20148&quot; value=&quot;5&quot;/&gt;&lt;property id=&quot;20300&quot; value=&quot;Slide 14 - &amp;quot;Conclusion of this program&amp;quot;&quot;/&gt;&lt;property id=&quot;20307&quot; value=&quot;271&quot;/&gt;&lt;/object&gt;&lt;object type=&quot;3&quot; unique_id=&quot;18069&quot;&gt;&lt;property id=&quot;20148&quot; value=&quot;5&quot;/&gt;&lt;property id=&quot;20300&quot; value=&quot;Slide 13 - &amp;quot;Course Evaluations&amp;quot;&quot;/&gt;&lt;property id=&quot;20307&quot; value=&quot;272&quot;/&gt;&lt;/object&gt;&lt;object type=&quot;3&quot; unique_id=&quot;18299&quot;&gt;&lt;property id=&quot;20148&quot; value=&quot;5&quot;/&gt;&lt;property id=&quot;20300&quot; value=&quot;Slide 6 - &amp;quot;Terms and Concepts&amp;quot;&quot;/&gt;&lt;property id=&quot;20307&quot; value=&quot;273&quot;/&gt;&lt;/object&gt;&lt;object type=&quot;3&quot; unique_id=&quot;18487&quot;&gt;&lt;property id=&quot;20148&quot; value=&quot;5&quot;/&gt;&lt;property id=&quot;20300&quot; value=&quot;Slide 7 - &amp;quot;Green / Sustainability &amp;quot;&quot;/&gt;&lt;property id=&quot;20307&quot; value=&quot;281&quot;/&gt;&lt;/object&gt;&lt;object type=&quot;3&quot; unique_id=&quot;18488&quot;&gt;&lt;property id=&quot;20148&quot; value=&quot;5&quot;/&gt;&lt;property id=&quot;20300&quot; value=&quot;Slide 8 - &amp;quot;Structure / Construction Site&amp;quot;&quot;/&gt;&lt;property id=&quot;20307&quot; value=&quot;276&quot;/&gt;&lt;/object&gt;&lt;object type=&quot;3&quot; unique_id=&quot;18489&quot;&gt;&lt;property id=&quot;20148&quot; value=&quot;5&quot;/&gt;&lt;property id=&quot;20300&quot; value=&quot;Slide 9 - &amp;quot;Renewable Energy / Energy Sources&amp;quot;&quot;/&gt;&lt;property id=&quot;20307&quot; value=&quot;277&quot;/&gt;&lt;/object&gt;&lt;object type=&quot;3&quot; unique_id=&quot;18490&quot;&gt;&lt;property id=&quot;20148&quot; value=&quot;5&quot;/&gt;&lt;property id=&quot;20300&quot; value=&quot;Slide 10 - &amp;quot;Wind Power&amp;quot;&quot;/&gt;&lt;property id=&quot;20307&quot; value=&quot;279&quot;/&gt;&lt;/object&gt;&lt;object type=&quot;3&quot; unique_id=&quot;18491&quot;&gt;&lt;property id=&quot;20148&quot; value=&quot;5&quot;/&gt;&lt;property id=&quot;20300&quot; value=&quot;Slide 11 - &amp;quot;Wind Turbines&amp;quot;&quot;/&gt;&lt;property id=&quot;20307&quot; value=&quot;280&quot;/&gt;&lt;/object&gt;&lt;/object&gt;&lt;/object&gt;&lt;/database&gt;"/>
  <p:tag name="SECTOMILLISECCONVERTED" val="1"/>
  <p:tag name="ARTICULATE_DESIGN_ID_OFFICE THEME" val="wUCS9gYx"/>
  <p:tag name="TAG_BACKING_FORM_KEY" val="11406792-c:\users\breanne burlatschenk\desktop\revamp\2022_10_04_example1.pptx"/>
  <p:tag name="ARTICULATE_PRESENTER_VERSION" val="8"/>
  <p:tag name="ARTICULATE_DESIGN_ID_1_OFFICE THEME" val="mGajb2oa"/>
  <p:tag name="ARTICULATE_SLIDE_COUNT" val="6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COUGH~1\AppData\Local\Temp\articulate\presenter\imgtemp\GQH4Hsfz_files\slide0001_image001.emz"/>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vert="horz" wrap="square" lIns="45720" tIns="45713" rIns="45720" bIns="45713" rtlCol="0" anchor="t">
        <a:noAutofit/>
      </a:bodyPr>
      <a:lstStyle>
        <a:defPPr algn="l">
          <a:defRPr sz="1600" b="1" dirty="0">
            <a:solidFill>
              <a:srgbClr val="1C1C1C"/>
            </a:solidFill>
            <a:latin typeface="Arial" panose="020B0604020202020204" pitchFamily="34" charset="0"/>
            <a:ea typeface="Tahoma" panose="020B0604030504040204" pitchFamily="34" charset="0"/>
            <a:cs typeface="Arial" panose="020B0604020202020204"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5f0156ea-dfc5-4641-aabf-0c13bb353e9b" xsi:nil="true"/>
    <lcf76f155ced4ddcb4097134ff3c332f xmlns="b0bbdbaf-eb53-48a5-bddd-907fa94e03ca">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37AD532AF2AB74CAE68B45AF2186B75" ma:contentTypeVersion="16" ma:contentTypeDescription="Create a new document." ma:contentTypeScope="" ma:versionID="3ecfa196a89b98555b5aa34ae4f3dc70">
  <xsd:schema xmlns:xsd="http://www.w3.org/2001/XMLSchema" xmlns:xs="http://www.w3.org/2001/XMLSchema" xmlns:p="http://schemas.microsoft.com/office/2006/metadata/properties" xmlns:ns2="b0bbdbaf-eb53-48a5-bddd-907fa94e03ca" xmlns:ns3="5f0156ea-dfc5-4641-aabf-0c13bb353e9b" targetNamespace="http://schemas.microsoft.com/office/2006/metadata/properties" ma:root="true" ma:fieldsID="66b2333591fb39cbe7f67a2e21418a67" ns2:_="" ns3:_="">
    <xsd:import namespace="b0bbdbaf-eb53-48a5-bddd-907fa94e03ca"/>
    <xsd:import namespace="5f0156ea-dfc5-4641-aabf-0c13bb353e9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lcf76f155ced4ddcb4097134ff3c332f" minOccurs="0"/>
                <xsd:element ref="ns3:TaxCatchAll"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bbdbaf-eb53-48a5-bddd-907fa94e03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d39a324f-9024-46b6-8108-9a465eeb44e2" ma:termSetId="09814cd3-568e-fe90-9814-8d621ff8fb84" ma:anchorId="fba54fb3-c3e1-fe81-a776-ca4b69148c4d" ma:open="true" ma:isKeyword="false">
      <xsd:complexType>
        <xsd:sequence>
          <xsd:element ref="pc:Terms" minOccurs="0" maxOccurs="1"/>
        </xsd:sequence>
      </xsd:complexType>
    </xsd:element>
    <xsd:element name="MediaLengthInSeconds" ma:index="23"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f0156ea-dfc5-4641-aabf-0c13bb353e9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37f6d2d-ada9-490e-9f6b-0b7b8af3891d}" ma:internalName="TaxCatchAll" ma:showField="CatchAllData" ma:web="5f0156ea-dfc5-4641-aabf-0c13bb353e9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040981C-673D-4F69-845E-6E7DF787CA93}">
  <ds:schemaRefs>
    <ds:schemaRef ds:uri="b0bbdbaf-eb53-48a5-bddd-907fa94e03ca"/>
    <ds:schemaRef ds:uri="http://schemas.microsoft.com/office/infopath/2007/PartnerControls"/>
    <ds:schemaRef ds:uri="http://purl.org/dc/terms/"/>
    <ds:schemaRef ds:uri="http://schemas.microsoft.com/office/2006/documentManagement/types"/>
    <ds:schemaRef ds:uri="http://purl.org/dc/dcmitype/"/>
    <ds:schemaRef ds:uri="http://www.w3.org/XML/1998/namespace"/>
    <ds:schemaRef ds:uri="http://purl.org/dc/elements/1.1/"/>
    <ds:schemaRef ds:uri="http://schemas.openxmlformats.org/package/2006/metadata/core-properties"/>
    <ds:schemaRef ds:uri="5f0156ea-dfc5-4641-aabf-0c13bb353e9b"/>
    <ds:schemaRef ds:uri="http://schemas.microsoft.com/office/2006/metadata/properties"/>
  </ds:schemaRefs>
</ds:datastoreItem>
</file>

<file path=customXml/itemProps2.xml><?xml version="1.0" encoding="utf-8"?>
<ds:datastoreItem xmlns:ds="http://schemas.openxmlformats.org/officeDocument/2006/customXml" ds:itemID="{BE7A8720-79F2-4338-A9EA-C97810E9893D}">
  <ds:schemaRefs>
    <ds:schemaRef ds:uri="http://schemas.microsoft.com/sharepoint/v3/contenttype/forms"/>
  </ds:schemaRefs>
</ds:datastoreItem>
</file>

<file path=customXml/itemProps3.xml><?xml version="1.0" encoding="utf-8"?>
<ds:datastoreItem xmlns:ds="http://schemas.openxmlformats.org/officeDocument/2006/customXml" ds:itemID="{CFFE4F7E-83FA-494D-80EC-CA10BFDA05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0bbdbaf-eb53-48a5-bddd-907fa94e03ca"/>
    <ds:schemaRef ds:uri="5f0156ea-dfc5-4641-aabf-0c13bb353e9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12909</TotalTime>
  <Words>9476</Words>
  <Application>Microsoft Office PowerPoint</Application>
  <PresentationFormat>Custom</PresentationFormat>
  <Paragraphs>814</Paragraphs>
  <Slides>66</Slides>
  <Notes>48</Notes>
  <HiddenSlides>2</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66</vt:i4>
      </vt:variant>
    </vt:vector>
  </HeadingPairs>
  <TitlesOfParts>
    <vt:vector size="72" baseType="lpstr">
      <vt:lpstr>Arial</vt:lpstr>
      <vt:lpstr>Calibri</vt:lpstr>
      <vt:lpstr>Gill Sans MT</vt:lpstr>
      <vt:lpstr>Helvetica-5</vt:lpstr>
      <vt:lpstr>Times New Roman</vt:lpstr>
      <vt:lpstr>Office Theme</vt:lpstr>
      <vt:lpstr>PowerPoint Presentation</vt:lpstr>
      <vt:lpstr>PowerPoint Presentation</vt:lpstr>
      <vt:lpstr>Credit Information</vt:lpstr>
      <vt:lpstr>Utilizing Mass Timber Connectors Effectively</vt:lpstr>
      <vt:lpstr>Utilizing Mass Timber Connectors Effectively</vt:lpstr>
      <vt:lpstr>Purpose and Learning Objectives</vt:lpstr>
      <vt:lpstr>Agenda</vt:lpstr>
      <vt:lpstr>INTRODUCTION</vt:lpstr>
      <vt:lpstr>What is Mass Timber?</vt:lpstr>
      <vt:lpstr>Mass Timber Benefits: Carbon Sequestration</vt:lpstr>
      <vt:lpstr>Mass Timber Benefits: Sustainability</vt:lpstr>
      <vt:lpstr>Mass Timber Benefits: Sustainability</vt:lpstr>
      <vt:lpstr>Mass Timber Benefits: Sustainability</vt:lpstr>
      <vt:lpstr>Mass Timber Benefits: Acoustics</vt:lpstr>
      <vt:lpstr>Mass Timber Benefits: Strength and Safety</vt:lpstr>
      <vt:lpstr>Mass Timber Benefits: Aesthetics</vt:lpstr>
      <vt:lpstr>Mass Timber Components: Cross-Laminated Timber (CLT)</vt:lpstr>
      <vt:lpstr>Mass Timber Components: Dowel Laminated Timber (DLT)</vt:lpstr>
      <vt:lpstr>Mass Timber Components: Nail Laminated Timber (NLT) </vt:lpstr>
      <vt:lpstr>Mass Timber Components: Glue-Laminated Timber (GLT) </vt:lpstr>
      <vt:lpstr>Review Question</vt:lpstr>
      <vt:lpstr>Answer</vt:lpstr>
      <vt:lpstr> CLT CONSTRUCTION: Systems and Applications </vt:lpstr>
      <vt:lpstr>CLT Fabrication</vt:lpstr>
      <vt:lpstr>CLT Fabrication Process</vt:lpstr>
      <vt:lpstr>CLT Benefits</vt:lpstr>
      <vt:lpstr>CLT Mass Timber Building Code Development</vt:lpstr>
      <vt:lpstr>CLT Mass Timber Building Code Development</vt:lpstr>
      <vt:lpstr>CLT Mass Timber Building Code Development</vt:lpstr>
      <vt:lpstr>Review Question</vt:lpstr>
      <vt:lpstr>Answer</vt:lpstr>
      <vt:lpstr>MASS  TIMBER CONNECTORS AND FASTENERS</vt:lpstr>
      <vt:lpstr>Connection Classes</vt:lpstr>
      <vt:lpstr>Connection Types: Spline Joints</vt:lpstr>
      <vt:lpstr>Connection Types: Steel Surface Straps</vt:lpstr>
      <vt:lpstr>Connection Types: Half-Lap Joints, Butt Joints, Tube Connectors</vt:lpstr>
      <vt:lpstr>Panel Support at Beams: Floor-to-Beam Connections</vt:lpstr>
      <vt:lpstr>Floor Panel-to-Wall Panel Connections</vt:lpstr>
      <vt:lpstr>Fasteners</vt:lpstr>
      <vt:lpstr>Fasteners</vt:lpstr>
      <vt:lpstr>Fasteners</vt:lpstr>
      <vt:lpstr>Fasteners</vt:lpstr>
      <vt:lpstr>Connector/Fastener Combinations</vt:lpstr>
      <vt:lpstr>Connector/Fastener Combinations</vt:lpstr>
      <vt:lpstr>Exposed Beam to Column Connectors</vt:lpstr>
      <vt:lpstr>Exposed Beam to Column Connectors</vt:lpstr>
      <vt:lpstr>Medium-Capacity Concealed Hangers</vt:lpstr>
      <vt:lpstr>High-Capacity Concealed Hangers</vt:lpstr>
      <vt:lpstr>Knife Plate Concealed Hangers</vt:lpstr>
      <vt:lpstr>Review Question</vt:lpstr>
      <vt:lpstr>Answer</vt:lpstr>
      <vt:lpstr>MASS  TIMBER SYSTEMS </vt:lpstr>
      <vt:lpstr>Column-and-Plate</vt:lpstr>
      <vt:lpstr>Column-and-Plate</vt:lpstr>
      <vt:lpstr>Column-and-Plate</vt:lpstr>
      <vt:lpstr>Post, Beam, and Plate</vt:lpstr>
      <vt:lpstr>Post, Beam, and Plate</vt:lpstr>
      <vt:lpstr>Mass Timber and Steel Hybrid</vt:lpstr>
      <vt:lpstr>Mass Timber and Steel Hybrid</vt:lpstr>
      <vt:lpstr>Mass Timber-Concrete Composite</vt:lpstr>
      <vt:lpstr>Mass Timber and Stick Framing Hybrid</vt:lpstr>
      <vt:lpstr>Mass Timber and Steel Hybrid</vt:lpstr>
      <vt:lpstr>SUMMARY</vt:lpstr>
      <vt:lpstr>Summary</vt:lpstr>
      <vt:lpstr>Summary</vt:lpstr>
      <vt:lpstr>Thank You</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AEC Daily</dc:creator>
  <cp:lastModifiedBy>Justin Gary Baffico</cp:lastModifiedBy>
  <cp:revision>804</cp:revision>
  <cp:lastPrinted>2018-01-31T17:22:40Z</cp:lastPrinted>
  <dcterms:created xsi:type="dcterms:W3CDTF">2011-04-07T14:42:21Z</dcterms:created>
  <dcterms:modified xsi:type="dcterms:W3CDTF">2023-06-03T01:00:46Z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Path">
    <vt:lpwstr>2022-04-06 Wide Screen Course Template</vt:lpwstr>
  </property>
  <property fmtid="{D5CDD505-2E9C-101B-9397-08002B2CF9AE}" pid="3" name="ArticulateUseProject">
    <vt:lpwstr>1</vt:lpwstr>
  </property>
  <property fmtid="{D5CDD505-2E9C-101B-9397-08002B2CF9AE}" pid="4" name="ArticulateProjectVersion">
    <vt:lpwstr>8</vt:lpwstr>
  </property>
  <property fmtid="{D5CDD505-2E9C-101B-9397-08002B2CF9AE}" pid="5" name="ContentTypeId">
    <vt:lpwstr>0x010100437AD532AF2AB74CAE68B45AF2186B75</vt:lpwstr>
  </property>
  <property fmtid="{D5CDD505-2E9C-101B-9397-08002B2CF9AE}" pid="6" name="MediaServiceImageTags">
    <vt:lpwstr/>
  </property>
  <property fmtid="{D5CDD505-2E9C-101B-9397-08002B2CF9AE}" pid="7" name="ArticulateGUID">
    <vt:lpwstr>30DD5290-1832-4E2B-9B79-22853D3D98EB</vt:lpwstr>
  </property>
  <property fmtid="{D5CDD505-2E9C-101B-9397-08002B2CF9AE}" pid="8" name="ArticulateProjectFull">
    <vt:lpwstr>C:\Users\jbaffico\Desktop\AIA-MTC101\2023_05_18_Simpson_Strong Tie _F2F.ppta</vt:lpwstr>
  </property>
</Properties>
</file>