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10.xml" ContentType="application/vnd.openxmlformats-officedocument.presentationml.slideLayout+xml"/>
  <Override PartName="/ppt/theme/theme2.xml" ContentType="application/vnd.openxmlformats-officedocument.theme+xml"/>
  <Override PartName="/ppt/tags/tag12.xml" ContentType="application/vnd.openxmlformats-officedocument.presentationml.tags+xml"/>
  <Override PartName="/ppt/tags/tag13.xml" ContentType="application/vnd.openxmlformats-officedocument.presentationml.tags+xml"/>
  <Override PartName="/ppt/slideLayouts/slideLayout11.xml" ContentType="application/vnd.openxmlformats-officedocument.presentationml.slideLayout+xml"/>
  <Override PartName="/ppt/theme/theme3.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ags/tag16.xml" ContentType="application/vnd.openxmlformats-officedocument.presentationml.tags+xml"/>
  <Override PartName="/ppt/notesSlides/notesSlide1.xml" ContentType="application/vnd.openxmlformats-officedocument.presentationml.notesSlide+xml"/>
  <Override PartName="/ppt/tags/tag17.xml" ContentType="application/vnd.openxmlformats-officedocument.presentationml.tags+xml"/>
  <Override PartName="/ppt/notesSlides/notesSlide2.xml" ContentType="application/vnd.openxmlformats-officedocument.presentationml.notesSlide+xml"/>
  <Override PartName="/ppt/tags/tag18.xml" ContentType="application/vnd.openxmlformats-officedocument.presentationml.tags+xml"/>
  <Override PartName="/ppt/notesSlides/notesSlide3.xml" ContentType="application/vnd.openxmlformats-officedocument.presentationml.notesSlide+xml"/>
  <Override PartName="/ppt/tags/tag19.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notesSlides/notesSlide6.xml" ContentType="application/vnd.openxmlformats-officedocument.presentationml.notesSlide+xml"/>
  <Override PartName="/ppt/tags/tag24.xml" ContentType="application/vnd.openxmlformats-officedocument.presentationml.tags+xml"/>
  <Override PartName="/ppt/notesSlides/notesSlide7.xml" ContentType="application/vnd.openxmlformats-officedocument.presentationml.notesSlide+xml"/>
  <Override PartName="/ppt/tags/tag25.xml" ContentType="application/vnd.openxmlformats-officedocument.presentationml.tags+xml"/>
  <Override PartName="/ppt/notesSlides/notesSlide8.xml" ContentType="application/vnd.openxmlformats-officedocument.presentationml.notesSlide+xml"/>
  <Override PartName="/ppt/tags/tag26.xml" ContentType="application/vnd.openxmlformats-officedocument.presentationml.tags+xml"/>
  <Override PartName="/ppt/notesSlides/notesSlide9.xml" ContentType="application/vnd.openxmlformats-officedocument.presentationml.notesSlide+xml"/>
  <Override PartName="/ppt/tags/tag27.xml" ContentType="application/vnd.openxmlformats-officedocument.presentationml.tags+xml"/>
  <Override PartName="/ppt/notesSlides/notesSlide10.xml" ContentType="application/vnd.openxmlformats-officedocument.presentationml.notesSlide+xml"/>
  <Override PartName="/ppt/tags/tag28.xml" ContentType="application/vnd.openxmlformats-officedocument.presentationml.tags+xml"/>
  <Override PartName="/ppt/notesSlides/notesSlide11.xml" ContentType="application/vnd.openxmlformats-officedocument.presentationml.notesSlide+xml"/>
  <Override PartName="/ppt/tags/tag29.xml" ContentType="application/vnd.openxmlformats-officedocument.presentationml.tags+xml"/>
  <Override PartName="/ppt/notesSlides/notesSlide12.xml" ContentType="application/vnd.openxmlformats-officedocument.presentationml.notesSlide+xml"/>
  <Override PartName="/ppt/tags/tag30.xml" ContentType="application/vnd.openxmlformats-officedocument.presentationml.tags+xml"/>
  <Override PartName="/ppt/notesSlides/notesSlide13.xml" ContentType="application/vnd.openxmlformats-officedocument.presentationml.notesSlide+xml"/>
  <Override PartName="/ppt/tags/tag31.xml" ContentType="application/vnd.openxmlformats-officedocument.presentationml.tags+xml"/>
  <Override PartName="/ppt/notesSlides/notesSlide14.xml" ContentType="application/vnd.openxmlformats-officedocument.presentationml.notesSlide+xml"/>
  <Override PartName="/ppt/tags/tag32.xml" ContentType="application/vnd.openxmlformats-officedocument.presentationml.tags+xml"/>
  <Override PartName="/ppt/notesSlides/notesSlide15.xml" ContentType="application/vnd.openxmlformats-officedocument.presentationml.notesSlide+xml"/>
  <Override PartName="/ppt/tags/tag33.xml" ContentType="application/vnd.openxmlformats-officedocument.presentationml.tags+xml"/>
  <Override PartName="/ppt/notesSlides/notesSlide16.xml" ContentType="application/vnd.openxmlformats-officedocument.presentationml.notesSlide+xml"/>
  <Override PartName="/ppt/tags/tag34.xml" ContentType="application/vnd.openxmlformats-officedocument.presentationml.tags+xml"/>
  <Override PartName="/ppt/notesSlides/notesSlide17.xml" ContentType="application/vnd.openxmlformats-officedocument.presentationml.notesSlide+xml"/>
  <Override PartName="/ppt/tags/tag35.xml" ContentType="application/vnd.openxmlformats-officedocument.presentationml.tags+xml"/>
  <Override PartName="/ppt/notesSlides/notesSlide18.xml" ContentType="application/vnd.openxmlformats-officedocument.presentationml.notesSlide+xml"/>
  <Override PartName="/ppt/tags/tag36.xml" ContentType="application/vnd.openxmlformats-officedocument.presentationml.tags+xml"/>
  <Override PartName="/ppt/notesSlides/notesSlide19.xml" ContentType="application/vnd.openxmlformats-officedocument.presentationml.notesSlide+xml"/>
  <Override PartName="/ppt/tags/tag37.xml" ContentType="application/vnd.openxmlformats-officedocument.presentationml.tags+xml"/>
  <Override PartName="/ppt/notesSlides/notesSlide20.xml" ContentType="application/vnd.openxmlformats-officedocument.presentationml.notesSlide+xml"/>
  <Override PartName="/ppt/tags/tag38.xml" ContentType="application/vnd.openxmlformats-officedocument.presentationml.tags+xml"/>
  <Override PartName="/ppt/notesSlides/notesSlide21.xml" ContentType="application/vnd.openxmlformats-officedocument.presentationml.notesSlide+xml"/>
  <Override PartName="/ppt/tags/tag39.xml" ContentType="application/vnd.openxmlformats-officedocument.presentationml.tags+xml"/>
  <Override PartName="/ppt/notesSlides/notesSlide22.xml" ContentType="application/vnd.openxmlformats-officedocument.presentationml.notesSlide+xml"/>
  <Override PartName="/ppt/tags/tag40.xml" ContentType="application/vnd.openxmlformats-officedocument.presentationml.tags+xml"/>
  <Override PartName="/ppt/notesSlides/notesSlide23.xml" ContentType="application/vnd.openxmlformats-officedocument.presentationml.notesSlide+xml"/>
  <Override PartName="/ppt/tags/tag41.xml" ContentType="application/vnd.openxmlformats-officedocument.presentationml.tags+xml"/>
  <Override PartName="/ppt/notesSlides/notesSlide24.xml" ContentType="application/vnd.openxmlformats-officedocument.presentationml.notesSlide+xml"/>
  <Override PartName="/ppt/tags/tag42.xml" ContentType="application/vnd.openxmlformats-officedocument.presentationml.tags+xml"/>
  <Override PartName="/ppt/notesSlides/notesSlide25.xml" ContentType="application/vnd.openxmlformats-officedocument.presentationml.notesSlide+xml"/>
  <Override PartName="/ppt/tags/tag43.xml" ContentType="application/vnd.openxmlformats-officedocument.presentationml.tags+xml"/>
  <Override PartName="/ppt/notesSlides/notesSlide26.xml" ContentType="application/vnd.openxmlformats-officedocument.presentationml.notesSlide+xml"/>
  <Override PartName="/ppt/tags/tag44.xml" ContentType="application/vnd.openxmlformats-officedocument.presentationml.tags+xml"/>
  <Override PartName="/ppt/notesSlides/notesSlide27.xml" ContentType="application/vnd.openxmlformats-officedocument.presentationml.notesSlide+xml"/>
  <Override PartName="/ppt/tags/tag45.xml" ContentType="application/vnd.openxmlformats-officedocument.presentationml.tags+xml"/>
  <Override PartName="/ppt/notesSlides/notesSlide28.xml" ContentType="application/vnd.openxmlformats-officedocument.presentationml.notesSlide+xml"/>
  <Override PartName="/ppt/tags/tag46.xml" ContentType="application/vnd.openxmlformats-officedocument.presentationml.tags+xml"/>
  <Override PartName="/ppt/notesSlides/notesSlide29.xml" ContentType="application/vnd.openxmlformats-officedocument.presentationml.notesSlide+xml"/>
  <Override PartName="/ppt/tags/tag47.xml" ContentType="application/vnd.openxmlformats-officedocument.presentationml.tags+xml"/>
  <Override PartName="/ppt/notesSlides/notesSlide30.xml" ContentType="application/vnd.openxmlformats-officedocument.presentationml.notesSlide+xml"/>
  <Override PartName="/ppt/tags/tag48.xml" ContentType="application/vnd.openxmlformats-officedocument.presentationml.tags+xml"/>
  <Override PartName="/ppt/notesSlides/notesSlide31.xml" ContentType="application/vnd.openxmlformats-officedocument.presentationml.notesSlide+xml"/>
  <Override PartName="/ppt/tags/tag49.xml" ContentType="application/vnd.openxmlformats-officedocument.presentationml.tags+xml"/>
  <Override PartName="/ppt/notesSlides/notesSlide32.xml" ContentType="application/vnd.openxmlformats-officedocument.presentationml.notesSlide+xml"/>
  <Override PartName="/ppt/tags/tag50.xml" ContentType="application/vnd.openxmlformats-officedocument.presentationml.tags+xml"/>
  <Override PartName="/ppt/notesSlides/notesSlide33.xml" ContentType="application/vnd.openxmlformats-officedocument.presentationml.notesSlide+xml"/>
  <Override PartName="/ppt/tags/tag51.xml" ContentType="application/vnd.openxmlformats-officedocument.presentationml.tags+xml"/>
  <Override PartName="/ppt/notesSlides/notesSlide34.xml" ContentType="application/vnd.openxmlformats-officedocument.presentationml.notesSlide+xml"/>
  <Override PartName="/ppt/tags/tag52.xml" ContentType="application/vnd.openxmlformats-officedocument.presentationml.tags+xml"/>
  <Override PartName="/ppt/notesSlides/notesSlide35.xml" ContentType="application/vnd.openxmlformats-officedocument.presentationml.notesSlide+xml"/>
  <Override PartName="/ppt/tags/tag53.xml" ContentType="application/vnd.openxmlformats-officedocument.presentationml.tags+xml"/>
  <Override PartName="/ppt/notesSlides/notesSlide36.xml" ContentType="application/vnd.openxmlformats-officedocument.presentationml.notesSlide+xml"/>
  <Override PartName="/ppt/tags/tag54.xml" ContentType="application/vnd.openxmlformats-officedocument.presentationml.tags+xml"/>
  <Override PartName="/ppt/notesSlides/notesSlide37.xml" ContentType="application/vnd.openxmlformats-officedocument.presentationml.notesSlide+xml"/>
  <Override PartName="/ppt/tags/tag55.xml" ContentType="application/vnd.openxmlformats-officedocument.presentationml.tags+xml"/>
  <Override PartName="/ppt/notesSlides/notesSlide38.xml" ContentType="application/vnd.openxmlformats-officedocument.presentationml.notesSlide+xml"/>
  <Override PartName="/ppt/tags/tag56.xml" ContentType="application/vnd.openxmlformats-officedocument.presentationml.tags+xml"/>
  <Override PartName="/ppt/notesSlides/notesSlide39.xml" ContentType="application/vnd.openxmlformats-officedocument.presentationml.notesSlide+xml"/>
  <Override PartName="/ppt/tags/tag57.xml" ContentType="application/vnd.openxmlformats-officedocument.presentationml.tags+xml"/>
  <Override PartName="/ppt/notesSlides/notesSlide40.xml" ContentType="application/vnd.openxmlformats-officedocument.presentationml.notesSlide+xml"/>
  <Override PartName="/ppt/tags/tag58.xml" ContentType="application/vnd.openxmlformats-officedocument.presentationml.tags+xml"/>
  <Override PartName="/ppt/notesSlides/notesSlide41.xml" ContentType="application/vnd.openxmlformats-officedocument.presentationml.notesSlide+xml"/>
  <Override PartName="/ppt/tags/tag59.xml" ContentType="application/vnd.openxmlformats-officedocument.presentationml.tags+xml"/>
  <Override PartName="/ppt/notesSlides/notesSlide42.xml" ContentType="application/vnd.openxmlformats-officedocument.presentationml.notesSlide+xml"/>
  <Override PartName="/ppt/tags/tag60.xml" ContentType="application/vnd.openxmlformats-officedocument.presentationml.tags+xml"/>
  <Override PartName="/ppt/notesSlides/notesSlide43.xml" ContentType="application/vnd.openxmlformats-officedocument.presentationml.notesSlide+xml"/>
  <Override PartName="/ppt/tags/tag61.xml" ContentType="application/vnd.openxmlformats-officedocument.presentationml.tags+xml"/>
  <Override PartName="/ppt/notesSlides/notesSlide44.xml" ContentType="application/vnd.openxmlformats-officedocument.presentationml.notesSlide+xml"/>
  <Override PartName="/ppt/tags/tag62.xml" ContentType="application/vnd.openxmlformats-officedocument.presentationml.tags+xml"/>
  <Override PartName="/ppt/notesSlides/notesSlide45.xml" ContentType="application/vnd.openxmlformats-officedocument.presentationml.notesSlide+xml"/>
  <Override PartName="/ppt/tags/tag63.xml" ContentType="application/vnd.openxmlformats-officedocument.presentationml.tags+xml"/>
  <Override PartName="/ppt/notesSlides/notesSlide46.xml" ContentType="application/vnd.openxmlformats-officedocument.presentationml.notesSlide+xml"/>
  <Override PartName="/ppt/tags/tag64.xml" ContentType="application/vnd.openxmlformats-officedocument.presentationml.tags+xml"/>
  <Override PartName="/ppt/notesSlides/notesSlide47.xml" ContentType="application/vnd.openxmlformats-officedocument.presentationml.notesSlide+xml"/>
  <Override PartName="/ppt/tags/tag65.xml" ContentType="application/vnd.openxmlformats-officedocument.presentationml.tags+xml"/>
  <Override PartName="/ppt/notesSlides/notesSlide48.xml" ContentType="application/vnd.openxmlformats-officedocument.presentationml.notesSlide+xml"/>
  <Override PartName="/ppt/tags/tag66.xml" ContentType="application/vnd.openxmlformats-officedocument.presentationml.tags+xml"/>
  <Override PartName="/ppt/notesSlides/notesSlide49.xml" ContentType="application/vnd.openxmlformats-officedocument.presentationml.notesSlide+xml"/>
  <Override PartName="/ppt/tags/tag67.xml" ContentType="application/vnd.openxmlformats-officedocument.presentationml.tags+xml"/>
  <Override PartName="/ppt/notesSlides/notesSlide50.xml" ContentType="application/vnd.openxmlformats-officedocument.presentationml.notesSlide+xml"/>
  <Override PartName="/ppt/tags/tag68.xml" ContentType="application/vnd.openxmlformats-officedocument.presentationml.tags+xml"/>
  <Override PartName="/ppt/notesSlides/notesSlide51.xml" ContentType="application/vnd.openxmlformats-officedocument.presentationml.notesSlide+xml"/>
  <Override PartName="/ppt/tags/tag69.xml" ContentType="application/vnd.openxmlformats-officedocument.presentationml.tags+xml"/>
  <Override PartName="/ppt/notesSlides/notesSlide52.xml" ContentType="application/vnd.openxmlformats-officedocument.presentationml.notesSlide+xml"/>
  <Override PartName="/ppt/tags/tag70.xml" ContentType="application/vnd.openxmlformats-officedocument.presentationml.tags+xml"/>
  <Override PartName="/ppt/notesSlides/notesSlide53.xml" ContentType="application/vnd.openxmlformats-officedocument.presentationml.notesSlide+xml"/>
  <Override PartName="/ppt/tags/tag71.xml" ContentType="application/vnd.openxmlformats-officedocument.presentationml.tags+xml"/>
  <Override PartName="/ppt/notesSlides/notesSlide54.xml" ContentType="application/vnd.openxmlformats-officedocument.presentationml.notesSlide+xml"/>
  <Override PartName="/ppt/tags/tag72.xml" ContentType="application/vnd.openxmlformats-officedocument.presentationml.tags+xml"/>
  <Override PartName="/ppt/notesSlides/notesSlide55.xml" ContentType="application/vnd.openxmlformats-officedocument.presentationml.notesSlide+xml"/>
  <Override PartName="/ppt/tags/tag73.xml" ContentType="application/vnd.openxmlformats-officedocument.presentationml.tags+xml"/>
  <Override PartName="/ppt/notesSlides/notesSlide56.xml" ContentType="application/vnd.openxmlformats-officedocument.presentationml.notesSlide+xml"/>
  <Override PartName="/ppt/tags/tag74.xml" ContentType="application/vnd.openxmlformats-officedocument.presentationml.tags+xml"/>
  <Override PartName="/ppt/notesSlides/notesSlide57.xml" ContentType="application/vnd.openxmlformats-officedocument.presentationml.notesSlide+xml"/>
  <Override PartName="/ppt/tags/tag75.xml" ContentType="application/vnd.openxmlformats-officedocument.presentationml.tags+xml"/>
  <Override PartName="/ppt/notesSlides/notesSlide58.xml" ContentType="application/vnd.openxmlformats-officedocument.presentationml.notesSlide+xml"/>
  <Override PartName="/ppt/tags/tag76.xml" ContentType="application/vnd.openxmlformats-officedocument.presentationml.tags+xml"/>
  <Override PartName="/ppt/notesSlides/notesSlide5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77.xml" ContentType="application/vnd.openxmlformats-officedocument.presentationml.tags+xml"/>
  <Override PartName="/ppt/notesSlides/notesSlide60.xml" ContentType="application/vnd.openxmlformats-officedocument.presentationml.notesSlide+xml"/>
  <Override PartName="/ppt/tags/tag78.xml" ContentType="application/vnd.openxmlformats-officedocument.presentationml.tags+xml"/>
  <Override PartName="/ppt/notesSlides/notesSlide61.xml" ContentType="application/vnd.openxmlformats-officedocument.presentationml.notesSlide+xml"/>
  <Override PartName="/ppt/tags/tag79.xml" ContentType="application/vnd.openxmlformats-officedocument.presentationml.tags+xml"/>
  <Override PartName="/ppt/notesSlides/notesSlide62.xml" ContentType="application/vnd.openxmlformats-officedocument.presentationml.notesSlide+xml"/>
  <Override PartName="/ppt/tags/tag80.xml" ContentType="application/vnd.openxmlformats-officedocument.presentationml.tags+xml"/>
  <Override PartName="/ppt/notesSlides/notesSlide63.xml" ContentType="application/vnd.openxmlformats-officedocument.presentationml.notesSlide+xml"/>
  <Override PartName="/ppt/tags/tag81.xml" ContentType="application/vnd.openxmlformats-officedocument.presentationml.tags+xml"/>
  <Override PartName="/ppt/notesSlides/notesSlide64.xml" ContentType="application/vnd.openxmlformats-officedocument.presentationml.notesSlide+xml"/>
  <Override PartName="/ppt/tags/tag82.xml" ContentType="application/vnd.openxmlformats-officedocument.presentationml.tags+xml"/>
  <Override PartName="/ppt/notesSlides/notesSlide65.xml" ContentType="application/vnd.openxmlformats-officedocument.presentationml.notesSlide+xml"/>
  <Override PartName="/ppt/tags/tag83.xml" ContentType="application/vnd.openxmlformats-officedocument.presentationml.tags+xml"/>
  <Override PartName="/ppt/notesSlides/notesSlide66.xml" ContentType="application/vnd.openxmlformats-officedocument.presentationml.notesSlide+xml"/>
  <Override PartName="/ppt/tags/tag84.xml" ContentType="application/vnd.openxmlformats-officedocument.presentationml.tags+xml"/>
  <Override PartName="/ppt/notesSlides/notesSlide67.xml" ContentType="application/vnd.openxmlformats-officedocument.presentationml.notesSlide+xml"/>
  <Override PartName="/ppt/tags/tag85.xml" ContentType="application/vnd.openxmlformats-officedocument.presentationml.tags+xml"/>
  <Override PartName="/ppt/notesSlides/notesSlide68.xml" ContentType="application/vnd.openxmlformats-officedocument.presentationml.notesSlide+xml"/>
  <Override PartName="/ppt/tags/tag86.xml" ContentType="application/vnd.openxmlformats-officedocument.presentationml.tags+xml"/>
  <Override PartName="/ppt/notesSlides/notesSlide69.xml" ContentType="application/vnd.openxmlformats-officedocument.presentationml.notesSlide+xml"/>
  <Override PartName="/ppt/tags/tag87.xml" ContentType="application/vnd.openxmlformats-officedocument.presentationml.tags+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8590" r:id="rId1"/>
    <p:sldMasterId id="2147488596" r:id="rId2"/>
    <p:sldMasterId id="2147488603" r:id="rId3"/>
  </p:sldMasterIdLst>
  <p:notesMasterIdLst>
    <p:notesMasterId r:id="rId74"/>
  </p:notesMasterIdLst>
  <p:handoutMasterIdLst>
    <p:handoutMasterId r:id="rId75"/>
  </p:handoutMasterIdLst>
  <p:sldIdLst>
    <p:sldId id="1594" r:id="rId4"/>
    <p:sldId id="1264" r:id="rId5"/>
    <p:sldId id="1265" r:id="rId6"/>
    <p:sldId id="1595" r:id="rId7"/>
    <p:sldId id="1596" r:id="rId8"/>
    <p:sldId id="1597" r:id="rId9"/>
    <p:sldId id="1598" r:id="rId10"/>
    <p:sldId id="1120" r:id="rId11"/>
    <p:sldId id="1593" r:id="rId12"/>
    <p:sldId id="1508" r:id="rId13"/>
    <p:sldId id="1545" r:id="rId14"/>
    <p:sldId id="1505" r:id="rId15"/>
    <p:sldId id="1591" r:id="rId16"/>
    <p:sldId id="1573" r:id="rId17"/>
    <p:sldId id="1522" r:id="rId18"/>
    <p:sldId id="1507" r:id="rId19"/>
    <p:sldId id="1574" r:id="rId20"/>
    <p:sldId id="1510" r:id="rId21"/>
    <p:sldId id="1575" r:id="rId22"/>
    <p:sldId id="1576" r:id="rId23"/>
    <p:sldId id="1511" r:id="rId24"/>
    <p:sldId id="1549" r:id="rId25"/>
    <p:sldId id="1524" r:id="rId26"/>
    <p:sldId id="1577" r:id="rId27"/>
    <p:sldId id="1523" r:id="rId28"/>
    <p:sldId id="1513" r:id="rId29"/>
    <p:sldId id="1539" r:id="rId30"/>
    <p:sldId id="1578" r:id="rId31"/>
    <p:sldId id="1542" r:id="rId32"/>
    <p:sldId id="1538" r:id="rId33"/>
    <p:sldId id="1515" r:id="rId34"/>
    <p:sldId id="1516" r:id="rId35"/>
    <p:sldId id="1579" r:id="rId36"/>
    <p:sldId id="1581" r:id="rId37"/>
    <p:sldId id="1519" r:id="rId38"/>
    <p:sldId id="1520" r:id="rId39"/>
    <p:sldId id="1540" r:id="rId40"/>
    <p:sldId id="1521" r:id="rId41"/>
    <p:sldId id="1588" r:id="rId42"/>
    <p:sldId id="1525" r:id="rId43"/>
    <p:sldId id="1546" r:id="rId44"/>
    <p:sldId id="1526" r:id="rId45"/>
    <p:sldId id="1527" r:id="rId46"/>
    <p:sldId id="1544" r:id="rId47"/>
    <p:sldId id="1543" r:id="rId48"/>
    <p:sldId id="1528" r:id="rId49"/>
    <p:sldId id="1547" r:id="rId50"/>
    <p:sldId id="1583" r:id="rId51"/>
    <p:sldId id="1548" r:id="rId52"/>
    <p:sldId id="1530" r:id="rId53"/>
    <p:sldId id="1550" r:id="rId54"/>
    <p:sldId id="1534" r:id="rId55"/>
    <p:sldId id="1535" r:id="rId56"/>
    <p:sldId id="1537" r:id="rId57"/>
    <p:sldId id="1585" r:id="rId58"/>
    <p:sldId id="1567" r:id="rId59"/>
    <p:sldId id="1584" r:id="rId60"/>
    <p:sldId id="1592" r:id="rId61"/>
    <p:sldId id="1019" r:id="rId62"/>
    <p:sldId id="1363" r:id="rId63"/>
    <p:sldId id="1599" r:id="rId64"/>
    <p:sldId id="1600" r:id="rId65"/>
    <p:sldId id="1601" r:id="rId66"/>
    <p:sldId id="1555" r:id="rId67"/>
    <p:sldId id="1556" r:id="rId68"/>
    <p:sldId id="1559" r:id="rId69"/>
    <p:sldId id="1560" r:id="rId70"/>
    <p:sldId id="1563" r:id="rId71"/>
    <p:sldId id="1565" r:id="rId72"/>
    <p:sldId id="1558" r:id="rId73"/>
  </p:sldIdLst>
  <p:sldSz cx="12192000" cy="6858000"/>
  <p:notesSz cx="9601200" cy="7315200"/>
  <p:custDataLst>
    <p:tags r:id="rId76"/>
  </p:custDataLst>
  <p:defaultTextStyle>
    <a:defPPr>
      <a:defRPr lang="en-US"/>
    </a:defPPr>
    <a:lvl1pPr algn="l" rtl="0" eaLnBrk="0" fontAlgn="base" hangingPunct="0">
      <a:spcBef>
        <a:spcPct val="0"/>
      </a:spcBef>
      <a:spcAft>
        <a:spcPct val="0"/>
      </a:spcAft>
      <a:defRPr kern="1200">
        <a:solidFill>
          <a:schemeClr val="tx1"/>
        </a:solidFill>
        <a:latin typeface="Garamond" pitchFamily="18" charset="0"/>
        <a:ea typeface="+mn-ea"/>
        <a:cs typeface="+mn-cs"/>
      </a:defRPr>
    </a:lvl1pPr>
    <a:lvl2pPr marL="609585" algn="l" rtl="0" eaLnBrk="0" fontAlgn="base" hangingPunct="0">
      <a:spcBef>
        <a:spcPct val="0"/>
      </a:spcBef>
      <a:spcAft>
        <a:spcPct val="0"/>
      </a:spcAft>
      <a:defRPr kern="1200">
        <a:solidFill>
          <a:schemeClr val="tx1"/>
        </a:solidFill>
        <a:latin typeface="Garamond" pitchFamily="18" charset="0"/>
        <a:ea typeface="+mn-ea"/>
        <a:cs typeface="+mn-cs"/>
      </a:defRPr>
    </a:lvl2pPr>
    <a:lvl3pPr marL="1219170" algn="l" rtl="0" eaLnBrk="0" fontAlgn="base" hangingPunct="0">
      <a:spcBef>
        <a:spcPct val="0"/>
      </a:spcBef>
      <a:spcAft>
        <a:spcPct val="0"/>
      </a:spcAft>
      <a:defRPr kern="1200">
        <a:solidFill>
          <a:schemeClr val="tx1"/>
        </a:solidFill>
        <a:latin typeface="Garamond" pitchFamily="18" charset="0"/>
        <a:ea typeface="+mn-ea"/>
        <a:cs typeface="+mn-cs"/>
      </a:defRPr>
    </a:lvl3pPr>
    <a:lvl4pPr marL="1828754" algn="l" rtl="0" eaLnBrk="0" fontAlgn="base" hangingPunct="0">
      <a:spcBef>
        <a:spcPct val="0"/>
      </a:spcBef>
      <a:spcAft>
        <a:spcPct val="0"/>
      </a:spcAft>
      <a:defRPr kern="1200">
        <a:solidFill>
          <a:schemeClr val="tx1"/>
        </a:solidFill>
        <a:latin typeface="Garamond" pitchFamily="18" charset="0"/>
        <a:ea typeface="+mn-ea"/>
        <a:cs typeface="+mn-cs"/>
      </a:defRPr>
    </a:lvl4pPr>
    <a:lvl5pPr marL="2438339" algn="l" rtl="0" eaLnBrk="0" fontAlgn="base" hangingPunct="0">
      <a:spcBef>
        <a:spcPct val="0"/>
      </a:spcBef>
      <a:spcAft>
        <a:spcPct val="0"/>
      </a:spcAft>
      <a:defRPr kern="1200">
        <a:solidFill>
          <a:schemeClr val="tx1"/>
        </a:solidFill>
        <a:latin typeface="Garamond" pitchFamily="18" charset="0"/>
        <a:ea typeface="+mn-ea"/>
        <a:cs typeface="+mn-cs"/>
      </a:defRPr>
    </a:lvl5pPr>
    <a:lvl6pPr marL="3047924" algn="l" defTabSz="1219170" rtl="0" eaLnBrk="1" latinLnBrk="0" hangingPunct="1">
      <a:defRPr kern="1200">
        <a:solidFill>
          <a:schemeClr val="tx1"/>
        </a:solidFill>
        <a:latin typeface="Garamond" pitchFamily="18" charset="0"/>
        <a:ea typeface="+mn-ea"/>
        <a:cs typeface="+mn-cs"/>
      </a:defRPr>
    </a:lvl6pPr>
    <a:lvl7pPr marL="3657509" algn="l" defTabSz="1219170" rtl="0" eaLnBrk="1" latinLnBrk="0" hangingPunct="1">
      <a:defRPr kern="1200">
        <a:solidFill>
          <a:schemeClr val="tx1"/>
        </a:solidFill>
        <a:latin typeface="Garamond" pitchFamily="18" charset="0"/>
        <a:ea typeface="+mn-ea"/>
        <a:cs typeface="+mn-cs"/>
      </a:defRPr>
    </a:lvl7pPr>
    <a:lvl8pPr marL="4267093" algn="l" defTabSz="1219170" rtl="0" eaLnBrk="1" latinLnBrk="0" hangingPunct="1">
      <a:defRPr kern="1200">
        <a:solidFill>
          <a:schemeClr val="tx1"/>
        </a:solidFill>
        <a:latin typeface="Garamond" pitchFamily="18" charset="0"/>
        <a:ea typeface="+mn-ea"/>
        <a:cs typeface="+mn-cs"/>
      </a:defRPr>
    </a:lvl8pPr>
    <a:lvl9pPr marL="4876678" algn="l" defTabSz="1219170" rtl="0" eaLnBrk="1" latinLnBrk="0" hangingPunct="1">
      <a:defRPr kern="1200">
        <a:solidFill>
          <a:schemeClr val="tx1"/>
        </a:solidFill>
        <a:latin typeface="Garamond" pitchFamily="18" charset="0"/>
        <a:ea typeface="+mn-ea"/>
        <a:cs typeface="+mn-cs"/>
      </a:defRPr>
    </a:lvl9pPr>
  </p:defaultTextStyle>
  <p:extLst>
    <p:ext uri="{521415D9-36F7-43E2-AB2F-B90AF26B5E84}">
      <p14:sectionLst xmlns:p14="http://schemas.microsoft.com/office/powerpoint/2010/main">
        <p14:section name="Welcome" id="{B2375C31-A281-41DE-907F-CAC2F79AD676}">
          <p14:sldIdLst>
            <p14:sldId id="1594"/>
            <p14:sldId id="1264"/>
          </p14:sldIdLst>
        </p14:section>
        <p14:section name="Title" id="{BACB6250-860E-4B21-988E-C35B84B317C8}">
          <p14:sldIdLst>
            <p14:sldId id="1265"/>
          </p14:sldIdLst>
        </p14:section>
        <p14:section name="Introduction" id="{12493262-8260-41D9-8EA8-8C9DF3CFD029}">
          <p14:sldIdLst>
            <p14:sldId id="1595"/>
            <p14:sldId id="1596"/>
            <p14:sldId id="1597"/>
            <p14:sldId id="1598"/>
            <p14:sldId id="1120"/>
            <p14:sldId id="1593"/>
          </p14:sldIdLst>
        </p14:section>
        <p14:section name="Conventional Roofing" id="{F8173152-8D99-429B-966C-F6574F6C49AB}">
          <p14:sldIdLst>
            <p14:sldId id="1508"/>
            <p14:sldId id="1545"/>
            <p14:sldId id="1505"/>
            <p14:sldId id="1591"/>
            <p14:sldId id="1573"/>
            <p14:sldId id="1522"/>
            <p14:sldId id="1507"/>
            <p14:sldId id="1574"/>
            <p14:sldId id="1510"/>
            <p14:sldId id="1575"/>
            <p14:sldId id="1576"/>
            <p14:sldId id="1511"/>
            <p14:sldId id="1549"/>
            <p14:sldId id="1524"/>
            <p14:sldId id="1577"/>
            <p14:sldId id="1523"/>
            <p14:sldId id="1513"/>
            <p14:sldId id="1539"/>
            <p14:sldId id="1578"/>
            <p14:sldId id="1542"/>
            <p14:sldId id="1538"/>
            <p14:sldId id="1515"/>
            <p14:sldId id="1516"/>
            <p14:sldId id="1579"/>
            <p14:sldId id="1581"/>
            <p14:sldId id="1519"/>
            <p14:sldId id="1520"/>
            <p14:sldId id="1540"/>
            <p14:sldId id="1521"/>
            <p14:sldId id="1588"/>
            <p14:sldId id="1525"/>
            <p14:sldId id="1546"/>
            <p14:sldId id="1526"/>
            <p14:sldId id="1527"/>
            <p14:sldId id="1544"/>
            <p14:sldId id="1543"/>
            <p14:sldId id="1528"/>
            <p14:sldId id="1547"/>
            <p14:sldId id="1583"/>
            <p14:sldId id="1548"/>
            <p14:sldId id="1530"/>
            <p14:sldId id="1550"/>
            <p14:sldId id="1534"/>
            <p14:sldId id="1535"/>
            <p14:sldId id="1537"/>
            <p14:sldId id="1585"/>
            <p14:sldId id="1567"/>
            <p14:sldId id="1584"/>
            <p14:sldId id="1592"/>
          </p14:sldIdLst>
        </p14:section>
        <p14:section name="Wrap Up / Questions" id="{942B71AE-1E43-4F9C-9CC6-F28A755D883E}">
          <p14:sldIdLst>
            <p14:sldId id="1019"/>
            <p14:sldId id="1363"/>
            <p14:sldId id="1599"/>
            <p14:sldId id="1600"/>
            <p14:sldId id="1601"/>
            <p14:sldId id="1555"/>
            <p14:sldId id="1556"/>
          </p14:sldIdLst>
        </p14:section>
        <p14:section name="Stronger Roof Solutions" id="{E9D6C867-C371-468B-8C5F-BAA387DCD2D7}">
          <p14:sldIdLst>
            <p14:sldId id="1559"/>
            <p14:sldId id="1560"/>
            <p14:sldId id="1563"/>
            <p14:sldId id="1565"/>
            <p14:sldId id="1558"/>
          </p14:sldIdLst>
        </p14:section>
      </p14:sectionLst>
    </p:ext>
    <p:ext uri="{EFAFB233-063F-42B5-8137-9DF3F51BA10A}">
      <p15:sldGuideLst xmlns:p15="http://schemas.microsoft.com/office/powerpoint/2012/main">
        <p15:guide id="1" orient="horz" pos="864" userDrawn="1">
          <p15:clr>
            <a:srgbClr val="A4A3A4"/>
          </p15:clr>
        </p15:guide>
        <p15:guide id="2" orient="horz" pos="3912" userDrawn="1">
          <p15:clr>
            <a:srgbClr val="A4A3A4"/>
          </p15:clr>
        </p15:guide>
        <p15:guide id="3" orient="horz" pos="2664" userDrawn="1">
          <p15:clr>
            <a:srgbClr val="A4A3A4"/>
          </p15:clr>
        </p15:guide>
        <p15:guide id="4" orient="horz" pos="2112" userDrawn="1">
          <p15:clr>
            <a:srgbClr val="A4A3A4"/>
          </p15:clr>
        </p15:guide>
        <p15:guide id="5" orient="horz" pos="1056" userDrawn="1">
          <p15:clr>
            <a:srgbClr val="A4A3A4"/>
          </p15:clr>
        </p15:guide>
        <p15:guide id="6" pos="7296" userDrawn="1">
          <p15:clr>
            <a:srgbClr val="A4A3A4"/>
          </p15:clr>
        </p15:guide>
        <p15:guide id="7" pos="360" userDrawn="1">
          <p15:clr>
            <a:srgbClr val="A4A3A4"/>
          </p15:clr>
        </p15:guide>
        <p15:guide id="8" pos="3648" userDrawn="1">
          <p15:clr>
            <a:srgbClr val="A4A3A4"/>
          </p15:clr>
        </p15:guide>
        <p15:guide id="9" pos="3936" userDrawn="1">
          <p15:clr>
            <a:srgbClr val="A4A3A4"/>
          </p15:clr>
        </p15:guide>
        <p15:guide id="10" pos="3840" userDrawn="1">
          <p15:clr>
            <a:srgbClr val="A4A3A4"/>
          </p15:clr>
        </p15:guide>
        <p15:guide id="12" pos="840" userDrawn="1">
          <p15:clr>
            <a:srgbClr val="A4A3A4"/>
          </p15:clr>
        </p15:guide>
        <p15:guide id="13" orient="horz" pos="816" userDrawn="1">
          <p15:clr>
            <a:srgbClr val="A4A3A4"/>
          </p15:clr>
        </p15:guide>
      </p15:sldGuideLst>
    </p:ext>
    <p:ext uri="{2D200454-40CA-4A62-9FC3-DE9A4176ACB9}">
      <p15:notesGuideLst xmlns:p15="http://schemas.microsoft.com/office/powerpoint/2012/main">
        <p15:guide id="1" orient="horz" pos="2304" userDrawn="1">
          <p15:clr>
            <a:srgbClr val="A4A3A4"/>
          </p15:clr>
        </p15:guide>
        <p15:guide id="2" pos="302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endy Carmical" initials="WC"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EEEEE"/>
    <a:srgbClr val="E6E6E6"/>
    <a:srgbClr val="FF773D"/>
    <a:srgbClr val="B87E66"/>
    <a:srgbClr val="B97558"/>
    <a:srgbClr val="B9785D"/>
    <a:srgbClr val="FF5D24"/>
    <a:srgbClr val="E23C0A"/>
    <a:srgbClr val="D64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98" autoAdjust="0"/>
    <p:restoredTop sz="56616" autoAdjust="0"/>
  </p:normalViewPr>
  <p:slideViewPr>
    <p:cSldViewPr snapToGrid="0">
      <p:cViewPr varScale="1">
        <p:scale>
          <a:sx n="77" d="100"/>
          <a:sy n="77" d="100"/>
        </p:scale>
        <p:origin x="1614" y="96"/>
      </p:cViewPr>
      <p:guideLst>
        <p:guide orient="horz" pos="864"/>
        <p:guide orient="horz" pos="3912"/>
        <p:guide orient="horz" pos="2664"/>
        <p:guide orient="horz" pos="2112"/>
        <p:guide orient="horz" pos="1056"/>
        <p:guide pos="7296"/>
        <p:guide pos="360"/>
        <p:guide pos="3648"/>
        <p:guide pos="3936"/>
        <p:guide pos="3840"/>
        <p:guide pos="840"/>
        <p:guide orient="horz" pos="816"/>
      </p:guideLst>
    </p:cSldViewPr>
  </p:slideViewPr>
  <p:outlineViewPr>
    <p:cViewPr>
      <p:scale>
        <a:sx n="33" d="100"/>
        <a:sy n="33" d="100"/>
      </p:scale>
      <p:origin x="0" y="0"/>
    </p:cViewPr>
  </p:outlineViewPr>
  <p:notesTextViewPr>
    <p:cViewPr>
      <p:scale>
        <a:sx n="3" d="2"/>
        <a:sy n="3" d="2"/>
      </p:scale>
      <p:origin x="0" y="0"/>
    </p:cViewPr>
  </p:notesTextViewPr>
  <p:sorterViewPr>
    <p:cViewPr>
      <p:scale>
        <a:sx n="120" d="100"/>
        <a:sy n="120" d="100"/>
      </p:scale>
      <p:origin x="0" y="-19014"/>
    </p:cViewPr>
  </p:sorterViewPr>
  <p:notesViewPr>
    <p:cSldViewPr snapToGrid="0" showGuides="1">
      <p:cViewPr>
        <p:scale>
          <a:sx n="80" d="100"/>
          <a:sy n="80" d="100"/>
        </p:scale>
        <p:origin x="3312" y="1278"/>
      </p:cViewPr>
      <p:guideLst>
        <p:guide orient="horz" pos="2304"/>
        <p:guide pos="3024"/>
      </p:guideLst>
    </p:cSldViewPr>
  </p:notes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notesMaster" Target="notesMasters/notesMaster1.xml"/><Relationship Id="rId79" Type="http://schemas.openxmlformats.org/officeDocument/2006/relationships/viewProps" Target="viewProp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commentAuthors" Target="commentAuthor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tags" Target="tags/tag1.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D085FB0-C8F3-4360-AF2E-449469EE6D3F}" type="doc">
      <dgm:prSet loTypeId="urn:microsoft.com/office/officeart/2008/layout/LinedList" loCatId="list" qsTypeId="urn:microsoft.com/office/officeart/2005/8/quickstyle/simple1" qsCatId="simple" csTypeId="urn:microsoft.com/office/officeart/2005/8/colors/colorful4" csCatId="colorful" phldr="1"/>
      <dgm:spPr/>
      <dgm:t>
        <a:bodyPr/>
        <a:lstStyle/>
        <a:p>
          <a:endParaRPr lang="en-US"/>
        </a:p>
      </dgm:t>
    </dgm:pt>
    <dgm:pt modelId="{BD9EF28A-FAB5-45A8-8349-7334C9B2E2C0}">
      <dgm:prSet phldrT="[Text]"/>
      <dgm:spPr/>
      <dgm:t>
        <a:bodyPr/>
        <a:lstStyle/>
        <a:p>
          <a:pPr>
            <a:spcBef>
              <a:spcPts val="3600"/>
            </a:spcBef>
          </a:pPr>
          <a:endParaRPr lang="en-US" dirty="0" smtClean="0">
            <a:solidFill>
              <a:schemeClr val="bg2"/>
            </a:solidFill>
            <a:latin typeface="Arial" panose="020B0604020202020204" pitchFamily="34" charset="0"/>
            <a:cs typeface="Arial" panose="020B0604020202020204" pitchFamily="34" charset="0"/>
          </a:endParaRPr>
        </a:p>
      </dgm:t>
    </dgm:pt>
    <dgm:pt modelId="{26BD845B-F67F-4A7A-8E7B-C418CEC67741}" type="par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AFB06E0-BD5F-4AA7-B01A-CD15777ABBB3}" type="sibTrans" cxnId="{BB95D789-4C33-4624-800B-4CB634F81BA1}">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4B4E545-2A14-4F60-8B29-2291E7146D1C}">
      <dgm:prSet phldrT="[Text]" custT="1"/>
      <dgm:spPr/>
      <dgm:t>
        <a:bodyPr/>
        <a:lstStyle/>
        <a:p>
          <a:pPr>
            <a:lnSpc>
              <a:spcPct val="120000"/>
            </a:lnSpc>
          </a:pPr>
          <a:r>
            <a:rPr lang="en-US" sz="1800" baseline="0" dirty="0" smtClean="0">
              <a:solidFill>
                <a:schemeClr val="bg2"/>
              </a:solidFill>
              <a:effectLst/>
              <a:latin typeface="Arial" panose="020B0604020202020204" pitchFamily="34" charset="0"/>
              <a:ea typeface="+mn-ea"/>
              <a:cs typeface="Arial" panose="020B0604020202020204" pitchFamily="34" charset="0"/>
            </a:rPr>
            <a:t>We reviewed Chapter 8 of the IRC 2015 Code Requirements as it pertains to Conventionally Framed Roofs including: </a:t>
          </a:r>
          <a:r>
            <a:rPr lang="en-US" altLang="en-US" sz="1800" baseline="0" dirty="0" smtClean="0">
              <a:solidFill>
                <a:schemeClr val="bg2"/>
              </a:solidFill>
              <a:latin typeface="Arial" panose="020B0604020202020204" pitchFamily="34" charset="0"/>
              <a:cs typeface="Arial" panose="020B0604020202020204" pitchFamily="34" charset="0"/>
            </a:rPr>
            <a:t>ceiling joist/rafter connections, ceiling joist lapping, fastening requirements, ceiling joist and rafter span, bearing, cutting &amp; notching, framing of openings and tie-downs.</a:t>
          </a:r>
          <a:endParaRPr lang="en-US" sz="1800" dirty="0">
            <a:solidFill>
              <a:schemeClr val="bg2"/>
            </a:solidFill>
            <a:latin typeface="Arial" panose="020B0604020202020204" pitchFamily="34" charset="0"/>
            <a:cs typeface="Arial" panose="020B0604020202020204" pitchFamily="34" charset="0"/>
          </a:endParaRPr>
        </a:p>
      </dgm:t>
    </dgm:pt>
    <dgm:pt modelId="{E6BD90FC-2754-4486-89CF-A89D6473A2F2}" type="par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B815C456-FC90-4DAB-ACA7-74B9200BACE0}" type="sibTrans" cxnId="{6DD5F5AA-692E-44EF-8C7E-0479D4F7E489}">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3A92CDE5-BE49-4E64-B141-7852F720389A}">
      <dgm:prSet phldrT="[Text]" custT="1"/>
      <dgm:spPr/>
      <dgm:t>
        <a:bodyPr/>
        <a:lstStyle/>
        <a:p>
          <a:pPr>
            <a:lnSpc>
              <a:spcPct val="120000"/>
            </a:lnSpc>
            <a:spcAft>
              <a:spcPts val="0"/>
            </a:spcAft>
          </a:pPr>
          <a:endParaRPr lang="en-US" sz="1800" baseline="0" dirty="0">
            <a:solidFill>
              <a:schemeClr val="bg2"/>
            </a:solidFill>
            <a:latin typeface="Arial" panose="020B0604020202020204" pitchFamily="34" charset="0"/>
            <a:cs typeface="Arial" panose="020B0604020202020204" pitchFamily="34" charset="0"/>
          </a:endParaRPr>
        </a:p>
      </dgm:t>
    </dgm:pt>
    <dgm:pt modelId="{5815734C-D2D1-4DEB-86A5-710FBB243CDB}" type="par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A106AB9F-8AEE-4471-B224-847910F7B328}" type="sibTrans" cxnId="{F64B0311-B8EC-46DC-9ACE-2C5EAD707366}">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C9A45544-E471-4AE7-B2A7-FCA554A55420}">
      <dgm:prSet phldrT="[Text]" custT="1"/>
      <dgm:spPr/>
      <dgm:t>
        <a:bodyPr/>
        <a:lstStyle/>
        <a:p>
          <a:pPr>
            <a:lnSpc>
              <a:spcPct val="120000"/>
            </a:lnSpc>
            <a:spcAft>
              <a:spcPts val="0"/>
            </a:spcAft>
          </a:pPr>
          <a:endParaRPr lang="en-US" sz="1800" dirty="0">
            <a:solidFill>
              <a:schemeClr val="bg2"/>
            </a:solidFill>
            <a:latin typeface="Arial" panose="020B0604020202020204" pitchFamily="34" charset="0"/>
            <a:cs typeface="Arial" panose="020B0604020202020204" pitchFamily="34" charset="0"/>
          </a:endParaRPr>
        </a:p>
      </dgm:t>
    </dgm:pt>
    <dgm:pt modelId="{E809C887-356A-4B6D-B409-75B28E21CCFE}" type="par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859ED16F-E5A0-4ED0-A974-710155084A85}" type="sibTrans" cxnId="{1D6E13C8-3C4C-495B-9D3E-0F6B5E421C80}">
      <dgm:prSet/>
      <dgm:spPr/>
      <dgm:t>
        <a:bodyPr/>
        <a:lstStyle/>
        <a:p>
          <a:endParaRPr lang="en-US">
            <a:solidFill>
              <a:schemeClr val="bg2"/>
            </a:solidFill>
            <a:latin typeface="Arial" panose="020B0604020202020204" pitchFamily="34" charset="0"/>
            <a:cs typeface="Arial" panose="020B0604020202020204" pitchFamily="34" charset="0"/>
          </a:endParaRPr>
        </a:p>
      </dgm:t>
    </dgm:pt>
    <dgm:pt modelId="{467A7CF2-1C79-4A79-888A-ED3D75379913}" type="pres">
      <dgm:prSet presAssocID="{9D085FB0-C8F3-4360-AF2E-449469EE6D3F}" presName="vert0" presStyleCnt="0">
        <dgm:presLayoutVars>
          <dgm:dir/>
          <dgm:animOne val="branch"/>
          <dgm:animLvl val="lvl"/>
        </dgm:presLayoutVars>
      </dgm:prSet>
      <dgm:spPr/>
      <dgm:t>
        <a:bodyPr/>
        <a:lstStyle/>
        <a:p>
          <a:endParaRPr lang="en-US"/>
        </a:p>
      </dgm:t>
    </dgm:pt>
    <dgm:pt modelId="{DA603D79-CDB7-49C8-827A-EC7623DEA507}" type="pres">
      <dgm:prSet presAssocID="{BD9EF28A-FAB5-45A8-8349-7334C9B2E2C0}" presName="thickLine" presStyleLbl="alignNode1" presStyleIdx="0" presStyleCnt="1"/>
      <dgm:spPr/>
    </dgm:pt>
    <dgm:pt modelId="{1762C31A-C812-4D43-90EB-4BDC09463EEC}" type="pres">
      <dgm:prSet presAssocID="{BD9EF28A-FAB5-45A8-8349-7334C9B2E2C0}" presName="horz1" presStyleCnt="0"/>
      <dgm:spPr/>
    </dgm:pt>
    <dgm:pt modelId="{D7A847E3-C326-442B-8C80-FD3184CDB6B1}" type="pres">
      <dgm:prSet presAssocID="{BD9EF28A-FAB5-45A8-8349-7334C9B2E2C0}" presName="tx1" presStyleLbl="revTx" presStyleIdx="0" presStyleCnt="4"/>
      <dgm:spPr/>
      <dgm:t>
        <a:bodyPr/>
        <a:lstStyle/>
        <a:p>
          <a:endParaRPr lang="en-US"/>
        </a:p>
      </dgm:t>
    </dgm:pt>
    <dgm:pt modelId="{F8ECA988-15F0-460B-83D7-90AF6B6A5ECA}" type="pres">
      <dgm:prSet presAssocID="{BD9EF28A-FAB5-45A8-8349-7334C9B2E2C0}" presName="vert1" presStyleCnt="0"/>
      <dgm:spPr/>
    </dgm:pt>
    <dgm:pt modelId="{35D7D461-5786-4AA1-80AE-57337F0D9B92}" type="pres">
      <dgm:prSet presAssocID="{B4B4E545-2A14-4F60-8B29-2291E7146D1C}" presName="vertSpace2a" presStyleCnt="0"/>
      <dgm:spPr/>
    </dgm:pt>
    <dgm:pt modelId="{B1F47221-D321-498A-ADF4-E61051E6B8A2}" type="pres">
      <dgm:prSet presAssocID="{B4B4E545-2A14-4F60-8B29-2291E7146D1C}" presName="horz2" presStyleCnt="0"/>
      <dgm:spPr/>
    </dgm:pt>
    <dgm:pt modelId="{95F378C2-AE71-4E16-A55C-33493E24FD72}" type="pres">
      <dgm:prSet presAssocID="{B4B4E545-2A14-4F60-8B29-2291E7146D1C}" presName="horzSpace2" presStyleCnt="0"/>
      <dgm:spPr/>
    </dgm:pt>
    <dgm:pt modelId="{C35C843B-E72F-47C9-9BCE-F349F07AF25A}" type="pres">
      <dgm:prSet presAssocID="{B4B4E545-2A14-4F60-8B29-2291E7146D1C}" presName="tx2" presStyleLbl="revTx" presStyleIdx="1" presStyleCnt="4"/>
      <dgm:spPr/>
      <dgm:t>
        <a:bodyPr/>
        <a:lstStyle/>
        <a:p>
          <a:endParaRPr lang="en-US"/>
        </a:p>
      </dgm:t>
    </dgm:pt>
    <dgm:pt modelId="{C494B0B5-6F69-4771-AB75-942EC17E1358}" type="pres">
      <dgm:prSet presAssocID="{B4B4E545-2A14-4F60-8B29-2291E7146D1C}" presName="vert2" presStyleCnt="0"/>
      <dgm:spPr/>
    </dgm:pt>
    <dgm:pt modelId="{A00A7888-2D1A-4717-98E2-CC7784818370}" type="pres">
      <dgm:prSet presAssocID="{B4B4E545-2A14-4F60-8B29-2291E7146D1C}" presName="thinLine2b" presStyleLbl="callout" presStyleIdx="0" presStyleCnt="3"/>
      <dgm:spPr/>
    </dgm:pt>
    <dgm:pt modelId="{0B5838C6-71FB-4A0D-BB01-1D0FFCB15DBC}" type="pres">
      <dgm:prSet presAssocID="{B4B4E545-2A14-4F60-8B29-2291E7146D1C}" presName="vertSpace2b" presStyleCnt="0"/>
      <dgm:spPr/>
    </dgm:pt>
    <dgm:pt modelId="{6FAF9CE7-2B52-4D60-9BA6-154C90336BD6}" type="pres">
      <dgm:prSet presAssocID="{3A92CDE5-BE49-4E64-B141-7852F720389A}" presName="horz2" presStyleCnt="0"/>
      <dgm:spPr/>
    </dgm:pt>
    <dgm:pt modelId="{64A2DB67-6FB1-4780-ADAC-6BFEE77277F6}" type="pres">
      <dgm:prSet presAssocID="{3A92CDE5-BE49-4E64-B141-7852F720389A}" presName="horzSpace2" presStyleCnt="0"/>
      <dgm:spPr/>
    </dgm:pt>
    <dgm:pt modelId="{DA09D398-B8C1-4247-BA18-2B0B69009080}" type="pres">
      <dgm:prSet presAssocID="{3A92CDE5-BE49-4E64-B141-7852F720389A}" presName="tx2" presStyleLbl="revTx" presStyleIdx="2" presStyleCnt="4"/>
      <dgm:spPr/>
      <dgm:t>
        <a:bodyPr/>
        <a:lstStyle/>
        <a:p>
          <a:endParaRPr lang="en-US"/>
        </a:p>
      </dgm:t>
    </dgm:pt>
    <dgm:pt modelId="{C86CF7BF-D83D-4ED0-9453-705ECDC437B3}" type="pres">
      <dgm:prSet presAssocID="{3A92CDE5-BE49-4E64-B141-7852F720389A}" presName="vert2" presStyleCnt="0"/>
      <dgm:spPr/>
    </dgm:pt>
    <dgm:pt modelId="{677CB70E-F932-4846-9590-43A0ED8F10E9}" type="pres">
      <dgm:prSet presAssocID="{3A92CDE5-BE49-4E64-B141-7852F720389A}" presName="thinLine2b" presStyleLbl="callout" presStyleIdx="1" presStyleCnt="3"/>
      <dgm:spPr/>
    </dgm:pt>
    <dgm:pt modelId="{3539C391-1B41-4939-A7AA-29768AA4917C}" type="pres">
      <dgm:prSet presAssocID="{3A92CDE5-BE49-4E64-B141-7852F720389A}" presName="vertSpace2b" presStyleCnt="0"/>
      <dgm:spPr/>
    </dgm:pt>
    <dgm:pt modelId="{D8D3771E-5A14-474F-A034-37E947712098}" type="pres">
      <dgm:prSet presAssocID="{C9A45544-E471-4AE7-B2A7-FCA554A55420}" presName="horz2" presStyleCnt="0"/>
      <dgm:spPr/>
    </dgm:pt>
    <dgm:pt modelId="{459FAB5C-B09A-4FF5-8297-F105F9BAB6E7}" type="pres">
      <dgm:prSet presAssocID="{C9A45544-E471-4AE7-B2A7-FCA554A55420}" presName="horzSpace2" presStyleCnt="0"/>
      <dgm:spPr/>
    </dgm:pt>
    <dgm:pt modelId="{D24FEBCF-3FCF-4D54-AE90-E717DD253ED9}" type="pres">
      <dgm:prSet presAssocID="{C9A45544-E471-4AE7-B2A7-FCA554A55420}" presName="tx2" presStyleLbl="revTx" presStyleIdx="3" presStyleCnt="4"/>
      <dgm:spPr/>
      <dgm:t>
        <a:bodyPr/>
        <a:lstStyle/>
        <a:p>
          <a:endParaRPr lang="en-US"/>
        </a:p>
      </dgm:t>
    </dgm:pt>
    <dgm:pt modelId="{29DB896A-DB09-46F7-B107-1A2BF886274F}" type="pres">
      <dgm:prSet presAssocID="{C9A45544-E471-4AE7-B2A7-FCA554A55420}" presName="vert2" presStyleCnt="0"/>
      <dgm:spPr/>
    </dgm:pt>
    <dgm:pt modelId="{95E6CF9D-4538-4B95-8337-A2AFDA67DB60}" type="pres">
      <dgm:prSet presAssocID="{C9A45544-E471-4AE7-B2A7-FCA554A55420}" presName="thinLine2b" presStyleLbl="callout" presStyleIdx="2" presStyleCnt="3"/>
      <dgm:spPr/>
    </dgm:pt>
    <dgm:pt modelId="{BF3BA795-A740-4FD6-9D11-6F0B296C38E1}" type="pres">
      <dgm:prSet presAssocID="{C9A45544-E471-4AE7-B2A7-FCA554A55420}" presName="vertSpace2b" presStyleCnt="0"/>
      <dgm:spPr/>
    </dgm:pt>
  </dgm:ptLst>
  <dgm:cxnLst>
    <dgm:cxn modelId="{3B1620C0-C83D-49B6-984D-A7BB51CA4338}" type="presOf" srcId="{C9A45544-E471-4AE7-B2A7-FCA554A55420}" destId="{D24FEBCF-3FCF-4D54-AE90-E717DD253ED9}" srcOrd="0" destOrd="0" presId="urn:microsoft.com/office/officeart/2008/layout/LinedList"/>
    <dgm:cxn modelId="{6DD5F5AA-692E-44EF-8C7E-0479D4F7E489}" srcId="{BD9EF28A-FAB5-45A8-8349-7334C9B2E2C0}" destId="{B4B4E545-2A14-4F60-8B29-2291E7146D1C}" srcOrd="0" destOrd="0" parTransId="{E6BD90FC-2754-4486-89CF-A89D6473A2F2}" sibTransId="{B815C456-FC90-4DAB-ACA7-74B9200BACE0}"/>
    <dgm:cxn modelId="{7412D85D-C572-4B7A-B8A1-20E5FE2C6F75}" type="presOf" srcId="{9D085FB0-C8F3-4360-AF2E-449469EE6D3F}" destId="{467A7CF2-1C79-4A79-888A-ED3D75379913}" srcOrd="0" destOrd="0" presId="urn:microsoft.com/office/officeart/2008/layout/LinedList"/>
    <dgm:cxn modelId="{BB95D789-4C33-4624-800B-4CB634F81BA1}" srcId="{9D085FB0-C8F3-4360-AF2E-449469EE6D3F}" destId="{BD9EF28A-FAB5-45A8-8349-7334C9B2E2C0}" srcOrd="0" destOrd="0" parTransId="{26BD845B-F67F-4A7A-8E7B-C418CEC67741}" sibTransId="{BAFB06E0-BD5F-4AA7-B01A-CD15777ABBB3}"/>
    <dgm:cxn modelId="{F64B0311-B8EC-46DC-9ACE-2C5EAD707366}" srcId="{BD9EF28A-FAB5-45A8-8349-7334C9B2E2C0}" destId="{3A92CDE5-BE49-4E64-B141-7852F720389A}" srcOrd="1" destOrd="0" parTransId="{5815734C-D2D1-4DEB-86A5-710FBB243CDB}" sibTransId="{A106AB9F-8AEE-4471-B224-847910F7B328}"/>
    <dgm:cxn modelId="{1D6E13C8-3C4C-495B-9D3E-0F6B5E421C80}" srcId="{BD9EF28A-FAB5-45A8-8349-7334C9B2E2C0}" destId="{C9A45544-E471-4AE7-B2A7-FCA554A55420}" srcOrd="2" destOrd="0" parTransId="{E809C887-356A-4B6D-B409-75B28E21CCFE}" sibTransId="{859ED16F-E5A0-4ED0-A974-710155084A85}"/>
    <dgm:cxn modelId="{2DAB3B29-F81C-446F-8387-85F7901B8DB4}" type="presOf" srcId="{BD9EF28A-FAB5-45A8-8349-7334C9B2E2C0}" destId="{D7A847E3-C326-442B-8C80-FD3184CDB6B1}" srcOrd="0" destOrd="0" presId="urn:microsoft.com/office/officeart/2008/layout/LinedList"/>
    <dgm:cxn modelId="{22D6E17A-610B-4B53-82A0-BB2167312F4C}" type="presOf" srcId="{B4B4E545-2A14-4F60-8B29-2291E7146D1C}" destId="{C35C843B-E72F-47C9-9BCE-F349F07AF25A}" srcOrd="0" destOrd="0" presId="urn:microsoft.com/office/officeart/2008/layout/LinedList"/>
    <dgm:cxn modelId="{59E1044D-F14E-491C-9224-DCBF72FBF65D}" type="presOf" srcId="{3A92CDE5-BE49-4E64-B141-7852F720389A}" destId="{DA09D398-B8C1-4247-BA18-2B0B69009080}" srcOrd="0" destOrd="0" presId="urn:microsoft.com/office/officeart/2008/layout/LinedList"/>
    <dgm:cxn modelId="{9237908D-A333-43AD-B3CF-AB78C2B00850}" type="presParOf" srcId="{467A7CF2-1C79-4A79-888A-ED3D75379913}" destId="{DA603D79-CDB7-49C8-827A-EC7623DEA507}" srcOrd="0" destOrd="0" presId="urn:microsoft.com/office/officeart/2008/layout/LinedList"/>
    <dgm:cxn modelId="{5EFA262B-0B53-4F24-AEB9-DD8B31D7F79C}" type="presParOf" srcId="{467A7CF2-1C79-4A79-888A-ED3D75379913}" destId="{1762C31A-C812-4D43-90EB-4BDC09463EEC}" srcOrd="1" destOrd="0" presId="urn:microsoft.com/office/officeart/2008/layout/LinedList"/>
    <dgm:cxn modelId="{1C2172FD-7F07-4316-B259-2575748E66BD}" type="presParOf" srcId="{1762C31A-C812-4D43-90EB-4BDC09463EEC}" destId="{D7A847E3-C326-442B-8C80-FD3184CDB6B1}" srcOrd="0" destOrd="0" presId="urn:microsoft.com/office/officeart/2008/layout/LinedList"/>
    <dgm:cxn modelId="{2BEEC9F5-A199-4F13-8848-B4ED0F750D5F}" type="presParOf" srcId="{1762C31A-C812-4D43-90EB-4BDC09463EEC}" destId="{F8ECA988-15F0-460B-83D7-90AF6B6A5ECA}" srcOrd="1" destOrd="0" presId="urn:microsoft.com/office/officeart/2008/layout/LinedList"/>
    <dgm:cxn modelId="{4E5DD1B5-D08A-42EE-BBB7-527600721564}" type="presParOf" srcId="{F8ECA988-15F0-460B-83D7-90AF6B6A5ECA}" destId="{35D7D461-5786-4AA1-80AE-57337F0D9B92}" srcOrd="0" destOrd="0" presId="urn:microsoft.com/office/officeart/2008/layout/LinedList"/>
    <dgm:cxn modelId="{56315DA1-C636-43FF-B474-F7BA00B5A298}" type="presParOf" srcId="{F8ECA988-15F0-460B-83D7-90AF6B6A5ECA}" destId="{B1F47221-D321-498A-ADF4-E61051E6B8A2}" srcOrd="1" destOrd="0" presId="urn:microsoft.com/office/officeart/2008/layout/LinedList"/>
    <dgm:cxn modelId="{8BE3E00E-914D-475D-ABAC-F10AC9E9F2A8}" type="presParOf" srcId="{B1F47221-D321-498A-ADF4-E61051E6B8A2}" destId="{95F378C2-AE71-4E16-A55C-33493E24FD72}" srcOrd="0" destOrd="0" presId="urn:microsoft.com/office/officeart/2008/layout/LinedList"/>
    <dgm:cxn modelId="{67868DF4-233D-428F-B7A9-F983966DA79B}" type="presParOf" srcId="{B1F47221-D321-498A-ADF4-E61051E6B8A2}" destId="{C35C843B-E72F-47C9-9BCE-F349F07AF25A}" srcOrd="1" destOrd="0" presId="urn:microsoft.com/office/officeart/2008/layout/LinedList"/>
    <dgm:cxn modelId="{7BAB3ED5-6701-46B6-967B-22501F0C5D71}" type="presParOf" srcId="{B1F47221-D321-498A-ADF4-E61051E6B8A2}" destId="{C494B0B5-6F69-4771-AB75-942EC17E1358}" srcOrd="2" destOrd="0" presId="urn:microsoft.com/office/officeart/2008/layout/LinedList"/>
    <dgm:cxn modelId="{907CE5CA-CEA8-4BA3-9936-3B9ABDF60087}" type="presParOf" srcId="{F8ECA988-15F0-460B-83D7-90AF6B6A5ECA}" destId="{A00A7888-2D1A-4717-98E2-CC7784818370}" srcOrd="2" destOrd="0" presId="urn:microsoft.com/office/officeart/2008/layout/LinedList"/>
    <dgm:cxn modelId="{CD63B4C1-5C5D-46E2-9EC1-49DC1C656713}" type="presParOf" srcId="{F8ECA988-15F0-460B-83D7-90AF6B6A5ECA}" destId="{0B5838C6-71FB-4A0D-BB01-1D0FFCB15DBC}" srcOrd="3" destOrd="0" presId="urn:microsoft.com/office/officeart/2008/layout/LinedList"/>
    <dgm:cxn modelId="{773E2F99-7AE4-4E3D-B654-3042C56EC37A}" type="presParOf" srcId="{F8ECA988-15F0-460B-83D7-90AF6B6A5ECA}" destId="{6FAF9CE7-2B52-4D60-9BA6-154C90336BD6}" srcOrd="4" destOrd="0" presId="urn:microsoft.com/office/officeart/2008/layout/LinedList"/>
    <dgm:cxn modelId="{069EEDBF-87B9-47E0-9D7B-822AB4364ED3}" type="presParOf" srcId="{6FAF9CE7-2B52-4D60-9BA6-154C90336BD6}" destId="{64A2DB67-6FB1-4780-ADAC-6BFEE77277F6}" srcOrd="0" destOrd="0" presId="urn:microsoft.com/office/officeart/2008/layout/LinedList"/>
    <dgm:cxn modelId="{FC4EFB1F-515C-4B4B-9895-951B704EC513}" type="presParOf" srcId="{6FAF9CE7-2B52-4D60-9BA6-154C90336BD6}" destId="{DA09D398-B8C1-4247-BA18-2B0B69009080}" srcOrd="1" destOrd="0" presId="urn:microsoft.com/office/officeart/2008/layout/LinedList"/>
    <dgm:cxn modelId="{DD540B92-5001-4339-BA13-58E038137F70}" type="presParOf" srcId="{6FAF9CE7-2B52-4D60-9BA6-154C90336BD6}" destId="{C86CF7BF-D83D-4ED0-9453-705ECDC437B3}" srcOrd="2" destOrd="0" presId="urn:microsoft.com/office/officeart/2008/layout/LinedList"/>
    <dgm:cxn modelId="{0051D856-262E-4458-9411-1D61CC2398EB}" type="presParOf" srcId="{F8ECA988-15F0-460B-83D7-90AF6B6A5ECA}" destId="{677CB70E-F932-4846-9590-43A0ED8F10E9}" srcOrd="5" destOrd="0" presId="urn:microsoft.com/office/officeart/2008/layout/LinedList"/>
    <dgm:cxn modelId="{C5A1647B-BD94-4485-82AD-513B59B1D1C7}" type="presParOf" srcId="{F8ECA988-15F0-460B-83D7-90AF6B6A5ECA}" destId="{3539C391-1B41-4939-A7AA-29768AA4917C}" srcOrd="6" destOrd="0" presId="urn:microsoft.com/office/officeart/2008/layout/LinedList"/>
    <dgm:cxn modelId="{D7DA75E9-FD5F-4AF1-9A7F-8748E5BAB367}" type="presParOf" srcId="{F8ECA988-15F0-460B-83D7-90AF6B6A5ECA}" destId="{D8D3771E-5A14-474F-A034-37E947712098}" srcOrd="7" destOrd="0" presId="urn:microsoft.com/office/officeart/2008/layout/LinedList"/>
    <dgm:cxn modelId="{3394D144-3E0D-4D10-B9B4-1C7A3345F8B9}" type="presParOf" srcId="{D8D3771E-5A14-474F-A034-37E947712098}" destId="{459FAB5C-B09A-4FF5-8297-F105F9BAB6E7}" srcOrd="0" destOrd="0" presId="urn:microsoft.com/office/officeart/2008/layout/LinedList"/>
    <dgm:cxn modelId="{69E9C785-C9D3-4BAD-8526-A8BF2605684A}" type="presParOf" srcId="{D8D3771E-5A14-474F-A034-37E947712098}" destId="{D24FEBCF-3FCF-4D54-AE90-E717DD253ED9}" srcOrd="1" destOrd="0" presId="urn:microsoft.com/office/officeart/2008/layout/LinedList"/>
    <dgm:cxn modelId="{F5364C8F-A96F-41C5-9EE0-DC40BBC45C25}" type="presParOf" srcId="{D8D3771E-5A14-474F-A034-37E947712098}" destId="{29DB896A-DB09-46F7-B107-1A2BF886274F}" srcOrd="2" destOrd="0" presId="urn:microsoft.com/office/officeart/2008/layout/LinedList"/>
    <dgm:cxn modelId="{D8A23DCE-F388-4B18-9490-A4886ADC6960}" type="presParOf" srcId="{F8ECA988-15F0-460B-83D7-90AF6B6A5ECA}" destId="{95E6CF9D-4538-4B95-8337-A2AFDA67DB60}" srcOrd="8" destOrd="0" presId="urn:microsoft.com/office/officeart/2008/layout/LinedList"/>
    <dgm:cxn modelId="{F08413B6-F3A5-46CF-8721-A6907009056A}" type="presParOf" srcId="{F8ECA988-15F0-460B-83D7-90AF6B6A5ECA}" destId="{BF3BA795-A740-4FD6-9D11-6F0B296C38E1}" srcOrd="9"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603D79-CDB7-49C8-827A-EC7623DEA507}">
      <dsp:nvSpPr>
        <dsp:cNvPr id="0" name=""/>
        <dsp:cNvSpPr/>
      </dsp:nvSpPr>
      <dsp:spPr>
        <a:xfrm>
          <a:off x="0" y="0"/>
          <a:ext cx="10961065" cy="0"/>
        </a:xfrm>
        <a:prstGeom prst="line">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A847E3-C326-442B-8C80-FD3184CDB6B1}">
      <dsp:nvSpPr>
        <dsp:cNvPr id="0" name=""/>
        <dsp:cNvSpPr/>
      </dsp:nvSpPr>
      <dsp:spPr>
        <a:xfrm>
          <a:off x="0" y="0"/>
          <a:ext cx="2192213" cy="48339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endParaRPr lang="en-US" sz="6500" kern="1200" dirty="0" smtClean="0">
            <a:solidFill>
              <a:schemeClr val="bg2"/>
            </a:solidFill>
            <a:latin typeface="Arial" panose="020B0604020202020204" pitchFamily="34" charset="0"/>
            <a:cs typeface="Arial" panose="020B0604020202020204" pitchFamily="34" charset="0"/>
          </a:endParaRPr>
        </a:p>
      </dsp:txBody>
      <dsp:txXfrm>
        <a:off x="0" y="0"/>
        <a:ext cx="2192213" cy="4833939"/>
      </dsp:txXfrm>
    </dsp:sp>
    <dsp:sp modelId="{C35C843B-E72F-47C9-9BCE-F349F07AF25A}">
      <dsp:nvSpPr>
        <dsp:cNvPr id="0" name=""/>
        <dsp:cNvSpPr/>
      </dsp:nvSpPr>
      <dsp:spPr>
        <a:xfrm>
          <a:off x="2356628" y="75530"/>
          <a:ext cx="8604436"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20000"/>
            </a:lnSpc>
            <a:spcBef>
              <a:spcPct val="0"/>
            </a:spcBef>
            <a:spcAft>
              <a:spcPct val="35000"/>
            </a:spcAft>
          </a:pPr>
          <a:r>
            <a:rPr lang="en-US" sz="1800" kern="1200" baseline="0" dirty="0" smtClean="0">
              <a:solidFill>
                <a:schemeClr val="bg2"/>
              </a:solidFill>
              <a:effectLst/>
              <a:latin typeface="Arial" panose="020B0604020202020204" pitchFamily="34" charset="0"/>
              <a:ea typeface="+mn-ea"/>
              <a:cs typeface="Arial" panose="020B0604020202020204" pitchFamily="34" charset="0"/>
            </a:rPr>
            <a:t>We reviewed Chapter 8 of the IRC 2015 Code Requirements as it pertains to Conventionally Framed Roofs including: </a:t>
          </a:r>
          <a:r>
            <a:rPr lang="en-US" altLang="en-US" sz="1800" kern="1200" baseline="0" dirty="0" smtClean="0">
              <a:solidFill>
                <a:schemeClr val="bg2"/>
              </a:solidFill>
              <a:latin typeface="Arial" panose="020B0604020202020204" pitchFamily="34" charset="0"/>
              <a:cs typeface="Arial" panose="020B0604020202020204" pitchFamily="34" charset="0"/>
            </a:rPr>
            <a:t>ceiling joist/rafter connections, ceiling joist lapping, fastening requirements, ceiling joist and rafter span, bearing, cutting &amp; notching, framing of openings and tie-downs.</a:t>
          </a:r>
          <a:endParaRPr lang="en-US" sz="1800" kern="1200" dirty="0">
            <a:solidFill>
              <a:schemeClr val="bg2"/>
            </a:solidFill>
            <a:latin typeface="Arial" panose="020B0604020202020204" pitchFamily="34" charset="0"/>
            <a:cs typeface="Arial" panose="020B0604020202020204" pitchFamily="34" charset="0"/>
          </a:endParaRPr>
        </a:p>
      </dsp:txBody>
      <dsp:txXfrm>
        <a:off x="2356628" y="75530"/>
        <a:ext cx="8604436" cy="1510605"/>
      </dsp:txXfrm>
    </dsp:sp>
    <dsp:sp modelId="{A00A7888-2D1A-4717-98E2-CC7784818370}">
      <dsp:nvSpPr>
        <dsp:cNvPr id="0" name=""/>
        <dsp:cNvSpPr/>
      </dsp:nvSpPr>
      <dsp:spPr>
        <a:xfrm>
          <a:off x="2192213" y="1586136"/>
          <a:ext cx="8768852"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A09D398-B8C1-4247-BA18-2B0B69009080}">
      <dsp:nvSpPr>
        <dsp:cNvPr id="0" name=""/>
        <dsp:cNvSpPr/>
      </dsp:nvSpPr>
      <dsp:spPr>
        <a:xfrm>
          <a:off x="2356628" y="1661666"/>
          <a:ext cx="8604436"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20000"/>
            </a:lnSpc>
            <a:spcBef>
              <a:spcPct val="0"/>
            </a:spcBef>
            <a:spcAft>
              <a:spcPts val="0"/>
            </a:spcAft>
          </a:pPr>
          <a:endParaRPr lang="en-US" sz="1800" kern="1200" baseline="0" dirty="0">
            <a:solidFill>
              <a:schemeClr val="bg2"/>
            </a:solidFill>
            <a:latin typeface="Arial" panose="020B0604020202020204" pitchFamily="34" charset="0"/>
            <a:cs typeface="Arial" panose="020B0604020202020204" pitchFamily="34" charset="0"/>
          </a:endParaRPr>
        </a:p>
      </dsp:txBody>
      <dsp:txXfrm>
        <a:off x="2356628" y="1661666"/>
        <a:ext cx="8604436" cy="1510605"/>
      </dsp:txXfrm>
    </dsp:sp>
    <dsp:sp modelId="{677CB70E-F932-4846-9590-43A0ED8F10E9}">
      <dsp:nvSpPr>
        <dsp:cNvPr id="0" name=""/>
        <dsp:cNvSpPr/>
      </dsp:nvSpPr>
      <dsp:spPr>
        <a:xfrm>
          <a:off x="2192213" y="3172272"/>
          <a:ext cx="8768852"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24FEBCF-3FCF-4D54-AE90-E717DD253ED9}">
      <dsp:nvSpPr>
        <dsp:cNvPr id="0" name=""/>
        <dsp:cNvSpPr/>
      </dsp:nvSpPr>
      <dsp:spPr>
        <a:xfrm>
          <a:off x="2356628" y="3247802"/>
          <a:ext cx="8604436" cy="1510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20000"/>
            </a:lnSpc>
            <a:spcBef>
              <a:spcPct val="0"/>
            </a:spcBef>
            <a:spcAft>
              <a:spcPts val="0"/>
            </a:spcAft>
          </a:pPr>
          <a:endParaRPr lang="en-US" sz="1800" kern="1200" dirty="0">
            <a:solidFill>
              <a:schemeClr val="bg2"/>
            </a:solidFill>
            <a:latin typeface="Arial" panose="020B0604020202020204" pitchFamily="34" charset="0"/>
            <a:cs typeface="Arial" panose="020B0604020202020204" pitchFamily="34" charset="0"/>
          </a:endParaRPr>
        </a:p>
      </dsp:txBody>
      <dsp:txXfrm>
        <a:off x="2356628" y="3247802"/>
        <a:ext cx="8604436" cy="1510605"/>
      </dsp:txXfrm>
    </dsp:sp>
    <dsp:sp modelId="{95E6CF9D-4538-4B95-8337-A2AFDA67DB60}">
      <dsp:nvSpPr>
        <dsp:cNvPr id="0" name=""/>
        <dsp:cNvSpPr/>
      </dsp:nvSpPr>
      <dsp:spPr>
        <a:xfrm>
          <a:off x="2192213" y="4758408"/>
          <a:ext cx="8768852" cy="0"/>
        </a:xfrm>
        <a:prstGeom prst="line">
          <a:avLst/>
        </a:prstGeom>
        <a:solidFill>
          <a:schemeClr val="accent4">
            <a:hueOff val="0"/>
            <a:satOff val="0"/>
            <a:lumOff val="0"/>
            <a:alphaOff val="0"/>
          </a:schemeClr>
        </a:solidFill>
        <a:ln w="25400" cap="flat" cmpd="sng" algn="ctr">
          <a:solidFill>
            <a:schemeClr val="accent4">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3" y="1"/>
            <a:ext cx="4158853" cy="365276"/>
          </a:xfrm>
          <a:prstGeom prst="rect">
            <a:avLst/>
          </a:prstGeom>
          <a:noFill/>
          <a:ln w="9525">
            <a:noFill/>
            <a:miter lim="800000"/>
            <a:headEnd/>
            <a:tailEnd/>
          </a:ln>
          <a:effectLst/>
        </p:spPr>
        <p:txBody>
          <a:bodyPr vert="horz" wrap="square" lIns="97554" tIns="48776" rIns="97554" bIns="48776" numCol="1" anchor="t" anchorCtr="0" compatLnSpc="1">
            <a:prstTxWarp prst="textNoShape">
              <a:avLst/>
            </a:prstTxWarp>
          </a:bodyPr>
          <a:lstStyle>
            <a:lvl1pPr defTabSz="975736" eaLnBrk="1" hangingPunct="1">
              <a:defRPr sz="1200">
                <a:latin typeface="Times New Roman" pitchFamily="18" charset="0"/>
              </a:defRPr>
            </a:lvl1pPr>
          </a:lstStyle>
          <a:p>
            <a:pPr>
              <a:defRPr/>
            </a:pPr>
            <a:endParaRPr lang="en-US" dirty="0"/>
          </a:p>
        </p:txBody>
      </p:sp>
      <p:sp>
        <p:nvSpPr>
          <p:cNvPr id="69635" name="Rectangle 3"/>
          <p:cNvSpPr>
            <a:spLocks noGrp="1" noChangeArrowheads="1"/>
          </p:cNvSpPr>
          <p:nvPr>
            <p:ph type="dt" sz="quarter" idx="1"/>
          </p:nvPr>
        </p:nvSpPr>
        <p:spPr bwMode="auto">
          <a:xfrm>
            <a:off x="5440269" y="1"/>
            <a:ext cx="4158853" cy="365276"/>
          </a:xfrm>
          <a:prstGeom prst="rect">
            <a:avLst/>
          </a:prstGeom>
          <a:noFill/>
          <a:ln w="9525">
            <a:noFill/>
            <a:miter lim="800000"/>
            <a:headEnd/>
            <a:tailEnd/>
          </a:ln>
          <a:effectLst/>
        </p:spPr>
        <p:txBody>
          <a:bodyPr vert="horz" wrap="square" lIns="97554" tIns="48776" rIns="97554" bIns="48776" numCol="1" anchor="t" anchorCtr="0" compatLnSpc="1">
            <a:prstTxWarp prst="textNoShape">
              <a:avLst/>
            </a:prstTxWarp>
          </a:bodyPr>
          <a:lstStyle>
            <a:lvl1pPr algn="r" defTabSz="975736" eaLnBrk="1" hangingPunct="1">
              <a:defRPr sz="1200">
                <a:latin typeface="Times New Roman" pitchFamily="18" charset="0"/>
              </a:defRPr>
            </a:lvl1pPr>
          </a:lstStyle>
          <a:p>
            <a:pPr>
              <a:defRPr/>
            </a:pPr>
            <a:endParaRPr lang="en-US" dirty="0"/>
          </a:p>
        </p:txBody>
      </p:sp>
      <p:sp>
        <p:nvSpPr>
          <p:cNvPr id="69636" name="Rectangle 4"/>
          <p:cNvSpPr>
            <a:spLocks noGrp="1" noChangeArrowheads="1"/>
          </p:cNvSpPr>
          <p:nvPr>
            <p:ph type="ftr" sz="quarter" idx="2"/>
          </p:nvPr>
        </p:nvSpPr>
        <p:spPr bwMode="auto">
          <a:xfrm>
            <a:off x="3" y="6948715"/>
            <a:ext cx="4158853" cy="365276"/>
          </a:xfrm>
          <a:prstGeom prst="rect">
            <a:avLst/>
          </a:prstGeom>
          <a:noFill/>
          <a:ln w="9525">
            <a:noFill/>
            <a:miter lim="800000"/>
            <a:headEnd/>
            <a:tailEnd/>
          </a:ln>
          <a:effectLst/>
        </p:spPr>
        <p:txBody>
          <a:bodyPr vert="horz" wrap="square" lIns="97554" tIns="48776" rIns="97554" bIns="48776" numCol="1" anchor="b" anchorCtr="0" compatLnSpc="1">
            <a:prstTxWarp prst="textNoShape">
              <a:avLst/>
            </a:prstTxWarp>
          </a:bodyPr>
          <a:lstStyle>
            <a:lvl1pPr defTabSz="975736" eaLnBrk="1" hangingPunct="1">
              <a:defRPr sz="1200">
                <a:latin typeface="Times New Roman" pitchFamily="18" charset="0"/>
              </a:defRPr>
            </a:lvl1pPr>
          </a:lstStyle>
          <a:p>
            <a:pPr>
              <a:defRPr/>
            </a:pPr>
            <a:endParaRPr lang="en-US" dirty="0"/>
          </a:p>
        </p:txBody>
      </p:sp>
      <p:sp>
        <p:nvSpPr>
          <p:cNvPr id="69637" name="Rectangle 5"/>
          <p:cNvSpPr>
            <a:spLocks noGrp="1" noChangeArrowheads="1"/>
          </p:cNvSpPr>
          <p:nvPr>
            <p:ph type="sldNum" sz="quarter" idx="3"/>
          </p:nvPr>
        </p:nvSpPr>
        <p:spPr bwMode="auto">
          <a:xfrm>
            <a:off x="5440269" y="6948715"/>
            <a:ext cx="4158853" cy="365276"/>
          </a:xfrm>
          <a:prstGeom prst="rect">
            <a:avLst/>
          </a:prstGeom>
          <a:noFill/>
          <a:ln w="9525">
            <a:noFill/>
            <a:miter lim="800000"/>
            <a:headEnd/>
            <a:tailEnd/>
          </a:ln>
          <a:effectLst/>
        </p:spPr>
        <p:txBody>
          <a:bodyPr vert="horz" wrap="square" lIns="97554" tIns="48776" rIns="97554" bIns="48776" numCol="1" anchor="b" anchorCtr="0" compatLnSpc="1">
            <a:prstTxWarp prst="textNoShape">
              <a:avLst/>
            </a:prstTxWarp>
          </a:bodyPr>
          <a:lstStyle>
            <a:lvl1pPr algn="r" defTabSz="975736" eaLnBrk="1" hangingPunct="1">
              <a:defRPr sz="1200">
                <a:latin typeface="Times New Roman" pitchFamily="18" charset="0"/>
              </a:defRPr>
            </a:lvl1pPr>
          </a:lstStyle>
          <a:p>
            <a:pPr>
              <a:defRPr/>
            </a:pPr>
            <a:fld id="{B5092C0F-7E05-41B3-AD0A-6B475C5C5C8A}" type="slidenum">
              <a:rPr lang="en-US"/>
              <a:pPr>
                <a:defRPr/>
              </a:pPr>
              <a:t>‹#›</a:t>
            </a:fld>
            <a:endParaRPr lang="en-US" dirty="0"/>
          </a:p>
        </p:txBody>
      </p:sp>
    </p:spTree>
    <p:extLst>
      <p:ext uri="{BB962C8B-B14F-4D97-AF65-F5344CB8AC3E}">
        <p14:creationId xmlns:p14="http://schemas.microsoft.com/office/powerpoint/2010/main" val="1472257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3" y="1"/>
            <a:ext cx="4158853" cy="365276"/>
          </a:xfrm>
          <a:prstGeom prst="rect">
            <a:avLst/>
          </a:prstGeom>
          <a:noFill/>
          <a:ln w="9525">
            <a:noFill/>
            <a:miter lim="800000"/>
            <a:headEnd/>
            <a:tailEnd/>
          </a:ln>
          <a:effectLst/>
        </p:spPr>
        <p:txBody>
          <a:bodyPr vert="horz" wrap="square" lIns="97554" tIns="48776" rIns="97554" bIns="48776" numCol="1" anchor="t" anchorCtr="0" compatLnSpc="1">
            <a:prstTxWarp prst="textNoShape">
              <a:avLst/>
            </a:prstTxWarp>
          </a:bodyPr>
          <a:lstStyle>
            <a:lvl1pPr defTabSz="975736" eaLnBrk="1" hangingPunct="1">
              <a:defRPr sz="1200">
                <a:latin typeface="Times New Roman" pitchFamily="18" charset="0"/>
              </a:defRPr>
            </a:lvl1pPr>
          </a:lstStyle>
          <a:p>
            <a:pPr>
              <a:defRPr/>
            </a:pPr>
            <a:endParaRPr lang="en-US" dirty="0"/>
          </a:p>
        </p:txBody>
      </p:sp>
      <p:sp>
        <p:nvSpPr>
          <p:cNvPr id="13315" name="Rectangle 3"/>
          <p:cNvSpPr>
            <a:spLocks noGrp="1" noChangeArrowheads="1"/>
          </p:cNvSpPr>
          <p:nvPr>
            <p:ph type="dt" idx="1"/>
          </p:nvPr>
        </p:nvSpPr>
        <p:spPr bwMode="auto">
          <a:xfrm>
            <a:off x="5440269" y="1"/>
            <a:ext cx="4158853" cy="365276"/>
          </a:xfrm>
          <a:prstGeom prst="rect">
            <a:avLst/>
          </a:prstGeom>
          <a:noFill/>
          <a:ln w="9525">
            <a:noFill/>
            <a:miter lim="800000"/>
            <a:headEnd/>
            <a:tailEnd/>
          </a:ln>
          <a:effectLst/>
        </p:spPr>
        <p:txBody>
          <a:bodyPr vert="horz" wrap="square" lIns="97554" tIns="48776" rIns="97554" bIns="48776" numCol="1" anchor="t" anchorCtr="0" compatLnSpc="1">
            <a:prstTxWarp prst="textNoShape">
              <a:avLst/>
            </a:prstTxWarp>
          </a:bodyPr>
          <a:lstStyle>
            <a:lvl1pPr algn="r" defTabSz="975736" eaLnBrk="1" hangingPunct="1">
              <a:defRPr sz="1200">
                <a:latin typeface="Times New Roman" pitchFamily="18" charset="0"/>
              </a:defRPr>
            </a:lvl1pPr>
          </a:lstStyle>
          <a:p>
            <a:pPr>
              <a:defRPr/>
            </a:pPr>
            <a:endParaRPr lang="en-US" dirty="0"/>
          </a:p>
        </p:txBody>
      </p:sp>
      <p:sp>
        <p:nvSpPr>
          <p:cNvPr id="83972" name="Rectangle 4"/>
          <p:cNvSpPr>
            <a:spLocks noGrp="1" noRot="1" noChangeAspect="1" noChangeArrowheads="1" noTextEdit="1"/>
          </p:cNvSpPr>
          <p:nvPr>
            <p:ph type="sldImg" idx="2"/>
          </p:nvPr>
        </p:nvSpPr>
        <p:spPr bwMode="auto">
          <a:xfrm>
            <a:off x="2362200" y="550863"/>
            <a:ext cx="4876800" cy="2743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7" name="Rectangle 5"/>
          <p:cNvSpPr>
            <a:spLocks noGrp="1" noChangeArrowheads="1"/>
          </p:cNvSpPr>
          <p:nvPr>
            <p:ph type="body" sz="quarter" idx="3"/>
          </p:nvPr>
        </p:nvSpPr>
        <p:spPr bwMode="auto">
          <a:xfrm>
            <a:off x="960542" y="3474965"/>
            <a:ext cx="7680127" cy="3291113"/>
          </a:xfrm>
          <a:prstGeom prst="rect">
            <a:avLst/>
          </a:prstGeom>
          <a:noFill/>
          <a:ln w="9525">
            <a:noFill/>
            <a:miter lim="800000"/>
            <a:headEnd/>
            <a:tailEnd/>
          </a:ln>
          <a:effectLst/>
        </p:spPr>
        <p:txBody>
          <a:bodyPr vert="horz" wrap="square" lIns="97554" tIns="48776" rIns="97554" bIns="48776"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3318" name="Rectangle 6"/>
          <p:cNvSpPr>
            <a:spLocks noGrp="1" noChangeArrowheads="1"/>
          </p:cNvSpPr>
          <p:nvPr>
            <p:ph type="ftr" sz="quarter" idx="4"/>
          </p:nvPr>
        </p:nvSpPr>
        <p:spPr bwMode="auto">
          <a:xfrm>
            <a:off x="3" y="6948715"/>
            <a:ext cx="4158853" cy="365276"/>
          </a:xfrm>
          <a:prstGeom prst="rect">
            <a:avLst/>
          </a:prstGeom>
          <a:noFill/>
          <a:ln w="9525">
            <a:noFill/>
            <a:miter lim="800000"/>
            <a:headEnd/>
            <a:tailEnd/>
          </a:ln>
          <a:effectLst/>
        </p:spPr>
        <p:txBody>
          <a:bodyPr vert="horz" wrap="square" lIns="97554" tIns="48776" rIns="97554" bIns="48776" numCol="1" anchor="b" anchorCtr="0" compatLnSpc="1">
            <a:prstTxWarp prst="textNoShape">
              <a:avLst/>
            </a:prstTxWarp>
          </a:bodyPr>
          <a:lstStyle>
            <a:lvl1pPr defTabSz="975736" eaLnBrk="1" hangingPunct="1">
              <a:defRPr sz="1200">
                <a:latin typeface="Times New Roman" pitchFamily="18" charset="0"/>
              </a:defRPr>
            </a:lvl1pPr>
          </a:lstStyle>
          <a:p>
            <a:pPr>
              <a:defRPr/>
            </a:pPr>
            <a:endParaRPr lang="en-US" dirty="0"/>
          </a:p>
        </p:txBody>
      </p:sp>
      <p:sp>
        <p:nvSpPr>
          <p:cNvPr id="13319" name="Rectangle 7"/>
          <p:cNvSpPr>
            <a:spLocks noGrp="1" noChangeArrowheads="1"/>
          </p:cNvSpPr>
          <p:nvPr>
            <p:ph type="sldNum" sz="quarter" idx="5"/>
          </p:nvPr>
        </p:nvSpPr>
        <p:spPr bwMode="auto">
          <a:xfrm>
            <a:off x="5440269" y="6948715"/>
            <a:ext cx="4158853" cy="365276"/>
          </a:xfrm>
          <a:prstGeom prst="rect">
            <a:avLst/>
          </a:prstGeom>
          <a:noFill/>
          <a:ln w="9525">
            <a:noFill/>
            <a:miter lim="800000"/>
            <a:headEnd/>
            <a:tailEnd/>
          </a:ln>
          <a:effectLst/>
        </p:spPr>
        <p:txBody>
          <a:bodyPr vert="horz" wrap="square" lIns="97554" tIns="48776" rIns="97554" bIns="48776" numCol="1" anchor="b" anchorCtr="0" compatLnSpc="1">
            <a:prstTxWarp prst="textNoShape">
              <a:avLst/>
            </a:prstTxWarp>
          </a:bodyPr>
          <a:lstStyle>
            <a:lvl1pPr algn="r" defTabSz="975736" eaLnBrk="1" hangingPunct="1">
              <a:defRPr sz="1200">
                <a:latin typeface="Times New Roman" pitchFamily="18" charset="0"/>
              </a:defRPr>
            </a:lvl1pPr>
          </a:lstStyle>
          <a:p>
            <a:pPr>
              <a:defRPr/>
            </a:pPr>
            <a:fld id="{D3774B40-ABF1-44BE-8390-A5BE0A0D865E}" type="slidenum">
              <a:rPr lang="en-US"/>
              <a:pPr>
                <a:defRPr/>
              </a:pPr>
              <a:t>‹#›</a:t>
            </a:fld>
            <a:endParaRPr lang="en-US" dirty="0"/>
          </a:p>
        </p:txBody>
      </p:sp>
    </p:spTree>
    <p:extLst>
      <p:ext uri="{BB962C8B-B14F-4D97-AF65-F5344CB8AC3E}">
        <p14:creationId xmlns:p14="http://schemas.microsoft.com/office/powerpoint/2010/main" val="21767097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Times New Roman" panose="02020603050405020304" pitchFamily="18" charset="0"/>
      </a:defRPr>
    </a:lvl1pPr>
    <a:lvl2pPr marL="609585"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Times New Roman" panose="02020603050405020304" pitchFamily="18" charset="0"/>
      </a:defRPr>
    </a:lvl2pPr>
    <a:lvl3pPr marL="121917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Times New Roman" panose="02020603050405020304" pitchFamily="18" charset="0"/>
      </a:defRPr>
    </a:lvl3pPr>
    <a:lvl4pPr marL="1828754"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Times New Roman" panose="02020603050405020304" pitchFamily="18" charset="0"/>
      </a:defRPr>
    </a:lvl4pPr>
    <a:lvl5pPr marL="2438339"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Times New Roman" panose="02020603050405020304" pitchFamily="18" charset="0"/>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a:t>
            </a:fld>
            <a:endParaRPr lang="en-US" dirty="0"/>
          </a:p>
        </p:txBody>
      </p:sp>
    </p:spTree>
    <p:extLst>
      <p:ext uri="{BB962C8B-B14F-4D97-AF65-F5344CB8AC3E}">
        <p14:creationId xmlns:p14="http://schemas.microsoft.com/office/powerpoint/2010/main" val="15710351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Say: </a:t>
            </a:r>
            <a:r>
              <a:rPr lang="en-US" sz="1200" dirty="0" smtClean="0"/>
              <a:t>The International Residential Code (IRC) and the International Building Code (IBC) define guidelines for building conventional light-frame wood structures without the need for engineering analysis of each component. This is known as prescriptive framing. </a:t>
            </a:r>
          </a:p>
          <a:p>
            <a:endParaRPr lang="en-US" b="1" dirty="0" smtClean="0"/>
          </a:p>
          <a:p>
            <a:r>
              <a:rPr lang="en-US" dirty="0" smtClean="0"/>
              <a:t>This course focuses on</a:t>
            </a:r>
            <a:r>
              <a:rPr lang="en-US" baseline="0" dirty="0" smtClean="0"/>
              <a:t> the IRC, Chapter 8, Section R802. The building codes address several requirements for Conventionally Framed Roof Construction. Today we’ll be focusing on the parts of the code that are required for conventionally framed roofs as relevant for Building Inspectors, Building Officials and Builders.</a:t>
            </a:r>
          </a:p>
          <a:p>
            <a:endParaRPr lang="en-US" baseline="0" dirty="0" smtClean="0"/>
          </a:p>
          <a:p>
            <a:r>
              <a:rPr lang="en-US" baseline="0" dirty="0" smtClean="0"/>
              <a:t>For more information on Conventional Light-Frame Construction please see Section 2308 in the IBC.</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a:t>
            </a:fld>
            <a:endParaRPr lang="en-US" dirty="0"/>
          </a:p>
        </p:txBody>
      </p:sp>
    </p:spTree>
    <p:extLst>
      <p:ext uri="{BB962C8B-B14F-4D97-AF65-F5344CB8AC3E}">
        <p14:creationId xmlns:p14="http://schemas.microsoft.com/office/powerpoint/2010/main" val="13024489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 </a:t>
            </a:r>
            <a:r>
              <a:rPr lang="en-US" dirty="0" smtClean="0"/>
              <a:t>To start, let’s look at the two most common types of wood roof construction: Truss and Stick-Framed Systems. </a:t>
            </a:r>
          </a:p>
          <a:p>
            <a:endParaRPr lang="en-US" dirty="0" smtClean="0"/>
          </a:p>
          <a:p>
            <a:r>
              <a:rPr lang="en-US" dirty="0" smtClean="0"/>
              <a:t>Stick-Framed Systems consist of repetitive rafters and ceiling joists. Truss Roof Systems use prefabricated trusses placed at a prescribed spacing. Both approaches are widely used today. Stick framing has been around the longest - however, 4 out of 5 new homes built in the U.S. use truss construction.</a:t>
            </a:r>
          </a:p>
          <a:p>
            <a:r>
              <a:rPr lang="en-US" dirty="0" smtClean="0"/>
              <a:t> </a:t>
            </a:r>
          </a:p>
          <a:p>
            <a:r>
              <a:rPr lang="en-US" dirty="0" smtClean="0"/>
              <a:t>Each type of</a:t>
            </a:r>
            <a:r>
              <a:rPr lang="en-US" baseline="0" dirty="0" smtClean="0"/>
              <a:t> roof construction has </a:t>
            </a:r>
            <a:r>
              <a:rPr lang="en-US" dirty="0" smtClean="0"/>
              <a:t>pros and cons. One main difference is that stick framing is done onsite, and trusses are made at a component manufacturer in a controlled environment. This means that stick framing has less lead time since trusses have to be ordered from the factory. However, since trusses are made at the factory they can be installed quickly and quality control is very consistent. </a:t>
            </a:r>
          </a:p>
          <a:p>
            <a:endParaRPr lang="en-US" dirty="0" smtClean="0"/>
          </a:p>
          <a:p>
            <a:r>
              <a:rPr lang="en-US" dirty="0" smtClean="0"/>
              <a:t>Our course focuses on stick framed construction.</a:t>
            </a:r>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a:t>
            </a:fld>
            <a:endParaRPr lang="en-US" dirty="0"/>
          </a:p>
        </p:txBody>
      </p:sp>
    </p:spTree>
    <p:extLst>
      <p:ext uri="{BB962C8B-B14F-4D97-AF65-F5344CB8AC3E}">
        <p14:creationId xmlns:p14="http://schemas.microsoft.com/office/powerpoint/2010/main" val="20632041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 </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One benefit of conventionally framed roofs is more flexibility of the roofline, this system</a:t>
            </a:r>
            <a:r>
              <a:rPr lang="en-US" sz="1200" kern="1200" baseline="0" dirty="0" smtClean="0">
                <a:solidFill>
                  <a:schemeClr val="tx1"/>
                </a:solidFill>
                <a:effectLst/>
                <a:latin typeface="Times New Roman" panose="02020603050405020304" pitchFamily="18" charset="0"/>
                <a:ea typeface="+mn-ea"/>
                <a:cs typeface="Times New Roman" panose="02020603050405020304" pitchFamily="18" charset="0"/>
              </a:rPr>
              <a:t> allows for more complex framing</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a:t>
            </a:r>
          </a:p>
          <a:p>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Valley rafters follow the line of the valley where two perpendicular sides of the roof meet. Valley rafters are structural members, which need to be deeper than common rafters because they support a greater load and to provide full bearing for the rafter ends (jack rafters). </a:t>
            </a:r>
            <a:r>
              <a:rPr lang="en-US" baseline="0" dirty="0" smtClean="0"/>
              <a:t>**Note </a:t>
            </a:r>
            <a:r>
              <a:rPr lang="en-US" dirty="0" smtClean="0"/>
              <a:t>the large shaded area of the roof that the single valley rafter supports.</a:t>
            </a:r>
            <a:endParaRPr lang="en-US" sz="1200" kern="1200" dirty="0" smtClean="0">
              <a:solidFill>
                <a:schemeClr val="tx1"/>
              </a:solidFill>
              <a:effectLst/>
              <a:latin typeface="Times New Roman" panose="02020603050405020304" pitchFamily="18" charset="0"/>
              <a:ea typeface="+mn-ea"/>
              <a:cs typeface="Times New Roman" panose="02020603050405020304" pitchFamily="18" charset="0"/>
            </a:endParaRPr>
          </a:p>
          <a:p>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 </a:t>
            </a:r>
          </a:p>
          <a:p>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Hip rafters form the angles at the junction of inclined planes of the roof. Hip rafters attach to a ridge and the brace lands on a wall. </a:t>
            </a:r>
          </a:p>
          <a:p>
            <a:endParaRPr lang="en-US" dirty="0" smtClean="0"/>
          </a:p>
          <a:p>
            <a:r>
              <a:rPr lang="en-US" b="1" dirty="0" smtClean="0"/>
              <a:t>Do:</a:t>
            </a:r>
            <a:r>
              <a:rPr lang="en-US" b="1" baseline="0" dirty="0" smtClean="0"/>
              <a:t> </a:t>
            </a:r>
            <a:r>
              <a:rPr lang="en-US" baseline="0" dirty="0" smtClean="0"/>
              <a:t>Point out valley, hip and common rafters and area of load supported by valley rafter</a:t>
            </a:r>
          </a:p>
          <a:p>
            <a:endParaRPr lang="en-US" baseline="0" dirty="0" smtClean="0"/>
          </a:p>
          <a:p>
            <a:r>
              <a:rPr lang="en-US" b="1" baseline="0" dirty="0" smtClean="0"/>
              <a:t>Test Question</a:t>
            </a:r>
          </a:p>
          <a:p>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Valley Rafters are structural members that need to be deeper than common rafters are because they are load bearing and need to provide full bearing for the rafter ends. </a:t>
            </a:r>
          </a:p>
          <a:p>
            <a:r>
              <a:rPr lang="en-US" sz="1200" b="1" kern="1200" dirty="0" smtClean="0">
                <a:solidFill>
                  <a:schemeClr val="tx1"/>
                </a:solidFill>
                <a:effectLst/>
                <a:latin typeface="Times New Roman" panose="02020603050405020304" pitchFamily="18" charset="0"/>
                <a:ea typeface="+mn-ea"/>
                <a:cs typeface="Times New Roman" panose="02020603050405020304" pitchFamily="18" charset="0"/>
              </a:rPr>
              <a:t>True</a:t>
            </a:r>
            <a:endParaRPr lang="en-US" sz="1200" kern="1200" dirty="0" smtClean="0">
              <a:solidFill>
                <a:schemeClr val="tx1"/>
              </a:solidFill>
              <a:effectLst/>
              <a:latin typeface="Times New Roman" panose="02020603050405020304" pitchFamily="18" charset="0"/>
              <a:ea typeface="+mn-ea"/>
              <a:cs typeface="Times New Roman" panose="02020603050405020304" pitchFamily="18" charset="0"/>
            </a:endParaRPr>
          </a:p>
          <a:p>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False</a:t>
            </a:r>
            <a:endParaRPr lang="en-US" baseline="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12</a:t>
            </a:fld>
            <a:endParaRPr lang="en-US" dirty="0"/>
          </a:p>
        </p:txBody>
      </p:sp>
    </p:spTree>
    <p:extLst>
      <p:ext uri="{BB962C8B-B14F-4D97-AF65-F5344CB8AC3E}">
        <p14:creationId xmlns:p14="http://schemas.microsoft.com/office/powerpoint/2010/main" val="8041197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Times New Roman" panose="02020603050405020304" pitchFamily="18" charset="0"/>
                <a:ea typeface="+mn-ea"/>
                <a:cs typeface="Times New Roman" panose="02020603050405020304" pitchFamily="18" charset="0"/>
              </a:rPr>
              <a:t>Say</a:t>
            </a:r>
            <a:r>
              <a:rPr lang="en-US" sz="1200" b="1"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At its most basic, a ridge board is held up by the rafters, and a ridge beam holds up the rafters. </a:t>
            </a:r>
          </a:p>
          <a:p>
            <a:endParaRPr lang="en-US" sz="1200" kern="1200" dirty="0" smtClean="0">
              <a:solidFill>
                <a:schemeClr val="tx1"/>
              </a:solidFill>
              <a:effectLst/>
              <a:latin typeface="Times New Roman" panose="02020603050405020304" pitchFamily="18" charset="0"/>
              <a:ea typeface="+mn-ea"/>
              <a:cs typeface="Times New Roman" panose="02020603050405020304" pitchFamily="18" charset="0"/>
            </a:endParaRPr>
          </a:p>
          <a:p>
            <a:r>
              <a:rPr lang="en-US" sz="1200" kern="1200" dirty="0" smtClean="0">
                <a:solidFill>
                  <a:schemeClr val="tx1"/>
                </a:solidFill>
                <a:latin typeface="Times New Roman" panose="02020603050405020304" pitchFamily="18" charset="0"/>
                <a:ea typeface="+mn-ea"/>
                <a:cs typeface="Times New Roman" panose="02020603050405020304" pitchFamily="18" charset="0"/>
              </a:rPr>
              <a:t>The ridge beam is a structural member which supports the weight of the rafters. </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The beam needs to be specifically designed for the project.</a:t>
            </a:r>
            <a:endParaRPr lang="en-US" sz="1200" kern="1200" dirty="0" smtClean="0">
              <a:solidFill>
                <a:schemeClr val="tx1"/>
              </a:solidFill>
              <a:latin typeface="Times New Roman" panose="02020603050405020304" pitchFamily="18" charset="0"/>
              <a:ea typeface="+mn-ea"/>
              <a:cs typeface="Times New Roman" panose="02020603050405020304" pitchFamily="18" charset="0"/>
            </a:endParaRPr>
          </a:p>
          <a:p>
            <a:endParaRPr lang="en-US" sz="1200" kern="1200" dirty="0" smtClean="0">
              <a:solidFill>
                <a:schemeClr val="tx1"/>
              </a:solidFill>
              <a:latin typeface="Times New Roman" panose="02020603050405020304" pitchFamily="18" charset="0"/>
              <a:ea typeface="+mn-ea"/>
              <a:cs typeface="Times New Roman" panose="02020603050405020304" pitchFamily="18" charset="0"/>
            </a:endParaRPr>
          </a:p>
          <a:p>
            <a:r>
              <a:rPr lang="en-US" sz="1200" kern="1200" dirty="0" smtClean="0">
                <a:solidFill>
                  <a:schemeClr val="tx1"/>
                </a:solidFill>
                <a:latin typeface="Times New Roman" panose="02020603050405020304" pitchFamily="18" charset="0"/>
                <a:ea typeface="+mn-ea"/>
                <a:cs typeface="Times New Roman" panose="02020603050405020304" pitchFamily="18" charset="0"/>
              </a:rPr>
              <a:t>The ridge board is a non-structural member where the rafters meet and are fastened to the board.  The ridge board does not support the weight of the rafters, they are held up by the force of the opposing rafters. The board provides a nailing surface and can be a 1-by since it is non-structural.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anose="02020603050405020304" pitchFamily="18" charset="0"/>
              <a:ea typeface="+mn-ea"/>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13</a:t>
            </a:fld>
            <a:endParaRPr lang="en-US" dirty="0"/>
          </a:p>
        </p:txBody>
      </p:sp>
    </p:spTree>
    <p:extLst>
      <p:ext uri="{BB962C8B-B14F-4D97-AF65-F5344CB8AC3E}">
        <p14:creationId xmlns:p14="http://schemas.microsoft.com/office/powerpoint/2010/main" val="2999168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r>
              <a:rPr lang="en-US" b="1" baseline="0" dirty="0" smtClean="0"/>
              <a:t> </a:t>
            </a:r>
            <a:r>
              <a:rPr lang="en-US" b="0" baseline="0" dirty="0" smtClean="0"/>
              <a:t>Here is the first code section. You can reference the code in the handout. Each section has a reference number so participants can easily follow. This code section is labeled as one and corresponds to the code section labeled as one in the handout.</a:t>
            </a:r>
          </a:p>
          <a:p>
            <a:endParaRPr lang="en-US" b="0" baseline="0" dirty="0" smtClean="0"/>
          </a:p>
          <a:p>
            <a:pPr marL="171450" indent="-171450">
              <a:buFont typeface="Arial" panose="020B0604020202020204" pitchFamily="34" charset="0"/>
              <a:buChar char="•"/>
            </a:pPr>
            <a:r>
              <a:rPr lang="en-US" b="0" baseline="0" dirty="0" smtClean="0"/>
              <a:t>Framing details apply to roofs with a minimum slope of 3:12</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baseline="0" dirty="0" smtClean="0"/>
              <a:t>Mid-section focuses on concrete and masonry which we don’t focus on in this course. </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baseline="0" dirty="0" smtClean="0"/>
              <a:t>Components of roof-ceilings will be fastened in accordance with Table R602.3.(1) which we will review later in the course</a:t>
            </a:r>
          </a:p>
          <a:p>
            <a:pPr marL="171450" indent="-171450">
              <a:buFont typeface="Arial" panose="020B0604020202020204" pitchFamily="34" charset="0"/>
              <a:buChar char="•"/>
            </a:pPr>
            <a:endParaRPr lang="en-US" b="0" baseline="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14</a:t>
            </a:fld>
            <a:endParaRPr lang="en-US" dirty="0"/>
          </a:p>
        </p:txBody>
      </p:sp>
    </p:spTree>
    <p:extLst>
      <p:ext uri="{BB962C8B-B14F-4D97-AF65-F5344CB8AC3E}">
        <p14:creationId xmlns:p14="http://schemas.microsoft.com/office/powerpoint/2010/main" val="4423087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dirty="0" smtClean="0"/>
              <a:t>The</a:t>
            </a:r>
            <a:r>
              <a:rPr lang="en-US" baseline="0" dirty="0" smtClean="0"/>
              <a:t> </a:t>
            </a:r>
            <a:r>
              <a:rPr lang="en-US" dirty="0" smtClean="0"/>
              <a:t>framing </a:t>
            </a:r>
            <a:r>
              <a:rPr lang="en-US" dirty="0"/>
              <a:t>details </a:t>
            </a:r>
            <a:r>
              <a:rPr lang="en-US" dirty="0" smtClean="0"/>
              <a:t>to follow apply </a:t>
            </a:r>
            <a:r>
              <a:rPr lang="en-US" dirty="0"/>
              <a:t>to roofs that have a slope over 3:12. </a:t>
            </a:r>
          </a:p>
          <a:p>
            <a:endParaRPr lang="en-US" dirty="0" smtClean="0"/>
          </a:p>
          <a:p>
            <a:r>
              <a:rPr lang="en-US" dirty="0" smtClean="0"/>
              <a:t>The </a:t>
            </a:r>
            <a:r>
              <a:rPr lang="en-US" dirty="0"/>
              <a:t>reasons </a:t>
            </a:r>
            <a:r>
              <a:rPr lang="en-US" dirty="0" smtClean="0"/>
              <a:t>for this restriction</a:t>
            </a:r>
            <a:r>
              <a:rPr lang="en-US" baseline="0" dirty="0" smtClean="0"/>
              <a:t> are</a:t>
            </a:r>
            <a:r>
              <a:rPr lang="en-US" dirty="0" smtClean="0"/>
              <a:t>:</a:t>
            </a:r>
            <a:endParaRPr lang="en-US" dirty="0"/>
          </a:p>
          <a:p>
            <a:pPr marL="237692" indent="-237692">
              <a:buAutoNum type="arabicParenR"/>
            </a:pPr>
            <a:r>
              <a:rPr lang="en-US" dirty="0"/>
              <a:t>Roofs with higher </a:t>
            </a:r>
            <a:r>
              <a:rPr lang="en-US" dirty="0" smtClean="0"/>
              <a:t>rafter slopes and parallel joists are </a:t>
            </a:r>
            <a:r>
              <a:rPr lang="en-US" dirty="0"/>
              <a:t>built to </a:t>
            </a:r>
            <a:r>
              <a:rPr lang="en-US" dirty="0" smtClean="0"/>
              <a:t>be a rigid triangle.</a:t>
            </a:r>
          </a:p>
          <a:p>
            <a:pPr marL="237692" indent="-237692">
              <a:buAutoNum type="arabicParenR"/>
            </a:pPr>
            <a:r>
              <a:rPr lang="en-US" dirty="0" smtClean="0"/>
              <a:t>As </a:t>
            </a:r>
            <a:r>
              <a:rPr lang="en-US" dirty="0"/>
              <a:t>the roof gets </a:t>
            </a:r>
            <a:r>
              <a:rPr lang="en-US" dirty="0" smtClean="0"/>
              <a:t>lower, </a:t>
            </a:r>
            <a:r>
              <a:rPr lang="en-US" dirty="0"/>
              <a:t>the rafters no longer hold the </a:t>
            </a:r>
            <a:r>
              <a:rPr lang="en-US" dirty="0" smtClean="0"/>
              <a:t>ridge up; </a:t>
            </a:r>
            <a:r>
              <a:rPr lang="en-US" dirty="0"/>
              <a:t>the </a:t>
            </a:r>
            <a:r>
              <a:rPr lang="en-US" dirty="0" smtClean="0"/>
              <a:t>ridge </a:t>
            </a:r>
            <a:r>
              <a:rPr lang="en-US" dirty="0"/>
              <a:t>becomes more flexible like a joint. </a:t>
            </a:r>
            <a:r>
              <a:rPr lang="en-US" dirty="0" smtClean="0"/>
              <a:t>This changes</a:t>
            </a:r>
            <a:r>
              <a:rPr lang="en-US" baseline="0" dirty="0" smtClean="0"/>
              <a:t> the dynamics to make the lower slope not fit the prescriptive requirements.</a:t>
            </a:r>
            <a:endParaRPr lang="en-US" dirty="0"/>
          </a:p>
          <a:p>
            <a:endParaRPr lang="en-US" b="0" baseline="0" dirty="0" smtClean="0"/>
          </a:p>
          <a:p>
            <a:pPr defTabSz="950793">
              <a:defRPr/>
            </a:pPr>
            <a:r>
              <a:rPr lang="en-US" b="1" baseline="0" dirty="0" smtClean="0"/>
              <a:t>Do: </a:t>
            </a:r>
            <a:r>
              <a:rPr lang="en-US" b="0" baseline="0" dirty="0" smtClean="0"/>
              <a:t>Discuss bullets one and two. On bullet three, CLICK to show joint action.</a:t>
            </a:r>
            <a:endParaRPr lang="en-US" b="1" dirty="0"/>
          </a:p>
          <a:p>
            <a:endParaRPr lang="en-US" dirty="0"/>
          </a:p>
          <a:p>
            <a:endParaRPr lang="en-US" dirty="0"/>
          </a:p>
          <a:p>
            <a:r>
              <a:rPr lang="en-US" dirty="0"/>
              <a:t> </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15</a:t>
            </a:fld>
            <a:endParaRPr lang="en-US" dirty="0"/>
          </a:p>
        </p:txBody>
      </p:sp>
    </p:spTree>
    <p:extLst>
      <p:ext uri="{BB962C8B-B14F-4D97-AF65-F5344CB8AC3E}">
        <p14:creationId xmlns:p14="http://schemas.microsoft.com/office/powerpoint/2010/main" val="25195474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 </a:t>
            </a:r>
            <a:r>
              <a:rPr lang="en-US" b="0" dirty="0" smtClean="0"/>
              <a:t>Any general search will give</a:t>
            </a:r>
            <a:r>
              <a:rPr lang="en-US" b="0" baseline="0" dirty="0" smtClean="0"/>
              <a:t> you options for web tools that will help you determine the slope and skew.</a:t>
            </a:r>
            <a:endParaRPr lang="en-US" b="0" dirty="0" smtClean="0"/>
          </a:p>
          <a:p>
            <a:endParaRPr lang="en-US" b="0" dirty="0" smtClean="0"/>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16</a:t>
            </a:fld>
            <a:endParaRPr lang="en-US" dirty="0"/>
          </a:p>
        </p:txBody>
      </p:sp>
    </p:spTree>
    <p:extLst>
      <p:ext uri="{BB962C8B-B14F-4D97-AF65-F5344CB8AC3E}">
        <p14:creationId xmlns:p14="http://schemas.microsoft.com/office/powerpoint/2010/main" val="36711169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r>
              <a:rPr lang="en-US" b="1" baseline="0" dirty="0" smtClean="0"/>
              <a:t> </a:t>
            </a:r>
            <a:r>
              <a:rPr lang="en-US" b="0" baseline="0" dirty="0" smtClean="0"/>
              <a:t>Point out as needed that the code is listed in the handout.</a:t>
            </a:r>
            <a:endParaRPr lang="en-US" b="1" baseline="0" dirty="0" smtClean="0"/>
          </a:p>
          <a:p>
            <a:endParaRPr lang="en-US" b="0" baseline="0" dirty="0" smtClean="0"/>
          </a:p>
          <a:p>
            <a:pPr marL="171450" indent="-171450">
              <a:buFont typeface="Arial" panose="020B0604020202020204" pitchFamily="34" charset="0"/>
              <a:buChar char="•"/>
            </a:pPr>
            <a:r>
              <a:rPr lang="en-US" b="0" baseline="0" dirty="0" smtClean="0"/>
              <a:t>Rafters should be framed not more than 1 ½ inches offset</a:t>
            </a:r>
          </a:p>
          <a:p>
            <a:pPr marL="171450" indent="-171450">
              <a:buFont typeface="Arial" panose="020B0604020202020204" pitchFamily="34" charset="0"/>
              <a:buChar char="•"/>
            </a:pPr>
            <a:r>
              <a:rPr lang="en-US" b="0" baseline="0" dirty="0" smtClean="0"/>
              <a:t>Ridge board shall not be less than 1 inch nominal thickness</a:t>
            </a:r>
            <a:endParaRPr lang="en-US" b="1"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17</a:t>
            </a:fld>
            <a:endParaRPr lang="en-US" dirty="0"/>
          </a:p>
        </p:txBody>
      </p:sp>
    </p:spTree>
    <p:extLst>
      <p:ext uri="{BB962C8B-B14F-4D97-AF65-F5344CB8AC3E}">
        <p14:creationId xmlns:p14="http://schemas.microsoft.com/office/powerpoint/2010/main" val="40970180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770">
              <a:defRPr/>
            </a:pPr>
            <a:r>
              <a:rPr lang="en-US" altLang="en-US" b="1" dirty="0" smtClean="0"/>
              <a:t>Say: </a:t>
            </a:r>
            <a:r>
              <a:rPr lang="en-US" altLang="en-US" dirty="0" smtClean="0"/>
              <a:t>The ridge board is a non-structural member that keeps the opposite ends of the rafters in place. The rafters push against each other and keep the roof shape stable. </a:t>
            </a:r>
          </a:p>
          <a:p>
            <a:pPr defTabSz="950770">
              <a:defRPr/>
            </a:pPr>
            <a:endParaRPr lang="en-US" altLang="en-US" b="1" dirty="0" smtClean="0"/>
          </a:p>
          <a:p>
            <a:pPr marL="178274" indent="-178274" defTabSz="950770">
              <a:buFont typeface="Arial" panose="020B0604020202020204" pitchFamily="34" charset="0"/>
              <a:buChar char="•"/>
              <a:defRPr/>
            </a:pPr>
            <a:r>
              <a:rPr lang="en-US" altLang="en-US" b="0" dirty="0" smtClean="0"/>
              <a:t>Ridge</a:t>
            </a:r>
            <a:r>
              <a:rPr lang="en-US" altLang="en-US" b="0" baseline="0" dirty="0" smtClean="0"/>
              <a:t> boards shouldn’t be less in depth than the end of the rafter. </a:t>
            </a:r>
          </a:p>
          <a:p>
            <a:pPr marL="178274" indent="-178274" defTabSz="950770">
              <a:buFont typeface="Arial" panose="020B0604020202020204" pitchFamily="34" charset="0"/>
              <a:buChar char="•"/>
              <a:defRPr/>
            </a:pPr>
            <a:r>
              <a:rPr lang="en-US" altLang="en-US" b="0" dirty="0" smtClean="0"/>
              <a:t>Image</a:t>
            </a:r>
            <a:r>
              <a:rPr lang="en-US" altLang="en-US" b="0" baseline="0" dirty="0" smtClean="0"/>
              <a:t> on right shows the WRONG way. Rafters should not be more than 1 ½ inches offset. When the rafters are set too far apart it creates very weak construction.</a:t>
            </a:r>
          </a:p>
          <a:p>
            <a:pPr marL="178274" indent="-178274" defTabSz="950770">
              <a:buFont typeface="Arial" panose="020B0604020202020204" pitchFamily="34" charset="0"/>
              <a:buChar char="•"/>
              <a:defRPr/>
            </a:pPr>
            <a:endParaRPr lang="en-US" b="0" baseline="0" dirty="0" smtClean="0"/>
          </a:p>
          <a:p>
            <a:pPr marL="0" indent="0" defTabSz="950770">
              <a:buFont typeface="Arial" panose="020B0604020202020204" pitchFamily="34" charset="0"/>
              <a:buNone/>
              <a:defRPr/>
            </a:pPr>
            <a:r>
              <a:rPr lang="en-US" b="1" baseline="0" dirty="0" smtClean="0"/>
              <a:t>Test Question</a:t>
            </a:r>
          </a:p>
          <a:p>
            <a:pPr lvl="0"/>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Roof systems are made with repetitive rafters and joists and should not be offset more than:  </a:t>
            </a:r>
          </a:p>
          <a:p>
            <a:pPr lvl="0"/>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24 inches</a:t>
            </a:r>
          </a:p>
          <a:p>
            <a:pPr lvl="0"/>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18 inches</a:t>
            </a:r>
          </a:p>
          <a:p>
            <a:pPr lvl="0"/>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5 inches</a:t>
            </a:r>
          </a:p>
          <a:p>
            <a:r>
              <a:rPr lang="en-US" sz="1200" b="1" kern="1200" dirty="0" smtClean="0">
                <a:solidFill>
                  <a:schemeClr val="tx1"/>
                </a:solidFill>
                <a:effectLst/>
                <a:latin typeface="Times New Roman" panose="02020603050405020304" pitchFamily="18" charset="0"/>
                <a:ea typeface="+mn-ea"/>
                <a:cs typeface="Times New Roman" panose="02020603050405020304" pitchFamily="18" charset="0"/>
              </a:rPr>
              <a:t>1 ½ inches</a:t>
            </a:r>
            <a:endParaRPr lang="en-US" b="1"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18</a:t>
            </a:fld>
            <a:endParaRPr lang="en-US" dirty="0"/>
          </a:p>
        </p:txBody>
      </p:sp>
    </p:spTree>
    <p:extLst>
      <p:ext uri="{BB962C8B-B14F-4D97-AF65-F5344CB8AC3E}">
        <p14:creationId xmlns:p14="http://schemas.microsoft.com/office/powerpoint/2010/main" val="29801488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 </a:t>
            </a:r>
            <a:r>
              <a:rPr lang="en-US" b="0" dirty="0" smtClean="0"/>
              <a:t>The IRC requirements for</a:t>
            </a:r>
            <a:r>
              <a:rPr lang="en-US" b="0" baseline="0" dirty="0" smtClean="0"/>
              <a:t> hip and valley rafters are:</a:t>
            </a:r>
          </a:p>
          <a:p>
            <a:endParaRPr lang="en-US" b="0" baseline="0" dirty="0" smtClean="0"/>
          </a:p>
          <a:p>
            <a:pPr marL="171450" indent="-171450">
              <a:buFont typeface="Arial" panose="020B0604020202020204" pitchFamily="34" charset="0"/>
              <a:buChar char="•"/>
            </a:pPr>
            <a:r>
              <a:rPr lang="en-US" b="0" baseline="0" dirty="0" smtClean="0"/>
              <a:t>Valley and Hip rafters should be at least 2 inches thick</a:t>
            </a:r>
          </a:p>
          <a:p>
            <a:pPr marL="171450" indent="-171450">
              <a:buFont typeface="Arial" panose="020B0604020202020204" pitchFamily="34" charset="0"/>
              <a:buChar char="•"/>
            </a:pPr>
            <a:r>
              <a:rPr lang="en-US" b="0" baseline="0" dirty="0" smtClean="0"/>
              <a:t>Hip and valley rafters should be supported by a brace to a bearing partition or be designed to carry a specific load at that point</a:t>
            </a:r>
          </a:p>
          <a:p>
            <a:pPr marL="171450" indent="-171450">
              <a:buFont typeface="Arial" panose="020B0604020202020204" pitchFamily="34" charset="0"/>
              <a:buChar char="•"/>
            </a:pPr>
            <a:r>
              <a:rPr lang="en-US" b="0" baseline="0" dirty="0" smtClean="0"/>
              <a:t>If the roof is less than 3:12 all members that support rafters and ceiling joists should be designed as beams</a:t>
            </a:r>
            <a:endParaRPr lang="en-US" b="1"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19</a:t>
            </a:fld>
            <a:endParaRPr lang="en-US" dirty="0"/>
          </a:p>
        </p:txBody>
      </p:sp>
    </p:spTree>
    <p:extLst>
      <p:ext uri="{BB962C8B-B14F-4D97-AF65-F5344CB8AC3E}">
        <p14:creationId xmlns:p14="http://schemas.microsoft.com/office/powerpoint/2010/main" val="3479664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46">
              <a:defRPr>
                <a:solidFill>
                  <a:schemeClr val="tx1"/>
                </a:solidFill>
                <a:latin typeface="Garamond" pitchFamily="18" charset="0"/>
              </a:defRPr>
            </a:lvl1pPr>
            <a:lvl2pPr marL="780825" indent="-300317" defTabSz="927646">
              <a:defRPr>
                <a:solidFill>
                  <a:schemeClr val="tx1"/>
                </a:solidFill>
                <a:latin typeface="Garamond" pitchFamily="18" charset="0"/>
              </a:defRPr>
            </a:lvl2pPr>
            <a:lvl3pPr marL="1201268" indent="-240254" defTabSz="927646">
              <a:defRPr>
                <a:solidFill>
                  <a:schemeClr val="tx1"/>
                </a:solidFill>
                <a:latin typeface="Garamond" pitchFamily="18" charset="0"/>
              </a:defRPr>
            </a:lvl3pPr>
            <a:lvl4pPr marL="1681776" indent="-240254" defTabSz="927646">
              <a:defRPr>
                <a:solidFill>
                  <a:schemeClr val="tx1"/>
                </a:solidFill>
                <a:latin typeface="Garamond" pitchFamily="18" charset="0"/>
              </a:defRPr>
            </a:lvl4pPr>
            <a:lvl5pPr marL="2162284" indent="-240254" defTabSz="927646">
              <a:defRPr>
                <a:solidFill>
                  <a:schemeClr val="tx1"/>
                </a:solidFill>
                <a:latin typeface="Garamond" pitchFamily="18" charset="0"/>
              </a:defRPr>
            </a:lvl5pPr>
            <a:lvl6pPr marL="2642792" indent="-240254" defTabSz="927646" eaLnBrk="0" fontAlgn="base" hangingPunct="0">
              <a:spcBef>
                <a:spcPct val="0"/>
              </a:spcBef>
              <a:spcAft>
                <a:spcPct val="0"/>
              </a:spcAft>
              <a:defRPr>
                <a:solidFill>
                  <a:schemeClr val="tx1"/>
                </a:solidFill>
                <a:latin typeface="Garamond" pitchFamily="18" charset="0"/>
              </a:defRPr>
            </a:lvl6pPr>
            <a:lvl7pPr marL="3123298" indent="-240254" defTabSz="927646" eaLnBrk="0" fontAlgn="base" hangingPunct="0">
              <a:spcBef>
                <a:spcPct val="0"/>
              </a:spcBef>
              <a:spcAft>
                <a:spcPct val="0"/>
              </a:spcAft>
              <a:defRPr>
                <a:solidFill>
                  <a:schemeClr val="tx1"/>
                </a:solidFill>
                <a:latin typeface="Garamond" pitchFamily="18" charset="0"/>
              </a:defRPr>
            </a:lvl7pPr>
            <a:lvl8pPr marL="3603806" indent="-240254" defTabSz="927646" eaLnBrk="0" fontAlgn="base" hangingPunct="0">
              <a:spcBef>
                <a:spcPct val="0"/>
              </a:spcBef>
              <a:spcAft>
                <a:spcPct val="0"/>
              </a:spcAft>
              <a:defRPr>
                <a:solidFill>
                  <a:schemeClr val="tx1"/>
                </a:solidFill>
                <a:latin typeface="Garamond" pitchFamily="18" charset="0"/>
              </a:defRPr>
            </a:lvl8pPr>
            <a:lvl9pPr marL="4084313" indent="-240254" defTabSz="927646" eaLnBrk="0" fontAlgn="base" hangingPunct="0">
              <a:spcBef>
                <a:spcPct val="0"/>
              </a:spcBef>
              <a:spcAft>
                <a:spcPct val="0"/>
              </a:spcAft>
              <a:defRPr>
                <a:solidFill>
                  <a:schemeClr val="tx1"/>
                </a:solidFill>
                <a:latin typeface="Garamond" pitchFamily="18" charset="0"/>
              </a:defRPr>
            </a:lvl9pPr>
          </a:lstStyle>
          <a:p>
            <a:fld id="{513466CC-8625-403E-9792-D20C1EB92621}" type="slidenum">
              <a:rPr lang="en-US" smtClean="0">
                <a:latin typeface="Times New Roman" pitchFamily="18" charset="0"/>
              </a:rPr>
              <a:pPr/>
              <a:t>2</a:t>
            </a:fld>
            <a:endParaRPr lang="en-US" dirty="0" smtClean="0">
              <a:latin typeface="Times New Roman" pitchFamily="18" charset="0"/>
            </a:endParaRPr>
          </a:p>
        </p:txBody>
      </p:sp>
      <p:sp>
        <p:nvSpPr>
          <p:cNvPr id="72707" name="Rectangle 2"/>
          <p:cNvSpPr>
            <a:spLocks noGrp="1" noRot="1" noChangeAspect="1" noChangeArrowheads="1" noTextEdit="1"/>
          </p:cNvSpPr>
          <p:nvPr>
            <p:ph type="sldImg"/>
          </p:nvPr>
        </p:nvSpPr>
        <p:spPr>
          <a:xfrm>
            <a:off x="2366963" y="550863"/>
            <a:ext cx="4875212" cy="2743200"/>
          </a:xfrm>
          <a:ln/>
        </p:spPr>
      </p:sp>
      <p:sp>
        <p:nvSpPr>
          <p:cNvPr id="72708" name="Rectangle 3"/>
          <p:cNvSpPr>
            <a:spLocks noGrp="1" noChangeArrowheads="1"/>
          </p:cNvSpPr>
          <p:nvPr>
            <p:ph type="body" idx="1"/>
          </p:nvPr>
        </p:nvSpPr>
        <p:spPr>
          <a:xfrm>
            <a:off x="1280605" y="3474721"/>
            <a:ext cx="7039999" cy="329184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smtClean="0"/>
              <a:t>Do</a:t>
            </a:r>
          </a:p>
          <a:p>
            <a:r>
              <a:rPr lang="en-US" dirty="0" smtClean="0"/>
              <a:t>Meet and greet participants as they arrive. Start learning names, make them feel</a:t>
            </a:r>
            <a:r>
              <a:rPr lang="en-US" baseline="0" dirty="0" smtClean="0"/>
              <a:t> </a:t>
            </a:r>
            <a:r>
              <a:rPr lang="en-US" dirty="0" smtClean="0"/>
              <a:t>comfortable and settled in the training environment.</a:t>
            </a:r>
          </a:p>
          <a:p>
            <a:endParaRPr lang="en-US" dirty="0" smtClean="0"/>
          </a:p>
          <a:p>
            <a:r>
              <a:rPr lang="en-US" b="1" dirty="0" smtClean="0"/>
              <a:t>Be sure to pass out</a:t>
            </a:r>
            <a:r>
              <a:rPr lang="en-US" b="1" baseline="0" dirty="0" smtClean="0"/>
              <a:t> handouts – participants will need them to reference the code</a:t>
            </a:r>
          </a:p>
          <a:p>
            <a:endParaRPr lang="en-US" b="1" baseline="0" dirty="0" smtClean="0"/>
          </a:p>
          <a:p>
            <a:r>
              <a:rPr lang="en-US" b="0" baseline="0" dirty="0" smtClean="0"/>
              <a:t>Additional Presenting Tips:</a:t>
            </a:r>
            <a:endParaRPr lang="en-US" b="0" dirty="0" smtClean="0"/>
          </a:p>
          <a:p>
            <a:endParaRPr lang="en-US" dirty="0" smtClean="0"/>
          </a:p>
          <a:p>
            <a:r>
              <a:rPr lang="en-US" dirty="0" smtClean="0"/>
              <a:t>Make sure your opening has PUNCH:</a:t>
            </a:r>
          </a:p>
          <a:p>
            <a:pPr marL="171441" indent="-171441">
              <a:buFont typeface="Arial" panose="020B0604020202020204" pitchFamily="34" charset="0"/>
              <a:buChar char="•"/>
            </a:pPr>
            <a:r>
              <a:rPr lang="en-US" dirty="0" smtClean="0"/>
              <a:t>Promotes interest and enthusiasm for the session</a:t>
            </a:r>
          </a:p>
          <a:p>
            <a:pPr marL="171441" indent="-171441">
              <a:buFont typeface="Arial" panose="020B0604020202020204" pitchFamily="34" charset="0"/>
              <a:buChar char="•"/>
            </a:pPr>
            <a:r>
              <a:rPr lang="en-US" dirty="0" smtClean="0"/>
              <a:t>Understands participants’ needs</a:t>
            </a:r>
          </a:p>
          <a:p>
            <a:pPr marL="171441" indent="-171441">
              <a:buFont typeface="Arial" panose="020B0604020202020204" pitchFamily="34" charset="0"/>
              <a:buChar char="•"/>
            </a:pPr>
            <a:r>
              <a:rPr lang="en-US" dirty="0" smtClean="0"/>
              <a:t>Notes ground rules and administrative/housekeeping needs, for example will there be a break?</a:t>
            </a:r>
          </a:p>
          <a:p>
            <a:pPr marL="171441" indent="-171441">
              <a:buFont typeface="Arial" panose="020B0604020202020204" pitchFamily="34" charset="0"/>
              <a:buChar char="•"/>
            </a:pPr>
            <a:r>
              <a:rPr lang="en-US" dirty="0" smtClean="0"/>
              <a:t>Clarifies expectations</a:t>
            </a:r>
          </a:p>
          <a:p>
            <a:pPr marL="171441" indent="-171441">
              <a:buFont typeface="Arial" panose="020B0604020202020204" pitchFamily="34" charset="0"/>
              <a:buChar char="•"/>
            </a:pPr>
            <a:r>
              <a:rPr lang="en-US" dirty="0" smtClean="0"/>
              <a:t>Help everyone get to know each other</a:t>
            </a:r>
          </a:p>
          <a:p>
            <a:endParaRPr lang="en-US" dirty="0" smtClean="0"/>
          </a:p>
          <a:p>
            <a:r>
              <a:rPr lang="en-US" dirty="0" smtClean="0"/>
              <a:t>State your expectations around participation: Make it known and expected that you will</a:t>
            </a:r>
            <a:r>
              <a:rPr lang="en-US" baseline="0" dirty="0" smtClean="0"/>
              <a:t> </a:t>
            </a:r>
            <a:r>
              <a:rPr lang="en-US" dirty="0" smtClean="0"/>
              <a:t>be encouraging and inviting participation.</a:t>
            </a:r>
          </a:p>
          <a:p>
            <a:endParaRPr lang="en-US" dirty="0" smtClean="0"/>
          </a:p>
          <a:p>
            <a:r>
              <a:rPr lang="en-US" dirty="0" smtClean="0"/>
              <a:t>Tips to facilitate connections:</a:t>
            </a:r>
          </a:p>
          <a:p>
            <a:pPr marL="171441" indent="-171441">
              <a:buFont typeface="Arial" panose="020B0604020202020204" pitchFamily="34" charset="0"/>
              <a:buChar char="•"/>
            </a:pPr>
            <a:r>
              <a:rPr lang="en-US" dirty="0" smtClean="0"/>
              <a:t>Thank participants for their contribution (ideally with their name)</a:t>
            </a:r>
          </a:p>
          <a:p>
            <a:pPr marL="171441" indent="-171441">
              <a:buFont typeface="Arial" panose="020B0604020202020204" pitchFamily="34" charset="0"/>
              <a:buChar char="•"/>
            </a:pPr>
            <a:r>
              <a:rPr lang="en-US" dirty="0" smtClean="0"/>
              <a:t>Praise participation (especially the first person to speak)</a:t>
            </a:r>
          </a:p>
          <a:p>
            <a:pPr marL="171441" indent="-171441">
              <a:buFont typeface="Arial" panose="020B0604020202020204" pitchFamily="34" charset="0"/>
              <a:buChar char="•"/>
            </a:pPr>
            <a:r>
              <a:rPr lang="en-US" dirty="0" smtClean="0"/>
              <a:t>Express confidence in the participants</a:t>
            </a:r>
          </a:p>
          <a:p>
            <a:pPr marL="171441" indent="-171441">
              <a:buFont typeface="Arial" panose="020B0604020202020204" pitchFamily="34" charset="0"/>
              <a:buChar char="•"/>
            </a:pPr>
            <a:r>
              <a:rPr lang="en-US" dirty="0" smtClean="0"/>
              <a:t>Restate what someone said earlier (“As John mentioned earlier….”)</a:t>
            </a:r>
          </a:p>
          <a:p>
            <a:pPr marL="171441" indent="-171441">
              <a:buFont typeface="Arial" panose="020B0604020202020204" pitchFamily="34" charset="0"/>
              <a:buChar char="•"/>
            </a:pPr>
            <a:r>
              <a:rPr lang="en-US" dirty="0" smtClean="0"/>
              <a:t>If someone asks a</a:t>
            </a:r>
            <a:r>
              <a:rPr lang="en-US" baseline="0" dirty="0" smtClean="0"/>
              <a:t> question, ask a participant to answer: this engages the experts and invites conversation</a:t>
            </a:r>
          </a:p>
          <a:p>
            <a:endParaRPr lang="en-US" dirty="0" smtClean="0"/>
          </a:p>
          <a:p>
            <a:r>
              <a:rPr lang="en-US" dirty="0" smtClean="0"/>
              <a:t>Physical Room</a:t>
            </a:r>
            <a:r>
              <a:rPr lang="en-US" baseline="0" dirty="0" smtClean="0"/>
              <a:t> / Training Venue Setup:</a:t>
            </a:r>
          </a:p>
          <a:p>
            <a:pPr marL="171441" indent="-171441">
              <a:buFont typeface="Arial" panose="020B0604020202020204" pitchFamily="34" charset="0"/>
              <a:buChar char="•"/>
            </a:pPr>
            <a:r>
              <a:rPr lang="en-US" baseline="0" dirty="0" smtClean="0"/>
              <a:t>If using a table arrangement, consider grouping 4 to 6 students at each station. This will help encourage conversation and discussion during activities.</a:t>
            </a:r>
          </a:p>
          <a:p>
            <a:pPr marL="171441" indent="-171441">
              <a:buFont typeface="Arial" panose="020B0604020202020204" pitchFamily="34" charset="0"/>
              <a:buChar char="•"/>
            </a:pPr>
            <a:r>
              <a:rPr lang="en-US" dirty="0" smtClean="0"/>
              <a:t>Get people standing at regular intervals during your training session. Research shows</a:t>
            </a:r>
            <a:r>
              <a:rPr lang="en-US" baseline="0" dirty="0" smtClean="0"/>
              <a:t> </a:t>
            </a:r>
            <a:r>
              <a:rPr lang="en-US" dirty="0" smtClean="0"/>
              <a:t>that people learn up to 15% more when standing up!</a:t>
            </a:r>
          </a:p>
        </p:txBody>
      </p:sp>
    </p:spTree>
    <p:extLst>
      <p:ext uri="{BB962C8B-B14F-4D97-AF65-F5344CB8AC3E}">
        <p14:creationId xmlns:p14="http://schemas.microsoft.com/office/powerpoint/2010/main" val="8225478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r>
              <a:rPr lang="en-US" dirty="0" smtClean="0"/>
              <a:t>:</a:t>
            </a:r>
            <a:r>
              <a:rPr lang="en-US" baseline="0" dirty="0" smtClean="0"/>
              <a:t> </a:t>
            </a:r>
            <a:r>
              <a:rPr lang="en-US" altLang="en-US" dirty="0" smtClean="0"/>
              <a:t>As opposed to “non-structural” ridge boards, valley rafters are structural members. As a structural member, they need to be deeper than rafters because they support more load and provide full bearing for the rafter tails. Note: here the valley is deeper than the cut-end of the jack rafter.</a:t>
            </a:r>
          </a:p>
          <a:p>
            <a:endParaRPr lang="en-US" altLang="en-US" dirty="0" smtClean="0"/>
          </a:p>
          <a:p>
            <a:endParaRPr lang="en-US" altLang="en-US" dirty="0" smtClean="0"/>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20</a:t>
            </a:fld>
            <a:endParaRPr lang="en-US" dirty="0"/>
          </a:p>
        </p:txBody>
      </p:sp>
    </p:spTree>
    <p:extLst>
      <p:ext uri="{BB962C8B-B14F-4D97-AF65-F5344CB8AC3E}">
        <p14:creationId xmlns:p14="http://schemas.microsoft.com/office/powerpoint/2010/main" val="3902807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r>
              <a:rPr lang="en-US" dirty="0" smtClean="0"/>
              <a:t>:</a:t>
            </a:r>
            <a:r>
              <a:rPr lang="en-US" baseline="0" dirty="0" smtClean="0"/>
              <a:t> </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On the right a hip rafter is shown. Hip rafters are structural members as well, supporting smaller hip jack rafters. These installations can be difficult because the rafter is angled, because of this manufacturers provide sloped and skewed hanger connectors. Since the hip is supporting the hip jacks, consider additional support for hip jack connections.</a:t>
            </a:r>
          </a:p>
          <a:p>
            <a:endParaRPr lang="en-US" altLang="en-US" b="0" baseline="0" dirty="0" smtClean="0"/>
          </a:p>
          <a:p>
            <a:endParaRPr lang="en-US" altLang="en-US" dirty="0" smtClean="0"/>
          </a:p>
          <a:p>
            <a:endParaRPr lang="en-US" altLang="en-US" dirty="0" smtClean="0"/>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21</a:t>
            </a:fld>
            <a:endParaRPr lang="en-US" dirty="0"/>
          </a:p>
        </p:txBody>
      </p:sp>
    </p:spTree>
    <p:extLst>
      <p:ext uri="{BB962C8B-B14F-4D97-AF65-F5344CB8AC3E}">
        <p14:creationId xmlns:p14="http://schemas.microsoft.com/office/powerpoint/2010/main" val="41526804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Say</a:t>
            </a:r>
            <a:r>
              <a:rPr lang="en-US" dirty="0" smtClean="0"/>
              <a:t>:</a:t>
            </a:r>
            <a:r>
              <a:rPr lang="en-US" baseline="0" dirty="0" smtClean="0"/>
              <a:t> </a:t>
            </a:r>
            <a:r>
              <a:rPr lang="en-US" b="0" baseline="0" dirty="0" smtClean="0"/>
              <a:t>Hip and valley rafters should be supported by a brace to a bearing partition or be designed to carry a specific load at that point.</a:t>
            </a:r>
            <a:endParaRPr lang="en-US" baseline="0" dirty="0" smtClean="0"/>
          </a:p>
          <a:p>
            <a:endParaRPr lang="en-US" baseline="0" dirty="0" smtClean="0"/>
          </a:p>
          <a:p>
            <a:r>
              <a:rPr lang="en-US" baseline="0" dirty="0" smtClean="0"/>
              <a:t>Hip rafters need to have braces at the upper ends, if this is not possible then an engineered connection is required to the supported ridge beam. </a:t>
            </a:r>
          </a:p>
          <a:p>
            <a:endParaRPr lang="en-US" baseline="0" dirty="0" smtClean="0"/>
          </a:p>
          <a:p>
            <a:r>
              <a:rPr lang="en-US" baseline="0" dirty="0" smtClean="0"/>
              <a:t>Connecting </a:t>
            </a:r>
            <a:r>
              <a:rPr lang="en-US" altLang="en-US" dirty="0" smtClean="0"/>
              <a:t>hip and valley rafters</a:t>
            </a:r>
            <a:r>
              <a:rPr lang="en-US" altLang="en-US" baseline="0" dirty="0" smtClean="0"/>
              <a:t> to ridge beams</a:t>
            </a:r>
            <a:r>
              <a:rPr lang="en-US" altLang="en-US" dirty="0" smtClean="0"/>
              <a:t> can be challenging.</a:t>
            </a:r>
            <a:r>
              <a:rPr lang="en-US" altLang="en-US" baseline="0" dirty="0" smtClean="0"/>
              <a:t> I</a:t>
            </a:r>
            <a:r>
              <a:rPr lang="en-US" altLang="en-US" dirty="0" smtClean="0"/>
              <a:t>n some cases, attaching </a:t>
            </a:r>
            <a:r>
              <a:rPr lang="en-US" dirty="0" smtClean="0"/>
              <a:t>multiple members to the end of the ridge would require so many nails it could cause the ridge to split.</a:t>
            </a:r>
            <a:r>
              <a:rPr lang="en-US" baseline="0" dirty="0" smtClean="0"/>
              <a:t>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22</a:t>
            </a:fld>
            <a:endParaRPr lang="en-US" dirty="0"/>
          </a:p>
        </p:txBody>
      </p:sp>
    </p:spTree>
    <p:extLst>
      <p:ext uri="{BB962C8B-B14F-4D97-AF65-F5344CB8AC3E}">
        <p14:creationId xmlns:p14="http://schemas.microsoft.com/office/powerpoint/2010/main" val="15844709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770">
              <a:defRPr/>
            </a:pPr>
            <a:r>
              <a:rPr lang="en-US" b="1" dirty="0" smtClean="0"/>
              <a:t>Say: </a:t>
            </a:r>
            <a:r>
              <a:rPr lang="en-US" dirty="0"/>
              <a:t>When the roof pitch is low, the rafters </a:t>
            </a:r>
            <a:r>
              <a:rPr lang="en-US" dirty="0" smtClean="0"/>
              <a:t>act </a:t>
            </a:r>
            <a:r>
              <a:rPr lang="en-US" dirty="0"/>
              <a:t>as a simple span between the exterior wall and the ridge, so the rafter </a:t>
            </a:r>
            <a:r>
              <a:rPr lang="en-US" dirty="0" smtClean="0"/>
              <a:t>must be </a:t>
            </a:r>
            <a:r>
              <a:rPr lang="en-US" dirty="0"/>
              <a:t>supported on both ends. </a:t>
            </a:r>
            <a:r>
              <a:rPr lang="en-US" dirty="0" smtClean="0"/>
              <a:t>The ridge beam </a:t>
            </a:r>
            <a:r>
              <a:rPr lang="en-US" dirty="0"/>
              <a:t>is a structural member </a:t>
            </a:r>
            <a:r>
              <a:rPr lang="en-US" dirty="0" smtClean="0"/>
              <a:t>supporting the rafters. </a:t>
            </a:r>
          </a:p>
          <a:p>
            <a:pPr defTabSz="950770">
              <a:defRPr/>
            </a:pPr>
            <a:endParaRPr lang="en-US" dirty="0" smtClean="0"/>
          </a:p>
          <a:p>
            <a:pPr marL="0" marR="0" indent="0" algn="l" defTabSz="95077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What makes a ridge or rafter into a beam? Beams are thicker members and must designed for the project. They are structural members that carry loads and in this case transferring the loads to post or walls.</a:t>
            </a:r>
          </a:p>
          <a:p>
            <a:pPr defTabSz="950770">
              <a:defRPr/>
            </a:pPr>
            <a:endParaRPr lang="en-US" dirty="0"/>
          </a:p>
          <a:p>
            <a:pPr defTabSz="950770">
              <a:defRPr/>
            </a:pPr>
            <a:endParaRPr lang="en-US" dirty="0"/>
          </a:p>
          <a:p>
            <a:endParaRPr lang="en-US" b="1"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23</a:t>
            </a:fld>
            <a:endParaRPr lang="en-US" dirty="0"/>
          </a:p>
        </p:txBody>
      </p:sp>
    </p:spTree>
    <p:extLst>
      <p:ext uri="{BB962C8B-B14F-4D97-AF65-F5344CB8AC3E}">
        <p14:creationId xmlns:p14="http://schemas.microsoft.com/office/powerpoint/2010/main" val="24286196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r>
              <a:rPr lang="en-US" b="1" baseline="0" dirty="0" smtClean="0"/>
              <a:t> </a:t>
            </a:r>
            <a:endParaRPr lang="en-US" b="0" baseline="0" dirty="0" smtClean="0"/>
          </a:p>
          <a:p>
            <a:pPr marL="0" marR="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b="0" baseline="0" dirty="0" smtClean="0"/>
              <a:t>The IRC used to only require three nails from ceiling joist to rafters. But now that connection is a designed connection, listed in Table 802.5.1(9). In addition any laps and parallel ceiling joists that are fastened to the rafters are nailed with the same fastening. Other rafter-ceiling connections are listed in Table R602.3(1). </a:t>
            </a:r>
          </a:p>
          <a:p>
            <a:pPr marL="0" marR="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b="0" baseline="0" dirty="0" smtClean="0"/>
          </a:p>
          <a:p>
            <a:endParaRPr lang="en-US" b="0" baseline="0" dirty="0" smtClean="0"/>
          </a:p>
          <a:p>
            <a:endParaRPr lang="en-US" b="0" baseline="0" dirty="0" smtClean="0"/>
          </a:p>
          <a:p>
            <a:endParaRPr lang="en-US" b="0" baseline="0" dirty="0" smtClean="0"/>
          </a:p>
          <a:p>
            <a:endParaRPr lang="en-US" b="0" baseline="0" dirty="0" smtClean="0"/>
          </a:p>
          <a:p>
            <a:endParaRPr lang="en-US" b="1"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24</a:t>
            </a:fld>
            <a:endParaRPr lang="en-US" dirty="0"/>
          </a:p>
        </p:txBody>
      </p:sp>
    </p:spTree>
    <p:extLst>
      <p:ext uri="{BB962C8B-B14F-4D97-AF65-F5344CB8AC3E}">
        <p14:creationId xmlns:p14="http://schemas.microsoft.com/office/powerpoint/2010/main" val="2695264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b="0" dirty="0" smtClean="0"/>
              <a:t>Critical connections in the rafter system are the joist to rafter and joist to joist combination.</a:t>
            </a:r>
            <a:r>
              <a:rPr lang="en-US" b="0" baseline="0" dirty="0" smtClean="0"/>
              <a:t> These connections </a:t>
            </a:r>
            <a:r>
              <a:rPr lang="en-US" dirty="0" smtClean="0"/>
              <a:t>create</a:t>
            </a:r>
            <a:r>
              <a:rPr lang="en-US" baseline="0" dirty="0" smtClean="0"/>
              <a:t> a continuous tie</a:t>
            </a:r>
            <a:r>
              <a:rPr lang="en-US" dirty="0" smtClean="0"/>
              <a:t>. </a:t>
            </a:r>
          </a:p>
          <a:p>
            <a:endParaRPr lang="en-US" dirty="0" smtClean="0"/>
          </a:p>
          <a:p>
            <a:r>
              <a:rPr lang="en-US" dirty="0" smtClean="0"/>
              <a:t>The </a:t>
            </a:r>
            <a:r>
              <a:rPr lang="en-US" dirty="0"/>
              <a:t>rafters and ceiling joists act as a rigid </a:t>
            </a:r>
            <a:r>
              <a:rPr lang="en-US" dirty="0" smtClean="0"/>
              <a:t>triangle</a:t>
            </a:r>
            <a:r>
              <a:rPr lang="en-US" baseline="0" dirty="0" smtClean="0"/>
              <a:t> — which is the most stable shape</a:t>
            </a:r>
            <a:r>
              <a:rPr lang="en-US" dirty="0" smtClean="0"/>
              <a:t>. This </a:t>
            </a:r>
            <a:r>
              <a:rPr lang="en-US" dirty="0"/>
              <a:t>design </a:t>
            </a:r>
            <a:r>
              <a:rPr lang="en-US" dirty="0" smtClean="0"/>
              <a:t>withstands </a:t>
            </a:r>
            <a:r>
              <a:rPr lang="en-US" dirty="0"/>
              <a:t>the rafter thrust that can happen when environmental or live loads are applied, such as people or snow. </a:t>
            </a:r>
            <a:endParaRPr lang="en-US" dirty="0" smtClean="0"/>
          </a:p>
          <a:p>
            <a:endParaRPr lang="en-US" dirty="0" smtClean="0"/>
          </a:p>
          <a:p>
            <a:r>
              <a:rPr lang="en-US" dirty="0" smtClean="0"/>
              <a:t>Here’s what happens</a:t>
            </a:r>
            <a:r>
              <a:rPr lang="en-US" baseline="0" dirty="0" smtClean="0"/>
              <a:t> with rafter thrust.</a:t>
            </a:r>
            <a:endParaRPr lang="en-US" dirty="0"/>
          </a:p>
          <a:p>
            <a:endParaRPr lang="en-US" dirty="0"/>
          </a:p>
          <a:p>
            <a:r>
              <a:rPr lang="en-US" b="1" dirty="0"/>
              <a:t>Do: </a:t>
            </a:r>
            <a:r>
              <a:rPr lang="en-US" dirty="0" smtClean="0"/>
              <a:t>CLICK </a:t>
            </a:r>
            <a:r>
              <a:rPr lang="en-US" dirty="0"/>
              <a:t>to show </a:t>
            </a:r>
            <a:r>
              <a:rPr lang="en-US" dirty="0" smtClean="0"/>
              <a:t>rafter thrust detail</a:t>
            </a:r>
          </a:p>
          <a:p>
            <a:endParaRPr lang="en-US" dirty="0" smtClean="0"/>
          </a:p>
          <a:p>
            <a:r>
              <a:rPr lang="en-US" b="1" dirty="0" smtClean="0"/>
              <a:t>Say: </a:t>
            </a:r>
            <a:r>
              <a:rPr lang="en-US" dirty="0" smtClean="0"/>
              <a:t>The rafters can push out from the walls and sag. To avoid this you need the tension tie created when the rafter/joist are properly fastened.</a:t>
            </a:r>
          </a:p>
          <a:p>
            <a:endParaRPr lang="en-US" b="1" dirty="0" smtClean="0"/>
          </a:p>
          <a:p>
            <a:endParaRPr lang="en-US" dirty="0"/>
          </a:p>
          <a:p>
            <a:endParaRPr lang="en-US" dirty="0"/>
          </a:p>
          <a:p>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25</a:t>
            </a:fld>
            <a:endParaRPr lang="en-US" dirty="0"/>
          </a:p>
        </p:txBody>
      </p:sp>
    </p:spTree>
    <p:extLst>
      <p:ext uri="{BB962C8B-B14F-4D97-AF65-F5344CB8AC3E}">
        <p14:creationId xmlns:p14="http://schemas.microsoft.com/office/powerpoint/2010/main" val="37454737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dirty="0" smtClean="0"/>
              <a:t>Newer </a:t>
            </a:r>
            <a:r>
              <a:rPr lang="en-US" dirty="0"/>
              <a:t>requirements require </a:t>
            </a:r>
            <a:r>
              <a:rPr lang="en-US" i="1" dirty="0"/>
              <a:t>a lot</a:t>
            </a:r>
            <a:r>
              <a:rPr lang="en-US" dirty="0"/>
              <a:t> more nails to </a:t>
            </a:r>
            <a:r>
              <a:rPr lang="en-US" dirty="0" smtClean="0"/>
              <a:t>fasten </a:t>
            </a:r>
            <a:r>
              <a:rPr lang="en-US" dirty="0"/>
              <a:t>joists to </a:t>
            </a:r>
            <a:r>
              <a:rPr lang="en-US" dirty="0" smtClean="0"/>
              <a:t>rafters and joist </a:t>
            </a:r>
            <a:r>
              <a:rPr lang="en-US" dirty="0"/>
              <a:t>to joist lap connections</a:t>
            </a:r>
            <a:r>
              <a:rPr lang="en-US" dirty="0" smtClean="0"/>
              <a:t>. The connection between the rafter and joist is prescribed in Table</a:t>
            </a:r>
            <a:r>
              <a:rPr lang="en-US" baseline="0" dirty="0" smtClean="0"/>
              <a:t> R802.5.1(9)</a:t>
            </a:r>
            <a:endParaRPr lang="en-US" dirty="0"/>
          </a:p>
          <a:p>
            <a:endParaRPr lang="en-US" dirty="0" smtClean="0"/>
          </a:p>
          <a:p>
            <a:r>
              <a:rPr lang="en-US" b="1" dirty="0" smtClean="0"/>
              <a:t>Do: </a:t>
            </a:r>
            <a:r>
              <a:rPr lang="en-US" b="0" dirty="0" smtClean="0"/>
              <a:t>CLICK</a:t>
            </a:r>
            <a:r>
              <a:rPr lang="en-US" b="0" baseline="0" dirty="0" smtClean="0"/>
              <a:t> once – shading will highlight nailing</a:t>
            </a:r>
            <a:endParaRPr lang="en-US" dirty="0" smtClean="0"/>
          </a:p>
          <a:p>
            <a:endParaRPr lang="en-US" dirty="0"/>
          </a:p>
          <a:p>
            <a:r>
              <a:rPr lang="en-US" b="1" dirty="0" smtClean="0"/>
              <a:t>Say: </a:t>
            </a:r>
            <a:r>
              <a:rPr lang="en-US" dirty="0" smtClean="0"/>
              <a:t>In </a:t>
            </a:r>
            <a:r>
              <a:rPr lang="en-US" dirty="0"/>
              <a:t>this example, a 7:12 roof slope with rafters spaced 24” </a:t>
            </a:r>
            <a:r>
              <a:rPr lang="en-US" dirty="0" err="1"/>
              <a:t>o.c</a:t>
            </a:r>
            <a:r>
              <a:rPr lang="en-US" dirty="0"/>
              <a:t>., with a 20 </a:t>
            </a:r>
            <a:r>
              <a:rPr lang="en-US" dirty="0" err="1"/>
              <a:t>psf</a:t>
            </a:r>
            <a:r>
              <a:rPr lang="en-US" dirty="0"/>
              <a:t> ground snow load (that is the minimum) will </a:t>
            </a:r>
            <a:r>
              <a:rPr lang="en-US" dirty="0" smtClean="0"/>
              <a:t>require nine 16d </a:t>
            </a:r>
            <a:r>
              <a:rPr lang="en-US" dirty="0"/>
              <a:t>common nails for fastening the rafter to the joist</a:t>
            </a:r>
            <a:r>
              <a:rPr lang="en-US" dirty="0" smtClean="0"/>
              <a:t>.</a:t>
            </a:r>
          </a:p>
          <a:p>
            <a:endParaRPr lang="en-US" dirty="0" smtClean="0"/>
          </a:p>
          <a:p>
            <a:r>
              <a:rPr lang="en-US" dirty="0" smtClean="0"/>
              <a:t>There</a:t>
            </a:r>
            <a:r>
              <a:rPr lang="en-US" baseline="0" dirty="0" smtClean="0"/>
              <a:t> are a few challenges with this.</a:t>
            </a:r>
          </a:p>
          <a:p>
            <a:pPr marL="178274" indent="-178274">
              <a:buFont typeface="Arial" panose="020B0604020202020204" pitchFamily="34" charset="0"/>
              <a:buChar char="•"/>
            </a:pPr>
            <a:r>
              <a:rPr lang="en-US" baseline="0" dirty="0" smtClean="0"/>
              <a:t>It’s a lot of nails</a:t>
            </a:r>
          </a:p>
          <a:p>
            <a:pPr marL="178274" indent="-178274">
              <a:buFont typeface="Arial" panose="020B0604020202020204" pitchFamily="34" charset="0"/>
              <a:buChar char="•"/>
            </a:pPr>
            <a:r>
              <a:rPr lang="en-US" baseline="0" dirty="0" smtClean="0"/>
              <a:t>It requires 16d nails which are different from the other nail requirements to be used</a:t>
            </a:r>
          </a:p>
          <a:p>
            <a:endParaRPr lang="en-US" baseline="0" dirty="0" smtClean="0"/>
          </a:p>
          <a:p>
            <a:r>
              <a:rPr lang="en-US" b="1" baseline="0" dirty="0" smtClean="0"/>
              <a:t>Do: </a:t>
            </a:r>
            <a:r>
              <a:rPr lang="en-US" b="0" baseline="0" dirty="0" smtClean="0"/>
              <a:t>Ask how participants are handling this nailing requirements</a:t>
            </a:r>
            <a:endParaRPr lang="en-US" dirty="0" smtClean="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26</a:t>
            </a:fld>
            <a:endParaRPr lang="en-US" dirty="0"/>
          </a:p>
        </p:txBody>
      </p:sp>
    </p:spTree>
    <p:extLst>
      <p:ext uri="{BB962C8B-B14F-4D97-AF65-F5344CB8AC3E}">
        <p14:creationId xmlns:p14="http://schemas.microsoft.com/office/powerpoint/2010/main" val="16895073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r>
              <a:rPr lang="en-US" b="0" baseline="0" dirty="0" smtClean="0"/>
              <a:t> </a:t>
            </a:r>
            <a:r>
              <a:rPr lang="en-US" b="0" dirty="0" smtClean="0"/>
              <a:t>The</a:t>
            </a:r>
            <a:r>
              <a:rPr lang="en-US" b="0" baseline="0" dirty="0" smtClean="0"/>
              <a:t> joist rafter connection requirement includes:</a:t>
            </a:r>
          </a:p>
          <a:p>
            <a:endParaRPr lang="en-US" b="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0" baseline="0" dirty="0" smtClean="0"/>
              <a:t>No. 2 Table R602.3.1 nailing for joist to top plate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baseline="0" dirty="0" smtClean="0"/>
              <a:t>No. 4</a:t>
            </a:r>
            <a:r>
              <a:rPr lang="en-US" b="1" baseline="0" dirty="0" smtClean="0"/>
              <a:t> </a:t>
            </a:r>
            <a:r>
              <a:rPr lang="en-US" b="0" baseline="0" dirty="0" smtClean="0"/>
              <a:t>Table: R802.5.1(9) table from previous slide specifies joist/rafter connection</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baseline="0" dirty="0" smtClean="0"/>
              <a:t>No. 6 Table R602.3.1 nailing for rafter to top plate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0" baseline="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27</a:t>
            </a:fld>
            <a:endParaRPr lang="en-US" dirty="0"/>
          </a:p>
        </p:txBody>
      </p:sp>
    </p:spTree>
    <p:extLst>
      <p:ext uri="{BB962C8B-B14F-4D97-AF65-F5344CB8AC3E}">
        <p14:creationId xmlns:p14="http://schemas.microsoft.com/office/powerpoint/2010/main" val="11234474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baseline="0" dirty="0" smtClean="0"/>
              <a:t>Say: </a:t>
            </a:r>
            <a:r>
              <a:rPr lang="en-US" altLang="en-US" b="0" baseline="0" dirty="0" smtClean="0"/>
              <a:t>This is what joist/rafter fastening requirement looks like for our parameters of:</a:t>
            </a:r>
          </a:p>
          <a:p>
            <a:pPr marL="171450" indent="-171450">
              <a:buFont typeface="Arial" panose="020B0604020202020204" pitchFamily="34" charset="0"/>
              <a:buChar char="•"/>
            </a:pPr>
            <a:r>
              <a:rPr lang="en-US" altLang="en-US" b="0" baseline="0" dirty="0" smtClean="0"/>
              <a:t>7:12 pitch</a:t>
            </a:r>
          </a:p>
          <a:p>
            <a:pPr marL="171450" indent="-171450">
              <a:buFont typeface="Arial" panose="020B0604020202020204" pitchFamily="34" charset="0"/>
              <a:buChar char="•"/>
            </a:pPr>
            <a:r>
              <a:rPr lang="en-US" altLang="en-US" b="0" baseline="0" dirty="0" smtClean="0"/>
              <a:t>36 </a:t>
            </a:r>
            <a:r>
              <a:rPr lang="en-US" altLang="en-US" b="0" baseline="0" dirty="0" err="1" smtClean="0"/>
              <a:t>ft</a:t>
            </a:r>
            <a:r>
              <a:rPr lang="en-US" altLang="en-US" b="0" baseline="0" dirty="0" smtClean="0"/>
              <a:t> span</a:t>
            </a:r>
          </a:p>
          <a:p>
            <a:r>
              <a:rPr lang="en-US" altLang="en-US" b="0" baseline="0" dirty="0" smtClean="0"/>
              <a:t>Table 802.5.1.(9) requires nine 16d nails. Table R602.3.1 requires three nails from rafter to top plate. In addition, </a:t>
            </a:r>
            <a:r>
              <a:rPr lang="en-US" sz="1200" dirty="0" smtClean="0">
                <a:solidFill>
                  <a:schemeClr val="bg1">
                    <a:lumMod val="50000"/>
                  </a:schemeClr>
                </a:solidFill>
                <a:latin typeface="Arial" panose="020B0604020202020204" pitchFamily="34" charset="0"/>
                <a:cs typeface="Arial" panose="020B0604020202020204" pitchFamily="34" charset="0"/>
              </a:rPr>
              <a:t>four nails are required for the ceiling joist to top plate connection.</a:t>
            </a:r>
          </a:p>
          <a:p>
            <a:endParaRPr kumimoji="1" lang="en-US" sz="1200" dirty="0" smtClean="0">
              <a:solidFill>
                <a:schemeClr val="bg1">
                  <a:lumMod val="50000"/>
                </a:schemeClr>
              </a:solidFill>
              <a:latin typeface="Arial" panose="020B0604020202020204" pitchFamily="34" charset="0"/>
              <a:cs typeface="Arial" panose="020B0604020202020204" pitchFamily="34" charset="0"/>
            </a:endParaRPr>
          </a:p>
          <a:p>
            <a:r>
              <a:rPr kumimoji="1" lang="en-US" sz="1200" b="1" dirty="0" smtClean="0">
                <a:solidFill>
                  <a:schemeClr val="bg1">
                    <a:lumMod val="50000"/>
                  </a:schemeClr>
                </a:solidFill>
                <a:latin typeface="Arial" panose="020B0604020202020204" pitchFamily="34" charset="0"/>
                <a:cs typeface="Arial" panose="020B0604020202020204" pitchFamily="34" charset="0"/>
              </a:rPr>
              <a:t>Do: </a:t>
            </a:r>
            <a:r>
              <a:rPr kumimoji="1" lang="en-US" sz="1200" dirty="0" smtClean="0">
                <a:solidFill>
                  <a:schemeClr val="bg1">
                    <a:lumMod val="50000"/>
                  </a:schemeClr>
                </a:solidFill>
                <a:latin typeface="Arial" panose="020B0604020202020204" pitchFamily="34" charset="0"/>
                <a:cs typeface="Arial" panose="020B0604020202020204" pitchFamily="34" charset="0"/>
              </a:rPr>
              <a:t>Click to show Footnote </a:t>
            </a:r>
            <a:r>
              <a:rPr kumimoji="1" lang="en-US" sz="1200" dirty="0" err="1" smtClean="0">
                <a:solidFill>
                  <a:schemeClr val="bg1">
                    <a:lumMod val="50000"/>
                  </a:schemeClr>
                </a:solidFill>
                <a:latin typeface="Arial" panose="020B0604020202020204" pitchFamily="34" charset="0"/>
                <a:cs typeface="Arial" panose="020B0604020202020204" pitchFamily="34" charset="0"/>
              </a:rPr>
              <a:t>i</a:t>
            </a:r>
            <a:r>
              <a:rPr kumimoji="1" lang="en-US" sz="1200" dirty="0" smtClean="0">
                <a:solidFill>
                  <a:schemeClr val="bg1">
                    <a:lumMod val="50000"/>
                  </a:schemeClr>
                </a:solidFill>
                <a:latin typeface="Arial" panose="020B0604020202020204" pitchFamily="34" charset="0"/>
                <a:cs typeface="Arial" panose="020B0604020202020204" pitchFamily="34" charset="0"/>
              </a:rPr>
              <a:t>.,</a:t>
            </a:r>
            <a:r>
              <a:rPr kumimoji="1" lang="en-US" sz="1200" baseline="0" dirty="0" smtClean="0">
                <a:solidFill>
                  <a:schemeClr val="bg1">
                    <a:lumMod val="50000"/>
                  </a:schemeClr>
                </a:solidFill>
                <a:latin typeface="Arial" panose="020B0604020202020204" pitchFamily="34" charset="0"/>
                <a:cs typeface="Arial" panose="020B0604020202020204" pitchFamily="34" charset="0"/>
              </a:rPr>
              <a:t> and removal of third nail.</a:t>
            </a:r>
            <a:endParaRPr kumimoji="1" lang="en-US" sz="1200" dirty="0" smtClean="0">
              <a:solidFill>
                <a:schemeClr val="bg1">
                  <a:lumMod val="50000"/>
                </a:schemeClr>
              </a:solidFill>
              <a:latin typeface="Arial" panose="020B0604020202020204" pitchFamily="34" charset="0"/>
              <a:cs typeface="Arial" panose="020B0604020202020204" pitchFamily="34" charset="0"/>
            </a:endParaRPr>
          </a:p>
          <a:p>
            <a:endParaRPr kumimoji="1" lang="en-US" altLang="en-US" sz="1200" dirty="0" smtClean="0">
              <a:solidFill>
                <a:schemeClr val="bg1">
                  <a:lumMod val="50000"/>
                </a:schemeClr>
              </a:solidFill>
              <a:latin typeface="Arial" panose="020B0604020202020204" pitchFamily="34" charset="0"/>
              <a:cs typeface="Arial" panose="020B0604020202020204" pitchFamily="34" charset="0"/>
            </a:endParaRPr>
          </a:p>
          <a:p>
            <a:r>
              <a:rPr kumimoji="1" lang="en-US" altLang="en-US" sz="1200" b="1" dirty="0" smtClean="0">
                <a:solidFill>
                  <a:schemeClr val="bg1">
                    <a:lumMod val="50000"/>
                  </a:schemeClr>
                </a:solidFill>
                <a:latin typeface="Arial" panose="020B0604020202020204" pitchFamily="34" charset="0"/>
                <a:cs typeface="Arial" panose="020B0604020202020204" pitchFamily="34" charset="0"/>
              </a:rPr>
              <a:t>Say:</a:t>
            </a:r>
            <a:r>
              <a:rPr kumimoji="1" lang="en-US" altLang="en-US" sz="1200" b="1" baseline="0" dirty="0" smtClean="0">
                <a:solidFill>
                  <a:schemeClr val="bg1">
                    <a:lumMod val="50000"/>
                  </a:schemeClr>
                </a:solidFill>
                <a:latin typeface="Arial" panose="020B0604020202020204" pitchFamily="34" charset="0"/>
                <a:cs typeface="Arial" panose="020B0604020202020204" pitchFamily="34" charset="0"/>
              </a:rPr>
              <a:t> </a:t>
            </a:r>
            <a:r>
              <a:rPr kumimoji="1" lang="en-US" altLang="en-US" sz="1200" b="0" baseline="0" dirty="0" smtClean="0">
                <a:solidFill>
                  <a:schemeClr val="bg1">
                    <a:lumMod val="50000"/>
                  </a:schemeClr>
                </a:solidFill>
                <a:latin typeface="Arial" panose="020B0604020202020204" pitchFamily="34" charset="0"/>
                <a:cs typeface="Arial" panose="020B0604020202020204" pitchFamily="34" charset="0"/>
              </a:rPr>
              <a:t>According to footnote </a:t>
            </a:r>
            <a:r>
              <a:rPr kumimoji="1" lang="en-US" altLang="en-US" sz="1200" b="0" baseline="0" dirty="0" err="1" smtClean="0">
                <a:solidFill>
                  <a:schemeClr val="bg1">
                    <a:lumMod val="50000"/>
                  </a:schemeClr>
                </a:solidFill>
                <a:latin typeface="Arial" panose="020B0604020202020204" pitchFamily="34" charset="0"/>
                <a:cs typeface="Arial" panose="020B0604020202020204" pitchFamily="34" charset="0"/>
              </a:rPr>
              <a:t>i</a:t>
            </a:r>
            <a:r>
              <a:rPr kumimoji="1" lang="en-US" altLang="en-US" sz="1200" b="0" baseline="0" dirty="0" smtClean="0">
                <a:solidFill>
                  <a:schemeClr val="bg1">
                    <a:lumMod val="50000"/>
                  </a:schemeClr>
                </a:solidFill>
                <a:latin typeface="Arial" panose="020B0604020202020204" pitchFamily="34" charset="0"/>
                <a:cs typeface="Arial" panose="020B0604020202020204" pitchFamily="34" charset="0"/>
              </a:rPr>
              <a:t>. the inside nail is not required when there is a parallel joist/rafter connection.</a:t>
            </a:r>
            <a:endParaRPr lang="en-US" altLang="en-US" b="1"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28</a:t>
            </a:fld>
            <a:endParaRPr lang="en-US" dirty="0"/>
          </a:p>
        </p:txBody>
      </p:sp>
    </p:spTree>
    <p:extLst>
      <p:ext uri="{BB962C8B-B14F-4D97-AF65-F5344CB8AC3E}">
        <p14:creationId xmlns:p14="http://schemas.microsoft.com/office/powerpoint/2010/main" val="37484264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77"/>
            <a:r>
              <a:rPr lang="en-US" b="1" dirty="0" smtClean="0"/>
              <a:t>Do:</a:t>
            </a:r>
            <a:r>
              <a:rPr lang="en-US" b="1" baseline="0" dirty="0" smtClean="0"/>
              <a:t> </a:t>
            </a:r>
            <a:r>
              <a:rPr lang="en-US" baseline="0" dirty="0" smtClean="0"/>
              <a:t>Ask class for opinion on image. Then </a:t>
            </a:r>
            <a:r>
              <a:rPr lang="en-US" b="1" baseline="0" dirty="0" smtClean="0"/>
              <a:t>CLICK</a:t>
            </a:r>
            <a:r>
              <a:rPr lang="en-US" baseline="0" dirty="0" smtClean="0"/>
              <a:t> to highlight offset rafters</a:t>
            </a:r>
          </a:p>
          <a:p>
            <a:pPr defTabSz="914377"/>
            <a:endParaRPr lang="en-US" b="1" dirty="0" smtClean="0"/>
          </a:p>
          <a:p>
            <a:r>
              <a:rPr lang="en-US" b="1" dirty="0" smtClean="0"/>
              <a:t>Say:</a:t>
            </a:r>
            <a:r>
              <a:rPr lang="en-US" b="1" baseline="0" dirty="0" smtClean="0"/>
              <a:t> </a:t>
            </a:r>
            <a:r>
              <a:rPr lang="en-US" b="0" baseline="0" dirty="0" smtClean="0"/>
              <a:t>Do you see anything wrong with this construction? There can’t be a continuous tie because rafter and joists aren’t fastened together.</a:t>
            </a:r>
          </a:p>
          <a:p>
            <a:endParaRPr lang="en-US" b="0" baseline="0" dirty="0" smtClean="0"/>
          </a:p>
          <a:p>
            <a:r>
              <a:rPr lang="en-US" b="0" baseline="0" dirty="0" smtClean="0"/>
              <a:t>When rafters and joists are offset — we don’t make the </a:t>
            </a:r>
            <a:r>
              <a:rPr lang="en-US" dirty="0" smtClean="0"/>
              <a:t>joint/rafter connection.</a:t>
            </a:r>
          </a:p>
          <a:p>
            <a:endParaRPr lang="en-US" dirty="0" smtClean="0"/>
          </a:p>
          <a:p>
            <a:r>
              <a:rPr lang="en-US" dirty="0" smtClean="0"/>
              <a:t>As the</a:t>
            </a:r>
            <a:r>
              <a:rPr lang="en-US" baseline="0" dirty="0" smtClean="0"/>
              <a:t> roof doesn’t have a continuous tie, it is a less safe structure. </a:t>
            </a:r>
          </a:p>
          <a:p>
            <a:endParaRPr lang="en-US" baseline="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29</a:t>
            </a:fld>
            <a:endParaRPr lang="en-US" dirty="0"/>
          </a:p>
        </p:txBody>
      </p:sp>
    </p:spTree>
    <p:extLst>
      <p:ext uri="{BB962C8B-B14F-4D97-AF65-F5344CB8AC3E}">
        <p14:creationId xmlns:p14="http://schemas.microsoft.com/office/powerpoint/2010/main" val="3159519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50863"/>
            <a:ext cx="4876800" cy="2743200"/>
          </a:xfrm>
        </p:spPr>
      </p:sp>
      <p:sp>
        <p:nvSpPr>
          <p:cNvPr id="3" name="Notes Placeholder 2"/>
          <p:cNvSpPr>
            <a:spLocks noGrp="1"/>
          </p:cNvSpPr>
          <p:nvPr>
            <p:ph type="body" idx="1"/>
          </p:nvPr>
        </p:nvSpPr>
        <p:spPr/>
        <p:txBody>
          <a:bodyPr/>
          <a:lstStyle/>
          <a:p>
            <a:r>
              <a:rPr lang="en-US" b="1" dirty="0" smtClean="0"/>
              <a:t>Do</a:t>
            </a:r>
          </a:p>
          <a:p>
            <a:r>
              <a:rPr lang="en-US" dirty="0" smtClean="0"/>
              <a:t>Be sure to mention the AIA provider and course number for those requiring AIA credit. Ask the attendees to write down this information for reference. For AIA members, we will submit this information for them.</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a:t>
            </a:fld>
            <a:endParaRPr lang="en-US" dirty="0"/>
          </a:p>
        </p:txBody>
      </p:sp>
    </p:spTree>
    <p:extLst>
      <p:ext uri="{BB962C8B-B14F-4D97-AF65-F5344CB8AC3E}">
        <p14:creationId xmlns:p14="http://schemas.microsoft.com/office/powerpoint/2010/main" val="15072397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r>
              <a:rPr lang="en-US" b="1" baseline="0" dirty="0" smtClean="0"/>
              <a:t> </a:t>
            </a:r>
            <a:r>
              <a:rPr lang="en-US" b="0" baseline="0" dirty="0" smtClean="0"/>
              <a:t>If that nine nail requirement sounds bad, there is some good news. The good news is that footnotes allow from some reductions.</a:t>
            </a:r>
            <a:endParaRPr lang="en-US" b="1" baseline="0" dirty="0" smtClean="0"/>
          </a:p>
          <a:p>
            <a:endParaRPr lang="en-US" b="1" baseline="0" dirty="0" smtClean="0"/>
          </a:p>
          <a:p>
            <a:r>
              <a:rPr lang="en-US" b="0" baseline="0" dirty="0" smtClean="0"/>
              <a:t>On the next slides we will focus on d, e and f.</a:t>
            </a:r>
          </a:p>
          <a:p>
            <a:endParaRPr lang="en-US" b="0" baseline="0" dirty="0" smtClean="0"/>
          </a:p>
          <a:p>
            <a:r>
              <a:rPr lang="en-US" b="0" baseline="0" dirty="0" smtClean="0"/>
              <a:t>Mention </a:t>
            </a:r>
            <a:r>
              <a:rPr lang="en-US" b="0" baseline="0" dirty="0" err="1" smtClean="0"/>
              <a:t>a.b.c</a:t>
            </a:r>
            <a:r>
              <a:rPr lang="en-US" b="0" baseline="0" dirty="0" smtClean="0"/>
              <a:t>. (optional)</a:t>
            </a:r>
          </a:p>
          <a:p>
            <a:endParaRPr lang="en-US" b="0" baseline="0" dirty="0" smtClean="0"/>
          </a:p>
          <a:p>
            <a:pPr marL="178274" indent="-178274">
              <a:buFont typeface="Arial" panose="020B0604020202020204" pitchFamily="34" charset="0"/>
              <a:buChar char="•"/>
            </a:pPr>
            <a:r>
              <a:rPr lang="en-US" b="0" baseline="0" dirty="0" smtClean="0"/>
              <a:t>Option to substitute 40d nails for 16d nails</a:t>
            </a:r>
          </a:p>
          <a:p>
            <a:pPr marL="178274" indent="-178274">
              <a:buFont typeface="Arial" panose="020B0604020202020204" pitchFamily="34" charset="0"/>
              <a:buChar char="•"/>
            </a:pPr>
            <a:r>
              <a:rPr lang="en-US" b="0" baseline="0" dirty="0" smtClean="0"/>
              <a:t>Nails can be reduced by 25% if they are clinched</a:t>
            </a:r>
          </a:p>
          <a:p>
            <a:pPr marL="178274" indent="-178274">
              <a:buFont typeface="Arial" panose="020B0604020202020204" pitchFamily="34" charset="0"/>
              <a:buChar char="•"/>
            </a:pPr>
            <a:r>
              <a:rPr lang="en-US" b="0" baseline="0" dirty="0" smtClean="0"/>
              <a:t>Heel joint connections are not required when the ridge is supported load-bearing wall, header or ridge beam</a:t>
            </a:r>
          </a:p>
          <a:p>
            <a:pPr marL="0" indent="0">
              <a:buFont typeface="Arial" panose="020B0604020202020204" pitchFamily="34" charset="0"/>
              <a:buNone/>
            </a:pPr>
            <a:endParaRPr lang="en-US" b="0" baseline="0" dirty="0" smtClean="0"/>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30</a:t>
            </a:fld>
            <a:endParaRPr lang="en-US" dirty="0"/>
          </a:p>
        </p:txBody>
      </p:sp>
    </p:spTree>
    <p:extLst>
      <p:ext uri="{BB962C8B-B14F-4D97-AF65-F5344CB8AC3E}">
        <p14:creationId xmlns:p14="http://schemas.microsoft.com/office/powerpoint/2010/main" val="24385105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 </a:t>
            </a:r>
            <a:r>
              <a:rPr lang="en-US" b="0" dirty="0" smtClean="0"/>
              <a:t>Purlins or vertical</a:t>
            </a:r>
            <a:r>
              <a:rPr lang="en-US" b="0" baseline="0" dirty="0" smtClean="0"/>
              <a:t> struts reduce the nailing on the rafter/joist and joist to joist lap connections, because it shortens the span value in the table. If you have a purlin at 10 ft. for a 24 ft. span, you can reduce the fastening to 14 ft. </a:t>
            </a:r>
          </a:p>
          <a:p>
            <a:endParaRPr lang="en-US" b="0" baseline="0" dirty="0" smtClean="0"/>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31</a:t>
            </a:fld>
            <a:endParaRPr lang="en-US" dirty="0"/>
          </a:p>
        </p:txBody>
      </p:sp>
    </p:spTree>
    <p:extLst>
      <p:ext uri="{BB962C8B-B14F-4D97-AF65-F5344CB8AC3E}">
        <p14:creationId xmlns:p14="http://schemas.microsoft.com/office/powerpoint/2010/main" val="23712961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770">
              <a:defRPr/>
            </a:pPr>
            <a:r>
              <a:rPr lang="en-US" b="1" dirty="0" smtClean="0"/>
              <a:t>Say:  </a:t>
            </a:r>
            <a:r>
              <a:rPr lang="en-US" altLang="en-US" dirty="0" smtClean="0"/>
              <a:t>The joist-to-joist splice over walls also has to be fastened with the same requirements</a:t>
            </a:r>
            <a:r>
              <a:rPr lang="en-US" altLang="en-US" baseline="0" dirty="0" smtClean="0"/>
              <a:t> as the joist rafter connection</a:t>
            </a:r>
            <a:r>
              <a:rPr lang="en-US" altLang="en-US" dirty="0" smtClean="0"/>
              <a:t>. In our example that would be nine nails.</a:t>
            </a:r>
          </a:p>
          <a:p>
            <a:pPr defTabSz="950770">
              <a:defRPr/>
            </a:pPr>
            <a:endParaRPr lang="en-US" altLang="en-US" dirty="0" smtClean="0"/>
          </a:p>
          <a:p>
            <a:pPr marL="0" marR="0" indent="0" algn="l" defTabSz="950770" rtl="0" eaLnBrk="0" fontAlgn="base" latinLnBrk="0" hangingPunct="0">
              <a:lnSpc>
                <a:spcPct val="100000"/>
              </a:lnSpc>
              <a:spcBef>
                <a:spcPct val="30000"/>
              </a:spcBef>
              <a:spcAft>
                <a:spcPct val="0"/>
              </a:spcAft>
              <a:buClrTx/>
              <a:buSzTx/>
              <a:buFontTx/>
              <a:buNone/>
              <a:tabLst/>
              <a:defRPr/>
            </a:pPr>
            <a:r>
              <a:rPr lang="en-US" altLang="en-US" b="1" baseline="0" dirty="0" smtClean="0"/>
              <a:t>R802.3.2</a:t>
            </a:r>
            <a:r>
              <a:rPr lang="en-US" altLang="en-US" b="0" baseline="0" dirty="0" smtClean="0"/>
              <a:t> states where ceiling joists are providing resistance to rafter thrust, lapped joists shall be nailed in accordance with R802.5.1(9)</a:t>
            </a:r>
          </a:p>
          <a:p>
            <a:pPr marL="0" marR="0" indent="0" algn="l" defTabSz="950770" rtl="0" eaLnBrk="0" fontAlgn="base" latinLnBrk="0" hangingPunct="0">
              <a:lnSpc>
                <a:spcPct val="100000"/>
              </a:lnSpc>
              <a:spcBef>
                <a:spcPct val="30000"/>
              </a:spcBef>
              <a:spcAft>
                <a:spcPct val="0"/>
              </a:spcAft>
              <a:buClrTx/>
              <a:buSzTx/>
              <a:buFontTx/>
              <a:buNone/>
              <a:tabLst/>
              <a:defRPr/>
            </a:pPr>
            <a:endParaRPr lang="en-US" altLang="en-US" b="0" baseline="0" dirty="0" smtClean="0"/>
          </a:p>
          <a:p>
            <a:pPr marL="0" marR="0" indent="0" algn="l" defTabSz="95077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Ceiling joists that are parallel to and attached to rafters require lap splices nailed per Table R802.5.1(9). Perpendicular joists that do not resist thrust can be nailed in accordance with R602.3.1.</a:t>
            </a:r>
          </a:p>
          <a:p>
            <a:pPr defTabSz="950770">
              <a:defRPr/>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32</a:t>
            </a:fld>
            <a:endParaRPr lang="en-US" dirty="0"/>
          </a:p>
        </p:txBody>
      </p:sp>
    </p:spTree>
    <p:extLst>
      <p:ext uri="{BB962C8B-B14F-4D97-AF65-F5344CB8AC3E}">
        <p14:creationId xmlns:p14="http://schemas.microsoft.com/office/powerpoint/2010/main" val="22359287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 </a:t>
            </a:r>
            <a:r>
              <a:rPr lang="en-US" b="0" dirty="0" smtClean="0"/>
              <a:t>This code requirement applies</a:t>
            </a:r>
            <a:r>
              <a:rPr lang="en-US" b="0" baseline="0" dirty="0" smtClean="0"/>
              <a:t> to the fastening on rafter ties. Rafter ties are installed in the lower thirds of the attic space when you do NOT have a tension tie along the base. This requirement is the joist and rafter connection listed in Table R802.5.1(9) multiplied by the factor above.</a:t>
            </a:r>
          </a:p>
          <a:p>
            <a:r>
              <a:rPr lang="en-US" b="0" baseline="0"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For example, 1/6 of the way up results in a requirement to increase that fastening by 1.2. </a:t>
            </a:r>
            <a:r>
              <a:rPr lang="en-US" sz="1200" kern="1200" dirty="0" smtClean="0">
                <a:solidFill>
                  <a:schemeClr val="tx1"/>
                </a:solidFill>
                <a:latin typeface="Times New Roman" panose="02020603050405020304" pitchFamily="18" charset="0"/>
                <a:ea typeface="+mn-ea"/>
                <a:cs typeface="Times New Roman" panose="02020603050405020304" pitchFamily="18" charset="0"/>
              </a:rPr>
              <a:t>If we apply this to our previous fastening requirement of nine nails the requirement would increase to eleven nails.</a:t>
            </a:r>
          </a:p>
          <a:p>
            <a:pPr defTabSz="950770">
              <a:defRPr/>
            </a:pPr>
            <a:endParaRPr lang="en-US" b="0" baseline="0" dirty="0" smtClean="0"/>
          </a:p>
          <a:p>
            <a:r>
              <a:rPr lang="en-US" sz="1200" kern="1200" smtClean="0">
                <a:solidFill>
                  <a:schemeClr val="tx1"/>
                </a:solidFill>
                <a:effectLst/>
                <a:latin typeface="Times New Roman" panose="02020603050405020304" pitchFamily="18" charset="0"/>
                <a:ea typeface="+mn-ea"/>
                <a:cs typeface="Times New Roman" panose="02020603050405020304" pitchFamily="18" charset="0"/>
              </a:rPr>
              <a:t>Rafter ties should not be confused with collar ties which are positioned in the upper third of the rafters. </a:t>
            </a:r>
          </a:p>
          <a:p>
            <a:pPr defTabSz="950770">
              <a:defRPr/>
            </a:pPr>
            <a:endParaRPr lang="en-US" b="0" baseline="0" dirty="0" smtClean="0"/>
          </a:p>
          <a:p>
            <a:endParaRPr lang="en-US" b="0" baseline="0" dirty="0" smtClean="0"/>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33</a:t>
            </a:fld>
            <a:endParaRPr lang="en-US" dirty="0"/>
          </a:p>
        </p:txBody>
      </p:sp>
    </p:spTree>
    <p:extLst>
      <p:ext uri="{BB962C8B-B14F-4D97-AF65-F5344CB8AC3E}">
        <p14:creationId xmlns:p14="http://schemas.microsoft.com/office/powerpoint/2010/main" val="29776724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 </a:t>
            </a:r>
            <a:r>
              <a:rPr lang="en-US" b="0" dirty="0" smtClean="0"/>
              <a:t>Continuing with R802.3.1</a:t>
            </a:r>
            <a:r>
              <a:rPr lang="en-US" b="0" baseline="0" dirty="0" smtClean="0"/>
              <a:t> To meet the IRC code requirements:</a:t>
            </a:r>
          </a:p>
          <a:p>
            <a:endParaRPr lang="en-US" b="0" baseline="0" dirty="0" smtClean="0"/>
          </a:p>
          <a:p>
            <a:pPr marL="171450" indent="-171450">
              <a:buFont typeface="Arial" panose="020B0604020202020204" pitchFamily="34" charset="0"/>
              <a:buChar char="•"/>
            </a:pPr>
            <a:r>
              <a:rPr lang="en-US" b="0" baseline="0" dirty="0" smtClean="0"/>
              <a:t>When there are no joists at the top plate, joists are installed in the lower third of the rafter as rafter ties. </a:t>
            </a:r>
          </a:p>
          <a:p>
            <a:pPr marL="171450" indent="-171450">
              <a:buFont typeface="Arial" panose="020B0604020202020204" pitchFamily="34" charset="0"/>
              <a:buChar char="•"/>
            </a:pPr>
            <a:r>
              <a:rPr lang="en-US" b="0" baseline="0" dirty="0" smtClean="0"/>
              <a:t>Rafter ties are in tension and provide a continuous tie</a:t>
            </a:r>
          </a:p>
          <a:p>
            <a:pPr marL="171450" indent="-171450">
              <a:buFont typeface="Arial" panose="020B0604020202020204" pitchFamily="34" charset="0"/>
              <a:buChar char="•"/>
            </a:pPr>
            <a:r>
              <a:rPr lang="en-US" b="0" baseline="0" dirty="0" smtClean="0"/>
              <a:t>Rafter Ties will not be less than a 2 x 4 and installed with the connections requirements in Table R802.5.1(9)</a:t>
            </a:r>
          </a:p>
          <a:p>
            <a:endParaRPr lang="en-US" b="0" baseline="0" dirty="0" smtClean="0"/>
          </a:p>
          <a:p>
            <a:endParaRPr lang="en-US" b="1"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34</a:t>
            </a:fld>
            <a:endParaRPr lang="en-US" dirty="0"/>
          </a:p>
        </p:txBody>
      </p:sp>
    </p:spTree>
    <p:extLst>
      <p:ext uri="{BB962C8B-B14F-4D97-AF65-F5344CB8AC3E}">
        <p14:creationId xmlns:p14="http://schemas.microsoft.com/office/powerpoint/2010/main" val="41876239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770">
              <a:defRPr/>
            </a:pPr>
            <a:r>
              <a:rPr lang="en-US" altLang="en-US" b="1" dirty="0" smtClean="0"/>
              <a:t>Say:</a:t>
            </a:r>
            <a:r>
              <a:rPr lang="en-US" altLang="en-US" b="1" baseline="0" dirty="0" smtClean="0"/>
              <a:t> </a:t>
            </a:r>
            <a:r>
              <a:rPr lang="en-US" altLang="en-US" b="0" baseline="0" dirty="0" smtClean="0"/>
              <a:t>When joists do </a:t>
            </a:r>
            <a:r>
              <a:rPr lang="en-US" altLang="en-US" b="1" baseline="0" dirty="0" smtClean="0"/>
              <a:t>NOT </a:t>
            </a:r>
            <a:r>
              <a:rPr lang="en-US" altLang="en-US" b="0" baseline="0" dirty="0" smtClean="0"/>
              <a:t>span the entire length of a roof they do </a:t>
            </a:r>
            <a:r>
              <a:rPr lang="en-US" altLang="en-US" b="1" baseline="0" dirty="0" smtClean="0"/>
              <a:t>NOT</a:t>
            </a:r>
            <a:r>
              <a:rPr lang="en-US" altLang="en-US" b="0" baseline="0" dirty="0" smtClean="0"/>
              <a:t> create a continuous tie, unless they are fastened or connected together. </a:t>
            </a:r>
            <a:r>
              <a:rPr lang="en-US" altLang="en-US" dirty="0" smtClean="0"/>
              <a:t>Note: the</a:t>
            </a:r>
            <a:r>
              <a:rPr lang="en-US" altLang="en-US" baseline="0" dirty="0" smtClean="0"/>
              <a:t> joists are in </a:t>
            </a:r>
            <a:r>
              <a:rPr lang="en-US" altLang="en-US" b="1" baseline="0" dirty="0" smtClean="0"/>
              <a:t>tension</a:t>
            </a:r>
            <a:r>
              <a:rPr lang="en-US" altLang="en-US" baseline="0" dirty="0" smtClean="0"/>
              <a:t>. There has to be a tension connection across the beam — which means adding another method, such as straps over the top or sheathing, to transfer the tension across the beam. Hangers alone do not help provide a continuous tie because they are not rated for tension.</a:t>
            </a:r>
          </a:p>
          <a:p>
            <a:pPr defTabSz="950770">
              <a:defRPr/>
            </a:pPr>
            <a:endParaRPr lang="en-US" altLang="en-US" baseline="0" dirty="0" smtClean="0"/>
          </a:p>
          <a:p>
            <a:pPr defTabSz="950770">
              <a:defRPr/>
            </a:pPr>
            <a:endParaRPr lang="en-US" altLang="en-US" baseline="0" dirty="0" smtClean="0"/>
          </a:p>
          <a:p>
            <a:endParaRPr lang="en-US" b="1"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35</a:t>
            </a:fld>
            <a:endParaRPr lang="en-US" dirty="0"/>
          </a:p>
        </p:txBody>
      </p:sp>
    </p:spTree>
    <p:extLst>
      <p:ext uri="{BB962C8B-B14F-4D97-AF65-F5344CB8AC3E}">
        <p14:creationId xmlns:p14="http://schemas.microsoft.com/office/powerpoint/2010/main" val="20360852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770">
              <a:defRPr/>
            </a:pPr>
            <a:r>
              <a:rPr lang="en-US" b="1" dirty="0" smtClean="0"/>
              <a:t>Say: </a:t>
            </a:r>
            <a:r>
              <a:rPr lang="en-US" dirty="0" smtClean="0"/>
              <a:t>When joists are not at top plate, </a:t>
            </a:r>
            <a:r>
              <a:rPr lang="en-US" dirty="0"/>
              <a:t>rafter ties are used to transfer tension force across the </a:t>
            </a:r>
            <a:r>
              <a:rPr lang="en-US" dirty="0" smtClean="0"/>
              <a:t>ceiling. The joist may</a:t>
            </a:r>
            <a:r>
              <a:rPr lang="en-US" baseline="0" dirty="0" smtClean="0"/>
              <a:t> be the rafter tie when it is installed above the plate level.</a:t>
            </a:r>
            <a:endParaRPr lang="en-US" dirty="0" smtClean="0"/>
          </a:p>
          <a:p>
            <a:pPr defTabSz="950770">
              <a:defRPr/>
            </a:pPr>
            <a:endParaRPr lang="en-US" dirty="0" smtClean="0"/>
          </a:p>
          <a:p>
            <a:pPr defTabSz="950770">
              <a:defRPr/>
            </a:pPr>
            <a:r>
              <a:rPr lang="en-US" b="1" dirty="0" smtClean="0"/>
              <a:t>Do: </a:t>
            </a:r>
            <a:r>
              <a:rPr lang="en-US" b="0" dirty="0" smtClean="0"/>
              <a:t>CLICK</a:t>
            </a:r>
            <a:r>
              <a:rPr lang="en-US" b="0" baseline="0" dirty="0" smtClean="0"/>
              <a:t> to show onsite photo</a:t>
            </a:r>
            <a:endParaRPr lang="en-US" b="1" dirty="0"/>
          </a:p>
          <a:p>
            <a:pPr defTabSz="950770">
              <a:defRPr/>
            </a:pPr>
            <a:endParaRPr lang="en-US" b="1" dirty="0"/>
          </a:p>
          <a:p>
            <a:pPr defTabSz="950770">
              <a:defRPr/>
            </a:pPr>
            <a:r>
              <a:rPr lang="en-US" altLang="en-US" b="1" dirty="0" smtClean="0"/>
              <a:t>Test Question</a:t>
            </a:r>
          </a:p>
          <a:p>
            <a:pPr lvl="0"/>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Rafter ties are in_____________ when they are installed between rafters.</a:t>
            </a:r>
          </a:p>
          <a:p>
            <a:pPr lvl="0"/>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Compression</a:t>
            </a:r>
          </a:p>
          <a:p>
            <a:pPr lvl="0"/>
            <a:r>
              <a:rPr lang="en-US" sz="1200" b="1" kern="1200" dirty="0" smtClean="0">
                <a:solidFill>
                  <a:schemeClr val="tx1"/>
                </a:solidFill>
                <a:effectLst/>
                <a:latin typeface="Times New Roman" panose="02020603050405020304" pitchFamily="18" charset="0"/>
                <a:ea typeface="+mn-ea"/>
                <a:cs typeface="Times New Roman" panose="02020603050405020304" pitchFamily="18" charset="0"/>
              </a:rPr>
              <a:t>Tension</a:t>
            </a:r>
            <a:endParaRPr lang="en-US" sz="1200" kern="1200" dirty="0" smtClean="0">
              <a:solidFill>
                <a:schemeClr val="tx1"/>
              </a:solidFill>
              <a:effectLst/>
              <a:latin typeface="Times New Roman" panose="02020603050405020304" pitchFamily="18" charset="0"/>
              <a:ea typeface="+mn-ea"/>
              <a:cs typeface="Times New Roman" panose="02020603050405020304" pitchFamily="18" charset="0"/>
            </a:endParaRPr>
          </a:p>
          <a:p>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Reduction</a:t>
            </a:r>
            <a:endParaRPr lang="en-US" alt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36</a:t>
            </a:fld>
            <a:endParaRPr lang="en-US" dirty="0"/>
          </a:p>
        </p:txBody>
      </p:sp>
    </p:spTree>
    <p:extLst>
      <p:ext uri="{BB962C8B-B14F-4D97-AF65-F5344CB8AC3E}">
        <p14:creationId xmlns:p14="http://schemas.microsoft.com/office/powerpoint/2010/main" val="38517168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77">
              <a:defRPr/>
            </a:pPr>
            <a:r>
              <a:rPr lang="en-US" b="1" dirty="0" smtClean="0"/>
              <a:t>Say:</a:t>
            </a:r>
            <a:r>
              <a:rPr lang="en-US" dirty="0"/>
              <a:t> </a:t>
            </a:r>
            <a:r>
              <a:rPr lang="en-US" dirty="0" smtClean="0"/>
              <a:t>Rafters </a:t>
            </a:r>
            <a:r>
              <a:rPr lang="en-US" dirty="0"/>
              <a:t>with perpendicular joists require a rafter </a:t>
            </a:r>
            <a:r>
              <a:rPr lang="en-US" dirty="0" smtClean="0"/>
              <a:t>tie in order to resist thrust. Rafter </a:t>
            </a:r>
            <a:r>
              <a:rPr lang="en-US" dirty="0"/>
              <a:t>ties </a:t>
            </a:r>
            <a:r>
              <a:rPr lang="en-US" dirty="0" smtClean="0"/>
              <a:t>are positioned </a:t>
            </a:r>
            <a:r>
              <a:rPr lang="en-US" dirty="0"/>
              <a:t>across the </a:t>
            </a:r>
            <a:r>
              <a:rPr lang="en-US" dirty="0" smtClean="0"/>
              <a:t>joist. </a:t>
            </a:r>
            <a:r>
              <a:rPr lang="en-US" dirty="0"/>
              <a:t>The code allows rafter ties to be raised </a:t>
            </a:r>
            <a:r>
              <a:rPr lang="en-US" dirty="0" smtClean="0"/>
              <a:t>up </a:t>
            </a:r>
            <a:r>
              <a:rPr lang="en-US" dirty="0"/>
              <a:t>to 1/3 the total vertical height of the </a:t>
            </a:r>
            <a:r>
              <a:rPr lang="en-US" dirty="0" smtClean="0"/>
              <a:t>roof. </a:t>
            </a:r>
          </a:p>
          <a:p>
            <a:pPr defTabSz="914377">
              <a:defRPr/>
            </a:pPr>
            <a:endParaRPr lang="en-US" dirty="0" smtClean="0"/>
          </a:p>
          <a:p>
            <a:pPr defTabSz="914377">
              <a:defRPr/>
            </a:pPr>
            <a:r>
              <a:rPr lang="en-US" dirty="0" smtClean="0"/>
              <a:t>The older </a:t>
            </a:r>
            <a:r>
              <a:rPr lang="en-US" dirty="0"/>
              <a:t>fastening table </a:t>
            </a:r>
            <a:r>
              <a:rPr lang="en-US" dirty="0" smtClean="0"/>
              <a:t>required </a:t>
            </a:r>
            <a:r>
              <a:rPr lang="en-US" dirty="0"/>
              <a:t>spacing at 4 feet </a:t>
            </a:r>
            <a:r>
              <a:rPr lang="en-US" dirty="0" err="1" smtClean="0"/>
              <a:t>o.c</a:t>
            </a:r>
            <a:r>
              <a:rPr lang="en-US" dirty="0" smtClean="0"/>
              <a:t>.; </a:t>
            </a:r>
            <a:r>
              <a:rPr lang="en-US" dirty="0"/>
              <a:t>now they need to be spaced 24 </a:t>
            </a:r>
            <a:r>
              <a:rPr lang="en-US" dirty="0" smtClean="0"/>
              <a:t>in. </a:t>
            </a:r>
            <a:r>
              <a:rPr lang="en-US" dirty="0" err="1" smtClean="0"/>
              <a:t>o.c</a:t>
            </a:r>
            <a:r>
              <a:rPr lang="en-US" dirty="0" smtClean="0"/>
              <a:t>., the</a:t>
            </a:r>
            <a:r>
              <a:rPr lang="en-US" baseline="0" dirty="0" smtClean="0"/>
              <a:t> same as the rafters are spaced.</a:t>
            </a:r>
            <a:r>
              <a:rPr lang="en-US" dirty="0" smtClean="0"/>
              <a:t> </a:t>
            </a:r>
            <a:r>
              <a:rPr lang="en-US" dirty="0"/>
              <a:t>Rafter ties </a:t>
            </a:r>
            <a:r>
              <a:rPr lang="en-US" dirty="0" smtClean="0"/>
              <a:t>should not</a:t>
            </a:r>
            <a:r>
              <a:rPr lang="en-US" baseline="0" dirty="0" smtClean="0"/>
              <a:t> be</a:t>
            </a:r>
            <a:r>
              <a:rPr lang="en-US" dirty="0" smtClean="0"/>
              <a:t> </a:t>
            </a:r>
            <a:r>
              <a:rPr lang="en-US" dirty="0"/>
              <a:t>less than </a:t>
            </a:r>
            <a:r>
              <a:rPr lang="en-US" dirty="0" smtClean="0"/>
              <a:t>2 by 4. </a:t>
            </a:r>
          </a:p>
          <a:p>
            <a:pPr defTabSz="914377">
              <a:defRPr/>
            </a:pPr>
            <a:endParaRPr lang="en-US" dirty="0" smtClean="0"/>
          </a:p>
          <a:p>
            <a:pPr defTabSz="914377">
              <a:defRPr/>
            </a:pPr>
            <a:r>
              <a:rPr lang="en-US" b="1" dirty="0" smtClean="0"/>
              <a:t>Test Question</a:t>
            </a:r>
          </a:p>
          <a:p>
            <a:pPr lvl="0"/>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A joist located in the lower third of the attic is called a _________.</a:t>
            </a:r>
          </a:p>
          <a:p>
            <a:pPr lvl="0"/>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collar tie</a:t>
            </a:r>
          </a:p>
          <a:p>
            <a:pPr lvl="0"/>
            <a:r>
              <a:rPr lang="en-US" sz="1200" b="1" kern="1200" dirty="0" smtClean="0">
                <a:solidFill>
                  <a:schemeClr val="tx1"/>
                </a:solidFill>
                <a:effectLst/>
                <a:latin typeface="Times New Roman" panose="02020603050405020304" pitchFamily="18" charset="0"/>
                <a:ea typeface="+mn-ea"/>
                <a:cs typeface="Times New Roman" panose="02020603050405020304" pitchFamily="18" charset="0"/>
              </a:rPr>
              <a:t>rafter tie</a:t>
            </a:r>
            <a:endParaRPr lang="en-US" sz="1200" kern="1200" dirty="0" smtClean="0">
              <a:solidFill>
                <a:schemeClr val="tx1"/>
              </a:solidFill>
              <a:effectLst/>
              <a:latin typeface="Times New Roman" panose="02020603050405020304" pitchFamily="18" charset="0"/>
              <a:ea typeface="+mn-ea"/>
              <a:cs typeface="Times New Roman" panose="02020603050405020304" pitchFamily="18" charset="0"/>
            </a:endParaRPr>
          </a:p>
          <a:p>
            <a:pPr lvl="0"/>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hip rafter</a:t>
            </a:r>
          </a:p>
          <a:p>
            <a:pPr defTabSz="914377">
              <a:defRPr/>
            </a:pPr>
            <a:endParaRPr lang="en-US" b="1" dirty="0"/>
          </a:p>
          <a:p>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37</a:t>
            </a:fld>
            <a:endParaRPr lang="en-US" dirty="0"/>
          </a:p>
        </p:txBody>
      </p:sp>
    </p:spTree>
    <p:extLst>
      <p:ext uri="{BB962C8B-B14F-4D97-AF65-F5344CB8AC3E}">
        <p14:creationId xmlns:p14="http://schemas.microsoft.com/office/powerpoint/2010/main" val="11129800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r>
              <a:rPr lang="en-US" b="1" baseline="0" dirty="0" smtClean="0"/>
              <a:t> </a:t>
            </a:r>
          </a:p>
          <a:p>
            <a:r>
              <a:rPr lang="en-US" b="0" baseline="0" dirty="0" smtClean="0"/>
              <a:t>Even if the joists are perpendicular, you can still create a continuous tie. This image shows a lookout has been added. To create a continuous tie with this configuration you can use metal straps across joists. Nail straps will have equivalent nailing with Table R802.5.1(9)</a:t>
            </a:r>
          </a:p>
          <a:p>
            <a:endParaRPr lang="en-US" b="0" baseline="0" dirty="0" smtClean="0"/>
          </a:p>
          <a:p>
            <a:r>
              <a:rPr lang="en-US" b="1" baseline="0" dirty="0" smtClean="0"/>
              <a:t>Do: </a:t>
            </a:r>
            <a:r>
              <a:rPr lang="en-US" b="0" baseline="0" dirty="0" smtClean="0"/>
              <a:t>Point out the lookout, metal straps</a:t>
            </a:r>
          </a:p>
          <a:p>
            <a:endParaRPr lang="en-US" b="0" baseline="0" dirty="0" smtClean="0"/>
          </a:p>
          <a:p>
            <a:r>
              <a:rPr lang="en-US" b="1" baseline="0" dirty="0" smtClean="0"/>
              <a:t>CLICK</a:t>
            </a:r>
            <a:r>
              <a:rPr lang="en-US" b="0" baseline="0" dirty="0" smtClean="0"/>
              <a:t> to show photo of jobsite, Ties are spaced to far apart and not adequately connected to lookout.</a:t>
            </a:r>
            <a:endParaRPr lang="en-US" b="1"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38</a:t>
            </a:fld>
            <a:endParaRPr lang="en-US" dirty="0"/>
          </a:p>
        </p:txBody>
      </p:sp>
    </p:spTree>
    <p:extLst>
      <p:ext uri="{BB962C8B-B14F-4D97-AF65-F5344CB8AC3E}">
        <p14:creationId xmlns:p14="http://schemas.microsoft.com/office/powerpoint/2010/main" val="20817833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 </a:t>
            </a:r>
            <a:r>
              <a:rPr lang="en-US" b="0" dirty="0" smtClean="0"/>
              <a:t>To meet the IRC code requirements:</a:t>
            </a:r>
            <a:r>
              <a:rPr lang="en-US" b="0" baseline="0" dirty="0" smtClean="0"/>
              <a:t> </a:t>
            </a:r>
          </a:p>
          <a:p>
            <a:endParaRPr lang="en-US" b="0" baseline="0" dirty="0" smtClean="0"/>
          </a:p>
          <a:p>
            <a:pPr marL="171450" indent="-171450">
              <a:buFont typeface="Arial" panose="020B0604020202020204" pitchFamily="34" charset="0"/>
              <a:buChar char="•"/>
            </a:pPr>
            <a:r>
              <a:rPr lang="en-US" b="0" baseline="0" dirty="0" smtClean="0"/>
              <a:t>When there are no ceiling joists or rafter ties, the ridge must be supported by a wall or girder (ridge beam)</a:t>
            </a:r>
          </a:p>
          <a:p>
            <a:pPr marL="171450" indent="-171450">
              <a:buFont typeface="Arial" panose="020B0604020202020204" pitchFamily="34" charset="0"/>
              <a:buChar char="•"/>
            </a:pPr>
            <a:r>
              <a:rPr lang="en-US" b="0" baseline="0" dirty="0" smtClean="0"/>
              <a:t>Collar ties or ridge straps to resist wind uplift are installed in the upper thirds in accordance with Table </a:t>
            </a:r>
            <a:r>
              <a:rPr lang="en-US" sz="1200" dirty="0" smtClean="0">
                <a:solidFill>
                  <a:schemeClr val="bg1">
                    <a:lumMod val="50000"/>
                  </a:schemeClr>
                </a:solidFill>
                <a:latin typeface="Arial" panose="020B0604020202020204" pitchFamily="34" charset="0"/>
                <a:cs typeface="Arial" panose="020B0604020202020204" pitchFamily="34" charset="0"/>
              </a:rPr>
              <a:t>R602.3.1</a:t>
            </a:r>
          </a:p>
          <a:p>
            <a:pPr marL="171450" indent="-171450">
              <a:buFont typeface="Arial" panose="020B0604020202020204" pitchFamily="34" charset="0"/>
              <a:buChar char="•"/>
            </a:pPr>
            <a:r>
              <a:rPr lang="en-US" sz="1200" b="0" baseline="0" dirty="0" smtClean="0">
                <a:solidFill>
                  <a:schemeClr val="bg1">
                    <a:lumMod val="50000"/>
                  </a:schemeClr>
                </a:solidFill>
                <a:latin typeface="Arial" panose="020B0604020202020204" pitchFamily="34" charset="0"/>
                <a:cs typeface="Arial" panose="020B0604020202020204" pitchFamily="34" charset="0"/>
              </a:rPr>
              <a:t>Collar ties can not be less than 1 x 4 and spaced 4 feet </a:t>
            </a:r>
            <a:r>
              <a:rPr lang="en-US" sz="1200" b="0" baseline="0" dirty="0" err="1" smtClean="0">
                <a:solidFill>
                  <a:schemeClr val="bg1">
                    <a:lumMod val="50000"/>
                  </a:schemeClr>
                </a:solidFill>
                <a:latin typeface="Arial" panose="020B0604020202020204" pitchFamily="34" charset="0"/>
                <a:cs typeface="Arial" panose="020B0604020202020204" pitchFamily="34" charset="0"/>
              </a:rPr>
              <a:t>o.c</a:t>
            </a:r>
            <a:r>
              <a:rPr lang="en-US" sz="1200" b="0" baseline="0" dirty="0" smtClean="0">
                <a:solidFill>
                  <a:schemeClr val="bg1">
                    <a:lumMod val="50000"/>
                  </a:schemeClr>
                </a:solidFill>
                <a:latin typeface="Arial" panose="020B0604020202020204" pitchFamily="34" charset="0"/>
                <a:cs typeface="Arial" panose="020B0604020202020204" pitchFamily="34" charset="0"/>
              </a:rPr>
              <a:t>.</a:t>
            </a:r>
          </a:p>
          <a:p>
            <a:endParaRPr lang="en-US" b="0" baseline="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39</a:t>
            </a:fld>
            <a:endParaRPr lang="en-US" dirty="0"/>
          </a:p>
        </p:txBody>
      </p:sp>
    </p:spTree>
    <p:extLst>
      <p:ext uri="{BB962C8B-B14F-4D97-AF65-F5344CB8AC3E}">
        <p14:creationId xmlns:p14="http://schemas.microsoft.com/office/powerpoint/2010/main" val="1887934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the submission process for audiences requiring IACET CEU credits.</a:t>
            </a:r>
          </a:p>
          <a:p>
            <a:endParaRPr lang="en-US" dirty="0" smtClean="0"/>
          </a:p>
          <a:p>
            <a:r>
              <a:rPr lang="en-US" dirty="0" smtClean="0"/>
              <a:t>For those seeking IACET credit, they must take and pass the online test. They must self-report CEU credits to their certifying organization or agency.</a:t>
            </a:r>
          </a:p>
          <a:p>
            <a:endParaRPr lang="en-US" dirty="0" smtClean="0"/>
          </a:p>
          <a:p>
            <a:r>
              <a:rPr lang="en-US" dirty="0" smtClean="0"/>
              <a:t>Explain the credits awarded: IACET: 0.1 (Equivalent to 1 hour) CEUs.</a:t>
            </a:r>
          </a:p>
        </p:txBody>
      </p:sp>
      <p:sp>
        <p:nvSpPr>
          <p:cNvPr id="4" name="Slide Number Placeholder 3"/>
          <p:cNvSpPr>
            <a:spLocks noGrp="1"/>
          </p:cNvSpPr>
          <p:nvPr>
            <p:ph type="sldNum" sz="quarter" idx="10"/>
          </p:nvPr>
        </p:nvSpPr>
        <p:spPr/>
        <p:txBody>
          <a:bodyPr/>
          <a:lstStyle/>
          <a:p>
            <a:fld id="{41BDAC27-EA65-4CFE-B3FB-06977A465F32}" type="slidenum">
              <a:rPr lang="en-US" smtClean="0"/>
              <a:t>4</a:t>
            </a:fld>
            <a:endParaRPr lang="en-US"/>
          </a:p>
        </p:txBody>
      </p:sp>
    </p:spTree>
    <p:extLst>
      <p:ext uri="{BB962C8B-B14F-4D97-AF65-F5344CB8AC3E}">
        <p14:creationId xmlns:p14="http://schemas.microsoft.com/office/powerpoint/2010/main" val="15151078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 </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To meet the IRC code requirements, when there are no ceiling joists or rafter ties, the rafters must be supported by a wall or girder, which is also called a ridge beam.</a:t>
            </a:r>
          </a:p>
          <a:p>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 </a:t>
            </a:r>
          </a:p>
          <a:p>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As we have discussed, there is a prescriptive code for roofs that are less than 3:12 that requires a ridge beam, also known as a girder. Ridge beams can be used for roofs with higher slopes - for example, in a cathedral ceiling. The ridge beam is a structural member supporting the rafters. </a:t>
            </a:r>
          </a:p>
          <a:p>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 </a:t>
            </a:r>
          </a:p>
          <a:p>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If there are no rafter or collar ties, then the ridge must be supported. This stops the top of the rafter from moving down protecting against thrust and allows the loads to be transferred down through the structure.</a:t>
            </a:r>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40</a:t>
            </a:fld>
            <a:endParaRPr lang="en-US" dirty="0"/>
          </a:p>
        </p:txBody>
      </p:sp>
    </p:spTree>
    <p:extLst>
      <p:ext uri="{BB962C8B-B14F-4D97-AF65-F5344CB8AC3E}">
        <p14:creationId xmlns:p14="http://schemas.microsoft.com/office/powerpoint/2010/main" val="38727215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 </a:t>
            </a:r>
            <a:r>
              <a:rPr lang="en-US" dirty="0"/>
              <a:t>No longer just in high wind regions, all regions must use a collar tie or ridge strap to resist wind uplift. Joists and rafter ties are intended to keep the rafters from </a:t>
            </a:r>
            <a:r>
              <a:rPr lang="en-US" dirty="0" smtClean="0"/>
              <a:t>spreading. Collar ties, </a:t>
            </a:r>
            <a:r>
              <a:rPr lang="en-US" dirty="0"/>
              <a:t>which are in the upper third, keep rafters from coming apart at the top</a:t>
            </a:r>
            <a:r>
              <a:rPr lang="en-US" dirty="0" smtClean="0"/>
              <a:t>. They do not provide a continuous tie.</a:t>
            </a:r>
          </a:p>
          <a:p>
            <a:endParaRPr lang="en-US" dirty="0" smtClean="0"/>
          </a:p>
          <a:p>
            <a:r>
              <a:rPr lang="en-US" b="1" dirty="0" smtClean="0"/>
              <a:t>Test Question</a:t>
            </a:r>
          </a:p>
          <a:p>
            <a:pPr lvl="0"/>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A collar tie is a joist that is placed anywhere in the attic area.</a:t>
            </a:r>
          </a:p>
          <a:p>
            <a:pPr lvl="0"/>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True</a:t>
            </a:r>
          </a:p>
          <a:p>
            <a:pPr lvl="0"/>
            <a:r>
              <a:rPr lang="en-US" sz="1200" b="1" kern="1200" dirty="0" smtClean="0">
                <a:solidFill>
                  <a:schemeClr val="tx1"/>
                </a:solidFill>
                <a:effectLst/>
                <a:latin typeface="Times New Roman" panose="02020603050405020304" pitchFamily="18" charset="0"/>
                <a:ea typeface="+mn-ea"/>
                <a:cs typeface="Times New Roman" panose="02020603050405020304" pitchFamily="18" charset="0"/>
              </a:rPr>
              <a:t>False</a:t>
            </a:r>
            <a:endParaRPr lang="en-US" sz="1200" kern="1200" dirty="0" smtClean="0">
              <a:solidFill>
                <a:schemeClr val="tx1"/>
              </a:solidFill>
              <a:effectLst/>
              <a:latin typeface="Times New Roman" panose="02020603050405020304" pitchFamily="18" charset="0"/>
              <a:ea typeface="+mn-ea"/>
              <a:cs typeface="Times New Roman" panose="02020603050405020304" pitchFamily="18" charset="0"/>
            </a:endParaRPr>
          </a:p>
          <a:p>
            <a:endParaRPr lang="en-US" b="1"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41</a:t>
            </a:fld>
            <a:endParaRPr lang="en-US" dirty="0"/>
          </a:p>
        </p:txBody>
      </p:sp>
    </p:spTree>
    <p:extLst>
      <p:ext uri="{BB962C8B-B14F-4D97-AF65-F5344CB8AC3E}">
        <p14:creationId xmlns:p14="http://schemas.microsoft.com/office/powerpoint/2010/main" val="3737553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The IRC code for allowable ceiling joist spans has two tables, R802.4 (1) and R802.4(2).  The tables determine the maximum unsupported horizontal distance that ceiling joists can span. </a:t>
            </a:r>
          </a:p>
          <a:p>
            <a:endParaRPr lang="en-US" sz="1200" kern="1200" dirty="0" smtClean="0">
              <a:solidFill>
                <a:schemeClr val="tx1"/>
              </a:solidFill>
              <a:effectLst/>
              <a:latin typeface="Times New Roman" panose="02020603050405020304" pitchFamily="18" charset="0"/>
              <a:ea typeface="+mn-ea"/>
              <a:cs typeface="Times New Roman" panose="02020603050405020304" pitchFamily="18" charset="0"/>
            </a:endParaRPr>
          </a:p>
          <a:p>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Joist are measured along the span of the joists, to the interior of the walls. For other grades, species and loading conditions refer to the American Wood Council Span Tables for Joists and Rafters.</a:t>
            </a:r>
          </a:p>
          <a:p>
            <a:endParaRPr lang="en-US" dirty="0"/>
          </a:p>
          <a:p>
            <a:r>
              <a:rPr lang="en-US" b="1" dirty="0"/>
              <a:t>Do: </a:t>
            </a:r>
            <a:r>
              <a:rPr lang="en-US" b="0" dirty="0" smtClean="0"/>
              <a:t>Click to show table</a:t>
            </a:r>
          </a:p>
          <a:p>
            <a:endParaRPr lang="en-US" b="0" dirty="0" smtClean="0"/>
          </a:p>
          <a:p>
            <a:r>
              <a:rPr lang="en-US" b="1" dirty="0" smtClean="0"/>
              <a:t>Say: </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R802.4 (1) and R802.4(2) are similar in the types of wood and sizes listed, but cover different allowable loads to allow for the weight of attic storage. Lumber is listed by species and grades. All lumber species have different material properties, for example southern pine is much stronger and stiffer than spruce. The maximum span will reflect this. </a:t>
            </a:r>
          </a:p>
          <a:p>
            <a:endParaRPr lang="en-US" b="1"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42</a:t>
            </a:fld>
            <a:endParaRPr lang="en-US" dirty="0"/>
          </a:p>
        </p:txBody>
      </p:sp>
    </p:spTree>
    <p:extLst>
      <p:ext uri="{BB962C8B-B14F-4D97-AF65-F5344CB8AC3E}">
        <p14:creationId xmlns:p14="http://schemas.microsoft.com/office/powerpoint/2010/main" val="19335120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lnSpc>
                <a:spcPct val="110000"/>
              </a:lnSpc>
              <a:defRPr/>
            </a:pPr>
            <a:r>
              <a:rPr lang="en-US" b="1" dirty="0"/>
              <a:t>Say: </a:t>
            </a:r>
            <a:r>
              <a:rPr lang="en-US" sz="2400" dirty="0"/>
              <a:t>Select the size, span and spacing of rafters relative to the roof design from Tables R802.5.1(1) to R802.5.1(8)</a:t>
            </a:r>
          </a:p>
          <a:p>
            <a:endParaRPr lang="en-US" dirty="0"/>
          </a:p>
          <a:p>
            <a:r>
              <a:rPr lang="en-US" dirty="0"/>
              <a:t>Measure common rafter spans horizontally, beginning at the </a:t>
            </a:r>
            <a:r>
              <a:rPr lang="en-US" dirty="0" smtClean="0"/>
              <a:t>(interior</a:t>
            </a:r>
            <a:r>
              <a:rPr lang="en-US" baseline="0" dirty="0" smtClean="0"/>
              <a:t> of) </a:t>
            </a:r>
            <a:r>
              <a:rPr lang="en-US" dirty="0" smtClean="0"/>
              <a:t>exterior </a:t>
            </a:r>
            <a:r>
              <a:rPr lang="en-US" dirty="0"/>
              <a:t>wall and ending at the ridge board. Measure jack rafter spans horizontally, beginning at the hip or valley rafter and ending at the ridge board. Do not measure rafter spans along the actual length of the rafter.</a:t>
            </a:r>
          </a:p>
          <a:p>
            <a:endParaRPr lang="en-US" dirty="0"/>
          </a:p>
          <a:p>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43</a:t>
            </a:fld>
            <a:endParaRPr lang="en-US" dirty="0"/>
          </a:p>
        </p:txBody>
      </p:sp>
    </p:spTree>
    <p:extLst>
      <p:ext uri="{BB962C8B-B14F-4D97-AF65-F5344CB8AC3E}">
        <p14:creationId xmlns:p14="http://schemas.microsoft.com/office/powerpoint/2010/main" val="2364559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363150">
              <a:spcBef>
                <a:spcPts val="0"/>
              </a:spcBef>
            </a:pPr>
            <a:r>
              <a:rPr lang="en-US" b="1" dirty="0"/>
              <a:t>Say: </a:t>
            </a:r>
            <a:r>
              <a:rPr lang="en-US" dirty="0" smtClean="0"/>
              <a:t>Allowable rafter spans</a:t>
            </a:r>
            <a:r>
              <a:rPr lang="en-US" baseline="0" dirty="0" smtClean="0"/>
              <a:t> </a:t>
            </a:r>
            <a:r>
              <a:rPr lang="en-US" dirty="0" smtClean="0"/>
              <a:t>assume </a:t>
            </a:r>
            <a:r>
              <a:rPr lang="en-US" dirty="0"/>
              <a:t>that ceiling joists are positioned at the bottom of the attic space. When the joist is moved up to be used as a rafter tie, extra bending force is put on the rafter</a:t>
            </a:r>
            <a:r>
              <a:rPr lang="en-US" dirty="0" smtClean="0"/>
              <a:t>. Because of this the code requires that the</a:t>
            </a:r>
            <a:r>
              <a:rPr lang="en-US" baseline="0" dirty="0" smtClean="0"/>
              <a:t> rafter span is reduced to account for the additional force created.</a:t>
            </a:r>
            <a:endParaRPr lang="en-US" altLang="en-US" dirty="0"/>
          </a:p>
          <a:p>
            <a:endParaRPr lang="en-US" dirty="0" smtClean="0"/>
          </a:p>
          <a:p>
            <a:r>
              <a:rPr lang="en-US" baseline="0" dirty="0" smtClean="0"/>
              <a:t>A rafter tie located 1/6 of the way up the attic space, will have a lesser span once the adjustment factor is applied. </a:t>
            </a:r>
            <a:endParaRPr lang="en-US" dirty="0"/>
          </a:p>
          <a:p>
            <a:pPr defTabSz="950770">
              <a:defRPr/>
            </a:pPr>
            <a:endParaRPr lang="en-US" b="0" baseline="0" dirty="0" smtClean="0"/>
          </a:p>
          <a:p>
            <a:pPr defTabSz="950770">
              <a:defRPr/>
            </a:pPr>
            <a:endParaRPr lang="en-US" b="1" dirty="0"/>
          </a:p>
          <a:p>
            <a:pPr defTabSz="950770">
              <a:defRPr/>
            </a:pPr>
            <a:endParaRPr lang="en-US" b="0" baseline="0" dirty="0" smtClean="0"/>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44</a:t>
            </a:fld>
            <a:endParaRPr lang="en-US" dirty="0"/>
          </a:p>
        </p:txBody>
      </p:sp>
    </p:spTree>
    <p:extLst>
      <p:ext uri="{BB962C8B-B14F-4D97-AF65-F5344CB8AC3E}">
        <p14:creationId xmlns:p14="http://schemas.microsoft.com/office/powerpoint/2010/main" val="199305055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r>
              <a:rPr lang="en-US" b="1" baseline="0" dirty="0" smtClean="0"/>
              <a:t> </a:t>
            </a:r>
            <a:r>
              <a:rPr lang="en-US" baseline="0" dirty="0" smtClean="0"/>
              <a:t>Tension in the tie can cause the</a:t>
            </a:r>
            <a:r>
              <a:rPr lang="en-US" dirty="0" smtClean="0"/>
              <a:t> </a:t>
            </a:r>
            <a:r>
              <a:rPr lang="en-US" dirty="0"/>
              <a:t>rafter </a:t>
            </a:r>
            <a:r>
              <a:rPr lang="en-US" dirty="0" smtClean="0"/>
              <a:t>to fail. The </a:t>
            </a:r>
            <a:r>
              <a:rPr lang="en-US" dirty="0"/>
              <a:t>rafter span has to be adjusted to account for the </a:t>
            </a:r>
            <a:r>
              <a:rPr lang="en-US" dirty="0" smtClean="0"/>
              <a:t>load </a:t>
            </a:r>
            <a:r>
              <a:rPr lang="en-US" dirty="0"/>
              <a:t>added to the downward </a:t>
            </a:r>
            <a:r>
              <a:rPr lang="en-US" dirty="0" smtClean="0"/>
              <a:t>and</a:t>
            </a:r>
            <a:r>
              <a:rPr lang="en-US" baseline="0" dirty="0" smtClean="0"/>
              <a:t> </a:t>
            </a:r>
            <a:r>
              <a:rPr lang="en-US" dirty="0" smtClean="0"/>
              <a:t>bending </a:t>
            </a:r>
            <a:r>
              <a:rPr lang="en-US" dirty="0"/>
              <a:t>forces. </a:t>
            </a:r>
            <a:r>
              <a:rPr lang="en-US" dirty="0" smtClean="0"/>
              <a:t>If not, the bending force will cause shear stress resulting</a:t>
            </a:r>
            <a:r>
              <a:rPr lang="en-US" baseline="0" dirty="0" smtClean="0"/>
              <a:t> in</a:t>
            </a:r>
            <a:r>
              <a:rPr lang="en-US" dirty="0" smtClean="0"/>
              <a:t> tearing</a:t>
            </a:r>
            <a:r>
              <a:rPr lang="en-US" baseline="0" dirty="0" smtClean="0"/>
              <a:t> on the rafter.</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smtClean="0"/>
              <a:t>Do: </a:t>
            </a:r>
            <a:r>
              <a:rPr lang="en-US" b="0" baseline="0" dirty="0" smtClean="0"/>
              <a:t>CLICK to show bending force</a:t>
            </a:r>
          </a:p>
          <a:p>
            <a:endParaRPr lang="en-US" baseline="0" dirty="0" smtClean="0"/>
          </a:p>
          <a:p>
            <a:r>
              <a:rPr lang="en-US" b="1" baseline="0" dirty="0" smtClean="0"/>
              <a:t>Say: </a:t>
            </a:r>
            <a:r>
              <a:rPr lang="en-US" dirty="0" smtClean="0"/>
              <a:t>The bending force is caused by the weight of the roof plus the tension</a:t>
            </a:r>
            <a:r>
              <a:rPr lang="en-US" baseline="0" dirty="0" smtClean="0"/>
              <a:t> tie. </a:t>
            </a:r>
          </a:p>
          <a:p>
            <a:endParaRPr lang="en-US" baseline="0" dirty="0" smtClean="0"/>
          </a:p>
          <a:p>
            <a:endParaRPr lang="en-US" baseline="0" dirty="0" smtClean="0"/>
          </a:p>
          <a:p>
            <a:endParaRPr lang="en-US" b="1" baseline="0" dirty="0" smtClean="0"/>
          </a:p>
          <a:p>
            <a:r>
              <a:rPr lang="en-US" dirty="0"/>
              <a:t> </a:t>
            </a:r>
          </a:p>
          <a:p>
            <a:endParaRPr lang="en-US" b="1" dirty="0" smtClean="0"/>
          </a:p>
          <a:p>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45</a:t>
            </a:fld>
            <a:endParaRPr lang="en-US" dirty="0"/>
          </a:p>
        </p:txBody>
      </p:sp>
    </p:spTree>
    <p:extLst>
      <p:ext uri="{BB962C8B-B14F-4D97-AF65-F5344CB8AC3E}">
        <p14:creationId xmlns:p14="http://schemas.microsoft.com/office/powerpoint/2010/main" val="39569053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 </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Purlins can be used to reduce the clear span of rafters and provide extra support to the roof. As noted in the illustration at right, the purlins should not have less depth than the rafter. Purlins are continuous and supported by 2 by 4 braces installed at bearing walls.</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46</a:t>
            </a:fld>
            <a:endParaRPr lang="en-US" dirty="0"/>
          </a:p>
        </p:txBody>
      </p:sp>
    </p:spTree>
    <p:extLst>
      <p:ext uri="{BB962C8B-B14F-4D97-AF65-F5344CB8AC3E}">
        <p14:creationId xmlns:p14="http://schemas.microsoft.com/office/powerpoint/2010/main" val="11156449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793">
              <a:defRPr/>
            </a:pPr>
            <a:r>
              <a:rPr lang="en-US" b="1" dirty="0" smtClean="0"/>
              <a:t>Say: </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Braces should not be spaced more than four feet and the unbraced length of braces should not be more than 8 feet. Shown here is an example of installed purlins. </a:t>
            </a:r>
          </a:p>
          <a:p>
            <a:pPr defTabSz="950793">
              <a:defRPr/>
            </a:pPr>
            <a:endParaRPr lang="en-US" altLang="en-US" sz="1200" b="1" kern="1200" dirty="0" smtClean="0">
              <a:solidFill>
                <a:schemeClr val="tx1"/>
              </a:solidFill>
              <a:effectLst/>
              <a:latin typeface="Times New Roman" panose="02020603050405020304" pitchFamily="18" charset="0"/>
              <a:ea typeface="+mn-ea"/>
              <a:cs typeface="Times New Roman" panose="02020603050405020304" pitchFamily="18" charset="0"/>
            </a:endParaRPr>
          </a:p>
          <a:p>
            <a:pPr defTabSz="950793">
              <a:defRPr/>
            </a:pPr>
            <a:r>
              <a:rPr lang="en-US" altLang="en-US" b="1" dirty="0" smtClean="0"/>
              <a:t>Do:</a:t>
            </a:r>
            <a:r>
              <a:rPr lang="en-US" altLang="en-US" b="1" baseline="0" dirty="0" smtClean="0"/>
              <a:t> CLICK </a:t>
            </a:r>
            <a:r>
              <a:rPr lang="en-US" altLang="en-US" b="0" baseline="0" dirty="0" smtClean="0"/>
              <a:t>Reveal braced purlins</a:t>
            </a:r>
          </a:p>
          <a:p>
            <a:pPr defTabSz="950793">
              <a:defRPr/>
            </a:pPr>
            <a:endParaRPr lang="en-US" altLang="en-US" b="0" baseline="0" dirty="0" smtClean="0"/>
          </a:p>
          <a:p>
            <a:pPr defTabSz="950793">
              <a:defRPr/>
            </a:pPr>
            <a:r>
              <a:rPr lang="en-US" b="1" dirty="0" smtClean="0"/>
              <a:t>Say:</a:t>
            </a:r>
            <a:r>
              <a:rPr lang="en-US" b="1" baseline="0" dirty="0" smtClean="0"/>
              <a:t> </a:t>
            </a:r>
            <a:r>
              <a:rPr lang="en-US" altLang="en-US" dirty="0" smtClean="0"/>
              <a:t>Studs under compression tend to buckle and lose load carrying capacity. The longer the “unbraced length,” the more likely this is to happen.  Here we see that studs are nailed in a perpendicular lay-up to the braces to reduce or eliminate the unbraced length.</a:t>
            </a:r>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47</a:t>
            </a:fld>
            <a:endParaRPr lang="en-US" dirty="0"/>
          </a:p>
        </p:txBody>
      </p:sp>
    </p:spTree>
    <p:extLst>
      <p:ext uri="{BB962C8B-B14F-4D97-AF65-F5344CB8AC3E}">
        <p14:creationId xmlns:p14="http://schemas.microsoft.com/office/powerpoint/2010/main" val="8886614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 </a:t>
            </a:r>
            <a:r>
              <a:rPr lang="en-US" b="0" dirty="0" smtClean="0"/>
              <a:t>To meet the IRC</a:t>
            </a:r>
            <a:r>
              <a:rPr lang="en-US" b="0" baseline="0" dirty="0" smtClean="0"/>
              <a:t> requirements the ends of rafters or ceiling joists shall not have less than 1 ½ of bearing on wood or metal and not less than 3 inches on masonry or concrete.</a:t>
            </a:r>
          </a:p>
          <a:p>
            <a:endParaRPr lang="en-US" b="0" baseline="0" dirty="0" smtClean="0"/>
          </a:p>
          <a:p>
            <a:endParaRPr lang="en-US" b="1"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48</a:t>
            </a:fld>
            <a:endParaRPr lang="en-US" dirty="0"/>
          </a:p>
        </p:txBody>
      </p:sp>
    </p:spTree>
    <p:extLst>
      <p:ext uri="{BB962C8B-B14F-4D97-AF65-F5344CB8AC3E}">
        <p14:creationId xmlns:p14="http://schemas.microsoft.com/office/powerpoint/2010/main" val="1064178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793">
              <a:defRPr/>
            </a:pPr>
            <a:r>
              <a:rPr lang="en-US" b="1" dirty="0" smtClean="0"/>
              <a:t>Say: </a:t>
            </a:r>
            <a:r>
              <a:rPr lang="en-US" b="0" dirty="0" smtClean="0"/>
              <a:t>An</a:t>
            </a:r>
            <a:r>
              <a:rPr lang="en-US" b="0" baseline="0" dirty="0" smtClean="0"/>
              <a:t> engineered solution such as hangers, are needed when there is less than 1 ½ bearing on wood. </a:t>
            </a:r>
            <a:endParaRPr lang="en-US" b="1" dirty="0" smtClean="0"/>
          </a:p>
          <a:p>
            <a:pPr defTabSz="950793">
              <a:defRPr/>
            </a:pPr>
            <a:endParaRPr lang="en-US" b="1" dirty="0" smtClean="0"/>
          </a:p>
          <a:p>
            <a:pPr defTabSz="950793">
              <a:defRPr/>
            </a:pPr>
            <a:r>
              <a:rPr lang="en-US" b="0" dirty="0" smtClean="0"/>
              <a:t>What do you think about this configuration?</a:t>
            </a:r>
            <a:r>
              <a:rPr lang="en-US" b="0" baseline="0" dirty="0" smtClean="0"/>
              <a:t> It looks pretty good, but there is a horizontal cut at the heel of the rafter. The connector won’t work if it is a sloped rafter without this cut. </a:t>
            </a:r>
            <a:endParaRPr lang="en-US" b="1" dirty="0" smtClean="0"/>
          </a:p>
          <a:p>
            <a:pPr defTabSz="950793">
              <a:defRPr/>
            </a:pPr>
            <a:endParaRPr lang="en-US" b="1" dirty="0" smtClean="0"/>
          </a:p>
          <a:p>
            <a:pPr defTabSz="950793">
              <a:defRPr/>
            </a:pPr>
            <a:r>
              <a:rPr lang="en-US" dirty="0" smtClean="0"/>
              <a:t>Manufacturers provide </a:t>
            </a:r>
            <a:r>
              <a:rPr lang="en-US" altLang="en-US" dirty="0" smtClean="0"/>
              <a:t>hangers to address this sloped configuration, using these hangers is </a:t>
            </a:r>
            <a:r>
              <a:rPr lang="en-US" altLang="en-US" baseline="0" dirty="0" smtClean="0"/>
              <a:t>preferable</a:t>
            </a:r>
            <a:r>
              <a:rPr lang="en-US" altLang="en-US" dirty="0" smtClean="0"/>
              <a:t>.  There are adjustable hangers, or custom-made sloped and skewed hangers made for a specific application. </a:t>
            </a:r>
          </a:p>
          <a:p>
            <a:pPr defTabSz="950793">
              <a:defRPr/>
            </a:pPr>
            <a:endParaRPr lang="en-US" altLang="en-US" dirty="0" smtClean="0"/>
          </a:p>
          <a:p>
            <a:r>
              <a:rPr lang="en-US" b="1" dirty="0" smtClean="0"/>
              <a:t>Test Question</a:t>
            </a:r>
          </a:p>
          <a:p>
            <a:pPr lvl="0"/>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The end of each rafter or ceiling joist shall have not less than 3 inches of bearing on wood or metal. </a:t>
            </a:r>
          </a:p>
          <a:p>
            <a:pPr lvl="0"/>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True</a:t>
            </a:r>
          </a:p>
          <a:p>
            <a:pPr lvl="0"/>
            <a:r>
              <a:rPr lang="en-US" sz="1200" b="1" kern="1200" dirty="0" smtClean="0">
                <a:solidFill>
                  <a:schemeClr val="tx1"/>
                </a:solidFill>
                <a:effectLst/>
                <a:latin typeface="Times New Roman" panose="02020603050405020304" pitchFamily="18" charset="0"/>
                <a:ea typeface="+mn-ea"/>
                <a:cs typeface="Times New Roman" panose="02020603050405020304" pitchFamily="18" charset="0"/>
              </a:rPr>
              <a:t>False</a:t>
            </a:r>
            <a:endParaRPr lang="en-US" sz="1200" kern="1200" dirty="0" smtClean="0">
              <a:solidFill>
                <a:schemeClr val="tx1"/>
              </a:solidFill>
              <a:effectLst/>
              <a:latin typeface="Times New Roman" panose="02020603050405020304" pitchFamily="18" charset="0"/>
              <a:ea typeface="+mn-ea"/>
              <a:cs typeface="Times New Roman" panose="02020603050405020304" pitchFamily="18" charset="0"/>
            </a:endParaRPr>
          </a:p>
          <a:p>
            <a:endParaRPr lang="en-US" b="1"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49</a:t>
            </a:fld>
            <a:endParaRPr lang="en-US" dirty="0"/>
          </a:p>
        </p:txBody>
      </p:sp>
    </p:spTree>
    <p:extLst>
      <p:ext uri="{BB962C8B-B14F-4D97-AF65-F5344CB8AC3E}">
        <p14:creationId xmlns:p14="http://schemas.microsoft.com/office/powerpoint/2010/main" val="1296954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Presenter Information</a:t>
            </a:r>
          </a:p>
          <a:p>
            <a:endParaRPr lang="en-US" b="1" dirty="0" smtClean="0"/>
          </a:p>
          <a:p>
            <a:r>
              <a:rPr lang="en-US" dirty="0" smtClean="0"/>
              <a:t>NOTE:  Please be sure each attendee LEGIBLY signs the event sign-in sheet.</a:t>
            </a:r>
          </a:p>
          <a:p>
            <a:endParaRPr lang="en-US" dirty="0" smtClean="0"/>
          </a:p>
          <a:p>
            <a:r>
              <a:rPr lang="en-US" b="1" dirty="0" smtClean="0"/>
              <a:t>Say</a:t>
            </a:r>
          </a:p>
          <a:p>
            <a:r>
              <a:rPr lang="en-US" dirty="0" smtClean="0"/>
              <a:t>All questions concerning proprietary products will be addressed after the conclusion of the AIA portion of the presentation. The meeting format is 50 minutes of content, followed by 10 minutes of Q &amp; A.</a:t>
            </a:r>
          </a:p>
          <a:p>
            <a:endParaRPr lang="en-US" dirty="0" smtClean="0"/>
          </a:p>
          <a:p>
            <a:r>
              <a:rPr lang="en-US" b="1" dirty="0" smtClean="0"/>
              <a:t>Do</a:t>
            </a:r>
          </a:p>
          <a:p>
            <a:r>
              <a:rPr lang="en-US" dirty="0" smtClean="0"/>
              <a:t>Explain the credits awarded for:</a:t>
            </a:r>
          </a:p>
          <a:p>
            <a:pPr marL="171450" indent="-171450">
              <a:buFont typeface="Arial" panose="020B0604020202020204" pitchFamily="34" charset="0"/>
              <a:buChar char="•"/>
            </a:pPr>
            <a:r>
              <a:rPr lang="en-US" dirty="0" smtClean="0"/>
              <a:t>AIA: 1LU/HSW credit.</a:t>
            </a:r>
          </a:p>
          <a:p>
            <a:pPr marL="171450" indent="-171450">
              <a:buFont typeface="Arial" panose="020B0604020202020204" pitchFamily="34" charset="0"/>
              <a:buChar char="•"/>
            </a:pPr>
            <a:r>
              <a:rPr lang="en-US" dirty="0" smtClean="0"/>
              <a:t>IACET: 0.1 (Equivalent to 1 hour) CEU credits.</a:t>
            </a:r>
          </a:p>
          <a:p>
            <a:endParaRPr lang="en-US" dirty="0" smtClean="0"/>
          </a:p>
          <a:p>
            <a:r>
              <a:rPr lang="en-US" dirty="0" smtClean="0"/>
              <a:t>Review the submission process for audiences requiring either AIA LU/HSW (health, safety and welfare) credits or CEU credits:</a:t>
            </a:r>
          </a:p>
          <a:p>
            <a:pPr marL="171450" indent="-171450">
              <a:buFont typeface="Arial" panose="020B0604020202020204" pitchFamily="34" charset="0"/>
              <a:buChar char="•"/>
            </a:pPr>
            <a:r>
              <a:rPr lang="en-US" dirty="0" smtClean="0"/>
              <a:t>For those seeking AIA HSW credit, there is no test required. AIA members must be sure to provide their AIA member number on the sign-in sheet. Please make sure name, email and AIA member number are clearly printed so Simpson can report credits to the AIA on their behalf. </a:t>
            </a:r>
          </a:p>
          <a:p>
            <a:pPr marL="171450" indent="-171450">
              <a:buFont typeface="Arial" panose="020B0604020202020204" pitchFamily="34" charset="0"/>
              <a:buChar char="•"/>
            </a:pPr>
            <a:r>
              <a:rPr lang="en-US" dirty="0" smtClean="0"/>
              <a:t>For those seeking IACET credit, they must take and pass the test. They must self-report CEU credits to their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5</a:t>
            </a:fld>
            <a:endParaRPr lang="en-US"/>
          </a:p>
        </p:txBody>
      </p:sp>
    </p:spTree>
    <p:extLst>
      <p:ext uri="{BB962C8B-B14F-4D97-AF65-F5344CB8AC3E}">
        <p14:creationId xmlns:p14="http://schemas.microsoft.com/office/powerpoint/2010/main" val="36079275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 </a:t>
            </a:r>
            <a:r>
              <a:rPr lang="en-US" b="0" dirty="0" smtClean="0"/>
              <a:t>For</a:t>
            </a:r>
            <a:r>
              <a:rPr lang="en-US" b="0" baseline="0" dirty="0" smtClean="0"/>
              <a:t> cutting and notching b</a:t>
            </a:r>
            <a:r>
              <a:rPr lang="en-US" dirty="0" smtClean="0"/>
              <a:t>oth </a:t>
            </a:r>
            <a:r>
              <a:rPr lang="en-US" dirty="0"/>
              <a:t>where and what is cut </a:t>
            </a:r>
            <a:r>
              <a:rPr lang="en-US" dirty="0" smtClean="0"/>
              <a:t>is </a:t>
            </a:r>
            <a:r>
              <a:rPr lang="en-US" dirty="0"/>
              <a:t>important.</a:t>
            </a:r>
          </a:p>
          <a:p>
            <a:r>
              <a:rPr lang="en-US" dirty="0"/>
              <a:t> </a:t>
            </a:r>
          </a:p>
          <a:p>
            <a:r>
              <a:rPr lang="en-US" b="1" dirty="0"/>
              <a:t>Do: CLICK</a:t>
            </a:r>
          </a:p>
          <a:p>
            <a:pPr marL="0" indent="0">
              <a:buFont typeface="Arial" panose="020B0604020202020204" pitchFamily="34" charset="0"/>
              <a:buNone/>
            </a:pPr>
            <a:r>
              <a:rPr lang="en-US" b="0" dirty="0" smtClean="0"/>
              <a:t>There should be no notches in the middle</a:t>
            </a:r>
            <a:r>
              <a:rPr lang="en-US" b="0" baseline="0" dirty="0" smtClean="0"/>
              <a:t> of rafters and beams. There can be notches in the outer thirds, top or bottom if less than 1/6.</a:t>
            </a:r>
          </a:p>
          <a:p>
            <a:pPr defTabSz="950793">
              <a:defRPr/>
            </a:pPr>
            <a:r>
              <a:rPr lang="en-US" b="1" dirty="0" smtClean="0"/>
              <a:t>Do</a:t>
            </a:r>
            <a:r>
              <a:rPr lang="en-US" b="1" dirty="0"/>
              <a:t>: CLICK</a:t>
            </a:r>
            <a:endParaRPr lang="en-US" dirty="0"/>
          </a:p>
          <a:p>
            <a:pPr marL="0" indent="0">
              <a:buFont typeface="Arial" panose="020B0604020202020204" pitchFamily="34" charset="0"/>
              <a:buNone/>
            </a:pPr>
            <a:r>
              <a:rPr lang="en-US" b="0" baseline="0" dirty="0" smtClean="0"/>
              <a:t>Notches at the very end should be less than</a:t>
            </a:r>
            <a:r>
              <a:rPr lang="en-US" baseline="0" dirty="0" smtClean="0"/>
              <a:t> ¼ of depth.</a:t>
            </a:r>
          </a:p>
          <a:p>
            <a:pPr defTabSz="950793">
              <a:defRPr/>
            </a:pPr>
            <a:r>
              <a:rPr lang="en-US" b="1" dirty="0" smtClean="0"/>
              <a:t>Do</a:t>
            </a:r>
            <a:r>
              <a:rPr lang="en-US" b="1" dirty="0"/>
              <a:t>: CLICK</a:t>
            </a:r>
            <a:r>
              <a:rPr lang="en-US" dirty="0"/>
              <a:t> </a:t>
            </a:r>
          </a:p>
          <a:p>
            <a:r>
              <a:rPr lang="en-US" dirty="0" smtClean="0"/>
              <a:t>For a member that is four inches or greater in width, </a:t>
            </a:r>
            <a:r>
              <a:rPr lang="en-US" baseline="0" dirty="0" smtClean="0"/>
              <a:t>shall not be notched except at the ends. The tension side is the bottom edge.</a:t>
            </a:r>
            <a:endParaRPr lang="en-US" dirty="0"/>
          </a:p>
          <a:p>
            <a:r>
              <a:rPr lang="en-US" dirty="0"/>
              <a:t> </a:t>
            </a:r>
          </a:p>
          <a:p>
            <a:endParaRPr lang="en-US" b="1"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50</a:t>
            </a:fld>
            <a:endParaRPr lang="en-US" dirty="0"/>
          </a:p>
        </p:txBody>
      </p:sp>
    </p:spTree>
    <p:extLst>
      <p:ext uri="{BB962C8B-B14F-4D97-AF65-F5344CB8AC3E}">
        <p14:creationId xmlns:p14="http://schemas.microsoft.com/office/powerpoint/2010/main" val="35057640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793">
              <a:defRPr/>
            </a:pPr>
            <a:r>
              <a:rPr lang="en-US" b="1" dirty="0"/>
              <a:t>Say: </a:t>
            </a:r>
            <a:r>
              <a:rPr lang="en-US" dirty="0"/>
              <a:t>For “cuts,” the diameter of holes bored or cut into members shall not exceed one third the depth of the member. Holes should be 2 inches away from top and </a:t>
            </a:r>
            <a:r>
              <a:rPr lang="en-US" dirty="0" smtClean="0"/>
              <a:t>bottom or from any other hole</a:t>
            </a:r>
            <a:r>
              <a:rPr lang="en-US" baseline="0" dirty="0" smtClean="0"/>
              <a:t> located in the member</a:t>
            </a:r>
            <a:r>
              <a:rPr lang="en-US" dirty="0" smtClean="0"/>
              <a:t>. If the member</a:t>
            </a:r>
            <a:r>
              <a:rPr lang="en-US" baseline="0" dirty="0" smtClean="0"/>
              <a:t> is already notched, the hole should not be closer than two inches to the notch.</a:t>
            </a:r>
            <a:endParaRPr lang="en-US" dirty="0"/>
          </a:p>
          <a:p>
            <a:pPr defTabSz="950793">
              <a:defRPr/>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51</a:t>
            </a:fld>
            <a:endParaRPr lang="en-US" dirty="0"/>
          </a:p>
        </p:txBody>
      </p:sp>
    </p:spTree>
    <p:extLst>
      <p:ext uri="{BB962C8B-B14F-4D97-AF65-F5344CB8AC3E}">
        <p14:creationId xmlns:p14="http://schemas.microsoft.com/office/powerpoint/2010/main" val="11908957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793">
              <a:defRPr/>
            </a:pPr>
            <a:r>
              <a:rPr lang="en-US" b="1" dirty="0" smtClean="0"/>
              <a:t>Say: </a:t>
            </a:r>
            <a:r>
              <a:rPr lang="en-US" dirty="0" smtClean="0"/>
              <a:t>Lateral support is required to stop rafters from rolling over </a:t>
            </a:r>
            <a:r>
              <a:rPr lang="en-US" i="1" dirty="0" smtClean="0"/>
              <a:t>when </a:t>
            </a:r>
            <a:r>
              <a:rPr lang="en-US" dirty="0" smtClean="0"/>
              <a:t>the</a:t>
            </a:r>
            <a:r>
              <a:rPr lang="en-US" baseline="0" dirty="0" smtClean="0"/>
              <a:t> depth to thickness ratio exceeds 5 to 1</a:t>
            </a:r>
            <a:r>
              <a:rPr lang="en-US" dirty="0" smtClean="0"/>
              <a:t>. </a:t>
            </a:r>
            <a:endParaRPr lang="en-US" altLang="en-US" dirty="0" smtClean="0"/>
          </a:p>
          <a:p>
            <a:pPr defTabSz="950793">
              <a:defRPr/>
            </a:pPr>
            <a:endParaRPr lang="en-US" altLang="en-US" dirty="0" smtClean="0"/>
          </a:p>
          <a:p>
            <a:r>
              <a:rPr lang="en-US" altLang="en-US" dirty="0" smtClean="0"/>
              <a:t>An example of exceeding</a:t>
            </a:r>
            <a:r>
              <a:rPr lang="en-US" altLang="en-US" baseline="0" dirty="0" smtClean="0"/>
              <a:t> </a:t>
            </a:r>
            <a:r>
              <a:rPr lang="en-US" altLang="en-US" dirty="0" smtClean="0"/>
              <a:t>5 to 1 would be 2 by 12 or greater.</a:t>
            </a:r>
            <a:r>
              <a:rPr lang="en-US" altLang="en-US" baseline="0" dirty="0" smtClean="0"/>
              <a:t> This isn’t a very common occurrence. </a:t>
            </a:r>
            <a:r>
              <a:rPr lang="en-US" altLang="en-US" dirty="0" smtClean="0"/>
              <a:t>If the rafters have the ceiling joists attached, </a:t>
            </a:r>
            <a:r>
              <a:rPr lang="en-US" altLang="en-US" dirty="0"/>
              <a:t>the </a:t>
            </a:r>
            <a:r>
              <a:rPr lang="en-US" altLang="en-US" dirty="0" smtClean="0"/>
              <a:t>width of the ceiling joist is added.</a:t>
            </a:r>
            <a:r>
              <a:rPr lang="en-US" altLang="en-US" baseline="0" dirty="0" smtClean="0"/>
              <a:t> </a:t>
            </a: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The ceiling joist is usually at least a 2-by, which would make our 2 by 12 example - now be 3 to 1 depth to thickness ratio. Illustrated here is blocking to a rafter for lateral support and fastening to plate. </a:t>
            </a:r>
          </a:p>
          <a:p>
            <a:pPr defTabSz="950793">
              <a:defRPr/>
            </a:pPr>
            <a:endParaRPr lang="en-US" altLang="en-US" baseline="0" dirty="0" smtClean="0"/>
          </a:p>
          <a:p>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Illustrated here is blocking to a rafter for lateral support and fastening to plate. </a:t>
            </a:r>
          </a:p>
          <a:p>
            <a:pPr defTabSz="950793">
              <a:defRPr/>
            </a:pPr>
            <a:endParaRPr lang="en-US" altLang="en-US" baseline="0" dirty="0" smtClean="0"/>
          </a:p>
          <a:p>
            <a:pPr defTabSz="950793">
              <a:defRPr/>
            </a:pPr>
            <a:endParaRPr lang="en-US" altLang="en-US" baseline="0" dirty="0" smtClean="0"/>
          </a:p>
          <a:p>
            <a:endParaRPr lang="en-US" altLang="en-US" b="1" baseline="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52</a:t>
            </a:fld>
            <a:endParaRPr lang="en-US" dirty="0"/>
          </a:p>
        </p:txBody>
      </p:sp>
    </p:spTree>
    <p:extLst>
      <p:ext uri="{BB962C8B-B14F-4D97-AF65-F5344CB8AC3E}">
        <p14:creationId xmlns:p14="http://schemas.microsoft.com/office/powerpoint/2010/main" val="408723445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793">
              <a:defRPr/>
            </a:pPr>
            <a:r>
              <a:rPr lang="en-US" altLang="en-US" b="1" dirty="0" smtClean="0"/>
              <a:t>Say: </a:t>
            </a:r>
            <a:r>
              <a:rPr lang="en-US" altLang="en-US" baseline="0" dirty="0" smtClean="0"/>
              <a:t>The code requires bridging only when </a:t>
            </a:r>
            <a:r>
              <a:rPr lang="en-US" altLang="en-US" dirty="0" smtClean="0"/>
              <a:t>the member ratio exceeds 6 to 1 — which would be a 2 by 14. Bridging is also</a:t>
            </a:r>
            <a:r>
              <a:rPr lang="en-US" altLang="en-US" baseline="0" dirty="0" smtClean="0"/>
              <a:t> not that common. </a:t>
            </a:r>
            <a:endParaRPr lang="en-US" altLang="en-US" b="1" dirty="0" smtClean="0"/>
          </a:p>
          <a:p>
            <a:pPr defTabSz="950793">
              <a:defRPr/>
            </a:pPr>
            <a:endParaRPr lang="en-US" altLang="en-US" b="1" dirty="0" smtClean="0"/>
          </a:p>
          <a:p>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Bridging keeps the joists from rotating at location away from their supports under loads and losing the load carrying capacity. Blocking keeps rafters and joists from rolling at the supports. </a:t>
            </a:r>
          </a:p>
          <a:p>
            <a:endParaRPr lang="en-US" altLang="en-US" baseline="0" dirty="0" smtClean="0"/>
          </a:p>
          <a:p>
            <a:pPr defTabSz="950793">
              <a:defRPr/>
            </a:pPr>
            <a:r>
              <a:rPr lang="en-US" altLang="en-US" b="1" baseline="0" dirty="0" smtClean="0"/>
              <a:t>Do: </a:t>
            </a:r>
            <a:r>
              <a:rPr lang="en-US" altLang="en-US" b="0" baseline="0" dirty="0" smtClean="0"/>
              <a:t>Note the three types of bridging, solid bridging, diagonal bridging or straps.</a:t>
            </a:r>
            <a:endParaRPr lang="en-US" altLang="en-US" b="1" baseline="0" dirty="0" smtClean="0"/>
          </a:p>
          <a:p>
            <a:pPr defTabSz="950793">
              <a:defRPr/>
            </a:pPr>
            <a:endParaRPr lang="en-US" altLang="en-US" dirty="0" smtClean="0"/>
          </a:p>
          <a:p>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53</a:t>
            </a:fld>
            <a:endParaRPr lang="en-US" dirty="0"/>
          </a:p>
        </p:txBody>
      </p:sp>
    </p:spTree>
    <p:extLst>
      <p:ext uri="{BB962C8B-B14F-4D97-AF65-F5344CB8AC3E}">
        <p14:creationId xmlns:p14="http://schemas.microsoft.com/office/powerpoint/2010/main" val="92666665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50793" rtl="0" eaLnBrk="0" fontAlgn="base" latinLnBrk="0" hangingPunct="0">
              <a:lnSpc>
                <a:spcPct val="100000"/>
              </a:lnSpc>
              <a:spcBef>
                <a:spcPct val="30000"/>
              </a:spcBef>
              <a:spcAft>
                <a:spcPct val="0"/>
              </a:spcAft>
              <a:buClrTx/>
              <a:buSzTx/>
              <a:buFontTx/>
              <a:buNone/>
              <a:tabLst/>
              <a:defRPr/>
            </a:pPr>
            <a:r>
              <a:rPr lang="en-US" b="1" dirty="0" smtClean="0"/>
              <a:t>Say: </a:t>
            </a:r>
            <a:r>
              <a:rPr lang="en-US" altLang="en-US" dirty="0" smtClean="0"/>
              <a:t>Similar to walls, when framing members are removed, framing around the outside has to be reinforced to carry the extra load, and headers must be installed to transfer the load to those trimmer joists.</a:t>
            </a:r>
            <a:r>
              <a:rPr lang="en-US" altLang="en-US" baseline="0" dirty="0" smtClean="0"/>
              <a:t> </a:t>
            </a:r>
            <a:r>
              <a:rPr lang="en-US" altLang="en-US" dirty="0" smtClean="0"/>
              <a:t>Shown here is a double header and double rafter.</a:t>
            </a:r>
          </a:p>
          <a:p>
            <a:pPr defTabSz="950793">
              <a:defRPr/>
            </a:pPr>
            <a:endParaRPr lang="en-US" b="1" baseline="0" dirty="0" smtClean="0"/>
          </a:p>
          <a:p>
            <a:pPr defTabSz="950793">
              <a:defRPr/>
            </a:pPr>
            <a:r>
              <a:rPr lang="en-US" b="1" baseline="0" dirty="0" smtClean="0"/>
              <a:t>Do: CLICK</a:t>
            </a:r>
          </a:p>
          <a:p>
            <a:pPr defTabSz="950793">
              <a:defRPr/>
            </a:pPr>
            <a:r>
              <a:rPr lang="en-US" altLang="en-US" dirty="0" smtClean="0"/>
              <a:t>Common case of a </a:t>
            </a:r>
            <a:r>
              <a:rPr lang="en-US" altLang="en-US" dirty="0" err="1" smtClean="0"/>
              <a:t>trayed</a:t>
            </a:r>
            <a:r>
              <a:rPr lang="en-US" altLang="en-US" dirty="0" smtClean="0"/>
              <a:t> ceiling where the framing of opening requirements would apply. </a:t>
            </a:r>
            <a:r>
              <a:rPr lang="en-US" b="0" baseline="0" dirty="0" smtClean="0"/>
              <a:t>Approved hangers are required for the header joist to trimmer joist. Shown here. </a:t>
            </a:r>
          </a:p>
          <a:p>
            <a:endParaRPr lang="en-US" dirty="0" smtClean="0"/>
          </a:p>
          <a:p>
            <a:r>
              <a:rPr lang="en-US" b="1" dirty="0" smtClean="0"/>
              <a:t>Do: CLICK</a:t>
            </a:r>
            <a:endParaRPr lang="en-US" altLang="en-US" dirty="0" smtClean="0"/>
          </a:p>
          <a:p>
            <a:pPr marL="0" marR="0" indent="0" algn="l" defTabSz="950793" rtl="0" eaLnBrk="0" fontAlgn="base" latinLnBrk="0" hangingPunct="0">
              <a:lnSpc>
                <a:spcPct val="100000"/>
              </a:lnSpc>
              <a:spcBef>
                <a:spcPct val="30000"/>
              </a:spcBef>
              <a:spcAft>
                <a:spcPct val="0"/>
              </a:spcAft>
              <a:buClrTx/>
              <a:buSzTx/>
              <a:buFontTx/>
              <a:buNone/>
              <a:tabLst/>
              <a:defRPr/>
            </a:pPr>
            <a:r>
              <a:rPr lang="en-US" altLang="en-US" dirty="0" smtClean="0"/>
              <a:t>While the code is talking about openings in ceilings, it could be applied to other areas, like where these joists are </a:t>
            </a:r>
            <a:r>
              <a:rPr lang="en-US" altLang="en-US" dirty="0" err="1" smtClean="0"/>
              <a:t>headered</a:t>
            </a:r>
            <a:r>
              <a:rPr lang="en-US" altLang="en-US" dirty="0" smtClean="0"/>
              <a:t> off because of congestion in framing at that location. </a:t>
            </a:r>
            <a:endParaRPr lang="en-US" dirty="0" smtClean="0"/>
          </a:p>
          <a:p>
            <a:pPr marL="0" marR="0" indent="0" algn="l" defTabSz="950793" rtl="0" eaLnBrk="0" fontAlgn="base" latinLnBrk="0" hangingPunct="0">
              <a:lnSpc>
                <a:spcPct val="100000"/>
              </a:lnSpc>
              <a:spcBef>
                <a:spcPct val="30000"/>
              </a:spcBef>
              <a:spcAft>
                <a:spcPct val="0"/>
              </a:spcAft>
              <a:buClrTx/>
              <a:buSzTx/>
              <a:buFontTx/>
              <a:buNone/>
              <a:tabLst/>
              <a:defRPr/>
            </a:pPr>
            <a:endParaRPr lang="en-US" altLang="en-US" dirty="0" smtClean="0"/>
          </a:p>
          <a:p>
            <a:pPr marL="0" marR="0" indent="0" algn="l" defTabSz="950793" rtl="0" eaLnBrk="0" fontAlgn="base" latinLnBrk="0" hangingPunct="0">
              <a:lnSpc>
                <a:spcPct val="100000"/>
              </a:lnSpc>
              <a:spcBef>
                <a:spcPct val="30000"/>
              </a:spcBef>
              <a:spcAft>
                <a:spcPct val="0"/>
              </a:spcAft>
              <a:buClrTx/>
              <a:buSzTx/>
              <a:buFontTx/>
              <a:buNone/>
              <a:tabLst/>
              <a:defRPr/>
            </a:pPr>
            <a:endParaRPr lang="en-US" altLang="en-US" dirty="0" smtClean="0"/>
          </a:p>
          <a:p>
            <a:pPr defTabSz="950793">
              <a:defRPr/>
            </a:pPr>
            <a:r>
              <a:rPr lang="en-US" altLang="en-US" dirty="0" smtClean="0"/>
              <a:t> </a:t>
            </a:r>
          </a:p>
          <a:p>
            <a:endParaRPr lang="en-US" b="1"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54</a:t>
            </a:fld>
            <a:endParaRPr lang="en-US" dirty="0"/>
          </a:p>
        </p:txBody>
      </p:sp>
    </p:spTree>
    <p:extLst>
      <p:ext uri="{BB962C8B-B14F-4D97-AF65-F5344CB8AC3E}">
        <p14:creationId xmlns:p14="http://schemas.microsoft.com/office/powerpoint/2010/main" val="80328874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smtClean="0"/>
              <a:t>Say:</a:t>
            </a:r>
            <a:endParaRPr lang="en-US" b="0" baseline="0" dirty="0" smtClean="0"/>
          </a:p>
          <a:p>
            <a:pPr marL="0" marR="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b="0" baseline="0" dirty="0" smtClean="0"/>
              <a:t>We’ll review R802.11.1.2 on the next slide, R802.11.1.1 refers to trusses and is not included.</a:t>
            </a:r>
          </a:p>
          <a:p>
            <a:pPr marL="0" marR="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b="0" baseline="0" dirty="0" smtClean="0"/>
          </a:p>
          <a:p>
            <a:pPr marL="0" marR="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b="0" baseline="0" dirty="0" smtClean="0"/>
              <a:t>In these two cases rafters or trusses can be attached per Table R602.3(1)</a:t>
            </a:r>
          </a:p>
          <a:p>
            <a:pPr marL="0" marR="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b="0" baseline="0" dirty="0" smtClean="0"/>
              <a:t>1) Uplift forces do NOT exceed 200 pounds, rafters and trusses spaced not more than 24 in. </a:t>
            </a:r>
            <a:r>
              <a:rPr lang="en-US" b="0" baseline="0" dirty="0" err="1" smtClean="0"/>
              <a:t>oc</a:t>
            </a:r>
            <a:r>
              <a:rPr lang="en-US" b="0" baseline="0" dirty="0" smtClean="0"/>
              <a:t> can be attached per Table R602.3(1)</a:t>
            </a:r>
          </a:p>
          <a:p>
            <a:pPr marL="0" marR="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b="0" baseline="0" dirty="0" smtClean="0"/>
          </a:p>
          <a:p>
            <a:pPr marL="0" marR="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b="0" baseline="0" dirty="0" smtClean="0"/>
              <a:t>2) Where all series of requirements are met: </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baseline="0" dirty="0" smtClean="0"/>
              <a:t>Wind does not exceed 115mph</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baseline="0" dirty="0" smtClean="0"/>
              <a:t>Wind Exposure is category B</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baseline="0" dirty="0" smtClean="0"/>
              <a:t>Roof pitch is 5:12 or greater</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baseline="0" dirty="0" smtClean="0"/>
              <a:t>Roof Span is 32 </a:t>
            </a:r>
            <a:r>
              <a:rPr lang="en-US" b="0" baseline="0" dirty="0" err="1" smtClean="0"/>
              <a:t>ft</a:t>
            </a:r>
            <a:r>
              <a:rPr lang="en-US" b="0" baseline="0" dirty="0" smtClean="0"/>
              <a:t> or less</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baseline="0" dirty="0" smtClean="0"/>
              <a:t>Rafters and trusses spaced not more than 24 inches </a:t>
            </a:r>
            <a:r>
              <a:rPr lang="en-US" b="0" baseline="0" dirty="0" err="1" smtClean="0"/>
              <a:t>o.c</a:t>
            </a:r>
            <a:r>
              <a:rPr lang="en-US" b="0" baseline="0" dirty="0" smtClean="0"/>
              <a:t>.</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baseline="0" dirty="0" smtClean="0"/>
              <a:t>When all of these are met it can be attached using 3 10b nails.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0" baseline="0" dirty="0" smtClean="0"/>
          </a:p>
          <a:p>
            <a:endParaRPr lang="en-US" b="0" baseline="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55</a:t>
            </a:fld>
            <a:endParaRPr lang="en-US" dirty="0"/>
          </a:p>
        </p:txBody>
      </p:sp>
    </p:spTree>
    <p:extLst>
      <p:ext uri="{BB962C8B-B14F-4D97-AF65-F5344CB8AC3E}">
        <p14:creationId xmlns:p14="http://schemas.microsoft.com/office/powerpoint/2010/main" val="2370651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Say: </a:t>
            </a:r>
            <a:r>
              <a:rPr lang="en-US" b="0" dirty="0" smtClean="0"/>
              <a:t>Vertical </a:t>
            </a:r>
            <a:r>
              <a:rPr lang="en-US" b="0" baseline="0" dirty="0" smtClean="0"/>
              <a:t>wind forces can create uplift forces that could lift a roof off a structure. </a:t>
            </a:r>
            <a:r>
              <a:rPr lang="en-US" b="0" dirty="0" smtClean="0"/>
              <a:t>When</a:t>
            </a:r>
            <a:r>
              <a:rPr lang="en-US" b="0" baseline="0" dirty="0" smtClean="0"/>
              <a:t> the uplift force exceeds 200 pounds as per previous slide then an enhanced rafter to wall connection is required. This can either be in accordance with the table R802.11 or an </a:t>
            </a:r>
            <a:r>
              <a:rPr lang="en-US" sz="1200" b="0" dirty="0" smtClean="0">
                <a:solidFill>
                  <a:schemeClr val="bg1">
                    <a:lumMod val="50000"/>
                  </a:schemeClr>
                </a:solidFill>
                <a:latin typeface="Arial" panose="020B0604020202020204" pitchFamily="34" charset="0"/>
                <a:cs typeface="Arial" panose="020B0604020202020204" pitchFamily="34" charset="0"/>
              </a:rPr>
              <a:t>accepted engineering practice. A</a:t>
            </a:r>
            <a:r>
              <a:rPr lang="en-US" sz="1200" b="0" baseline="0" dirty="0" smtClean="0">
                <a:solidFill>
                  <a:schemeClr val="bg1">
                    <a:lumMod val="50000"/>
                  </a:schemeClr>
                </a:solidFill>
                <a:latin typeface="Arial" panose="020B0604020202020204" pitchFamily="34" charset="0"/>
                <a:cs typeface="Arial" panose="020B0604020202020204" pitchFamily="34" charset="0"/>
              </a:rPr>
              <a:t> connector with the required load capacity is a great example of what can be used.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baseline="0" dirty="0" smtClean="0">
              <a:solidFill>
                <a:schemeClr val="bg1">
                  <a:lumMod val="50000"/>
                </a:schemeClr>
              </a:solidFill>
              <a:latin typeface="Arial" panose="020B0604020202020204" pitchFamily="34" charset="0"/>
              <a:cs typeface="Arial" panose="020B0604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dirty="0" smtClean="0">
              <a:solidFill>
                <a:schemeClr val="bg1">
                  <a:lumMod val="50000"/>
                </a:schemeClr>
              </a:solidFill>
              <a:latin typeface="Arial" panose="020B0604020202020204" pitchFamily="34" charset="0"/>
              <a:cs typeface="Arial" panose="020B0604020202020204" pitchFamily="34" charset="0"/>
            </a:endParaRPr>
          </a:p>
          <a:p>
            <a:endParaRPr lang="en-US" b="0" baseline="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56</a:t>
            </a:fld>
            <a:endParaRPr lang="en-US" dirty="0"/>
          </a:p>
        </p:txBody>
      </p:sp>
    </p:spTree>
    <p:extLst>
      <p:ext uri="{BB962C8B-B14F-4D97-AF65-F5344CB8AC3E}">
        <p14:creationId xmlns:p14="http://schemas.microsoft.com/office/powerpoint/2010/main" val="32475861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Say: </a:t>
            </a:r>
            <a:r>
              <a:rPr lang="en-US" b="0" baseline="0" dirty="0" smtClean="0"/>
              <a:t>Table R602.3(1) applies when the uplift force is less than 200 pounds.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The</a:t>
            </a:r>
            <a:r>
              <a:rPr lang="en-US" b="0" baseline="0" dirty="0" smtClean="0"/>
              <a:t> fastening requirement </a:t>
            </a:r>
            <a:r>
              <a:rPr lang="en-US" altLang="en-US" dirty="0" smtClean="0"/>
              <a:t>has been revised.  This used to just cover the fastening of rafters,</a:t>
            </a:r>
            <a:r>
              <a:rPr lang="en-US" altLang="en-US" baseline="0" dirty="0" smtClean="0"/>
              <a:t> n</a:t>
            </a:r>
            <a:r>
              <a:rPr lang="en-US" altLang="en-US" dirty="0" smtClean="0"/>
              <a:t>ow it includes rafters or trusses.  The requirement for a 175 </a:t>
            </a:r>
            <a:r>
              <a:rPr lang="en-US" altLang="en-US" dirty="0" err="1" smtClean="0"/>
              <a:t>lbs</a:t>
            </a:r>
            <a:r>
              <a:rPr lang="en-US" altLang="en-US" dirty="0" smtClean="0"/>
              <a:t> connector for trusses has been removed.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t>The fastening has changed from 2 toenails to 3 toenails, the connection has an increase of 50%</a:t>
            </a:r>
            <a:r>
              <a:rPr lang="en-US" altLang="en-US" baseline="0" dirty="0" smtClean="0"/>
              <a:t> in capacity!</a:t>
            </a:r>
            <a:endParaRPr lang="en-US" alt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57</a:t>
            </a:fld>
            <a:endParaRPr lang="en-US" dirty="0"/>
          </a:p>
        </p:txBody>
      </p:sp>
    </p:spTree>
    <p:extLst>
      <p:ext uri="{BB962C8B-B14F-4D97-AF65-F5344CB8AC3E}">
        <p14:creationId xmlns:p14="http://schemas.microsoft.com/office/powerpoint/2010/main" val="426281794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endParaRPr lang="en-US" b="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sz="1200" dirty="0" smtClean="0">
                <a:solidFill>
                  <a:schemeClr val="bg1">
                    <a:lumMod val="75000"/>
                  </a:schemeClr>
                </a:solidFill>
              </a:rPr>
              <a:t>This table gives</a:t>
            </a:r>
            <a:r>
              <a:rPr lang="en-US" altLang="en-US" sz="1200" baseline="0" dirty="0" smtClean="0">
                <a:solidFill>
                  <a:schemeClr val="bg1">
                    <a:lumMod val="75000"/>
                  </a:schemeClr>
                </a:solidFill>
              </a:rPr>
              <a:t> the</a:t>
            </a:r>
            <a:r>
              <a:rPr lang="en-US" altLang="en-US" sz="1200" dirty="0" smtClean="0">
                <a:solidFill>
                  <a:schemeClr val="bg1">
                    <a:lumMod val="75000"/>
                  </a:schemeClr>
                </a:solidFill>
              </a:rPr>
              <a:t> uplift for various situations.</a:t>
            </a:r>
            <a:r>
              <a:rPr lang="en-US" altLang="en-US" sz="1200" baseline="0" dirty="0" smtClean="0">
                <a:solidFill>
                  <a:schemeClr val="bg1">
                    <a:lumMod val="75000"/>
                  </a:schemeClr>
                </a:solidFill>
              </a:rPr>
              <a:t> When uplift </a:t>
            </a:r>
            <a:r>
              <a:rPr lang="en-US" altLang="en-US" sz="1200" dirty="0" smtClean="0">
                <a:solidFill>
                  <a:schemeClr val="bg1">
                    <a:lumMod val="75000"/>
                  </a:schemeClr>
                </a:solidFill>
              </a:rPr>
              <a:t>is greater than 200 pounds, then a designed connection must be provided beyond the basic requirement for toenails. </a:t>
            </a:r>
            <a:r>
              <a:rPr lang="en-US" altLang="en-US" dirty="0" smtClean="0"/>
              <a:t>The connector needs to have the capacity in the table or</a:t>
            </a:r>
            <a:r>
              <a:rPr lang="en-US" b="0" baseline="0" dirty="0" smtClean="0"/>
              <a:t> be designed in accordance with engineering practice. </a:t>
            </a:r>
          </a:p>
          <a:p>
            <a:endParaRPr lang="en-US" b="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0" baseline="0" dirty="0" smtClean="0"/>
              <a:t>This is a section of Table R802.11 showing required tie-down for roof framing. Remember that 200 pounds is the trigger. Here you can see where </a:t>
            </a:r>
            <a:r>
              <a:rPr lang="en-US" altLang="en-US" dirty="0" smtClean="0"/>
              <a:t>the 32’ roof span and &gt;5:12 roof pitch comes from.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1" dirty="0" smtClean="0"/>
              <a:t>Test</a:t>
            </a:r>
            <a:r>
              <a:rPr lang="en-US" altLang="en-US" b="1" baseline="0" dirty="0" smtClean="0"/>
              <a:t> Question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When uplift is greater than ________, a design connection must be provided.</a:t>
            </a:r>
          </a:p>
          <a:p>
            <a:pPr lvl="0"/>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24 inches on center</a:t>
            </a:r>
          </a:p>
          <a:p>
            <a:pPr lvl="0"/>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115 mph</a:t>
            </a:r>
          </a:p>
          <a:p>
            <a:pPr lvl="0"/>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150 </a:t>
            </a:r>
            <a:r>
              <a:rPr lang="en-US" sz="1200" kern="1200" dirty="0" err="1" smtClean="0">
                <a:solidFill>
                  <a:schemeClr val="tx1"/>
                </a:solidFill>
                <a:effectLst/>
                <a:latin typeface="Times New Roman" panose="02020603050405020304" pitchFamily="18" charset="0"/>
                <a:ea typeface="+mn-ea"/>
                <a:cs typeface="Times New Roman" panose="02020603050405020304" pitchFamily="18" charset="0"/>
              </a:rPr>
              <a:t>lbs</a:t>
            </a:r>
            <a:endParaRPr lang="en-US" sz="1200" kern="1200" dirty="0" smtClean="0">
              <a:solidFill>
                <a:schemeClr val="tx1"/>
              </a:solidFill>
              <a:effectLst/>
              <a:latin typeface="Times New Roman" panose="02020603050405020304" pitchFamily="18" charset="0"/>
              <a:ea typeface="+mn-ea"/>
              <a:cs typeface="Times New Roman" panose="02020603050405020304" pitchFamily="18" charset="0"/>
            </a:endParaRPr>
          </a:p>
          <a:p>
            <a:pPr lvl="0"/>
            <a:r>
              <a:rPr lang="en-US" sz="1200" b="1" kern="1200" dirty="0" smtClean="0">
                <a:solidFill>
                  <a:schemeClr val="tx1"/>
                </a:solidFill>
                <a:effectLst/>
                <a:latin typeface="Times New Roman" panose="02020603050405020304" pitchFamily="18" charset="0"/>
                <a:ea typeface="+mn-ea"/>
                <a:cs typeface="Times New Roman" panose="02020603050405020304" pitchFamily="18" charset="0"/>
              </a:rPr>
              <a:t>200 </a:t>
            </a:r>
            <a:r>
              <a:rPr lang="en-US" sz="1200" b="1" kern="1200" dirty="0" err="1" smtClean="0">
                <a:solidFill>
                  <a:schemeClr val="tx1"/>
                </a:solidFill>
                <a:effectLst/>
                <a:latin typeface="Times New Roman" panose="02020603050405020304" pitchFamily="18" charset="0"/>
                <a:ea typeface="+mn-ea"/>
                <a:cs typeface="Times New Roman" panose="02020603050405020304" pitchFamily="18" charset="0"/>
              </a:rPr>
              <a:t>lbs</a:t>
            </a:r>
            <a:endParaRPr lang="en-US" sz="1200" kern="12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endParaRPr lang="en-US" b="1"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58</a:t>
            </a:fld>
            <a:endParaRPr lang="en-US" dirty="0"/>
          </a:p>
        </p:txBody>
      </p:sp>
    </p:spTree>
    <p:extLst>
      <p:ext uri="{BB962C8B-B14F-4D97-AF65-F5344CB8AC3E}">
        <p14:creationId xmlns:p14="http://schemas.microsoft.com/office/powerpoint/2010/main" val="424512317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xfrm>
            <a:off x="2362200" y="550863"/>
            <a:ext cx="4876800" cy="2743200"/>
          </a:xfrm>
          <a:ln/>
        </p:spPr>
      </p:sp>
      <p:sp>
        <p:nvSpPr>
          <p:cNvPr id="148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50793" eaLnBrk="1" hangingPunct="1">
              <a:defRPr/>
            </a:pPr>
            <a:r>
              <a:rPr lang="en-US" baseline="0" dirty="0" smtClean="0"/>
              <a:t>Review Summary</a:t>
            </a:r>
          </a:p>
          <a:p>
            <a:pPr defTabSz="950793" eaLnBrk="1" hangingPunct="1">
              <a:defRPr/>
            </a:pPr>
            <a:endParaRPr lang="en-US" dirty="0" smtClean="0"/>
          </a:p>
          <a:p>
            <a:pPr eaLnBrk="1" hangingPunct="1"/>
            <a:endParaRPr lang="en-US" baseline="0" dirty="0" smtClean="0"/>
          </a:p>
          <a:p>
            <a:pPr eaLnBrk="1" hangingPunct="1"/>
            <a:endParaRPr lang="en-US" baseline="0" dirty="0" smtClean="0"/>
          </a:p>
        </p:txBody>
      </p:sp>
      <p:sp>
        <p:nvSpPr>
          <p:cNvPr id="148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736">
              <a:defRPr>
                <a:solidFill>
                  <a:schemeClr val="tx1"/>
                </a:solidFill>
                <a:latin typeface="Garamond" pitchFamily="18" charset="0"/>
              </a:defRPr>
            </a:lvl1pPr>
            <a:lvl2pPr marL="749825" indent="-288395" defTabSz="975736">
              <a:defRPr>
                <a:solidFill>
                  <a:schemeClr val="tx1"/>
                </a:solidFill>
                <a:latin typeface="Garamond" pitchFamily="18" charset="0"/>
              </a:defRPr>
            </a:lvl2pPr>
            <a:lvl3pPr marL="1153578" indent="-230715" defTabSz="975736">
              <a:defRPr>
                <a:solidFill>
                  <a:schemeClr val="tx1"/>
                </a:solidFill>
                <a:latin typeface="Garamond" pitchFamily="18" charset="0"/>
              </a:defRPr>
            </a:lvl3pPr>
            <a:lvl4pPr marL="1615010" indent="-230715" defTabSz="975736">
              <a:defRPr>
                <a:solidFill>
                  <a:schemeClr val="tx1"/>
                </a:solidFill>
                <a:latin typeface="Garamond" pitchFamily="18" charset="0"/>
              </a:defRPr>
            </a:lvl4pPr>
            <a:lvl5pPr marL="2076440" indent="-230715" defTabSz="975736">
              <a:defRPr>
                <a:solidFill>
                  <a:schemeClr val="tx1"/>
                </a:solidFill>
                <a:latin typeface="Garamond" pitchFamily="18" charset="0"/>
              </a:defRPr>
            </a:lvl5pPr>
            <a:lvl6pPr marL="2537872" indent="-230715" defTabSz="975736" eaLnBrk="0" fontAlgn="base" hangingPunct="0">
              <a:spcBef>
                <a:spcPct val="0"/>
              </a:spcBef>
              <a:spcAft>
                <a:spcPct val="0"/>
              </a:spcAft>
              <a:defRPr>
                <a:solidFill>
                  <a:schemeClr val="tx1"/>
                </a:solidFill>
                <a:latin typeface="Garamond" pitchFamily="18" charset="0"/>
              </a:defRPr>
            </a:lvl6pPr>
            <a:lvl7pPr marL="2999304" indent="-230715" defTabSz="975736" eaLnBrk="0" fontAlgn="base" hangingPunct="0">
              <a:spcBef>
                <a:spcPct val="0"/>
              </a:spcBef>
              <a:spcAft>
                <a:spcPct val="0"/>
              </a:spcAft>
              <a:defRPr>
                <a:solidFill>
                  <a:schemeClr val="tx1"/>
                </a:solidFill>
                <a:latin typeface="Garamond" pitchFamily="18" charset="0"/>
              </a:defRPr>
            </a:lvl7pPr>
            <a:lvl8pPr marL="3460735" indent="-230715" defTabSz="975736" eaLnBrk="0" fontAlgn="base" hangingPunct="0">
              <a:spcBef>
                <a:spcPct val="0"/>
              </a:spcBef>
              <a:spcAft>
                <a:spcPct val="0"/>
              </a:spcAft>
              <a:defRPr>
                <a:solidFill>
                  <a:schemeClr val="tx1"/>
                </a:solidFill>
                <a:latin typeface="Garamond" pitchFamily="18" charset="0"/>
              </a:defRPr>
            </a:lvl8pPr>
            <a:lvl9pPr marL="3922166" indent="-230715" defTabSz="975736" eaLnBrk="0" fontAlgn="base" hangingPunct="0">
              <a:spcBef>
                <a:spcPct val="0"/>
              </a:spcBef>
              <a:spcAft>
                <a:spcPct val="0"/>
              </a:spcAft>
              <a:defRPr>
                <a:solidFill>
                  <a:schemeClr val="tx1"/>
                </a:solidFill>
                <a:latin typeface="Garamond" pitchFamily="18" charset="0"/>
              </a:defRPr>
            </a:lvl9pPr>
          </a:lstStyle>
          <a:p>
            <a:fld id="{16B4DC5A-51AD-4D67-AE0F-32C453F574A8}" type="slidenum">
              <a:rPr lang="en-US" smtClean="0">
                <a:latin typeface="Times New Roman" pitchFamily="18" charset="0"/>
              </a:rPr>
              <a:pPr/>
              <a:t>59</a:t>
            </a:fld>
            <a:endParaRPr lang="en-US" dirty="0" smtClean="0">
              <a:latin typeface="Times New Roman" pitchFamily="18" charset="0"/>
            </a:endParaRPr>
          </a:p>
        </p:txBody>
      </p:sp>
    </p:spTree>
    <p:extLst>
      <p:ext uri="{BB962C8B-B14F-4D97-AF65-F5344CB8AC3E}">
        <p14:creationId xmlns:p14="http://schemas.microsoft.com/office/powerpoint/2010/main" val="14731311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the submission process for audiences requiring ICC CEU credits.</a:t>
            </a:r>
          </a:p>
          <a:p>
            <a:endParaRPr lang="en-US" dirty="0" smtClean="0"/>
          </a:p>
          <a:p>
            <a:r>
              <a:rPr lang="en-US" dirty="0" smtClean="0"/>
              <a:t>For those seeking ICC credit, there is no test required. ICC members must provide their ICC ID number on the sign-in sheet or in their Simpson profile in order to have it displayed on their certificate. It is the responsibility of the participant to self-report their credits to the ICC. Ask them to retain their Completion Certificate for their records. </a:t>
            </a:r>
          </a:p>
          <a:p>
            <a:endParaRPr lang="en-US" dirty="0" smtClean="0"/>
          </a:p>
          <a:p>
            <a:r>
              <a:rPr lang="en-US" dirty="0" smtClean="0"/>
              <a:t>Explain the credits awarded: ICC: 0.1 (Equivalent to 1 hour) CEUs.</a:t>
            </a:r>
          </a:p>
        </p:txBody>
      </p:sp>
      <p:sp>
        <p:nvSpPr>
          <p:cNvPr id="4" name="Slide Number Placeholder 3"/>
          <p:cNvSpPr>
            <a:spLocks noGrp="1"/>
          </p:cNvSpPr>
          <p:nvPr>
            <p:ph type="sldNum" sz="quarter" idx="10"/>
          </p:nvPr>
        </p:nvSpPr>
        <p:spPr/>
        <p:txBody>
          <a:bodyPr/>
          <a:lstStyle/>
          <a:p>
            <a:fld id="{41BDAC27-EA65-4CFE-B3FB-06977A465F32}" type="slidenum">
              <a:rPr lang="en-US" smtClean="0"/>
              <a:t>6</a:t>
            </a:fld>
            <a:endParaRPr lang="en-US"/>
          </a:p>
        </p:txBody>
      </p:sp>
    </p:spTree>
    <p:extLst>
      <p:ext uri="{BB962C8B-B14F-4D97-AF65-F5344CB8AC3E}">
        <p14:creationId xmlns:p14="http://schemas.microsoft.com/office/powerpoint/2010/main" val="4098374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50863"/>
            <a:ext cx="4876800" cy="27432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60</a:t>
            </a:fld>
            <a:endParaRPr lang="en-US" dirty="0"/>
          </a:p>
        </p:txBody>
      </p:sp>
    </p:spTree>
    <p:extLst>
      <p:ext uri="{BB962C8B-B14F-4D97-AF65-F5344CB8AC3E}">
        <p14:creationId xmlns:p14="http://schemas.microsoft.com/office/powerpoint/2010/main" val="34333177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smtClean="0"/>
              <a:t>Do</a:t>
            </a:r>
          </a:p>
          <a:p>
            <a:r>
              <a:rPr lang="en-US" b="0" i="0" dirty="0" smtClean="0"/>
              <a:t>Draw the meeting to a close.</a:t>
            </a:r>
            <a:r>
              <a:rPr lang="en-US" b="0" i="0" baseline="0" dirty="0" smtClean="0"/>
              <a:t> </a:t>
            </a:r>
            <a:r>
              <a:rPr lang="en-US" b="0" i="0" dirty="0" smtClean="0"/>
              <a:t>Hand out literature and business cards.</a:t>
            </a:r>
            <a:endParaRPr lang="en-US" b="0" i="0" baseline="0" dirty="0" smtClean="0"/>
          </a:p>
          <a:p>
            <a:endParaRPr lang="en-US" b="0" i="1" dirty="0" smtClean="0"/>
          </a:p>
          <a:p>
            <a:r>
              <a:rPr lang="en-US" b="1" dirty="0" smtClean="0"/>
              <a:t>Say</a:t>
            </a:r>
          </a:p>
          <a:p>
            <a:r>
              <a:rPr lang="en-US" dirty="0" smtClean="0"/>
              <a:t>If you have ongoing projects that you would be interested in reviewing together, please let me know.</a:t>
            </a:r>
            <a:endParaRPr lang="en-US" b="1" dirty="0" smtClean="0"/>
          </a:p>
        </p:txBody>
      </p:sp>
      <p:sp>
        <p:nvSpPr>
          <p:cNvPr id="4" name="Slide Number Placeholder 3"/>
          <p:cNvSpPr>
            <a:spLocks noGrp="1"/>
          </p:cNvSpPr>
          <p:nvPr>
            <p:ph type="sldNum" sz="quarter" idx="10"/>
          </p:nvPr>
        </p:nvSpPr>
        <p:spPr/>
        <p:txBody>
          <a:bodyPr/>
          <a:lstStyle/>
          <a:p>
            <a:fld id="{41BDAC27-EA65-4CFE-B3FB-06977A465F32}" type="slidenum">
              <a:rPr lang="en-US" smtClean="0"/>
              <a:t>61</a:t>
            </a:fld>
            <a:endParaRPr lang="en-US"/>
          </a:p>
        </p:txBody>
      </p:sp>
    </p:spTree>
    <p:extLst>
      <p:ext uri="{BB962C8B-B14F-4D97-AF65-F5344CB8AC3E}">
        <p14:creationId xmlns:p14="http://schemas.microsoft.com/office/powerpoint/2010/main" val="26625569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smtClean="0"/>
              <a:t>Presenter Notes:</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Review the email and notification process as outlined in this slide.</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AIA LUs:</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For those that want AIA HSW credit, be sure to provide your AIA number on the sign-in sheet and Simpson will report your credits to the AIA on your behalf.</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No test is required for AIA credit.</a:t>
            </a:r>
          </a:p>
          <a:p>
            <a:pPr marL="171450" indent="-171450" defTabSz="961062" eaLnBrk="1" fontAlgn="auto" hangingPunct="1">
              <a:spcBef>
                <a:spcPts val="0"/>
              </a:spcBef>
              <a:spcAft>
                <a:spcPts val="0"/>
              </a:spcAft>
              <a:buFont typeface="Arial" panose="020B0604020202020204" pitchFamily="34" charset="0"/>
              <a:buChar char="•"/>
              <a:defRPr/>
            </a:pPr>
            <a:endParaRPr lang="en-US" b="0" dirty="0" smtClean="0"/>
          </a:p>
          <a:p>
            <a:pPr defTabSz="961062" eaLnBrk="1" fontAlgn="auto" hangingPunct="1">
              <a:spcBef>
                <a:spcPts val="0"/>
              </a:spcBef>
              <a:spcAft>
                <a:spcPts val="0"/>
              </a:spcAft>
              <a:defRPr/>
            </a:pPr>
            <a:r>
              <a:rPr lang="en-US" b="0" dirty="0" smtClean="0"/>
              <a:t>CEUs:</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For those seeking CEUs, watch for an email with instructions to access the online test. After you have passed the test, you may access your Certification of Completion from the course content tab.</a:t>
            </a:r>
          </a:p>
          <a:p>
            <a:pPr marL="171450" indent="-171450" defTabSz="961062" eaLnBrk="1" fontAlgn="auto" hangingPunct="1">
              <a:spcBef>
                <a:spcPts val="0"/>
              </a:spcBef>
              <a:spcAft>
                <a:spcPts val="0"/>
              </a:spcAft>
              <a:buFont typeface="Arial" panose="020B0604020202020204" pitchFamily="34" charset="0"/>
              <a:buChar char="•"/>
              <a:defRPr/>
            </a:pPr>
            <a:r>
              <a:rPr lang="en-US" b="0" smtClean="0"/>
              <a:t>You must self-report your credits to your certifying organization or agency.</a:t>
            </a:r>
            <a:endParaRPr lang="en-US" b="0" baseline="0" dirty="0" smtClean="0"/>
          </a:p>
        </p:txBody>
      </p:sp>
      <p:sp>
        <p:nvSpPr>
          <p:cNvPr id="4" name="Slide Number Placeholder 3"/>
          <p:cNvSpPr>
            <a:spLocks noGrp="1"/>
          </p:cNvSpPr>
          <p:nvPr>
            <p:ph type="sldNum" sz="quarter" idx="10"/>
          </p:nvPr>
        </p:nvSpPr>
        <p:spPr/>
        <p:txBody>
          <a:bodyPr/>
          <a:lstStyle/>
          <a:p>
            <a:fld id="{41BDAC27-EA65-4CFE-B3FB-06977A465F32}" type="slidenum">
              <a:rPr lang="en-US" smtClean="0"/>
              <a:t>62</a:t>
            </a:fld>
            <a:endParaRPr lang="en-US"/>
          </a:p>
        </p:txBody>
      </p:sp>
    </p:spTree>
    <p:extLst>
      <p:ext uri="{BB962C8B-B14F-4D97-AF65-F5344CB8AC3E}">
        <p14:creationId xmlns:p14="http://schemas.microsoft.com/office/powerpoint/2010/main" val="177264435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smtClean="0"/>
              <a:t>Presenter Notes:</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Review the email and notification process as outlined in this slide.</a:t>
            </a:r>
          </a:p>
          <a:p>
            <a:pPr defTabSz="961062" eaLnBrk="1" fontAlgn="auto" hangingPunct="1">
              <a:spcBef>
                <a:spcPts val="0"/>
              </a:spcBef>
              <a:spcAft>
                <a:spcPts val="0"/>
              </a:spcAft>
              <a:defRPr/>
            </a:pPr>
            <a:endParaRPr lang="en-US" b="0" dirty="0" smtClean="0"/>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Watch for an email directing you to the Student Center to print your certificate.</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smtClean="0"/>
              <a:t>No test is required for ICC credit. You must self-report your credits to ICC.</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smtClean="0"/>
              <a:t>For those seeking general IACET CEUs after you have passed the online test, you may access your Certification of Completion from the course content tab. You must self-report your credits to your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63</a:t>
            </a:fld>
            <a:endParaRPr lang="en-US"/>
          </a:p>
        </p:txBody>
      </p:sp>
    </p:spTree>
    <p:extLst>
      <p:ext uri="{BB962C8B-B14F-4D97-AF65-F5344CB8AC3E}">
        <p14:creationId xmlns:p14="http://schemas.microsoft.com/office/powerpoint/2010/main" val="379568481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2200" y="550863"/>
            <a:ext cx="4876800" cy="2743200"/>
          </a:xfrm>
        </p:spPr>
      </p:sp>
      <p:sp>
        <p:nvSpPr>
          <p:cNvPr id="3" name="Notes Placeholder 2"/>
          <p:cNvSpPr>
            <a:spLocks noGrp="1"/>
          </p:cNvSpPr>
          <p:nvPr>
            <p:ph type="body" idx="1"/>
          </p:nvPr>
        </p:nvSpPr>
        <p:spPr/>
        <p:txBody>
          <a:bodyPr/>
          <a:lstStyle/>
          <a:p>
            <a:r>
              <a:rPr lang="en-US" b="0" i="1" dirty="0" smtClean="0"/>
              <a:t>Unhide</a:t>
            </a:r>
            <a:r>
              <a:rPr lang="en-US" b="0" i="1" baseline="0" dirty="0" smtClean="0"/>
              <a:t> – show if you have attendees interested in CEU credits.</a:t>
            </a:r>
            <a:endParaRPr lang="en-US" b="0" i="1" dirty="0" smtClean="0"/>
          </a:p>
          <a:p>
            <a:r>
              <a:rPr lang="en-US" b="1" dirty="0" smtClean="0"/>
              <a:t>Say</a:t>
            </a:r>
          </a:p>
          <a:p>
            <a:r>
              <a:rPr lang="en-US" dirty="0" smtClean="0"/>
              <a:t>Within two days of</a:t>
            </a:r>
            <a:r>
              <a:rPr lang="en-US" baseline="0" dirty="0" smtClean="0"/>
              <a:t> attending the event, you should receive an Attendance Confirmation email from </a:t>
            </a:r>
            <a:r>
              <a:rPr lang="en-US" dirty="0" smtClean="0"/>
              <a:t>training@strongtie.com</a:t>
            </a:r>
            <a:r>
              <a:rPr lang="en-US" baseline="0" dirty="0" smtClean="0"/>
              <a:t>. This email will give instructions how to take the test and earn IACET credits for the workshop.</a:t>
            </a:r>
          </a:p>
          <a:p>
            <a:endParaRPr lang="en-US" baseline="0" dirty="0" smtClean="0"/>
          </a:p>
          <a:p>
            <a:r>
              <a:rPr lang="en-US" baseline="0" dirty="0" smtClean="0"/>
              <a:t>You will also be able to download your attendance certificate directly or access your class record in the Learning Center to retrieve your certificate and any other available resources.</a:t>
            </a:r>
          </a:p>
          <a:p>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64</a:t>
            </a:fld>
            <a:endParaRPr lang="en-US" dirty="0"/>
          </a:p>
        </p:txBody>
      </p:sp>
    </p:spTree>
    <p:extLst>
      <p:ext uri="{BB962C8B-B14F-4D97-AF65-F5344CB8AC3E}">
        <p14:creationId xmlns:p14="http://schemas.microsoft.com/office/powerpoint/2010/main" val="260919210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793">
              <a:defRPr/>
            </a:pPr>
            <a:r>
              <a:rPr lang="en-US" b="0" i="1" dirty="0" smtClean="0"/>
              <a:t>Unhide</a:t>
            </a:r>
            <a:r>
              <a:rPr lang="en-US" b="0" i="1" baseline="0" dirty="0" smtClean="0"/>
              <a:t> – show if you have attendees interested in CEU credits.</a:t>
            </a:r>
            <a:endParaRPr lang="en-US" b="1" dirty="0" smtClean="0"/>
          </a:p>
          <a:p>
            <a:r>
              <a:rPr lang="en-US" b="1" dirty="0" smtClean="0"/>
              <a:t>Say</a:t>
            </a:r>
          </a:p>
          <a:p>
            <a:r>
              <a:rPr lang="en-US" baseline="0" dirty="0" smtClean="0"/>
              <a:t>Clicking the “Your Workshop” link in Step 1 will take you directly to the attended event.</a:t>
            </a:r>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65</a:t>
            </a:fld>
            <a:endParaRPr lang="en-US" dirty="0"/>
          </a:p>
        </p:txBody>
      </p:sp>
    </p:spTree>
    <p:extLst>
      <p:ext uri="{BB962C8B-B14F-4D97-AF65-F5344CB8AC3E}">
        <p14:creationId xmlns:p14="http://schemas.microsoft.com/office/powerpoint/2010/main" val="37814744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1" dirty="0" smtClean="0"/>
              <a:t>Do:</a:t>
            </a:r>
            <a:r>
              <a:rPr lang="en-US" b="1" baseline="0" dirty="0" smtClean="0"/>
              <a:t> </a:t>
            </a:r>
            <a:r>
              <a:rPr lang="en-US" b="0" baseline="0" dirty="0" smtClean="0"/>
              <a:t>After finishing class and directing class to accreditation and testing – Introduce this PK portion.</a:t>
            </a:r>
            <a:endParaRPr lang="en-US" b="1" dirty="0" smtClean="0"/>
          </a:p>
          <a:p>
            <a:endParaRPr lang="en-US" b="1" dirty="0" smtClean="0"/>
          </a:p>
          <a:p>
            <a:r>
              <a:rPr lang="en-US" b="1" dirty="0" smtClean="0"/>
              <a:t>Why was the</a:t>
            </a:r>
            <a:r>
              <a:rPr lang="en-US" b="1" baseline="0" dirty="0" smtClean="0"/>
              <a:t> strong roof solution </a:t>
            </a:r>
            <a:r>
              <a:rPr lang="en-US" b="1" dirty="0" smtClean="0"/>
              <a:t>created?</a:t>
            </a:r>
          </a:p>
          <a:p>
            <a:pPr marL="178274" indent="-178274">
              <a:buFont typeface="Arial" panose="020B0604020202020204" pitchFamily="34" charset="0"/>
              <a:buChar char="•"/>
            </a:pPr>
            <a:r>
              <a:rPr lang="en-US" b="0" dirty="0" smtClean="0"/>
              <a:t>To</a:t>
            </a:r>
            <a:r>
              <a:rPr lang="en-US" b="0" baseline="0" dirty="0" smtClean="0"/>
              <a:t> save time while building a stick-frame roof, while still building a strong roof that is resilient in download and uplift conditions.</a:t>
            </a:r>
          </a:p>
          <a:p>
            <a:pPr marL="178274" indent="-178274">
              <a:buFont typeface="Arial" panose="020B0604020202020204" pitchFamily="34" charset="0"/>
              <a:buChar char="•"/>
            </a:pPr>
            <a:r>
              <a:rPr lang="en-US" dirty="0">
                <a:latin typeface="+mn-lt"/>
                <a:cs typeface="+mn-cs"/>
              </a:rPr>
              <a:t>The building code calls out for 1½</a:t>
            </a:r>
            <a:r>
              <a:rPr lang="en-US" dirty="0">
                <a:latin typeface="Arial"/>
                <a:cs typeface="Arial"/>
              </a:rPr>
              <a:t>"</a:t>
            </a:r>
            <a:r>
              <a:rPr lang="en-US" dirty="0">
                <a:latin typeface="+mn-lt"/>
                <a:cs typeface="+mn-cs"/>
              </a:rPr>
              <a:t> of direct bearing under joists .</a:t>
            </a:r>
            <a:endParaRPr lang="en-US" b="0" dirty="0" smtClean="0"/>
          </a:p>
          <a:p>
            <a:endParaRPr lang="en-US" dirty="0" smtClean="0"/>
          </a:p>
          <a:p>
            <a:r>
              <a:rPr lang="en-US" b="1" dirty="0">
                <a:latin typeface="+mn-lt"/>
                <a:cs typeface="+mn-cs"/>
              </a:rPr>
              <a:t>Benefits</a:t>
            </a:r>
          </a:p>
          <a:p>
            <a:pPr marL="178274" indent="-178274">
              <a:buFont typeface="Arial" panose="020B0604020202020204" pitchFamily="34" charset="0"/>
              <a:buChar char="•"/>
            </a:pPr>
            <a:r>
              <a:rPr lang="en-US" dirty="0">
                <a:latin typeface="+mn-lt"/>
                <a:cs typeface="+mn-cs"/>
              </a:rPr>
              <a:t> We are the only manufacturer to offer all of the key products for building a strong stick-frame roof — namely, LSSJ (and LSSU), HHRC and LRU connectors. </a:t>
            </a:r>
          </a:p>
          <a:p>
            <a:pPr marL="178274" indent="-178274">
              <a:buFont typeface="Arial" panose="020B0604020202020204" pitchFamily="34" charset="0"/>
              <a:buChar char="•"/>
            </a:pPr>
            <a:endParaRPr lang="en-US" dirty="0">
              <a:latin typeface="+mn-lt"/>
              <a:cs typeface="+mn-cs"/>
            </a:endParaRPr>
          </a:p>
          <a:p>
            <a:r>
              <a:rPr lang="en-US" b="1" dirty="0">
                <a:latin typeface="+mn-lt"/>
                <a:cs typeface="+mn-cs"/>
              </a:rPr>
              <a:t>Key features</a:t>
            </a:r>
          </a:p>
          <a:p>
            <a:pPr marL="178274" indent="-178274">
              <a:buFont typeface="Arial" panose="020B0604020202020204" pitchFamily="34" charset="0"/>
              <a:buChar char="•"/>
            </a:pPr>
            <a:r>
              <a:rPr lang="en-US" dirty="0">
                <a:latin typeface="+mn-lt"/>
                <a:cs typeface="+mn-cs"/>
              </a:rPr>
              <a:t>These three key connectors form an easy-to-understand system that allows builders to adopt correct building methods without having to adopt complex new procedures.</a:t>
            </a:r>
          </a:p>
          <a:p>
            <a:pPr marL="178274" indent="-178274" defTabSz="475385" eaLnBrk="1" fontAlgn="auto" hangingPunct="1">
              <a:spcBef>
                <a:spcPts val="0"/>
              </a:spcBef>
              <a:spcAft>
                <a:spcPts val="0"/>
              </a:spcAft>
              <a:buFont typeface="Arial" panose="020B0604020202020204" pitchFamily="34" charset="0"/>
              <a:buChar char="•"/>
              <a:defRPr/>
            </a:pPr>
            <a:r>
              <a:rPr lang="en-US" dirty="0">
                <a:latin typeface="+mn-lt"/>
                <a:cs typeface="+mn-cs"/>
              </a:rPr>
              <a:t>These three connectors not only strengthen stick-frame roofs, but are a cost-effective solution that can save builders time and help them avoid mistakes and eliminate inspection issues.</a:t>
            </a:r>
          </a:p>
          <a:p>
            <a:pPr marL="178274" indent="-178274" defTabSz="475385" eaLnBrk="1" fontAlgn="auto" hangingPunct="1">
              <a:spcBef>
                <a:spcPts val="0"/>
              </a:spcBef>
              <a:spcAft>
                <a:spcPts val="0"/>
              </a:spcAft>
              <a:buFont typeface="Arial" panose="020B0604020202020204" pitchFamily="34" charset="0"/>
              <a:buChar char="•"/>
              <a:defRPr/>
            </a:pPr>
            <a:endParaRPr lang="en-US" dirty="0">
              <a:latin typeface="+mn-lt"/>
              <a:cs typeface="+mn-cs"/>
            </a:endParaRPr>
          </a:p>
          <a:p>
            <a:pPr marL="178274" indent="-178274">
              <a:buFont typeface="Arial" panose="020B0604020202020204" pitchFamily="34" charset="0"/>
              <a:buChar char="•"/>
            </a:pPr>
            <a:endParaRPr lang="en-US" b="1" dirty="0">
              <a:latin typeface="+mn-lt"/>
              <a:cs typeface="+mn-cs"/>
            </a:endParaRPr>
          </a:p>
        </p:txBody>
      </p:sp>
      <p:sp>
        <p:nvSpPr>
          <p:cNvPr id="4" name="Slide Number Placeholder 3"/>
          <p:cNvSpPr>
            <a:spLocks noGrp="1"/>
          </p:cNvSpPr>
          <p:nvPr>
            <p:ph type="sldNum" sz="quarter" idx="10"/>
          </p:nvPr>
        </p:nvSpPr>
        <p:spPr/>
        <p:txBody>
          <a:bodyPr/>
          <a:lstStyle/>
          <a:p>
            <a:pPr defTabSz="475385" fontAlgn="auto">
              <a:spcBef>
                <a:spcPts val="0"/>
              </a:spcBef>
              <a:spcAft>
                <a:spcPts val="0"/>
              </a:spcAft>
              <a:defRPr/>
            </a:pPr>
            <a:fld id="{DE6C866A-0880-7444-B3A1-222EBA853B0B}" type="slidenum">
              <a:rPr lang="en-US">
                <a:solidFill>
                  <a:prstClr val="black"/>
                </a:solidFill>
                <a:latin typeface="Calibri"/>
              </a:rPr>
              <a:pPr defTabSz="475385" fontAlgn="auto">
                <a:spcBef>
                  <a:spcPts val="0"/>
                </a:spcBef>
                <a:spcAft>
                  <a:spcPts val="0"/>
                </a:spcAft>
                <a:defRPr/>
              </a:pPr>
              <a:t>66</a:t>
            </a:fld>
            <a:endParaRPr lang="en-US" dirty="0">
              <a:solidFill>
                <a:prstClr val="black"/>
              </a:solidFill>
              <a:latin typeface="Calibri"/>
            </a:endParaRPr>
          </a:p>
        </p:txBody>
      </p:sp>
    </p:spTree>
    <p:extLst>
      <p:ext uri="{BB962C8B-B14F-4D97-AF65-F5344CB8AC3E}">
        <p14:creationId xmlns:p14="http://schemas.microsoft.com/office/powerpoint/2010/main" val="261510604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 </a:t>
            </a:r>
            <a:r>
              <a:rPr lang="en-US" b="0" dirty="0" smtClean="0"/>
              <a:t>The first</a:t>
            </a:r>
            <a:r>
              <a:rPr lang="en-US" b="0" baseline="0" dirty="0" smtClean="0"/>
              <a:t> part in our three parts Strong Roof Solution is the LSSJ Hanger.</a:t>
            </a:r>
          </a:p>
          <a:p>
            <a:endParaRPr lang="en-US" b="0" baseline="0" dirty="0" smtClean="0"/>
          </a:p>
          <a:p>
            <a:pPr marL="178274" indent="-178274">
              <a:buFont typeface="Arial" panose="020B0604020202020204" pitchFamily="34" charset="0"/>
              <a:buChar char="•"/>
            </a:pPr>
            <a:r>
              <a:rPr lang="en-US" b="0" baseline="0" dirty="0" smtClean="0"/>
              <a:t>Ideal for attaching jack rafters to hip members </a:t>
            </a:r>
          </a:p>
          <a:p>
            <a:pPr marL="178274" indent="-178274">
              <a:buFont typeface="Arial" panose="020B0604020202020204" pitchFamily="34" charset="0"/>
              <a:buChar char="•"/>
            </a:pPr>
            <a:r>
              <a:rPr lang="en-US" b="0" baseline="0" dirty="0" smtClean="0"/>
              <a:t>Adjustable for ease of installation</a:t>
            </a:r>
          </a:p>
          <a:p>
            <a:pPr marL="178274" indent="-178274">
              <a:buFont typeface="Arial" panose="020B0604020202020204" pitchFamily="34" charset="0"/>
              <a:buChar char="•"/>
            </a:pP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Can be installed after the two members are in place</a:t>
            </a:r>
            <a:endParaRPr lang="en-US" b="0" baseline="0" dirty="0" smtClean="0"/>
          </a:p>
        </p:txBody>
      </p:sp>
      <p:sp>
        <p:nvSpPr>
          <p:cNvPr id="4" name="Slide Number Placeholder 3"/>
          <p:cNvSpPr>
            <a:spLocks noGrp="1"/>
          </p:cNvSpPr>
          <p:nvPr>
            <p:ph type="sldNum" sz="quarter" idx="10"/>
          </p:nvPr>
        </p:nvSpPr>
        <p:spPr/>
        <p:txBody>
          <a:bodyPr/>
          <a:lstStyle/>
          <a:p>
            <a:fld id="{DE6C866A-0880-7444-B3A1-222EBA853B0B}" type="slidenum">
              <a:rPr lang="en-US" smtClean="0"/>
              <a:pPr/>
              <a:t>67</a:t>
            </a:fld>
            <a:endParaRPr lang="en-US" dirty="0"/>
          </a:p>
        </p:txBody>
      </p:sp>
    </p:spTree>
    <p:extLst>
      <p:ext uri="{BB962C8B-B14F-4D97-AF65-F5344CB8AC3E}">
        <p14:creationId xmlns:p14="http://schemas.microsoft.com/office/powerpoint/2010/main" val="389184430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 </a:t>
            </a:r>
            <a:r>
              <a:rPr lang="en-US" b="0" dirty="0" smtClean="0"/>
              <a:t>Part two</a:t>
            </a:r>
            <a:r>
              <a:rPr lang="en-US" b="0" baseline="0" dirty="0" smtClean="0"/>
              <a:t> is the HHRC Hanger</a:t>
            </a:r>
          </a:p>
          <a:p>
            <a:endParaRPr lang="en-US" b="0" baseline="0" dirty="0" smtClean="0"/>
          </a:p>
          <a:p>
            <a:pPr marL="178274" indent="-178274">
              <a:buFont typeface="Arial" panose="020B0604020202020204" pitchFamily="34" charset="0"/>
              <a:buChar char="•"/>
            </a:pPr>
            <a:r>
              <a:rPr lang="en-US" b="0" baseline="0" dirty="0" smtClean="0"/>
              <a:t>This is for where multiple beams meet</a:t>
            </a:r>
          </a:p>
          <a:p>
            <a:pPr marL="178274" indent="-178274">
              <a:buFont typeface="Arial" panose="020B0604020202020204" pitchFamily="34" charset="0"/>
              <a:buChar char="•"/>
            </a:pPr>
            <a:r>
              <a:rPr lang="en-US" b="0" baseline="0" dirty="0" smtClean="0"/>
              <a:t>Heavy and slope-able</a:t>
            </a:r>
          </a:p>
          <a:p>
            <a:pPr marL="178274" indent="-178274">
              <a:buFont typeface="Arial" panose="020B0604020202020204" pitchFamily="34" charset="0"/>
              <a:buChar char="•"/>
            </a:pPr>
            <a:r>
              <a:rPr lang="en-US" b="0" baseline="0" dirty="0" smtClean="0"/>
              <a:t>Installs with screws (included with connector)</a:t>
            </a:r>
          </a:p>
          <a:p>
            <a:pPr marL="178274" indent="-178274">
              <a:buFont typeface="Arial" panose="020B0604020202020204" pitchFamily="34" charset="0"/>
              <a:buChar char="•"/>
            </a:pPr>
            <a:endParaRPr lang="en-US" b="0" baseline="0" dirty="0" smtClean="0"/>
          </a:p>
          <a:p>
            <a:pPr marL="0" indent="0">
              <a:buFont typeface="Arial" panose="020B0604020202020204" pitchFamily="34" charset="0"/>
              <a:buNone/>
            </a:pPr>
            <a:r>
              <a:rPr lang="en-US" b="0" baseline="0" dirty="0" smtClean="0"/>
              <a:t>Good for when multiple beams meet.</a:t>
            </a:r>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68</a:t>
            </a:fld>
            <a:endParaRPr lang="en-US" dirty="0"/>
          </a:p>
        </p:txBody>
      </p:sp>
    </p:spTree>
    <p:extLst>
      <p:ext uri="{BB962C8B-B14F-4D97-AF65-F5344CB8AC3E}">
        <p14:creationId xmlns:p14="http://schemas.microsoft.com/office/powerpoint/2010/main" val="14583128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The LRUZ offers an economic alternative for those applications requiring a sloped hanger for rafter-to-ridge connections. Used with solid sawn rafters, the LRUZ’s unique design enables the hanger to be installed either before or after the rafter is in place. The field-adjustable seat helps improve job efficiency by eliminating mismatched angles in the field and lead times associated with special orders. The LRUZ offers comparable or better load capacity to other rafter hangers at a reduced cost while using fewer fasteners.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anose="02020603050405020304" pitchFamily="18" charset="0"/>
                <a:ea typeface="+mn-ea"/>
                <a:cs typeface="Times New Roman" panose="02020603050405020304" pitchFamily="18" charset="0"/>
              </a:rPr>
              <a:t>Note: the image shown here shows</a:t>
            </a:r>
            <a:r>
              <a:rPr lang="en-US" sz="1200" kern="1200" baseline="0" dirty="0" smtClean="0">
                <a:solidFill>
                  <a:schemeClr val="tx1"/>
                </a:solidFill>
                <a:effectLst/>
                <a:latin typeface="Times New Roman" panose="02020603050405020304" pitchFamily="18" charset="0"/>
                <a:ea typeface="+mn-ea"/>
                <a:cs typeface="Times New Roman" panose="02020603050405020304" pitchFamily="18" charset="0"/>
              </a:rPr>
              <a:t> a ridge that is less than the depth of the rafters. Is this a code violation or is it covered by using an </a:t>
            </a:r>
            <a:r>
              <a:rPr lang="en-US" sz="1200" kern="1200" baseline="0" smtClean="0">
                <a:solidFill>
                  <a:schemeClr val="tx1"/>
                </a:solidFill>
                <a:effectLst/>
                <a:latin typeface="Times New Roman" panose="02020603050405020304" pitchFamily="18" charset="0"/>
                <a:ea typeface="+mn-ea"/>
                <a:cs typeface="Times New Roman" panose="02020603050405020304" pitchFamily="18" charset="0"/>
              </a:rPr>
              <a:t>engineered solution?</a:t>
            </a:r>
            <a:endParaRPr lang="en-US" sz="1200" kern="1200" dirty="0" smtClean="0">
              <a:solidFill>
                <a:schemeClr val="tx1"/>
              </a:solidFill>
              <a:effectLst/>
              <a:latin typeface="Times New Roman" panose="02020603050405020304" pitchFamily="18" charset="0"/>
              <a:ea typeface="+mn-ea"/>
              <a:cs typeface="Times New Roman" panose="02020603050405020304" pitchFamily="18" charset="0"/>
            </a:endParaRPr>
          </a:p>
          <a:p>
            <a:endParaRPr lang="en-US" b="0" baseline="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69</a:t>
            </a:fld>
            <a:endParaRPr lang="en-US" dirty="0"/>
          </a:p>
        </p:txBody>
      </p:sp>
    </p:spTree>
    <p:extLst>
      <p:ext uri="{BB962C8B-B14F-4D97-AF65-F5344CB8AC3E}">
        <p14:creationId xmlns:p14="http://schemas.microsoft.com/office/powerpoint/2010/main" val="7853154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Explain that we have additional PK topics available that offer credit for ICC</a:t>
            </a:r>
            <a:r>
              <a:rPr lang="en-US" baseline="0" dirty="0" smtClean="0"/>
              <a:t> members and </a:t>
            </a:r>
            <a:r>
              <a:rPr lang="en-US" dirty="0" smtClean="0"/>
              <a:t>HSW credits</a:t>
            </a:r>
            <a:r>
              <a:rPr lang="en-US" baseline="0" dirty="0" smtClean="0"/>
              <a:t> for AIA members</a:t>
            </a:r>
            <a:r>
              <a:rPr lang="en-US" dirty="0" smtClean="0"/>
              <a:t>.</a:t>
            </a:r>
          </a:p>
          <a:p>
            <a:endParaRPr lang="en-US" dirty="0" smtClean="0"/>
          </a:p>
          <a:p>
            <a:r>
              <a:rPr lang="en-US" dirty="0" smtClean="0"/>
              <a:t>Explain</a:t>
            </a:r>
            <a:r>
              <a:rPr lang="en-US" baseline="0" dirty="0" smtClean="0"/>
              <a:t> that we have a library of online courses available in our Simpson Student Center that also offer ICC and AIA HSW credits. They can access our online courses at </a:t>
            </a:r>
            <a:r>
              <a:rPr lang="en-US" b="1" dirty="0" smtClean="0">
                <a:solidFill>
                  <a:srgbClr val="DC6808"/>
                </a:solidFill>
                <a:latin typeface="Calibri" panose="020F0502020204030204" pitchFamily="34" charset="0"/>
              </a:rPr>
              <a:t>strongtie.com/workshops</a:t>
            </a:r>
            <a:r>
              <a:rPr lang="en-US" dirty="0" smtClean="0">
                <a:solidFill>
                  <a:srgbClr val="DC6808"/>
                </a:solidFill>
                <a:latin typeface="Calibri" panose="020F0502020204030204" pitchFamily="34" charset="0"/>
              </a:rPr>
              <a:t>.</a:t>
            </a:r>
          </a:p>
        </p:txBody>
      </p:sp>
      <p:sp>
        <p:nvSpPr>
          <p:cNvPr id="4" name="Slide Number Placeholder 3"/>
          <p:cNvSpPr>
            <a:spLocks noGrp="1"/>
          </p:cNvSpPr>
          <p:nvPr>
            <p:ph type="sldNum" sz="quarter" idx="10"/>
          </p:nvPr>
        </p:nvSpPr>
        <p:spPr/>
        <p:txBody>
          <a:bodyPr/>
          <a:lstStyle/>
          <a:p>
            <a:fld id="{41BDAC27-EA65-4CFE-B3FB-06977A465F32}" type="slidenum">
              <a:rPr lang="en-US" smtClean="0"/>
              <a:t>7</a:t>
            </a:fld>
            <a:endParaRPr lang="en-US"/>
          </a:p>
        </p:txBody>
      </p:sp>
    </p:spTree>
    <p:extLst>
      <p:ext uri="{BB962C8B-B14F-4D97-AF65-F5344CB8AC3E}">
        <p14:creationId xmlns:p14="http://schemas.microsoft.com/office/powerpoint/2010/main" val="23493664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Additional</a:t>
            </a:r>
            <a:r>
              <a:rPr lang="en-US" baseline="0" dirty="0" smtClean="0"/>
              <a:t> Products include: </a:t>
            </a:r>
          </a:p>
          <a:p>
            <a:endParaRPr lang="en-US" baseline="0" dirty="0" smtClean="0"/>
          </a:p>
          <a:p>
            <a:r>
              <a:rPr lang="en-US" baseline="0" dirty="0" smtClean="0"/>
              <a:t>H2.5A which provides a positive connection between rafter and wall to resist wind, uplift and seismic forces. </a:t>
            </a:r>
          </a:p>
          <a:p>
            <a:r>
              <a:rPr lang="en-US" baseline="0" dirty="0" smtClean="0"/>
              <a:t>MSTI Strap designed to transfer tension loads in a wide variety of applications</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SDWC Screw: </a:t>
            </a:r>
            <a:r>
              <a:rPr lang="en-US" sz="1200" kern="1200" dirty="0" smtClean="0">
                <a:solidFill>
                  <a:schemeClr val="tx1"/>
                </a:solidFill>
                <a:latin typeface="Times New Roman" panose="02020603050405020304" pitchFamily="18" charset="0"/>
                <a:ea typeface="+mn-ea"/>
                <a:cs typeface="Times New Roman" panose="02020603050405020304" pitchFamily="18" charset="0"/>
              </a:rPr>
              <a:t>If it is appropriate for your region structural screws for the joist to top plate connection can be considered, check with an engineering resource for equivalencies.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70</a:t>
            </a:fld>
            <a:endParaRPr lang="en-US" dirty="0"/>
          </a:p>
        </p:txBody>
      </p:sp>
    </p:spTree>
    <p:extLst>
      <p:ext uri="{BB962C8B-B14F-4D97-AF65-F5344CB8AC3E}">
        <p14:creationId xmlns:p14="http://schemas.microsoft.com/office/powerpoint/2010/main" val="8243598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736">
              <a:defRPr>
                <a:solidFill>
                  <a:schemeClr val="tx1"/>
                </a:solidFill>
                <a:latin typeface="Garamond" pitchFamily="18" charset="0"/>
              </a:defRPr>
            </a:lvl1pPr>
            <a:lvl2pPr marL="749825" indent="-288395" defTabSz="975736">
              <a:defRPr>
                <a:solidFill>
                  <a:schemeClr val="tx1"/>
                </a:solidFill>
                <a:latin typeface="Garamond" pitchFamily="18" charset="0"/>
              </a:defRPr>
            </a:lvl2pPr>
            <a:lvl3pPr marL="1153578" indent="-230715" defTabSz="975736">
              <a:defRPr>
                <a:solidFill>
                  <a:schemeClr val="tx1"/>
                </a:solidFill>
                <a:latin typeface="Garamond" pitchFamily="18" charset="0"/>
              </a:defRPr>
            </a:lvl3pPr>
            <a:lvl4pPr marL="1615010" indent="-230715" defTabSz="975736">
              <a:defRPr>
                <a:solidFill>
                  <a:schemeClr val="tx1"/>
                </a:solidFill>
                <a:latin typeface="Garamond" pitchFamily="18" charset="0"/>
              </a:defRPr>
            </a:lvl4pPr>
            <a:lvl5pPr marL="2076440" indent="-230715" defTabSz="975736">
              <a:defRPr>
                <a:solidFill>
                  <a:schemeClr val="tx1"/>
                </a:solidFill>
                <a:latin typeface="Garamond" pitchFamily="18" charset="0"/>
              </a:defRPr>
            </a:lvl5pPr>
            <a:lvl6pPr marL="2537872" indent="-230715" defTabSz="975736" eaLnBrk="0" fontAlgn="base" hangingPunct="0">
              <a:spcBef>
                <a:spcPct val="0"/>
              </a:spcBef>
              <a:spcAft>
                <a:spcPct val="0"/>
              </a:spcAft>
              <a:defRPr>
                <a:solidFill>
                  <a:schemeClr val="tx1"/>
                </a:solidFill>
                <a:latin typeface="Garamond" pitchFamily="18" charset="0"/>
              </a:defRPr>
            </a:lvl6pPr>
            <a:lvl7pPr marL="2999304" indent="-230715" defTabSz="975736" eaLnBrk="0" fontAlgn="base" hangingPunct="0">
              <a:spcBef>
                <a:spcPct val="0"/>
              </a:spcBef>
              <a:spcAft>
                <a:spcPct val="0"/>
              </a:spcAft>
              <a:defRPr>
                <a:solidFill>
                  <a:schemeClr val="tx1"/>
                </a:solidFill>
                <a:latin typeface="Garamond" pitchFamily="18" charset="0"/>
              </a:defRPr>
            </a:lvl7pPr>
            <a:lvl8pPr marL="3460735" indent="-230715" defTabSz="975736" eaLnBrk="0" fontAlgn="base" hangingPunct="0">
              <a:spcBef>
                <a:spcPct val="0"/>
              </a:spcBef>
              <a:spcAft>
                <a:spcPct val="0"/>
              </a:spcAft>
              <a:defRPr>
                <a:solidFill>
                  <a:schemeClr val="tx1"/>
                </a:solidFill>
                <a:latin typeface="Garamond" pitchFamily="18" charset="0"/>
              </a:defRPr>
            </a:lvl8pPr>
            <a:lvl9pPr marL="3922166" indent="-230715" defTabSz="975736" eaLnBrk="0" fontAlgn="base" hangingPunct="0">
              <a:spcBef>
                <a:spcPct val="0"/>
              </a:spcBef>
              <a:spcAft>
                <a:spcPct val="0"/>
              </a:spcAft>
              <a:defRPr>
                <a:solidFill>
                  <a:schemeClr val="tx1"/>
                </a:solidFill>
                <a:latin typeface="Garamond" pitchFamily="18" charset="0"/>
              </a:defRPr>
            </a:lvl9pPr>
          </a:lstStyle>
          <a:p>
            <a:fld id="{2C623F0D-D419-493D-BED6-F227CF20CD2C}" type="slidenum">
              <a:rPr lang="en-US" smtClean="0">
                <a:latin typeface="Times New Roman" pitchFamily="18" charset="0"/>
              </a:rPr>
              <a:pPr/>
              <a:t>8</a:t>
            </a:fld>
            <a:endParaRPr lang="en-US" dirty="0" smtClean="0">
              <a:latin typeface="Times New Roman" pitchFamily="18" charset="0"/>
            </a:endParaRPr>
          </a:p>
        </p:txBody>
      </p:sp>
      <p:sp>
        <p:nvSpPr>
          <p:cNvPr id="88067" name="Rectangle 2"/>
          <p:cNvSpPr>
            <a:spLocks noGrp="1" noRot="1" noChangeAspect="1" noChangeArrowheads="1" noTextEdit="1"/>
          </p:cNvSpPr>
          <p:nvPr>
            <p:ph type="sldImg"/>
          </p:nvPr>
        </p:nvSpPr>
        <p:spPr>
          <a:xfrm>
            <a:off x="2366963" y="550863"/>
            <a:ext cx="4875212" cy="2743200"/>
          </a:xfrm>
          <a:ln/>
        </p:spPr>
      </p:sp>
      <p:sp>
        <p:nvSpPr>
          <p:cNvPr id="88068" name="Rectangle 3"/>
          <p:cNvSpPr>
            <a:spLocks noGrp="1" noChangeArrowheads="1"/>
          </p:cNvSpPr>
          <p:nvPr>
            <p:ph type="body" idx="1"/>
          </p:nvPr>
        </p:nvSpPr>
        <p:spPr>
          <a:xfrm>
            <a:off x="1281415" y="3474965"/>
            <a:ext cx="7038381" cy="32911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smtClean="0"/>
              <a:t>Say:</a:t>
            </a:r>
          </a:p>
          <a:p>
            <a:pPr defTabSz="950793">
              <a:defRPr/>
            </a:pPr>
            <a:r>
              <a:rPr lang="en-US" dirty="0" smtClean="0">
                <a:solidFill>
                  <a:schemeClr val="accent5"/>
                </a:solidFill>
                <a:latin typeface="Arial Black" panose="020B0A04020102020204" pitchFamily="34" charset="0"/>
              </a:rPr>
              <a:t>Welcome to Code </a:t>
            </a:r>
            <a:r>
              <a:rPr lang="en-US" dirty="0">
                <a:solidFill>
                  <a:schemeClr val="accent5"/>
                </a:solidFill>
                <a:latin typeface="Arial Black" panose="020B0A04020102020204" pitchFamily="34" charset="0"/>
              </a:rPr>
              <a:t>Requirements for Conventionally Framed </a:t>
            </a:r>
            <a:r>
              <a:rPr lang="en-US" dirty="0" smtClean="0">
                <a:solidFill>
                  <a:schemeClr val="accent5"/>
                </a:solidFill>
                <a:latin typeface="Arial Black" panose="020B0A04020102020204" pitchFamily="34" charset="0"/>
              </a:rPr>
              <a:t>Roofs.</a:t>
            </a:r>
            <a:r>
              <a:rPr lang="en-US" baseline="0" dirty="0" smtClean="0">
                <a:solidFill>
                  <a:schemeClr val="accent5"/>
                </a:solidFill>
                <a:latin typeface="Arial Black" panose="020B0A04020102020204" pitchFamily="34" charset="0"/>
              </a:rPr>
              <a:t> This is </a:t>
            </a:r>
            <a:r>
              <a:rPr lang="en-US" dirty="0" smtClean="0"/>
              <a:t>a </a:t>
            </a:r>
            <a:r>
              <a:rPr lang="en-US" dirty="0"/>
              <a:t>technical course intended for Builders, Building Officials and Inspectors interested in code requirements for stick-framed roofs. This course reviews Chapter 8 of the International Residential Code (IRC) as it applies to conventionally framed roofing. </a:t>
            </a:r>
            <a:endParaRPr lang="en-US" dirty="0" smtClean="0"/>
          </a:p>
          <a:p>
            <a:pPr defTabSz="950793">
              <a:defRPr/>
            </a:pPr>
            <a:endParaRPr lang="en-US" dirty="0" smtClean="0"/>
          </a:p>
          <a:p>
            <a:pPr defTabSz="950793">
              <a:defRPr/>
            </a:pPr>
            <a:r>
              <a:rPr lang="en-US" b="1" dirty="0" smtClean="0"/>
              <a:t>Note: </a:t>
            </a:r>
            <a:r>
              <a:rPr lang="en-US" b="0" dirty="0" smtClean="0"/>
              <a:t>After</a:t>
            </a:r>
            <a:r>
              <a:rPr lang="en-US" b="0" baseline="0" dirty="0" smtClean="0"/>
              <a:t> the accredited course is complete, there is a Stronger Roof Solutions PK available at the end of the deck. </a:t>
            </a:r>
            <a:endParaRPr lang="en-US" b="1" dirty="0"/>
          </a:p>
        </p:txBody>
      </p:sp>
    </p:spTree>
    <p:extLst>
      <p:ext uri="{BB962C8B-B14F-4D97-AF65-F5344CB8AC3E}">
        <p14:creationId xmlns:p14="http://schemas.microsoft.com/office/powerpoint/2010/main" val="2146075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xfrm>
            <a:off x="2362200" y="550863"/>
            <a:ext cx="4876800" cy="2743200"/>
          </a:xfrm>
          <a:ln/>
        </p:spPr>
      </p:sp>
      <p:sp>
        <p:nvSpPr>
          <p:cNvPr id="90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smtClean="0"/>
              <a:t>Do</a:t>
            </a:r>
          </a:p>
          <a:p>
            <a:r>
              <a:rPr lang="en-US" dirty="0" smtClean="0"/>
              <a:t>Review the learning objectives for the course.</a:t>
            </a:r>
          </a:p>
          <a:p>
            <a:endParaRPr lang="en-US" dirty="0" smtClean="0"/>
          </a:p>
          <a:p>
            <a:r>
              <a:rPr lang="en-US" dirty="0" smtClean="0"/>
              <a:t>Inform students that the assessment questions will be based</a:t>
            </a:r>
            <a:r>
              <a:rPr lang="en-US" baseline="0" dirty="0" smtClean="0"/>
              <a:t> on these learning objectives. Slides that contain information relevant to the test have an </a:t>
            </a:r>
            <a:r>
              <a:rPr lang="en-US" i="1" baseline="0" dirty="0" smtClean="0"/>
              <a:t>orange graduation cap </a:t>
            </a:r>
            <a:r>
              <a:rPr lang="en-US" baseline="0" dirty="0" smtClean="0"/>
              <a:t>located in the bottom-left corner.</a:t>
            </a:r>
            <a:endParaRPr lang="en-US" dirty="0"/>
          </a:p>
        </p:txBody>
      </p:sp>
      <p:sp>
        <p:nvSpPr>
          <p:cNvPr id="90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736">
              <a:defRPr>
                <a:solidFill>
                  <a:schemeClr val="tx1"/>
                </a:solidFill>
                <a:latin typeface="Garamond" pitchFamily="18" charset="0"/>
              </a:defRPr>
            </a:lvl1pPr>
            <a:lvl2pPr marL="749825" indent="-288395" defTabSz="975736">
              <a:defRPr>
                <a:solidFill>
                  <a:schemeClr val="tx1"/>
                </a:solidFill>
                <a:latin typeface="Garamond" pitchFamily="18" charset="0"/>
              </a:defRPr>
            </a:lvl2pPr>
            <a:lvl3pPr marL="1153578" indent="-230715" defTabSz="975736">
              <a:defRPr>
                <a:solidFill>
                  <a:schemeClr val="tx1"/>
                </a:solidFill>
                <a:latin typeface="Garamond" pitchFamily="18" charset="0"/>
              </a:defRPr>
            </a:lvl3pPr>
            <a:lvl4pPr marL="1615010" indent="-230715" defTabSz="975736">
              <a:defRPr>
                <a:solidFill>
                  <a:schemeClr val="tx1"/>
                </a:solidFill>
                <a:latin typeface="Garamond" pitchFamily="18" charset="0"/>
              </a:defRPr>
            </a:lvl4pPr>
            <a:lvl5pPr marL="2076440" indent="-230715" defTabSz="975736">
              <a:defRPr>
                <a:solidFill>
                  <a:schemeClr val="tx1"/>
                </a:solidFill>
                <a:latin typeface="Garamond" pitchFamily="18" charset="0"/>
              </a:defRPr>
            </a:lvl5pPr>
            <a:lvl6pPr marL="2537872" indent="-230715" defTabSz="975736" eaLnBrk="0" fontAlgn="base" hangingPunct="0">
              <a:spcBef>
                <a:spcPct val="0"/>
              </a:spcBef>
              <a:spcAft>
                <a:spcPct val="0"/>
              </a:spcAft>
              <a:defRPr>
                <a:solidFill>
                  <a:schemeClr val="tx1"/>
                </a:solidFill>
                <a:latin typeface="Garamond" pitchFamily="18" charset="0"/>
              </a:defRPr>
            </a:lvl6pPr>
            <a:lvl7pPr marL="2999304" indent="-230715" defTabSz="975736" eaLnBrk="0" fontAlgn="base" hangingPunct="0">
              <a:spcBef>
                <a:spcPct val="0"/>
              </a:spcBef>
              <a:spcAft>
                <a:spcPct val="0"/>
              </a:spcAft>
              <a:defRPr>
                <a:solidFill>
                  <a:schemeClr val="tx1"/>
                </a:solidFill>
                <a:latin typeface="Garamond" pitchFamily="18" charset="0"/>
              </a:defRPr>
            </a:lvl7pPr>
            <a:lvl8pPr marL="3460735" indent="-230715" defTabSz="975736" eaLnBrk="0" fontAlgn="base" hangingPunct="0">
              <a:spcBef>
                <a:spcPct val="0"/>
              </a:spcBef>
              <a:spcAft>
                <a:spcPct val="0"/>
              </a:spcAft>
              <a:defRPr>
                <a:solidFill>
                  <a:schemeClr val="tx1"/>
                </a:solidFill>
                <a:latin typeface="Garamond" pitchFamily="18" charset="0"/>
              </a:defRPr>
            </a:lvl8pPr>
            <a:lvl9pPr marL="3922166" indent="-230715" defTabSz="975736" eaLnBrk="0" fontAlgn="base" hangingPunct="0">
              <a:spcBef>
                <a:spcPct val="0"/>
              </a:spcBef>
              <a:spcAft>
                <a:spcPct val="0"/>
              </a:spcAft>
              <a:defRPr>
                <a:solidFill>
                  <a:schemeClr val="tx1"/>
                </a:solidFill>
                <a:latin typeface="Garamond" pitchFamily="18" charset="0"/>
              </a:defRPr>
            </a:lvl9pPr>
          </a:lstStyle>
          <a:p>
            <a:fld id="{8908C2F1-5927-4F4F-BB36-EF13E60CDAC8}" type="slidenum">
              <a:rPr lang="en-US" smtClean="0">
                <a:latin typeface="Times New Roman" pitchFamily="18" charset="0"/>
              </a:rPr>
              <a:pPr/>
              <a:t>9</a:t>
            </a:fld>
            <a:endParaRPr lang="en-US" dirty="0" smtClean="0">
              <a:latin typeface="Times New Roman" pitchFamily="18" charset="0"/>
            </a:endParaRPr>
          </a:p>
        </p:txBody>
      </p:sp>
    </p:spTree>
    <p:extLst>
      <p:ext uri="{BB962C8B-B14F-4D97-AF65-F5344CB8AC3E}">
        <p14:creationId xmlns:p14="http://schemas.microsoft.com/office/powerpoint/2010/main" val="9888865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5.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251803207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60583590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59865726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Dual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611724" y="1327152"/>
            <a:ext cx="5302249" cy="48434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idx="10"/>
          </p:nvPr>
        </p:nvSpPr>
        <p:spPr>
          <a:xfrm>
            <a:off x="6280154" y="1327152"/>
            <a:ext cx="5302249" cy="48434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37459154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ustDataLst>
      <p:tags r:id="rId1"/>
    </p:custDataLst>
    <p:extLst>
      <p:ext uri="{BB962C8B-B14F-4D97-AF65-F5344CB8AC3E}">
        <p14:creationId xmlns:p14="http://schemas.microsoft.com/office/powerpoint/2010/main" val="238736690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sson Title">
    <p:spTree>
      <p:nvGrpSpPr>
        <p:cNvPr id="1" name=""/>
        <p:cNvGrpSpPr/>
        <p:nvPr/>
      </p:nvGrpSpPr>
      <p:grpSpPr>
        <a:xfrm>
          <a:off x="0" y="0"/>
          <a:ext cx="0" cy="0"/>
          <a:chOff x="0" y="0"/>
          <a:chExt cx="0" cy="0"/>
        </a:xfrm>
      </p:grpSpPr>
      <p:sp>
        <p:nvSpPr>
          <p:cNvPr id="4" name="Line 3"/>
          <p:cNvSpPr>
            <a:spLocks noChangeShapeType="1"/>
          </p:cNvSpPr>
          <p:nvPr userDrawn="1"/>
        </p:nvSpPr>
        <p:spPr bwMode="auto">
          <a:xfrm>
            <a:off x="3376171" y="2921761"/>
            <a:ext cx="7617883" cy="0"/>
          </a:xfrm>
          <a:prstGeom prst="line">
            <a:avLst/>
          </a:prstGeom>
          <a:noFill/>
          <a:ln w="19050">
            <a:solidFill>
              <a:srgbClr val="777777"/>
            </a:solidFill>
            <a:round/>
            <a:headEnd/>
            <a:tailEnd/>
          </a:ln>
          <a:extLst>
            <a:ext uri="{909E8E84-426E-40DD-AFC4-6F175D3DCCD1}">
              <a14:hiddenFill xmlns:a14="http://schemas.microsoft.com/office/drawing/2010/main">
                <a:noFill/>
              </a14:hiddenFill>
            </a:ext>
          </a:extLst>
        </p:spPr>
        <p:txBody>
          <a:bodyPr lIns="91429" tIns="45715" rIns="91429" bIns="45715"/>
          <a:lstStyle/>
          <a:p>
            <a:endParaRPr lang="en-US"/>
          </a:p>
        </p:txBody>
      </p:sp>
      <p:sp>
        <p:nvSpPr>
          <p:cNvPr id="8" name="Text Placeholder 7"/>
          <p:cNvSpPr>
            <a:spLocks noGrp="1"/>
          </p:cNvSpPr>
          <p:nvPr>
            <p:ph type="body" sz="quarter" idx="10" hasCustomPrompt="1"/>
          </p:nvPr>
        </p:nvSpPr>
        <p:spPr>
          <a:xfrm>
            <a:off x="3763520" y="1585258"/>
            <a:ext cx="7213600" cy="1265069"/>
          </a:xfrm>
        </p:spPr>
        <p:txBody>
          <a:bodyPr lIns="0" tIns="0" rIns="0" bIns="0" anchor="b">
            <a:normAutofit/>
          </a:bodyPr>
          <a:lstStyle>
            <a:lvl1pPr marL="0" indent="0" algn="r">
              <a:buNone/>
              <a:defRPr sz="2933" baseline="0">
                <a:solidFill>
                  <a:schemeClr val="tx2"/>
                </a:solidFill>
                <a:latin typeface="Arial Black" panose="020B0A04020102020204" pitchFamily="34" charset="0"/>
              </a:defRPr>
            </a:lvl1pPr>
          </a:lstStyle>
          <a:p>
            <a:pPr lvl="0"/>
            <a:r>
              <a:rPr lang="en-US" dirty="0" smtClean="0"/>
              <a:t>Click to edit Lesson Title</a:t>
            </a:r>
            <a:endParaRPr lang="en-US" dirty="0"/>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71071" y="1380874"/>
            <a:ext cx="2705100" cy="4505324"/>
          </a:xfrm>
          <a:prstGeom prst="rect">
            <a:avLst/>
          </a:prstGeom>
          <a:effectLst>
            <a:outerShdw blurRad="50800" dist="38100" dir="5400000" algn="t" rotWithShape="0">
              <a:prstClr val="black">
                <a:alpha val="40000"/>
              </a:prstClr>
            </a:outerShdw>
          </a:effectLst>
        </p:spPr>
      </p:pic>
    </p:spTree>
    <p:custDataLst>
      <p:tags r:id="rId1"/>
    </p:custDataLst>
    <p:extLst>
      <p:ext uri="{BB962C8B-B14F-4D97-AF65-F5344CB8AC3E}">
        <p14:creationId xmlns:p14="http://schemas.microsoft.com/office/powerpoint/2010/main" val="3480316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7"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1000"/>
                        <p:tgtEl>
                          <p:spTgt spid="8"/>
                        </p:tgtEl>
                      </p:cBhvr>
                    </p:animEffect>
                    <p:anim calcmode="lin" valueType="num">
                      <p:cBhvr>
                        <p:cTn dur="1000" fill="hold"/>
                        <p:tgtEl>
                          <p:spTgt spid="8"/>
                        </p:tgtEl>
                        <p:attrNameLst>
                          <p:attrName>ppt_x</p:attrName>
                        </p:attrNameLst>
                      </p:cBhvr>
                      <p:tavLst>
                        <p:tav tm="0">
                          <p:val>
                            <p:strVal val="#ppt_x"/>
                          </p:val>
                        </p:tav>
                        <p:tav tm="100000">
                          <p:val>
                            <p:strVal val="#ppt_x"/>
                          </p:val>
                        </p:tav>
                      </p:tavLst>
                    </p:anim>
                    <p:anim calcmode="lin" valueType="num">
                      <p:cBhvr>
                        <p:cTn dur="1000" fill="hold"/>
                        <p:tgtEl>
                          <p:spTgt spid="8"/>
                        </p:tgtEl>
                        <p:attrNameLst>
                          <p:attrName>ppt_y</p:attrName>
                        </p:attrNameLst>
                      </p:cBhvr>
                      <p:tavLst>
                        <p:tav tm="0">
                          <p:val>
                            <p:strVal val="#ppt_y-.1"/>
                          </p:val>
                        </p:tav>
                        <p:tav tm="100000">
                          <p:val>
                            <p:strVal val="#ppt_y"/>
                          </p:val>
                        </p:tav>
                      </p:tavLst>
                    </p:anim>
                  </p:childTnLst>
                </p:cTn>
              </p:par>
            </p:tnLst>
          </p:tmpl>
        </p:tmplLst>
      </p:bldP>
    </p:bld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74103275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p:nvPr userDrawn="1"/>
        </p:nvSpPr>
        <p:spPr>
          <a:xfrm>
            <a:off x="0" y="0"/>
            <a:ext cx="12192000" cy="122722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p:nvPr userDrawn="1"/>
        </p:nvSpPr>
        <p:spPr>
          <a:xfrm>
            <a:off x="0" y="6270545"/>
            <a:ext cx="12192000" cy="5858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4959536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Lesson Title">
    <p:spTree>
      <p:nvGrpSpPr>
        <p:cNvPr id="1" name=""/>
        <p:cNvGrpSpPr/>
        <p:nvPr/>
      </p:nvGrpSpPr>
      <p:grpSpPr>
        <a:xfrm>
          <a:off x="0" y="0"/>
          <a:ext cx="0" cy="0"/>
          <a:chOff x="0" y="0"/>
          <a:chExt cx="0" cy="0"/>
        </a:xfrm>
      </p:grpSpPr>
      <p:sp>
        <p:nvSpPr>
          <p:cNvPr id="4" name="Line 3"/>
          <p:cNvSpPr>
            <a:spLocks noChangeShapeType="1"/>
          </p:cNvSpPr>
          <p:nvPr userDrawn="1"/>
        </p:nvSpPr>
        <p:spPr bwMode="auto">
          <a:xfrm>
            <a:off x="3376171" y="2921761"/>
            <a:ext cx="7617883" cy="0"/>
          </a:xfrm>
          <a:prstGeom prst="line">
            <a:avLst/>
          </a:prstGeom>
          <a:noFill/>
          <a:ln w="19050">
            <a:solidFill>
              <a:srgbClr val="777777"/>
            </a:solidFill>
            <a:round/>
            <a:headEnd/>
            <a:tailEnd/>
          </a:ln>
          <a:extLst>
            <a:ext uri="{909E8E84-426E-40DD-AFC4-6F175D3DCCD1}">
              <a14:hiddenFill xmlns:a14="http://schemas.microsoft.com/office/drawing/2010/main">
                <a:noFill/>
              </a14:hiddenFill>
            </a:ext>
          </a:extLst>
        </p:spPr>
        <p:txBody>
          <a:bodyPr lIns="91429" tIns="45715" rIns="91429" bIns="45715"/>
          <a:lstStyle/>
          <a:p>
            <a:endParaRPr lang="en-US"/>
          </a:p>
        </p:txBody>
      </p:sp>
      <p:sp>
        <p:nvSpPr>
          <p:cNvPr id="8" name="Text Placeholder 7"/>
          <p:cNvSpPr>
            <a:spLocks noGrp="1"/>
          </p:cNvSpPr>
          <p:nvPr>
            <p:ph type="body" sz="quarter" idx="10" hasCustomPrompt="1"/>
          </p:nvPr>
        </p:nvSpPr>
        <p:spPr>
          <a:xfrm>
            <a:off x="3763520" y="1585258"/>
            <a:ext cx="7213600" cy="1265069"/>
          </a:xfrm>
        </p:spPr>
        <p:txBody>
          <a:bodyPr lIns="0" tIns="0" rIns="0" bIns="0" anchor="b">
            <a:normAutofit/>
          </a:bodyPr>
          <a:lstStyle>
            <a:lvl1pPr marL="0" indent="0" algn="r">
              <a:buNone/>
              <a:defRPr sz="2933" baseline="0">
                <a:solidFill>
                  <a:schemeClr val="tx2"/>
                </a:solidFill>
                <a:latin typeface="Arial Black" panose="020B0A04020102020204" pitchFamily="34" charset="0"/>
              </a:defRPr>
            </a:lvl1pPr>
          </a:lstStyle>
          <a:p>
            <a:pPr lvl="0"/>
            <a:r>
              <a:rPr lang="en-US" dirty="0" smtClean="0"/>
              <a:t>Product Knowledge Section</a:t>
            </a:r>
            <a:endParaRPr lang="en-US" dirty="0"/>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72024" y="1380874"/>
            <a:ext cx="2703194" cy="4505324"/>
          </a:xfrm>
          <a:prstGeom prst="rect">
            <a:avLst/>
          </a:prstGeom>
          <a:effectLst>
            <a:outerShdw blurRad="50800" dist="38100" dir="5400000" algn="t" rotWithShape="0">
              <a:prstClr val="black">
                <a:alpha val="40000"/>
              </a:prstClr>
            </a:outerShdw>
          </a:effectLst>
        </p:spPr>
      </p:pic>
    </p:spTree>
    <p:custDataLst>
      <p:tags r:id="rId1"/>
    </p:custDataLst>
    <p:extLst>
      <p:ext uri="{BB962C8B-B14F-4D97-AF65-F5344CB8AC3E}">
        <p14:creationId xmlns:p14="http://schemas.microsoft.com/office/powerpoint/2010/main" val="944202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7"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1000"/>
                        <p:tgtEl>
                          <p:spTgt spid="8"/>
                        </p:tgtEl>
                      </p:cBhvr>
                    </p:animEffect>
                    <p:anim calcmode="lin" valueType="num">
                      <p:cBhvr>
                        <p:cTn dur="1000" fill="hold"/>
                        <p:tgtEl>
                          <p:spTgt spid="8"/>
                        </p:tgtEl>
                        <p:attrNameLst>
                          <p:attrName>ppt_x</p:attrName>
                        </p:attrNameLst>
                      </p:cBhvr>
                      <p:tavLst>
                        <p:tav tm="0">
                          <p:val>
                            <p:strVal val="#ppt_x"/>
                          </p:val>
                        </p:tav>
                        <p:tav tm="100000">
                          <p:val>
                            <p:strVal val="#ppt_x"/>
                          </p:val>
                        </p:tav>
                      </p:tavLst>
                    </p:anim>
                    <p:anim calcmode="lin" valueType="num">
                      <p:cBhvr>
                        <p:cTn dur="1000" fill="hold"/>
                        <p:tgtEl>
                          <p:spTgt spid="8"/>
                        </p:tgtEl>
                        <p:attrNameLst>
                          <p:attrName>ppt_y</p:attrName>
                        </p:attrNameLst>
                      </p:cBhvr>
                      <p:tavLst>
                        <p:tav tm="0">
                          <p:val>
                            <p:strVal val="#ppt_y-.1"/>
                          </p:val>
                        </p:tav>
                        <p:tav tm="100000">
                          <p:val>
                            <p:strVal val="#ppt_y"/>
                          </p:val>
                        </p:tav>
                      </p:tavLst>
                    </p:anim>
                  </p:childTnLst>
                </p:cTn>
              </p:par>
            </p:tnLst>
          </p:tmpl>
        </p:tmplLst>
      </p:bldP>
    </p:bld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ntent 1">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42900" y="1676400"/>
            <a:ext cx="11506200" cy="4571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3"/>
          <p:cNvSpPr/>
          <p:nvPr userDrawn="1"/>
        </p:nvSpPr>
        <p:spPr>
          <a:xfrm>
            <a:off x="0" y="89847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quarter" idx="10" hasCustomPrompt="1"/>
          </p:nvPr>
        </p:nvSpPr>
        <p:spPr>
          <a:xfrm>
            <a:off x="342900" y="91131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SUBTITLE</a:t>
            </a:r>
          </a:p>
        </p:txBody>
      </p:sp>
    </p:spTree>
    <p:custDataLst>
      <p:tags r:id="rId1"/>
    </p:custDataLst>
    <p:extLst>
      <p:ext uri="{BB962C8B-B14F-4D97-AF65-F5344CB8AC3E}">
        <p14:creationId xmlns:p14="http://schemas.microsoft.com/office/powerpoint/2010/main" val="143205509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8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42900" y="1295400"/>
            <a:ext cx="11506200" cy="4952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17537024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1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2.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heme" Target="../theme/theme2.xml"/><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heme" Target="../theme/theme3.xml"/><Relationship Id="rId1" Type="http://schemas.openxmlformats.org/officeDocument/2006/relationships/slideLayout" Target="../slideLayouts/slideLayout11.xml"/><Relationship Id="rId5" Type="http://schemas.openxmlformats.org/officeDocument/2006/relationships/image" Target="../media/image5.png"/><Relationship Id="rId4" Type="http://schemas.openxmlformats.org/officeDocument/2006/relationships/image" Target="../media/image6.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750701"/>
            <a:ext cx="12192000" cy="335280"/>
          </a:xfrm>
          <a:prstGeom prst="rect">
            <a:avLst/>
          </a:prstGeom>
          <a:effectLst>
            <a:outerShdw blurRad="127000" dist="25400" dir="5400000" algn="t" rotWithShape="0">
              <a:prstClr val="black">
                <a:alpha val="25000"/>
              </a:prstClr>
            </a:outerShdw>
          </a:effectLst>
        </p:spPr>
      </p:pic>
      <p:sp>
        <p:nvSpPr>
          <p:cNvPr id="10" name="Rectangle 9"/>
          <p:cNvSpPr/>
          <p:nvPr/>
        </p:nvSpPr>
        <p:spPr>
          <a:xfrm>
            <a:off x="0" y="3"/>
            <a:ext cx="12192000" cy="750701"/>
          </a:xfrm>
          <a:prstGeom prst="rect">
            <a:avLst/>
          </a:prstGeom>
          <a:solidFill>
            <a:srgbClr val="FFFFFF"/>
          </a:solidFill>
          <a:ln>
            <a:noFill/>
          </a:ln>
          <a:effectLst>
            <a:outerShdw blurRad="127000" dist="25400" dir="5400000" algn="t" rotWithShape="0">
              <a:prstClr val="black">
                <a:alpha val="5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11720" y="3"/>
            <a:ext cx="10970683" cy="644525"/>
          </a:xfrm>
          <a:prstGeom prst="rect">
            <a:avLst/>
          </a:prstGeom>
        </p:spPr>
        <p:txBody>
          <a:bodyPr vert="horz" lIns="0" tIns="0" rIns="0" bIns="0" rtlCol="0" anchor="b">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11717" y="1327152"/>
            <a:ext cx="10970683" cy="48434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Rectangle 7"/>
          <p:cNvSpPr/>
          <p:nvPr/>
        </p:nvSpPr>
        <p:spPr>
          <a:xfrm>
            <a:off x="0" y="6398100"/>
            <a:ext cx="12192000" cy="457200"/>
          </a:xfrm>
          <a:prstGeom prst="rect">
            <a:avLst/>
          </a:prstGeom>
          <a:solidFill>
            <a:srgbClr val="FFFFFF"/>
          </a:solidFill>
          <a:ln>
            <a:noFill/>
          </a:ln>
          <a:effectLst>
            <a:outerShdw blurRad="127000" dist="25400" dir="16200000" rotWithShape="0">
              <a:prstClr val="black">
                <a:alpha val="1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1"/>
    </p:custDataLst>
    <p:extLst>
      <p:ext uri="{BB962C8B-B14F-4D97-AF65-F5344CB8AC3E}">
        <p14:creationId xmlns:p14="http://schemas.microsoft.com/office/powerpoint/2010/main" val="1099266424"/>
      </p:ext>
    </p:extLst>
  </p:cSld>
  <p:clrMap bg1="lt1" tx1="dk1" bg2="lt2" tx2="dk2" accent1="accent1" accent2="accent2" accent3="accent3" accent4="accent4" accent5="accent5" accent6="accent6" hlink="hlink" folHlink="folHlink"/>
  <p:sldLayoutIdLst>
    <p:sldLayoutId id="2147488592" r:id="rId1"/>
    <p:sldLayoutId id="2147488599" r:id="rId2"/>
    <p:sldLayoutId id="2147488593" r:id="rId3"/>
    <p:sldLayoutId id="2147488600" r:id="rId4"/>
    <p:sldLayoutId id="2147488602" r:id="rId5"/>
    <p:sldLayoutId id="2147488601" r:id="rId6"/>
    <p:sldLayoutId id="2147488605" r:id="rId7"/>
    <p:sldLayoutId id="2147488606" r:id="rId8"/>
    <p:sldLayoutId id="2147488607" r:id="rId9"/>
  </p:sldLayoutIdLst>
  <p:timing>
    <p:tnLst>
      <p:par>
        <p:cTn id="1" dur="indefinite" restart="never" nodeType="tmRoot"/>
      </p:par>
    </p:tnLst>
  </p:timing>
  <p:txStyles>
    <p:titleStyle>
      <a:lvl1pPr algn="l" defTabSz="914377" rtl="0" eaLnBrk="1" latinLnBrk="0" hangingPunct="1">
        <a:spcBef>
          <a:spcPct val="0"/>
        </a:spcBef>
        <a:buNone/>
        <a:defRPr sz="2400" b="1" kern="1200">
          <a:solidFill>
            <a:schemeClr val="tx1">
              <a:lumMod val="75000"/>
              <a:lumOff val="25000"/>
            </a:schemeClr>
          </a:solidFill>
          <a:latin typeface="Arial Black" panose="020B0A04020102020204" pitchFamily="34" charset="0"/>
          <a:ea typeface="+mj-ea"/>
          <a:cs typeface="Arial" panose="020B0604020202020204" pitchFamily="34" charset="0"/>
        </a:defRPr>
      </a:lvl1pPr>
    </p:titleStyle>
    <p:body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Background Pic"/>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1081" y="988828"/>
            <a:ext cx="12201552" cy="5730950"/>
          </a:xfrm>
          <a:prstGeom prst="rect">
            <a:avLst/>
          </a:prstGeom>
        </p:spPr>
      </p:pic>
      <p:sp>
        <p:nvSpPr>
          <p:cNvPr id="9" name="Rectangle 8"/>
          <p:cNvSpPr/>
          <p:nvPr/>
        </p:nvSpPr>
        <p:spPr>
          <a:xfrm>
            <a:off x="0" y="2"/>
            <a:ext cx="12192000" cy="1140300"/>
          </a:xfrm>
          <a:prstGeom prst="rect">
            <a:avLst/>
          </a:prstGeom>
          <a:solidFill>
            <a:srgbClr val="FFFFFF"/>
          </a:solidFill>
          <a:ln>
            <a:noFill/>
          </a:ln>
          <a:effectLst>
            <a:outerShdw blurRad="127000" dist="25400" dir="5400000" algn="t" rotWithShape="0">
              <a:prstClr val="black">
                <a:alpha val="5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0" y="6398100"/>
            <a:ext cx="12192000" cy="457200"/>
          </a:xfrm>
          <a:prstGeom prst="rect">
            <a:avLst/>
          </a:prstGeom>
          <a:solidFill>
            <a:srgbClr val="FFFFFF"/>
          </a:solidFill>
          <a:ln>
            <a:noFill/>
          </a:ln>
          <a:effectLst>
            <a:outerShdw blurRad="127000" dist="25400" dir="16200000" rotWithShape="0">
              <a:prstClr val="black">
                <a:alpha val="67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ransparent Black Rectangle"/>
          <p:cNvSpPr/>
          <p:nvPr userDrawn="1"/>
        </p:nvSpPr>
        <p:spPr>
          <a:xfrm>
            <a:off x="0" y="1682284"/>
            <a:ext cx="12192000" cy="2771048"/>
          </a:xfrm>
          <a:prstGeom prst="rect">
            <a:avLst/>
          </a:prstGeom>
          <a:solidFill>
            <a:schemeClr val="dk1">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8" name="Title 1"/>
          <p:cNvSpPr txBox="1">
            <a:spLocks/>
          </p:cNvSpPr>
          <p:nvPr/>
        </p:nvSpPr>
        <p:spPr>
          <a:xfrm>
            <a:off x="-10633" y="1705886"/>
            <a:ext cx="12191999" cy="2971800"/>
          </a:xfrm>
          <a:prstGeom prst="rect">
            <a:avLst/>
          </a:prstGeom>
        </p:spPr>
        <p:txBody>
          <a:bodyPr lIns="609600" tIns="0" rIns="609600" bIns="0" anchor="ctr" anchorCtr="0"/>
          <a:lstStyle>
            <a:lvl1pPr algn="l" defTabSz="457200" rtl="0" eaLnBrk="1" latinLnBrk="0" hangingPunct="1">
              <a:spcBef>
                <a:spcPct val="0"/>
              </a:spcBef>
              <a:buNone/>
              <a:defRPr sz="2400" b="1" i="0" kern="1200" cap="none" baseline="0">
                <a:solidFill>
                  <a:schemeClr val="bg1"/>
                </a:solidFill>
                <a:latin typeface="Arial"/>
                <a:ea typeface="+mj-ea"/>
                <a:cs typeface="Arial"/>
              </a:defRPr>
            </a:lvl1pPr>
          </a:lstStyle>
          <a:p>
            <a:pPr marL="0" marR="0" lvl="0" indent="0" algn="l" defTabSz="457189" rtl="0" eaLnBrk="1" fontAlgn="auto" latinLnBrk="0" hangingPunct="1">
              <a:lnSpc>
                <a:spcPct val="100000"/>
              </a:lnSpc>
              <a:spcBef>
                <a:spcPts val="1200"/>
              </a:spcBef>
              <a:spcAft>
                <a:spcPts val="0"/>
              </a:spcAft>
              <a:buClrTx/>
              <a:buSzTx/>
              <a:buFontTx/>
              <a:buNone/>
              <a:tabLst/>
              <a:defRPr/>
            </a:pPr>
            <a:r>
              <a:rPr kumimoji="0" lang="en-US" sz="2800" b="0"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Arial Black" panose="020B0A04020102020204" pitchFamily="34" charset="0"/>
                <a:ea typeface="+mj-ea"/>
                <a:cs typeface="Arial"/>
              </a:rPr>
              <a:t>Code Requirements for Conventionally Framed Roofs</a:t>
            </a:r>
          </a:p>
          <a:p>
            <a:pPr marL="0" marR="0" lvl="0" indent="0" algn="l" defTabSz="457189" rtl="0" eaLnBrk="1" fontAlgn="auto" latinLnBrk="0" hangingPunct="1">
              <a:lnSpc>
                <a:spcPct val="100000"/>
              </a:lnSpc>
              <a:spcBef>
                <a:spcPts val="1200"/>
              </a:spcBef>
              <a:spcAft>
                <a:spcPts val="0"/>
              </a:spcAft>
              <a:buClrTx/>
              <a:buSzTx/>
              <a:buFontTx/>
              <a:buNone/>
              <a:tabLst/>
              <a:defRPr/>
            </a:pPr>
            <a:r>
              <a:rPr kumimoji="0" lang="en-US" sz="2800" b="1" i="0" u="none" strike="noStrike" kern="1200" cap="none" spc="0" normalizeH="0" baseline="0" noProof="0" dirty="0" smtClean="0">
                <a:ln>
                  <a:noFill/>
                </a:ln>
                <a:solidFill>
                  <a:schemeClr val="tx2">
                    <a:lumMod val="25000"/>
                    <a:lumOff val="75000"/>
                  </a:schemeClr>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rPr>
              <a:t>Using the 2015 IRC</a:t>
            </a:r>
          </a:p>
          <a:p>
            <a:pPr marL="0" marR="0" lvl="0" indent="0" algn="l" defTabSz="457189" rtl="0" eaLnBrk="1" fontAlgn="auto" latinLnBrk="0" hangingPunct="1">
              <a:lnSpc>
                <a:spcPct val="100000"/>
              </a:lnSpc>
              <a:spcBef>
                <a:spcPts val="3000"/>
              </a:spcBef>
              <a:spcAft>
                <a:spcPts val="0"/>
              </a:spcAft>
              <a:buClrTx/>
              <a:buSzTx/>
              <a:buFontTx/>
              <a:buNone/>
              <a:tabLst/>
              <a:defRPr/>
            </a:pPr>
            <a:r>
              <a:rPr kumimoji="0" lang="en-US" sz="2000" b="1" i="0" u="none" strike="noStrike" kern="1200" cap="none" spc="0" normalizeH="0" baseline="0" noProof="0" dirty="0" smtClean="0">
                <a:ln>
                  <a:noFill/>
                </a:ln>
                <a:solidFill>
                  <a:srgbClr val="FF6600"/>
                </a:solidFill>
                <a:effectLst>
                  <a:outerShdw blurRad="38100" dist="38100" dir="2700000" algn="tl">
                    <a:srgbClr val="000000">
                      <a:alpha val="43137"/>
                    </a:srgbClr>
                  </a:outerShdw>
                </a:effectLst>
                <a:uLnTx/>
                <a:uFillTx/>
                <a:latin typeface="Arial"/>
                <a:ea typeface="+mj-ea"/>
                <a:cs typeface="Arial"/>
              </a:rPr>
              <a:t> </a:t>
            </a:r>
          </a:p>
          <a:p>
            <a:pPr marL="0" marR="0" lvl="0" indent="0" algn="l" defTabSz="457189" rtl="0" eaLnBrk="1" fontAlgn="auto" latinLnBrk="0" hangingPunct="1">
              <a:lnSpc>
                <a:spcPct val="100000"/>
              </a:lnSpc>
              <a:spcBef>
                <a:spcPts val="600"/>
              </a:spcBef>
              <a:spcAft>
                <a:spcPts val="0"/>
              </a:spcAft>
              <a:buClrTx/>
              <a:buSzTx/>
              <a:buFontTx/>
              <a:buNone/>
              <a:tabLst/>
              <a:defRPr/>
            </a:pPr>
            <a:r>
              <a:rPr kumimoji="0" lang="en-US" sz="2000" b="1" i="0" u="none" strike="noStrike" kern="1200" cap="none" spc="0" normalizeH="0" baseline="0" noProof="0" dirty="0" smtClean="0">
                <a:ln>
                  <a:noFill/>
                </a:ln>
                <a:solidFill>
                  <a:srgbClr val="FF6600"/>
                </a:solidFill>
                <a:effectLst>
                  <a:outerShdw blurRad="38100" dist="38100" dir="2700000" algn="tl">
                    <a:srgbClr val="000000">
                      <a:alpha val="43137"/>
                    </a:srgbClr>
                  </a:outerShdw>
                </a:effectLst>
                <a:uLnTx/>
                <a:uFillTx/>
                <a:latin typeface="Arial"/>
                <a:ea typeface="+mj-ea"/>
                <a:cs typeface="Arial"/>
              </a:rPr>
              <a:t> </a:t>
            </a:r>
            <a:endParaRPr kumimoji="0" lang="en-US" sz="2000" b="1" i="0" u="none" strike="noStrike" kern="1200" cap="none" spc="0" normalizeH="0" baseline="0" noProof="0" dirty="0">
              <a:ln>
                <a:noFill/>
              </a:ln>
              <a:solidFill>
                <a:srgbClr val="FF6600"/>
              </a:solidFill>
              <a:effectLst>
                <a:outerShdw blurRad="38100" dist="38100" dir="2700000" algn="tl">
                  <a:srgbClr val="000000">
                    <a:alpha val="43137"/>
                  </a:srgbClr>
                </a:outerShdw>
              </a:effectLst>
              <a:uLnTx/>
              <a:uFillTx/>
              <a:latin typeface="Arial"/>
              <a:ea typeface="+mj-ea"/>
              <a:cs typeface="Arial"/>
            </a:endParaRPr>
          </a:p>
        </p:txBody>
      </p:sp>
      <p:pic>
        <p:nvPicPr>
          <p:cNvPr id="8"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107369" y="4848226"/>
            <a:ext cx="1535572" cy="1075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3"/>
    </p:custDataLst>
    <p:extLst>
      <p:ext uri="{BB962C8B-B14F-4D97-AF65-F5344CB8AC3E}">
        <p14:creationId xmlns:p14="http://schemas.microsoft.com/office/powerpoint/2010/main" val="3523745729"/>
      </p:ext>
    </p:extLst>
  </p:cSld>
  <p:clrMap bg1="lt1" tx1="dk1" bg2="lt2" tx2="dk2" accent1="accent1" accent2="accent2" accent3="accent3" accent4="accent4" accent5="accent5" accent6="accent6" hlink="hlink" folHlink="folHlink"/>
  <p:sldLayoutIdLst>
    <p:sldLayoutId id="2147488598" r:id="rId1"/>
  </p:sldLayoutIdLst>
  <p:timing>
    <p:tnLst>
      <p:par>
        <p:cTn id="1" dur="indefinite" restart="never" nodeType="tmRoot"/>
      </p:par>
    </p:tnLst>
  </p:timing>
  <p:txStyles>
    <p:titleStyle>
      <a:lvl1pPr algn="ctr" defTabSz="914377"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84" userDrawn="1">
          <p15:clr>
            <a:srgbClr val="F26B43"/>
          </p15:clr>
        </p15:guide>
        <p15:guide id="4" pos="729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3" name="Background Pic"/>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0" y="1140302"/>
            <a:ext cx="12197844" cy="5784111"/>
          </a:xfrm>
          <a:prstGeom prst="rect">
            <a:avLst/>
          </a:prstGeom>
        </p:spPr>
      </p:pic>
      <p:sp>
        <p:nvSpPr>
          <p:cNvPr id="9" name="Rectangle 8"/>
          <p:cNvSpPr/>
          <p:nvPr/>
        </p:nvSpPr>
        <p:spPr>
          <a:xfrm>
            <a:off x="0" y="2"/>
            <a:ext cx="12192000" cy="1140300"/>
          </a:xfrm>
          <a:prstGeom prst="rect">
            <a:avLst/>
          </a:prstGeom>
          <a:solidFill>
            <a:srgbClr val="FFFFFF"/>
          </a:solidFill>
          <a:ln>
            <a:noFill/>
          </a:ln>
          <a:effectLst>
            <a:outerShdw blurRad="127000" dist="25400" dir="5400000" algn="t" rotWithShape="0">
              <a:prstClr val="black">
                <a:alpha val="5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0" y="6398100"/>
            <a:ext cx="12192000" cy="457200"/>
          </a:xfrm>
          <a:prstGeom prst="rect">
            <a:avLst/>
          </a:prstGeom>
          <a:solidFill>
            <a:srgbClr val="FFFFFF"/>
          </a:solidFill>
          <a:ln>
            <a:noFill/>
          </a:ln>
          <a:effectLst>
            <a:outerShdw blurRad="127000" dist="25400" dir="16200000" rotWithShape="0">
              <a:prstClr val="black">
                <a:alpha val="67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9711075" y="4646913"/>
            <a:ext cx="1947159" cy="1364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ransparent Black Rectangle"/>
          <p:cNvSpPr/>
          <p:nvPr userDrawn="1"/>
        </p:nvSpPr>
        <p:spPr>
          <a:xfrm>
            <a:off x="0" y="1876706"/>
            <a:ext cx="12192000" cy="2093066"/>
          </a:xfrm>
          <a:prstGeom prst="rect">
            <a:avLst/>
          </a:prstGeom>
          <a:solidFill>
            <a:schemeClr val="dk1">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8" name="Title 1"/>
          <p:cNvSpPr txBox="1">
            <a:spLocks/>
          </p:cNvSpPr>
          <p:nvPr/>
        </p:nvSpPr>
        <p:spPr>
          <a:xfrm>
            <a:off x="0" y="1792221"/>
            <a:ext cx="12191999" cy="2971800"/>
          </a:xfrm>
          <a:prstGeom prst="rect">
            <a:avLst/>
          </a:prstGeom>
        </p:spPr>
        <p:txBody>
          <a:bodyPr lIns="609600" tIns="0" rIns="609600" bIns="0" anchor="ctr" anchorCtr="0"/>
          <a:lstStyle>
            <a:lvl1pPr algn="l" defTabSz="457200" rtl="0" eaLnBrk="1" latinLnBrk="0" hangingPunct="1">
              <a:spcBef>
                <a:spcPct val="0"/>
              </a:spcBef>
              <a:buNone/>
              <a:defRPr sz="2400" b="1" i="0" kern="1200" cap="none" baseline="0">
                <a:solidFill>
                  <a:schemeClr val="bg1"/>
                </a:solidFill>
                <a:latin typeface="Arial"/>
                <a:ea typeface="+mj-ea"/>
                <a:cs typeface="Arial"/>
              </a:defRPr>
            </a:lvl1pPr>
          </a:lstStyle>
          <a:p>
            <a:pPr marL="0" marR="0" lvl="0" indent="0" algn="l" defTabSz="457189" rtl="0" eaLnBrk="1" fontAlgn="auto" latinLnBrk="0" hangingPunct="1">
              <a:lnSpc>
                <a:spcPct val="100000"/>
              </a:lnSpc>
              <a:spcBef>
                <a:spcPts val="1200"/>
              </a:spcBef>
              <a:spcAft>
                <a:spcPts val="0"/>
              </a:spcAft>
              <a:buClrTx/>
              <a:buSzTx/>
              <a:buFontTx/>
              <a:buNone/>
              <a:tabLst/>
              <a:defRPr/>
            </a:pPr>
            <a:r>
              <a:rPr kumimoji="0" lang="en-US" sz="3200" b="0"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Arial Black" panose="020B0A04020102020204" pitchFamily="34" charset="0"/>
                <a:ea typeface="+mj-ea"/>
                <a:cs typeface="Arial"/>
              </a:rPr>
              <a:t>Critical Connections </a:t>
            </a:r>
          </a:p>
          <a:p>
            <a:pPr marL="0" marR="0" lvl="0" indent="0" algn="l" defTabSz="457189" rtl="0" eaLnBrk="1" fontAlgn="auto" latinLnBrk="0" hangingPunct="1">
              <a:lnSpc>
                <a:spcPct val="100000"/>
              </a:lnSpc>
              <a:spcBef>
                <a:spcPts val="1200"/>
              </a:spcBef>
              <a:spcAft>
                <a:spcPts val="0"/>
              </a:spcAft>
              <a:buClrTx/>
              <a:buSzTx/>
              <a:buFontTx/>
              <a:buNone/>
              <a:tabLst/>
              <a:defRPr/>
            </a:pPr>
            <a:r>
              <a:rPr kumimoji="0" lang="en-US" sz="2800" b="1" i="0" u="none" strike="noStrike" kern="1200" cap="none" spc="0" normalizeH="0" baseline="0" noProof="0" dirty="0" smtClean="0">
                <a:ln>
                  <a:noFill/>
                </a:ln>
                <a:solidFill>
                  <a:schemeClr val="tx2">
                    <a:lumMod val="25000"/>
                    <a:lumOff val="75000"/>
                  </a:schemeClr>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rPr>
              <a:t>2015 IRC</a:t>
            </a:r>
          </a:p>
          <a:p>
            <a:pPr marL="0" marR="0" lvl="0" indent="0" algn="l" defTabSz="457189" rtl="0" eaLnBrk="1" fontAlgn="auto" latinLnBrk="0" hangingPunct="1">
              <a:lnSpc>
                <a:spcPct val="100000"/>
              </a:lnSpc>
              <a:spcBef>
                <a:spcPts val="3000"/>
              </a:spcBef>
              <a:spcAft>
                <a:spcPts val="0"/>
              </a:spcAft>
              <a:buClrTx/>
              <a:buSzTx/>
              <a:buFontTx/>
              <a:buNone/>
              <a:tabLst/>
              <a:defRPr/>
            </a:pPr>
            <a:r>
              <a:rPr kumimoji="0" lang="en-US" sz="2000" b="1" i="0" u="none" strike="noStrike" kern="1200" cap="none" spc="0" normalizeH="0" baseline="0" noProof="0" dirty="0" smtClean="0">
                <a:ln>
                  <a:noFill/>
                </a:ln>
                <a:solidFill>
                  <a:srgbClr val="FF6600"/>
                </a:solidFill>
                <a:effectLst>
                  <a:outerShdw blurRad="38100" dist="38100" dir="2700000" algn="tl">
                    <a:srgbClr val="000000">
                      <a:alpha val="43137"/>
                    </a:srgbClr>
                  </a:outerShdw>
                </a:effectLst>
                <a:uLnTx/>
                <a:uFillTx/>
                <a:latin typeface="Arial"/>
                <a:ea typeface="+mj-ea"/>
                <a:cs typeface="Arial"/>
              </a:rPr>
              <a:t> </a:t>
            </a:r>
          </a:p>
          <a:p>
            <a:pPr marL="0" marR="0" lvl="0" indent="0" algn="l" defTabSz="457189" rtl="0" eaLnBrk="1" fontAlgn="auto" latinLnBrk="0" hangingPunct="1">
              <a:lnSpc>
                <a:spcPct val="100000"/>
              </a:lnSpc>
              <a:spcBef>
                <a:spcPts val="600"/>
              </a:spcBef>
              <a:spcAft>
                <a:spcPts val="0"/>
              </a:spcAft>
              <a:buClrTx/>
              <a:buSzTx/>
              <a:buFontTx/>
              <a:buNone/>
              <a:tabLst/>
              <a:defRPr/>
            </a:pPr>
            <a:r>
              <a:rPr kumimoji="0" lang="en-US" sz="2000" b="1" i="0" u="none" strike="noStrike" kern="1200" cap="none" spc="0" normalizeH="0" baseline="0" noProof="0" dirty="0" smtClean="0">
                <a:ln>
                  <a:noFill/>
                </a:ln>
                <a:solidFill>
                  <a:srgbClr val="FF6600"/>
                </a:solidFill>
                <a:effectLst>
                  <a:outerShdw blurRad="38100" dist="38100" dir="2700000" algn="tl">
                    <a:srgbClr val="000000">
                      <a:alpha val="43137"/>
                    </a:srgbClr>
                  </a:outerShdw>
                </a:effectLst>
                <a:uLnTx/>
                <a:uFillTx/>
                <a:latin typeface="Arial"/>
                <a:ea typeface="+mj-ea"/>
                <a:cs typeface="Arial"/>
              </a:rPr>
              <a:t> </a:t>
            </a:r>
            <a:endParaRPr kumimoji="0" lang="en-US" sz="2000" b="1" i="0" u="none" strike="noStrike" kern="1200" cap="none" spc="0" normalizeH="0" baseline="0" noProof="0" dirty="0">
              <a:ln>
                <a:noFill/>
              </a:ln>
              <a:solidFill>
                <a:srgbClr val="FF6600"/>
              </a:solidFill>
              <a:effectLst>
                <a:outerShdw blurRad="38100" dist="38100" dir="2700000" algn="tl">
                  <a:srgbClr val="000000">
                    <a:alpha val="43137"/>
                  </a:srgbClr>
                </a:outerShdw>
              </a:effectLst>
              <a:uLnTx/>
              <a:uFillTx/>
              <a:latin typeface="Arial"/>
              <a:ea typeface="+mj-ea"/>
              <a:cs typeface="Arial"/>
            </a:endParaRPr>
          </a:p>
        </p:txBody>
      </p:sp>
    </p:spTree>
    <p:custDataLst>
      <p:tags r:id="rId3"/>
    </p:custDataLst>
    <p:extLst>
      <p:ext uri="{BB962C8B-B14F-4D97-AF65-F5344CB8AC3E}">
        <p14:creationId xmlns:p14="http://schemas.microsoft.com/office/powerpoint/2010/main" val="2164270405"/>
      </p:ext>
    </p:extLst>
  </p:cSld>
  <p:clrMap bg1="lt1" tx1="dk1" bg2="lt2" tx2="dk2" accent1="accent1" accent2="accent2" accent3="accent3" accent4="accent4" accent5="accent5" accent6="accent6" hlink="hlink" folHlink="folHlink"/>
  <p:sldLayoutIdLst>
    <p:sldLayoutId id="2147488604" r:id="rId1"/>
  </p:sldLayoutIdLst>
  <p:timing>
    <p:tnLst>
      <p:par>
        <p:cTn id="1" dur="indefinite" restart="never" nodeType="tmRoot"/>
      </p:par>
    </p:tnLst>
  </p:timing>
  <p:txStyles>
    <p:titleStyle>
      <a:lvl1pPr algn="ctr" defTabSz="914377"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40">
          <p15:clr>
            <a:srgbClr val="F26B43"/>
          </p15:clr>
        </p15:guide>
        <p15:guide id="3" pos="384">
          <p15:clr>
            <a:srgbClr val="F26B43"/>
          </p15:clr>
        </p15:guide>
        <p15:guide id="4" pos="729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tags" Target="../tags/tag16.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8.xml"/><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29.xml"/><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30.xml"/><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31.xml"/></Relationships>
</file>

<file path=ppt/slides/_rels/slide1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15.xml"/><Relationship Id="rId7" Type="http://schemas.openxmlformats.org/officeDocument/2006/relationships/image" Target="../media/image21.png"/><Relationship Id="rId2" Type="http://schemas.openxmlformats.org/officeDocument/2006/relationships/slideLayout" Target="../slideLayouts/slideLayout1.xml"/><Relationship Id="rId1" Type="http://schemas.openxmlformats.org/officeDocument/2006/relationships/tags" Target="../tags/tag3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25.jpg"/><Relationship Id="rId2" Type="http://schemas.openxmlformats.org/officeDocument/2006/relationships/slideLayout" Target="../slideLayouts/slideLayout2.xml"/><Relationship Id="rId1" Type="http://schemas.openxmlformats.org/officeDocument/2006/relationships/tags" Target="../tags/tag35.xml"/><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3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7.xml"/><Relationship Id="rId4" Type="http://schemas.openxmlformats.org/officeDocument/2006/relationships/image" Target="../media/image7.w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7.xml"/><Relationship Id="rId5" Type="http://schemas.openxmlformats.org/officeDocument/2006/relationships/image" Target="../media/image27.png"/><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8.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9.xml"/><Relationship Id="rId5" Type="http://schemas.openxmlformats.org/officeDocument/2006/relationships/image" Target="../media/image32.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40.xml"/><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41.xml"/></Relationships>
</file>

<file path=ppt/slides/_rels/slide25.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notesSlide" Target="../notesSlides/notesSlide25.xml"/><Relationship Id="rId7" Type="http://schemas.openxmlformats.org/officeDocument/2006/relationships/image" Target="../media/image37.png"/><Relationship Id="rId2" Type="http://schemas.openxmlformats.org/officeDocument/2006/relationships/slideLayout" Target="../slideLayouts/slideLayout1.xml"/><Relationship Id="rId1" Type="http://schemas.openxmlformats.org/officeDocument/2006/relationships/tags" Target="../tags/tag4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9"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43.xml"/><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44.xml"/><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4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46.xml"/><Relationship Id="rId4" Type="http://schemas.openxmlformats.org/officeDocument/2006/relationships/image" Target="../media/image4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48.xml"/><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49.xml"/><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image" Target="../media/image51.png"/><Relationship Id="rId2" Type="http://schemas.openxmlformats.org/officeDocument/2006/relationships/slideLayout" Target="../slideLayouts/slideLayout2.xml"/><Relationship Id="rId1" Type="http://schemas.openxmlformats.org/officeDocument/2006/relationships/tags" Target="../tags/tag50.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tags" Target="../tags/tag5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52.xml"/><Relationship Id="rId5" Type="http://schemas.openxmlformats.org/officeDocument/2006/relationships/image" Target="../media/image53.png"/><Relationship Id="rId4" Type="http://schemas.openxmlformats.org/officeDocument/2006/relationships/image" Target="../media/image52.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53.xml"/><Relationship Id="rId6" Type="http://schemas.openxmlformats.org/officeDocument/2006/relationships/image" Target="../media/image15.png"/><Relationship Id="rId5" Type="http://schemas.openxmlformats.org/officeDocument/2006/relationships/image" Target="../media/image49.png"/><Relationship Id="rId4" Type="http://schemas.openxmlformats.org/officeDocument/2006/relationships/image" Target="../media/image5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54.xml"/><Relationship Id="rId5" Type="http://schemas.openxmlformats.org/officeDocument/2006/relationships/image" Target="../media/image15.png"/><Relationship Id="rId4" Type="http://schemas.openxmlformats.org/officeDocument/2006/relationships/image" Target="../media/image5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55.xml"/><Relationship Id="rId5" Type="http://schemas.openxmlformats.org/officeDocument/2006/relationships/image" Target="../media/image57.png"/><Relationship Id="rId4" Type="http://schemas.openxmlformats.org/officeDocument/2006/relationships/image" Target="../media/image5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tags" Target="../tags/tag5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tags" Target="../tags/tag19.xml"/><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57.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7"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58.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59.xml"/><Relationship Id="rId5" Type="http://schemas.openxmlformats.org/officeDocument/2006/relationships/image" Target="../media/image65.PNG"/><Relationship Id="rId4" Type="http://schemas.openxmlformats.org/officeDocument/2006/relationships/image" Target="../media/image64.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60.xml"/><Relationship Id="rId4" Type="http://schemas.openxmlformats.org/officeDocument/2006/relationships/image" Target="../media/image66.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61.xml"/><Relationship Id="rId5" Type="http://schemas.openxmlformats.org/officeDocument/2006/relationships/image" Target="../media/image68.png"/><Relationship Id="rId4" Type="http://schemas.openxmlformats.org/officeDocument/2006/relationships/image" Target="../media/image67.PNG"/></Relationships>
</file>

<file path=ppt/slides/_rels/slide45.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notesSlide" Target="../notesSlides/notesSlide45.xml"/><Relationship Id="rId7" Type="http://schemas.openxmlformats.org/officeDocument/2006/relationships/image" Target="../media/image72.png"/><Relationship Id="rId2" Type="http://schemas.openxmlformats.org/officeDocument/2006/relationships/slideLayout" Target="../slideLayouts/slideLayout1.xml"/><Relationship Id="rId1" Type="http://schemas.openxmlformats.org/officeDocument/2006/relationships/tags" Target="../tags/tag6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 Id="rId9" Type="http://schemas.openxmlformats.org/officeDocument/2006/relationships/image" Target="../media/image74.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63.xml"/><Relationship Id="rId4" Type="http://schemas.openxmlformats.org/officeDocument/2006/relationships/image" Target="../media/image75.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64.xml"/><Relationship Id="rId5" Type="http://schemas.openxmlformats.org/officeDocument/2006/relationships/image" Target="../media/image77.jpeg"/><Relationship Id="rId4" Type="http://schemas.openxmlformats.org/officeDocument/2006/relationships/image" Target="../media/image76.jp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49.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notesSlide" Target="../notesSlides/notesSlide49.xml"/><Relationship Id="rId7"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66.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9.emf"/><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67.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68.xml"/><Relationship Id="rId4" Type="http://schemas.openxmlformats.org/officeDocument/2006/relationships/image" Target="../media/image85.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69.xml"/><Relationship Id="rId5" Type="http://schemas.openxmlformats.org/officeDocument/2006/relationships/image" Target="../media/image87.PNG"/><Relationship Id="rId4" Type="http://schemas.openxmlformats.org/officeDocument/2006/relationships/image" Target="../media/image86.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70.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71.xml"/><Relationship Id="rId6" Type="http://schemas.openxmlformats.org/officeDocument/2006/relationships/image" Target="../media/image93.jpeg"/><Relationship Id="rId5" Type="http://schemas.openxmlformats.org/officeDocument/2006/relationships/image" Target="../media/image92.jpeg"/><Relationship Id="rId4" Type="http://schemas.openxmlformats.org/officeDocument/2006/relationships/image" Target="../media/image91.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tags" Target="../tags/tag7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tags" Target="../tags/tag73.xml"/><Relationship Id="rId4" Type="http://schemas.openxmlformats.org/officeDocument/2006/relationships/image" Target="../media/image94.jpe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95.wmf"/><Relationship Id="rId2" Type="http://schemas.openxmlformats.org/officeDocument/2006/relationships/tags" Target="../tags/tag74.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96.png"/><Relationship Id="rId4"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xml"/><Relationship Id="rId1" Type="http://schemas.openxmlformats.org/officeDocument/2006/relationships/tags" Target="../tags/tag75.xml"/><Relationship Id="rId6" Type="http://schemas.openxmlformats.org/officeDocument/2006/relationships/image" Target="../media/image15.png"/><Relationship Id="rId5" Type="http://schemas.openxmlformats.org/officeDocument/2006/relationships/image" Target="../media/image98.png"/><Relationship Id="rId4" Type="http://schemas.openxmlformats.org/officeDocument/2006/relationships/image" Target="../media/image97.png"/></Relationships>
</file>

<file path=ppt/slides/_rels/slide5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59.xml"/><Relationship Id="rId7" Type="http://schemas.openxmlformats.org/officeDocument/2006/relationships/diagramColors" Target="../diagrams/colors1.xml"/><Relationship Id="rId2" Type="http://schemas.openxmlformats.org/officeDocument/2006/relationships/slideLayout" Target="../slideLayouts/slideLayout1.xml"/><Relationship Id="rId1" Type="http://schemas.openxmlformats.org/officeDocument/2006/relationships/tags" Target="../tags/tag7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image" Target="../media/image10.jpeg"/><Relationship Id="rId4"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tags" Target="../tags/tag77.xml"/><Relationship Id="rId4" Type="http://schemas.openxmlformats.org/officeDocument/2006/relationships/image" Target="../media/image4.jpe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9.xml"/><Relationship Id="rId1" Type="http://schemas.openxmlformats.org/officeDocument/2006/relationships/tags" Target="../tags/tag78.xml"/><Relationship Id="rId4" Type="http://schemas.openxmlformats.org/officeDocument/2006/relationships/image" Target="../media/image99.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9.xml"/><Relationship Id="rId1" Type="http://schemas.openxmlformats.org/officeDocument/2006/relationships/tags" Target="../tags/tag79.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9.xml"/><Relationship Id="rId1" Type="http://schemas.openxmlformats.org/officeDocument/2006/relationships/tags" Target="../tags/tag80.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xml"/><Relationship Id="rId1" Type="http://schemas.openxmlformats.org/officeDocument/2006/relationships/tags" Target="../tags/tag81.xml"/><Relationship Id="rId4" Type="http://schemas.openxmlformats.org/officeDocument/2006/relationships/image" Target="../media/image100.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tags" Target="../tags/tag82.xml"/><Relationship Id="rId5" Type="http://schemas.openxmlformats.org/officeDocument/2006/relationships/image" Target="../media/image102.png"/><Relationship Id="rId4" Type="http://schemas.openxmlformats.org/officeDocument/2006/relationships/image" Target="../media/image101.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xml"/><Relationship Id="rId1" Type="http://schemas.openxmlformats.org/officeDocument/2006/relationships/tags" Target="../tags/tag83.xml"/><Relationship Id="rId4" Type="http://schemas.openxmlformats.org/officeDocument/2006/relationships/image" Target="../media/image103.jpe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xml"/><Relationship Id="rId1" Type="http://schemas.openxmlformats.org/officeDocument/2006/relationships/tags" Target="../tags/tag84.xml"/><Relationship Id="rId5" Type="http://schemas.openxmlformats.org/officeDocument/2006/relationships/image" Target="../media/image105.png"/><Relationship Id="rId4" Type="http://schemas.openxmlformats.org/officeDocument/2006/relationships/image" Target="../media/image104.jpe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85.xml"/><Relationship Id="rId5" Type="http://schemas.openxmlformats.org/officeDocument/2006/relationships/image" Target="../media/image107.png"/><Relationship Id="rId4" Type="http://schemas.openxmlformats.org/officeDocument/2006/relationships/image" Target="../media/image106.jpe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86.xml"/><Relationship Id="rId5" Type="http://schemas.openxmlformats.org/officeDocument/2006/relationships/image" Target="../media/image109.png"/><Relationship Id="rId4" Type="http://schemas.openxmlformats.org/officeDocument/2006/relationships/image" Target="../media/image108.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xml"/><Relationship Id="rId1" Type="http://schemas.openxmlformats.org/officeDocument/2006/relationships/tags" Target="../tags/tag24.xml"/><Relationship Id="rId4" Type="http://schemas.openxmlformats.org/officeDocument/2006/relationships/hyperlink" Target="http://www.strongtie.com/workshops" TargetMode="Externa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7" Type="http://schemas.openxmlformats.org/officeDocument/2006/relationships/image" Target="../media/image111.jpg"/><Relationship Id="rId2" Type="http://schemas.openxmlformats.org/officeDocument/2006/relationships/slideLayout" Target="../slideLayouts/slideLayout2.xml"/><Relationship Id="rId1" Type="http://schemas.openxmlformats.org/officeDocument/2006/relationships/tags" Target="../tags/tag87.xml"/><Relationship Id="rId6" Type="http://schemas.openxmlformats.org/officeDocument/2006/relationships/image" Target="../media/image110.png"/><Relationship Id="rId5" Type="http://schemas.openxmlformats.org/officeDocument/2006/relationships/image" Target="../media/image63.png"/><Relationship Id="rId4" Type="http://schemas.openxmlformats.org/officeDocument/2006/relationships/image" Target="../media/image5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26.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1638301"/>
            <a:ext cx="11506200" cy="4571999"/>
          </a:xfrm>
        </p:spPr>
        <p:txBody>
          <a:bodyPr/>
          <a:lstStyle/>
          <a:p>
            <a:pPr marL="0" lvl="0" indent="0">
              <a:buNone/>
            </a:pPr>
            <a:r>
              <a:rPr lang="en-US" sz="5400" dirty="0">
                <a:solidFill>
                  <a:srgbClr val="FF0000"/>
                </a:solidFill>
              </a:rPr>
              <a:t>PLEASE READ </a:t>
            </a:r>
            <a:endParaRPr lang="en-US" dirty="0">
              <a:solidFill>
                <a:prstClr val="black"/>
              </a:solidFill>
            </a:endParaRPr>
          </a:p>
          <a:p>
            <a:pPr marL="0" indent="0">
              <a:buNone/>
            </a:pPr>
            <a:r>
              <a:rPr lang="en-US" dirty="0" smtClean="0"/>
              <a:t>Dear Instructor, </a:t>
            </a:r>
            <a:br>
              <a:rPr lang="en-US" dirty="0" smtClean="0"/>
            </a:br>
            <a:endParaRPr lang="en-US" dirty="0" smtClean="0"/>
          </a:p>
          <a:p>
            <a:pPr marL="0" indent="0">
              <a:buNone/>
            </a:pPr>
            <a:r>
              <a:rPr lang="en-US" dirty="0" smtClean="0"/>
              <a:t>This presentation is available in both AIA and ICC versions.</a:t>
            </a:r>
          </a:p>
          <a:p>
            <a:endParaRPr lang="en-US" dirty="0" smtClean="0"/>
          </a:p>
          <a:p>
            <a:r>
              <a:rPr lang="en-US" dirty="0" smtClean="0"/>
              <a:t>For </a:t>
            </a:r>
            <a:r>
              <a:rPr lang="en-US" b="1" dirty="0" smtClean="0"/>
              <a:t>AIA: </a:t>
            </a:r>
            <a:r>
              <a:rPr lang="en-US" dirty="0" smtClean="0"/>
              <a:t>Right click and un-hide slides 5 and 62</a:t>
            </a:r>
            <a:endParaRPr lang="en-US" dirty="0"/>
          </a:p>
          <a:p>
            <a:endParaRPr lang="en-US" dirty="0" smtClean="0"/>
          </a:p>
          <a:p>
            <a:r>
              <a:rPr lang="en-US" dirty="0" smtClean="0"/>
              <a:t>For </a:t>
            </a:r>
            <a:r>
              <a:rPr lang="en-US" b="1" dirty="0" smtClean="0"/>
              <a:t>ICC</a:t>
            </a:r>
            <a:r>
              <a:rPr lang="en-US" dirty="0" smtClean="0"/>
              <a:t>: Right click and un-hide slides 6 and 63</a:t>
            </a:r>
          </a:p>
          <a:p>
            <a:endParaRPr lang="en-US" dirty="0"/>
          </a:p>
          <a:p>
            <a:pPr marL="0" indent="0">
              <a:buNone/>
            </a:pPr>
            <a:r>
              <a:rPr lang="en-US" dirty="0" smtClean="0"/>
              <a:t>Slide 2 is an optional slide</a:t>
            </a:r>
          </a:p>
        </p:txBody>
      </p:sp>
    </p:spTree>
    <p:custDataLst>
      <p:tags r:id="rId1"/>
    </p:custDataLst>
    <p:extLst>
      <p:ext uri="{BB962C8B-B14F-4D97-AF65-F5344CB8AC3E}">
        <p14:creationId xmlns:p14="http://schemas.microsoft.com/office/powerpoint/2010/main" val="41210411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IRC Chapter 8 Roof-Ceiling Construction</a:t>
            </a:r>
            <a:endParaRPr lang="en-US" dirty="0"/>
          </a:p>
        </p:txBody>
      </p:sp>
      <p:sp>
        <p:nvSpPr>
          <p:cNvPr id="6" name="Content Placeholder 5"/>
          <p:cNvSpPr>
            <a:spLocks noGrp="1"/>
          </p:cNvSpPr>
          <p:nvPr>
            <p:ph idx="1"/>
          </p:nvPr>
        </p:nvSpPr>
        <p:spPr>
          <a:xfrm>
            <a:off x="611717" y="1327152"/>
            <a:ext cx="5302249" cy="4843463"/>
          </a:xfrm>
        </p:spPr>
        <p:txBody>
          <a:bodyPr>
            <a:normAutofit/>
          </a:bodyPr>
          <a:lstStyle/>
          <a:p>
            <a:endParaRPr lang="en-US" dirty="0"/>
          </a:p>
        </p:txBody>
      </p:sp>
      <p:sp>
        <p:nvSpPr>
          <p:cNvPr id="2" name="Content Placeholder 1"/>
          <p:cNvSpPr>
            <a:spLocks noGrp="1"/>
          </p:cNvSpPr>
          <p:nvPr>
            <p:ph idx="10"/>
          </p:nvPr>
        </p:nvSpPr>
        <p:spPr>
          <a:xfrm>
            <a:off x="6280154" y="1279024"/>
            <a:ext cx="5302249" cy="5083273"/>
          </a:xfrm>
        </p:spPr>
        <p:txBody>
          <a:bodyPr>
            <a:noAutofit/>
          </a:bodyPr>
          <a:lstStyle/>
          <a:p>
            <a:pPr marL="282575" indent="-282575">
              <a:lnSpc>
                <a:spcPct val="110000"/>
              </a:lnSpc>
              <a:buFontTx/>
              <a:buNone/>
            </a:pPr>
            <a:r>
              <a:rPr lang="en-US" altLang="en-US" sz="2000" b="1" dirty="0" smtClean="0"/>
              <a:t>SECTION R802 Wood </a:t>
            </a:r>
            <a:r>
              <a:rPr lang="en-US" altLang="en-US" sz="2000" b="1" dirty="0"/>
              <a:t>Roof </a:t>
            </a:r>
            <a:r>
              <a:rPr lang="en-US" altLang="en-US" sz="2000" b="1" dirty="0" smtClean="0"/>
              <a:t>Framing</a:t>
            </a:r>
            <a:endParaRPr lang="en-US" altLang="en-US" sz="1800" b="1" dirty="0"/>
          </a:p>
          <a:p>
            <a:pPr marL="0" lvl="1" indent="-282575">
              <a:buFontTx/>
              <a:buAutoNum type="arabicPeriod"/>
            </a:pPr>
            <a:r>
              <a:rPr lang="en-US" altLang="en-US" sz="1800" dirty="0" smtClean="0">
                <a:solidFill>
                  <a:schemeClr val="bg1">
                    <a:lumMod val="50000"/>
                  </a:schemeClr>
                </a:solidFill>
              </a:rPr>
              <a:t>Grade mark, size, and identification</a:t>
            </a:r>
          </a:p>
          <a:p>
            <a:pPr marL="0" lvl="1" indent="-282575">
              <a:buFontTx/>
              <a:buAutoNum type="arabicPeriod"/>
            </a:pPr>
            <a:r>
              <a:rPr lang="en-US" altLang="en-US" sz="1800" dirty="0" smtClean="0">
                <a:solidFill>
                  <a:schemeClr val="bg1">
                    <a:lumMod val="50000"/>
                  </a:schemeClr>
                </a:solidFill>
              </a:rPr>
              <a:t>Design </a:t>
            </a:r>
            <a:r>
              <a:rPr lang="en-US" altLang="en-US" sz="1800" dirty="0">
                <a:solidFill>
                  <a:schemeClr val="bg1">
                    <a:lumMod val="50000"/>
                  </a:schemeClr>
                </a:solidFill>
              </a:rPr>
              <a:t>and Construction</a:t>
            </a:r>
          </a:p>
          <a:p>
            <a:pPr marL="0" lvl="2" indent="-282575"/>
            <a:r>
              <a:rPr lang="en-US" altLang="en-US" dirty="0">
                <a:solidFill>
                  <a:schemeClr val="bg1">
                    <a:lumMod val="50000"/>
                  </a:schemeClr>
                </a:solidFill>
              </a:rPr>
              <a:t>Framing details</a:t>
            </a:r>
          </a:p>
          <a:p>
            <a:pPr marL="0" lvl="2" indent="-282575"/>
            <a:r>
              <a:rPr lang="en-US" altLang="en-US" dirty="0">
                <a:solidFill>
                  <a:schemeClr val="bg1">
                    <a:lumMod val="50000"/>
                  </a:schemeClr>
                </a:solidFill>
              </a:rPr>
              <a:t>Ceiling joist/rafter connections</a:t>
            </a:r>
          </a:p>
          <a:p>
            <a:pPr marL="0" lvl="2" indent="-282575"/>
            <a:r>
              <a:rPr lang="en-US" altLang="en-US" dirty="0">
                <a:solidFill>
                  <a:schemeClr val="bg1">
                    <a:lumMod val="50000"/>
                  </a:schemeClr>
                </a:solidFill>
              </a:rPr>
              <a:t>Ceiling joists lapping</a:t>
            </a:r>
          </a:p>
          <a:p>
            <a:pPr marL="0" lvl="1" indent="-282575">
              <a:buFontTx/>
              <a:buAutoNum type="arabicPeriod"/>
            </a:pPr>
            <a:r>
              <a:rPr lang="en-US" altLang="en-US" sz="1800" dirty="0">
                <a:solidFill>
                  <a:schemeClr val="bg1">
                    <a:lumMod val="50000"/>
                  </a:schemeClr>
                </a:solidFill>
              </a:rPr>
              <a:t>Fastening requirements</a:t>
            </a:r>
          </a:p>
          <a:p>
            <a:pPr marL="0" lvl="1" indent="-282575">
              <a:buFontTx/>
              <a:buAutoNum type="arabicPeriod"/>
            </a:pPr>
            <a:r>
              <a:rPr lang="en-US" altLang="en-US" sz="1800" dirty="0">
                <a:solidFill>
                  <a:schemeClr val="bg1">
                    <a:lumMod val="50000"/>
                  </a:schemeClr>
                </a:solidFill>
              </a:rPr>
              <a:t>Ceiling joist and rafter span </a:t>
            </a:r>
          </a:p>
          <a:p>
            <a:pPr marL="0" lvl="1" indent="-282575">
              <a:buFontTx/>
              <a:buAutoNum type="arabicPeriod"/>
            </a:pPr>
            <a:r>
              <a:rPr lang="en-US" altLang="en-US" sz="1800" dirty="0">
                <a:solidFill>
                  <a:schemeClr val="bg1">
                    <a:lumMod val="50000"/>
                  </a:schemeClr>
                </a:solidFill>
              </a:rPr>
              <a:t>Bearing</a:t>
            </a:r>
          </a:p>
          <a:p>
            <a:pPr marL="0" lvl="1" indent="-282575">
              <a:buFontTx/>
              <a:buAutoNum type="arabicPeriod"/>
            </a:pPr>
            <a:r>
              <a:rPr lang="en-US" altLang="en-US" sz="1800" dirty="0">
                <a:solidFill>
                  <a:schemeClr val="bg1">
                    <a:lumMod val="50000"/>
                  </a:schemeClr>
                </a:solidFill>
              </a:rPr>
              <a:t>Cutting &amp; notching</a:t>
            </a:r>
          </a:p>
          <a:p>
            <a:pPr marL="0" lvl="1" indent="-282575">
              <a:buFontTx/>
              <a:buAutoNum type="arabicPeriod"/>
            </a:pPr>
            <a:r>
              <a:rPr lang="en-US" altLang="en-US" sz="1800" dirty="0">
                <a:solidFill>
                  <a:schemeClr val="bg1">
                    <a:lumMod val="50000"/>
                  </a:schemeClr>
                </a:solidFill>
              </a:rPr>
              <a:t>Lateral support</a:t>
            </a:r>
          </a:p>
          <a:p>
            <a:pPr marL="0" lvl="1" indent="-282575">
              <a:buFontTx/>
              <a:buAutoNum type="arabicPeriod"/>
            </a:pPr>
            <a:r>
              <a:rPr lang="en-US" altLang="en-US" sz="1800" dirty="0" smtClean="0">
                <a:solidFill>
                  <a:schemeClr val="bg1">
                    <a:lumMod val="50000"/>
                  </a:schemeClr>
                </a:solidFill>
              </a:rPr>
              <a:t>Bridging</a:t>
            </a:r>
          </a:p>
          <a:p>
            <a:pPr marL="0" lvl="1" indent="-282575">
              <a:buFontTx/>
              <a:buAutoNum type="arabicPeriod"/>
            </a:pPr>
            <a:r>
              <a:rPr lang="en-US" altLang="en-US" sz="1800" dirty="0" smtClean="0">
                <a:solidFill>
                  <a:schemeClr val="bg1">
                    <a:lumMod val="50000"/>
                  </a:schemeClr>
                </a:solidFill>
              </a:rPr>
              <a:t>Framing </a:t>
            </a:r>
            <a:r>
              <a:rPr lang="en-US" altLang="en-US" sz="1800" dirty="0">
                <a:solidFill>
                  <a:schemeClr val="bg1">
                    <a:lumMod val="50000"/>
                  </a:schemeClr>
                </a:solidFill>
              </a:rPr>
              <a:t>of </a:t>
            </a:r>
            <a:r>
              <a:rPr lang="en-US" altLang="en-US" sz="1800" dirty="0" smtClean="0">
                <a:solidFill>
                  <a:schemeClr val="bg1">
                    <a:lumMod val="50000"/>
                  </a:schemeClr>
                </a:solidFill>
              </a:rPr>
              <a:t>openings</a:t>
            </a:r>
            <a:endParaRPr lang="en-US" sz="1800" dirty="0">
              <a:solidFill>
                <a:schemeClr val="bg1">
                  <a:lumMod val="50000"/>
                </a:schemeClr>
              </a:solidFill>
            </a:endParaRPr>
          </a:p>
          <a:p>
            <a:pPr marL="0" indent="0">
              <a:buNone/>
            </a:pPr>
            <a:r>
              <a:rPr lang="en-US" sz="1800" dirty="0" smtClean="0">
                <a:solidFill>
                  <a:schemeClr val="bg1">
                    <a:lumMod val="50000"/>
                  </a:schemeClr>
                </a:solidFill>
              </a:rPr>
              <a:t>10. Wood Trusses</a:t>
            </a:r>
          </a:p>
          <a:p>
            <a:pPr marL="0" indent="0">
              <a:buNone/>
            </a:pPr>
            <a:r>
              <a:rPr lang="en-US" sz="1800" dirty="0" smtClean="0">
                <a:solidFill>
                  <a:schemeClr val="bg1">
                    <a:lumMod val="50000"/>
                  </a:schemeClr>
                </a:solidFill>
              </a:rPr>
              <a:t>11. Roof Tie-Down</a:t>
            </a:r>
            <a:endParaRPr lang="en-US" sz="1800" dirty="0">
              <a:solidFill>
                <a:schemeClr val="bg1">
                  <a:lumMod val="50000"/>
                </a:schemeClr>
              </a:solidFill>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717" y="1327152"/>
            <a:ext cx="3710155" cy="4818391"/>
          </a:xfrm>
          <a:prstGeom prst="rect">
            <a:avLst/>
          </a:prstGeom>
        </p:spPr>
      </p:pic>
    </p:spTree>
    <p:custDataLst>
      <p:tags r:id="rId1"/>
    </p:custDataLst>
    <p:extLst>
      <p:ext uri="{BB962C8B-B14F-4D97-AF65-F5344CB8AC3E}">
        <p14:creationId xmlns:p14="http://schemas.microsoft.com/office/powerpoint/2010/main" val="27734666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Truss Assembly vs. Stick Framed Roof Construction</a:t>
            </a:r>
            <a:endParaRPr lang="en-US" dirty="0"/>
          </a:p>
        </p:txBody>
      </p:sp>
      <p:pic>
        <p:nvPicPr>
          <p:cNvPr id="8" name="Content Placeholder 7"/>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820529" y="1980906"/>
            <a:ext cx="5068455" cy="2934369"/>
          </a:xfrm>
        </p:spPr>
      </p:pic>
      <p:sp>
        <p:nvSpPr>
          <p:cNvPr id="10" name="Content Placeholder 9"/>
          <p:cNvSpPr>
            <a:spLocks noGrp="1"/>
          </p:cNvSpPr>
          <p:nvPr>
            <p:ph idx="10"/>
          </p:nvPr>
        </p:nvSpPr>
        <p:spPr>
          <a:xfrm>
            <a:off x="6280154" y="1396164"/>
            <a:ext cx="5302249" cy="4843463"/>
          </a:xfrm>
        </p:spPr>
        <p:txBody>
          <a:bodyPr lIns="0" tIns="0" rIns="0" bIns="0">
            <a:noAutofit/>
          </a:bodyPr>
          <a:lstStyle/>
          <a:p>
            <a:pPr marL="0" indent="0">
              <a:buNone/>
            </a:pPr>
            <a:r>
              <a:rPr lang="en-US" sz="2800" dirty="0" smtClean="0"/>
              <a:t>Stick-Frame Roof System</a:t>
            </a:r>
          </a:p>
          <a:p>
            <a:pPr marL="347663" indent="-347663"/>
            <a:r>
              <a:rPr lang="en-US" sz="2400" dirty="0" smtClean="0"/>
              <a:t>Work completed on site to prescriptive requirements</a:t>
            </a:r>
          </a:p>
          <a:p>
            <a:pPr marL="347663" indent="-347663"/>
            <a:r>
              <a:rPr lang="en-US" sz="2400" dirty="0" smtClean="0"/>
              <a:t>Space within the structure can be used for storage or living</a:t>
            </a:r>
            <a:endParaRPr lang="en-US" sz="2000" dirty="0"/>
          </a:p>
        </p:txBody>
      </p:sp>
      <p:sp>
        <p:nvSpPr>
          <p:cNvPr id="9" name="TextBox 8"/>
          <p:cNvSpPr txBox="1"/>
          <p:nvPr/>
        </p:nvSpPr>
        <p:spPr bwMode="auto">
          <a:xfrm>
            <a:off x="596618" y="1371600"/>
            <a:ext cx="5499382" cy="5139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lang="en-US" sz="2800" dirty="0">
                <a:solidFill>
                  <a:schemeClr val="bg1">
                    <a:lumMod val="50000"/>
                  </a:schemeClr>
                </a:solidFill>
                <a:latin typeface="Arial" panose="020B0604020202020204" pitchFamily="34" charset="0"/>
                <a:cs typeface="Arial" panose="020B0604020202020204" pitchFamily="34" charset="0"/>
              </a:rPr>
              <a:t>Truss Roof </a:t>
            </a:r>
            <a:r>
              <a:rPr lang="en-US" sz="2800" dirty="0" smtClean="0">
                <a:solidFill>
                  <a:schemeClr val="bg1">
                    <a:lumMod val="50000"/>
                  </a:schemeClr>
                </a:solidFill>
                <a:latin typeface="Arial" panose="020B0604020202020204" pitchFamily="34" charset="0"/>
                <a:cs typeface="Arial" panose="020B0604020202020204" pitchFamily="34" charset="0"/>
              </a:rPr>
              <a:t>System</a:t>
            </a:r>
          </a:p>
          <a:p>
            <a:endParaRPr lang="en-US" sz="2000" b="1" dirty="0">
              <a:solidFill>
                <a:schemeClr val="bg1">
                  <a:lumMod val="50000"/>
                </a:schemeClr>
              </a:solidFill>
              <a:latin typeface="Arial" panose="020B0604020202020204" pitchFamily="34" charset="0"/>
              <a:cs typeface="Arial" panose="020B0604020202020204" pitchFamily="34" charset="0"/>
            </a:endParaRPr>
          </a:p>
          <a:p>
            <a:endParaRPr lang="en-US" sz="2000" b="1" dirty="0" smtClean="0">
              <a:solidFill>
                <a:schemeClr val="bg1">
                  <a:lumMod val="50000"/>
                </a:schemeClr>
              </a:solidFill>
              <a:latin typeface="Arial" panose="020B0604020202020204" pitchFamily="34" charset="0"/>
              <a:cs typeface="Arial" panose="020B0604020202020204" pitchFamily="34" charset="0"/>
            </a:endParaRPr>
          </a:p>
          <a:p>
            <a:endParaRPr lang="en-US" sz="2000" b="1" dirty="0">
              <a:solidFill>
                <a:schemeClr val="bg1">
                  <a:lumMod val="50000"/>
                </a:schemeClr>
              </a:solidFill>
              <a:latin typeface="Arial" panose="020B0604020202020204" pitchFamily="34" charset="0"/>
              <a:cs typeface="Arial" panose="020B0604020202020204" pitchFamily="34" charset="0"/>
            </a:endParaRPr>
          </a:p>
          <a:p>
            <a:endParaRPr lang="en-US" sz="2000" b="1" dirty="0" smtClean="0">
              <a:solidFill>
                <a:schemeClr val="bg1">
                  <a:lumMod val="50000"/>
                </a:schemeClr>
              </a:solidFill>
              <a:latin typeface="Arial" panose="020B0604020202020204" pitchFamily="34" charset="0"/>
              <a:cs typeface="Arial" panose="020B0604020202020204" pitchFamily="34" charset="0"/>
            </a:endParaRPr>
          </a:p>
          <a:p>
            <a:endParaRPr lang="en-US" sz="2000" b="1" dirty="0">
              <a:solidFill>
                <a:schemeClr val="bg1">
                  <a:lumMod val="50000"/>
                </a:schemeClr>
              </a:solidFill>
              <a:latin typeface="Arial" panose="020B0604020202020204" pitchFamily="34" charset="0"/>
              <a:cs typeface="Arial" panose="020B0604020202020204" pitchFamily="34" charset="0"/>
            </a:endParaRPr>
          </a:p>
          <a:p>
            <a:endParaRPr lang="en-US" sz="2000" b="1" dirty="0" smtClean="0">
              <a:solidFill>
                <a:schemeClr val="bg1">
                  <a:lumMod val="50000"/>
                </a:schemeClr>
              </a:solidFill>
              <a:latin typeface="Arial" panose="020B0604020202020204" pitchFamily="34" charset="0"/>
              <a:cs typeface="Arial" panose="020B0604020202020204" pitchFamily="34" charset="0"/>
            </a:endParaRPr>
          </a:p>
          <a:p>
            <a:endParaRPr lang="en-US" sz="2000" b="1" dirty="0">
              <a:solidFill>
                <a:schemeClr val="bg1">
                  <a:lumMod val="50000"/>
                </a:schemeClr>
              </a:solidFill>
              <a:latin typeface="Arial" panose="020B0604020202020204" pitchFamily="34" charset="0"/>
              <a:cs typeface="Arial" panose="020B0604020202020204" pitchFamily="34" charset="0"/>
            </a:endParaRPr>
          </a:p>
          <a:p>
            <a:endParaRPr lang="en-US" sz="2000" b="1" dirty="0" smtClean="0">
              <a:solidFill>
                <a:schemeClr val="bg1">
                  <a:lumMod val="50000"/>
                </a:schemeClr>
              </a:solidFill>
              <a:latin typeface="Arial" panose="020B0604020202020204" pitchFamily="34" charset="0"/>
              <a:cs typeface="Arial" panose="020B0604020202020204" pitchFamily="34" charset="0"/>
            </a:endParaRPr>
          </a:p>
          <a:p>
            <a:endParaRPr lang="en-US" sz="2000" b="1" dirty="0">
              <a:solidFill>
                <a:schemeClr val="bg1">
                  <a:lumMod val="50000"/>
                </a:schemeClr>
              </a:solidFill>
              <a:latin typeface="Arial" panose="020B0604020202020204" pitchFamily="34" charset="0"/>
              <a:cs typeface="Arial" panose="020B0604020202020204" pitchFamily="34" charset="0"/>
            </a:endParaRPr>
          </a:p>
          <a:p>
            <a:endParaRPr lang="en-US" sz="2400" b="1" dirty="0">
              <a:solidFill>
                <a:schemeClr val="bg1">
                  <a:lumMod val="50000"/>
                </a:schemeClr>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400" dirty="0" smtClean="0">
                <a:solidFill>
                  <a:schemeClr val="bg1">
                    <a:lumMod val="50000"/>
                  </a:schemeClr>
                </a:solidFill>
                <a:latin typeface="Arial" panose="020B0604020202020204" pitchFamily="34" charset="0"/>
                <a:cs typeface="Arial" panose="020B0604020202020204" pitchFamily="34" charset="0"/>
              </a:rPr>
              <a:t>Engineered building component designed for specific project</a:t>
            </a:r>
          </a:p>
          <a:p>
            <a:pPr marL="342900" indent="-342900">
              <a:buFont typeface="Arial" panose="020B0604020202020204" pitchFamily="34" charset="0"/>
              <a:buChar char="•"/>
            </a:pPr>
            <a:r>
              <a:rPr lang="en-US" sz="2400" dirty="0" smtClean="0">
                <a:solidFill>
                  <a:schemeClr val="bg1">
                    <a:lumMod val="50000"/>
                  </a:schemeClr>
                </a:solidFill>
                <a:latin typeface="Arial" panose="020B0604020202020204" pitchFamily="34" charset="0"/>
                <a:cs typeface="Arial" panose="020B0604020202020204" pitchFamily="34" charset="0"/>
              </a:rPr>
              <a:t>Quick Installation</a:t>
            </a:r>
          </a:p>
          <a:p>
            <a:pPr marL="342900" indent="-342900">
              <a:buFont typeface="Arial" panose="020B0604020202020204" pitchFamily="34" charset="0"/>
              <a:buChar char="•"/>
            </a:pPr>
            <a:r>
              <a:rPr lang="en-US" sz="2400" dirty="0" smtClean="0">
                <a:solidFill>
                  <a:schemeClr val="bg1">
                    <a:lumMod val="50000"/>
                  </a:schemeClr>
                </a:solidFill>
                <a:latin typeface="Arial" panose="020B0604020202020204" pitchFamily="34" charset="0"/>
                <a:cs typeface="Arial" panose="020B0604020202020204" pitchFamily="34" charset="0"/>
              </a:rPr>
              <a:t>Consistent quality control</a:t>
            </a:r>
            <a:endParaRPr kumimoji="1" lang="en-US" sz="3200" dirty="0">
              <a:solidFill>
                <a:srgbClr val="000000"/>
              </a:solidFill>
              <a:latin typeface="Georgia" panose="02040502050405020303" pitchFamily="18" charset="0"/>
            </a:endParaRPr>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42316" y="3538572"/>
            <a:ext cx="5410200" cy="2753405"/>
          </a:xfrm>
          <a:prstGeom prst="rect">
            <a:avLst/>
          </a:prstGeom>
        </p:spPr>
      </p:pic>
    </p:spTree>
    <p:custDataLst>
      <p:tags r:id="rId1"/>
    </p:custDataLst>
    <p:extLst>
      <p:ext uri="{BB962C8B-B14F-4D97-AF65-F5344CB8AC3E}">
        <p14:creationId xmlns:p14="http://schemas.microsoft.com/office/powerpoint/2010/main" val="8651927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Hip </a:t>
            </a:r>
            <a:r>
              <a:rPr lang="en-US" dirty="0" smtClean="0"/>
              <a:t>and Valley Rafters</a:t>
            </a:r>
            <a:endParaRPr lang="en-US" dirty="0"/>
          </a:p>
        </p:txBody>
      </p:sp>
      <p:pic>
        <p:nvPicPr>
          <p:cNvPr id="10" name="Content Placeholder 9"/>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514600" y="1828942"/>
            <a:ext cx="9153598" cy="4452462"/>
          </a:xfrm>
        </p:spPr>
      </p:pic>
      <p:sp>
        <p:nvSpPr>
          <p:cNvPr id="2" name="TextBox 1"/>
          <p:cNvSpPr txBox="1"/>
          <p:nvPr/>
        </p:nvSpPr>
        <p:spPr bwMode="auto">
          <a:xfrm>
            <a:off x="611720" y="1397479"/>
            <a:ext cx="5484279"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2000" dirty="0" smtClean="0">
                <a:solidFill>
                  <a:schemeClr val="bg1">
                    <a:lumMod val="50000"/>
                  </a:schemeClr>
                </a:solidFill>
                <a:latin typeface="Arial" panose="020B0604020202020204" pitchFamily="34" charset="0"/>
                <a:cs typeface="Arial" panose="020B0604020202020204" pitchFamily="34" charset="0"/>
              </a:rPr>
              <a:t>Valley and hip rafters are load bearing structural members.</a:t>
            </a:r>
            <a:endParaRPr kumimoji="1" lang="en-US" sz="2000" dirty="0">
              <a:solidFill>
                <a:schemeClr val="bg1">
                  <a:lumMod val="50000"/>
                </a:schemeClr>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kumimoji="1" lang="en-US" sz="2000" dirty="0" smtClean="0">
                <a:solidFill>
                  <a:schemeClr val="bg1">
                    <a:lumMod val="50000"/>
                  </a:schemeClr>
                </a:solidFill>
                <a:latin typeface="Arial" panose="020B0604020202020204" pitchFamily="34" charset="0"/>
                <a:cs typeface="Arial" panose="020B0604020202020204" pitchFamily="34" charset="0"/>
              </a:rPr>
              <a:t>Hip rafters are on the edge, which is called the “hip”</a:t>
            </a:r>
            <a:endParaRPr kumimoji="1" lang="en-US" sz="2000" dirty="0">
              <a:solidFill>
                <a:schemeClr val="bg1">
                  <a:lumMod val="50000"/>
                </a:schemeClr>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chemeClr val="bg1">
                    <a:lumMod val="50000"/>
                  </a:schemeClr>
                </a:solidFill>
                <a:latin typeface="Arial" panose="020B0604020202020204" pitchFamily="34" charset="0"/>
                <a:cs typeface="Arial" panose="020B0604020202020204" pitchFamily="34" charset="0"/>
              </a:rPr>
              <a:t>Valley rafters are located </a:t>
            </a:r>
            <a:r>
              <a:rPr lang="en-US" sz="2000" dirty="0" smtClean="0">
                <a:solidFill>
                  <a:schemeClr val="bg1">
                    <a:lumMod val="50000"/>
                  </a:schemeClr>
                </a:solidFill>
                <a:latin typeface="Arial" panose="020B0604020202020204" pitchFamily="34" charset="0"/>
                <a:cs typeface="Arial" panose="020B0604020202020204" pitchFamily="34" charset="0"/>
              </a:rPr>
              <a:t>where two </a:t>
            </a:r>
            <a:r>
              <a:rPr lang="en-US" sz="2000" dirty="0">
                <a:solidFill>
                  <a:schemeClr val="bg1">
                    <a:lumMod val="50000"/>
                  </a:schemeClr>
                </a:solidFill>
                <a:latin typeface="Arial" panose="020B0604020202020204" pitchFamily="34" charset="0"/>
                <a:cs typeface="Arial" panose="020B0604020202020204" pitchFamily="34" charset="0"/>
              </a:rPr>
              <a:t>adjacent sloping </a:t>
            </a:r>
            <a:r>
              <a:rPr lang="en-US" sz="2000" dirty="0" smtClean="0">
                <a:solidFill>
                  <a:schemeClr val="bg1">
                    <a:lumMod val="50000"/>
                  </a:schemeClr>
                </a:solidFill>
                <a:latin typeface="Arial" panose="020B0604020202020204" pitchFamily="34" charset="0"/>
                <a:cs typeface="Arial" panose="020B0604020202020204" pitchFamily="34" charset="0"/>
              </a:rPr>
              <a:t>surfaces of </a:t>
            </a:r>
            <a:r>
              <a:rPr lang="en-US" sz="2000" dirty="0">
                <a:solidFill>
                  <a:schemeClr val="bg1">
                    <a:lumMod val="50000"/>
                  </a:schemeClr>
                </a:solidFill>
                <a:latin typeface="Arial" panose="020B0604020202020204" pitchFamily="34" charset="0"/>
                <a:cs typeface="Arial" panose="020B0604020202020204" pitchFamily="34" charset="0"/>
              </a:rPr>
              <a:t>the roof meet</a:t>
            </a:r>
            <a:endParaRPr kumimoji="1" lang="en-US" sz="2000" dirty="0">
              <a:solidFill>
                <a:schemeClr val="bg1">
                  <a:lumMod val="50000"/>
                </a:schemeClr>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594435" y="6501187"/>
            <a:ext cx="264160" cy="264160"/>
          </a:xfrm>
          <a:prstGeom prst="rect">
            <a:avLst/>
          </a:prstGeom>
        </p:spPr>
      </p:pic>
    </p:spTree>
    <p:custDataLst>
      <p:tags r:id="rId1"/>
    </p:custDataLst>
    <p:extLst>
      <p:ext uri="{BB962C8B-B14F-4D97-AF65-F5344CB8AC3E}">
        <p14:creationId xmlns:p14="http://schemas.microsoft.com/office/powerpoint/2010/main" val="26539839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Ridge Board and Ridge Beams</a:t>
            </a:r>
            <a:endParaRPr lang="en-US" dirty="0"/>
          </a:p>
        </p:txBody>
      </p:sp>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flipH="1">
            <a:off x="609600" y="3951686"/>
            <a:ext cx="5119266" cy="2305395"/>
          </a:xfr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385051" y="3767675"/>
            <a:ext cx="4235449" cy="2489406"/>
          </a:xfrm>
          <a:prstGeom prst="rect">
            <a:avLst/>
          </a:prstGeom>
        </p:spPr>
      </p:pic>
      <p:sp>
        <p:nvSpPr>
          <p:cNvPr id="10" name="TextBox 9"/>
          <p:cNvSpPr txBox="1"/>
          <p:nvPr/>
        </p:nvSpPr>
        <p:spPr bwMode="auto">
          <a:xfrm>
            <a:off x="611720" y="1397808"/>
            <a:ext cx="5484280" cy="190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2800" dirty="0" smtClean="0">
                <a:solidFill>
                  <a:schemeClr val="bg1">
                    <a:lumMod val="50000"/>
                  </a:schemeClr>
                </a:solidFill>
                <a:latin typeface="Arial" panose="020B0604020202020204" pitchFamily="34" charset="0"/>
                <a:cs typeface="Arial" panose="020B0604020202020204" pitchFamily="34" charset="0"/>
              </a:rPr>
              <a:t>Ridge Beam</a:t>
            </a:r>
          </a:p>
          <a:p>
            <a:pPr marL="228600" indent="-228600">
              <a:buFont typeface="Arial" panose="020B0604020202020204" pitchFamily="34" charset="0"/>
              <a:buChar char="•"/>
            </a:pPr>
            <a:r>
              <a:rPr lang="en-US" sz="2400" dirty="0" smtClean="0">
                <a:solidFill>
                  <a:schemeClr val="bg1">
                    <a:lumMod val="50000"/>
                  </a:schemeClr>
                </a:solidFill>
                <a:latin typeface="Arial" panose="020B0604020202020204" pitchFamily="34" charset="0"/>
                <a:cs typeface="Arial" panose="020B0604020202020204" pitchFamily="34" charset="0"/>
              </a:rPr>
              <a:t>Structural member: supports weight of rafters </a:t>
            </a:r>
          </a:p>
          <a:p>
            <a:pPr marL="228600" indent="-228600">
              <a:buFont typeface="Arial" panose="020B0604020202020204" pitchFamily="34" charset="0"/>
              <a:buChar char="•"/>
            </a:pPr>
            <a:r>
              <a:rPr kumimoji="1" lang="en-US" sz="2400" dirty="0" smtClean="0">
                <a:solidFill>
                  <a:schemeClr val="bg1">
                    <a:lumMod val="50000"/>
                  </a:schemeClr>
                </a:solidFill>
                <a:latin typeface="Arial" panose="020B0604020202020204" pitchFamily="34" charset="0"/>
                <a:cs typeface="Arial" panose="020B0604020202020204" pitchFamily="34" charset="0"/>
              </a:rPr>
              <a:t>Must be specifically designed for project</a:t>
            </a:r>
            <a:endParaRPr kumimoji="1" lang="en-US" sz="2400" dirty="0">
              <a:solidFill>
                <a:schemeClr val="bg1">
                  <a:lumMod val="50000"/>
                </a:schemeClr>
              </a:solidFill>
              <a:latin typeface="Arial" panose="020B0604020202020204" pitchFamily="34" charset="0"/>
              <a:cs typeface="Arial" panose="020B0604020202020204" pitchFamily="34" charset="0"/>
            </a:endParaRPr>
          </a:p>
        </p:txBody>
      </p:sp>
      <p:sp>
        <p:nvSpPr>
          <p:cNvPr id="11" name="TextBox 10"/>
          <p:cNvSpPr txBox="1"/>
          <p:nvPr/>
        </p:nvSpPr>
        <p:spPr bwMode="auto">
          <a:xfrm>
            <a:off x="6252714" y="1397808"/>
            <a:ext cx="5143500" cy="190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2800" dirty="0" smtClean="0">
                <a:solidFill>
                  <a:schemeClr val="bg1">
                    <a:lumMod val="50000"/>
                  </a:schemeClr>
                </a:solidFill>
                <a:latin typeface="Arial" panose="020B0604020202020204" pitchFamily="34" charset="0"/>
                <a:cs typeface="Arial" panose="020B0604020202020204" pitchFamily="34" charset="0"/>
              </a:rPr>
              <a:t>Ridge Board</a:t>
            </a:r>
          </a:p>
          <a:p>
            <a:pPr marL="228600" indent="-228600">
              <a:buFont typeface="Arial" panose="020B0604020202020204" pitchFamily="34" charset="0"/>
              <a:buChar char="•"/>
            </a:pPr>
            <a:r>
              <a:rPr kumimoji="1" lang="en-US" sz="2400" dirty="0" smtClean="0">
                <a:solidFill>
                  <a:schemeClr val="bg1">
                    <a:lumMod val="50000"/>
                  </a:schemeClr>
                </a:solidFill>
                <a:latin typeface="Arial" panose="020B0604020202020204" pitchFamily="34" charset="0"/>
                <a:cs typeface="Arial" panose="020B0604020202020204" pitchFamily="34" charset="0"/>
              </a:rPr>
              <a:t>Held up by rafters</a:t>
            </a:r>
          </a:p>
          <a:p>
            <a:pPr marL="228600" indent="-228600">
              <a:buFont typeface="Arial" panose="020B0604020202020204" pitchFamily="34" charset="0"/>
              <a:buChar char="•"/>
            </a:pPr>
            <a:r>
              <a:rPr kumimoji="1" lang="en-US" sz="2400" dirty="0" smtClean="0">
                <a:solidFill>
                  <a:schemeClr val="bg1">
                    <a:lumMod val="50000"/>
                  </a:schemeClr>
                </a:solidFill>
                <a:latin typeface="Arial" panose="020B0604020202020204" pitchFamily="34" charset="0"/>
                <a:cs typeface="Arial" panose="020B0604020202020204" pitchFamily="34" charset="0"/>
              </a:rPr>
              <a:t>Does not support weight of rafters, force is from the opposing rafters</a:t>
            </a:r>
          </a:p>
          <a:p>
            <a:pPr marL="228600" indent="-228600">
              <a:buFont typeface="Arial" panose="020B0604020202020204" pitchFamily="34" charset="0"/>
              <a:buChar char="•"/>
            </a:pPr>
            <a:r>
              <a:rPr kumimoji="1" lang="en-US" sz="2400" dirty="0" smtClean="0">
                <a:solidFill>
                  <a:schemeClr val="bg1">
                    <a:lumMod val="50000"/>
                  </a:schemeClr>
                </a:solidFill>
                <a:latin typeface="Arial" panose="020B0604020202020204" pitchFamily="34" charset="0"/>
                <a:cs typeface="Arial" panose="020B0604020202020204" pitchFamily="34" charset="0"/>
              </a:rPr>
              <a:t>Can be 1-by since non-structural</a:t>
            </a:r>
            <a:endParaRPr kumimoji="1" lang="en-US" sz="2400" dirty="0">
              <a:solidFill>
                <a:schemeClr val="bg1">
                  <a:lumMod val="50000"/>
                </a:schemeClr>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5335560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R802.2</a:t>
            </a:r>
            <a:endParaRPr lang="en-US" dirty="0"/>
          </a:p>
        </p:txBody>
      </p:sp>
      <p:sp>
        <p:nvSpPr>
          <p:cNvPr id="7" name="Rectangle 6"/>
          <p:cNvSpPr/>
          <p:nvPr/>
        </p:nvSpPr>
        <p:spPr>
          <a:xfrm>
            <a:off x="1007706" y="1405603"/>
            <a:ext cx="10114383" cy="4323394"/>
          </a:xfrm>
          <a:prstGeom prst="rect">
            <a:avLst/>
          </a:prstGeom>
          <a:solidFill>
            <a:schemeClr val="bg1">
              <a:lumMod val="20000"/>
              <a:lumOff val="80000"/>
            </a:schemeClr>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328055" y="1691898"/>
            <a:ext cx="9794033" cy="3539430"/>
          </a:xfrm>
          <a:prstGeom prst="rect">
            <a:avLst/>
          </a:prstGeom>
        </p:spPr>
        <p:txBody>
          <a:bodyPr wrap="square">
            <a:spAutoFit/>
          </a:bodyPr>
          <a:lstStyle/>
          <a:p>
            <a:pPr marL="0" indent="0">
              <a:buNone/>
            </a:pPr>
            <a:r>
              <a:rPr lang="en-US" sz="2800" dirty="0" smtClean="0">
                <a:solidFill>
                  <a:schemeClr val="bg1">
                    <a:lumMod val="50000"/>
                  </a:schemeClr>
                </a:solidFill>
                <a:latin typeface="Arial" panose="020B0604020202020204" pitchFamily="34" charset="0"/>
                <a:cs typeface="Arial" panose="020B0604020202020204" pitchFamily="34" charset="0"/>
              </a:rPr>
              <a:t>The </a:t>
            </a:r>
            <a:r>
              <a:rPr lang="en-US" sz="2800" dirty="0">
                <a:solidFill>
                  <a:schemeClr val="bg1">
                    <a:lumMod val="50000"/>
                  </a:schemeClr>
                </a:solidFill>
                <a:latin typeface="Arial" panose="020B0604020202020204" pitchFamily="34" charset="0"/>
                <a:cs typeface="Arial" panose="020B0604020202020204" pitchFamily="34" charset="0"/>
              </a:rPr>
              <a:t>framing details required in Section R802 apply to roofs having a minimum slope of </a:t>
            </a:r>
            <a:r>
              <a:rPr lang="en-US" sz="2800" b="1" dirty="0">
                <a:solidFill>
                  <a:schemeClr val="bg1">
                    <a:lumMod val="50000"/>
                  </a:schemeClr>
                </a:solidFill>
                <a:latin typeface="Arial" panose="020B0604020202020204" pitchFamily="34" charset="0"/>
                <a:cs typeface="Arial" panose="020B0604020202020204" pitchFamily="34" charset="0"/>
              </a:rPr>
              <a:t>three units vertical in 12 units </a:t>
            </a:r>
            <a:r>
              <a:rPr lang="en-US" sz="2800" dirty="0">
                <a:solidFill>
                  <a:schemeClr val="bg1">
                    <a:lumMod val="50000"/>
                  </a:schemeClr>
                </a:solidFill>
                <a:latin typeface="Arial" panose="020B0604020202020204" pitchFamily="34" charset="0"/>
                <a:cs typeface="Arial" panose="020B0604020202020204" pitchFamily="34" charset="0"/>
              </a:rPr>
              <a:t>horizontal (25-percent slope) or greater. </a:t>
            </a:r>
            <a:r>
              <a:rPr lang="en-US" sz="2800" dirty="0">
                <a:solidFill>
                  <a:schemeClr val="bg1">
                    <a:lumMod val="75000"/>
                  </a:schemeClr>
                </a:solidFill>
                <a:latin typeface="Arial" panose="020B0604020202020204" pitchFamily="34" charset="0"/>
                <a:cs typeface="Arial" panose="020B0604020202020204" pitchFamily="34" charset="0"/>
              </a:rPr>
              <a:t>Roof-ceilings shall be designed and constructed in accordance with the provisions of this chapter and Figures R606.11(1), R606.11(2) and R606.11(3) or in accordance with AWC NDS.</a:t>
            </a:r>
            <a:r>
              <a:rPr lang="en-US" sz="2800" dirty="0">
                <a:solidFill>
                  <a:schemeClr val="bg1"/>
                </a:solidFill>
                <a:latin typeface="Arial" panose="020B0604020202020204" pitchFamily="34" charset="0"/>
                <a:cs typeface="Arial" panose="020B0604020202020204" pitchFamily="34" charset="0"/>
              </a:rPr>
              <a:t> </a:t>
            </a:r>
            <a:r>
              <a:rPr lang="en-US" sz="2800" dirty="0">
                <a:solidFill>
                  <a:schemeClr val="bg1">
                    <a:lumMod val="50000"/>
                  </a:schemeClr>
                </a:solidFill>
                <a:latin typeface="Arial" panose="020B0604020202020204" pitchFamily="34" charset="0"/>
                <a:cs typeface="Arial" panose="020B0604020202020204" pitchFamily="34" charset="0"/>
              </a:rPr>
              <a:t>Components of roof-ceilings shall be fastened in accordance with Table R602.3(1).</a:t>
            </a:r>
            <a:endParaRPr lang="en-US" sz="2800" b="1" dirty="0">
              <a:solidFill>
                <a:schemeClr val="bg1">
                  <a:lumMod val="50000"/>
                </a:schemeClr>
              </a:solidFill>
              <a:latin typeface="Arial" panose="020B0604020202020204" pitchFamily="34" charset="0"/>
              <a:cs typeface="Arial" panose="020B0604020202020204" pitchFamily="34" charset="0"/>
            </a:endParaRPr>
          </a:p>
        </p:txBody>
      </p:sp>
      <p:grpSp>
        <p:nvGrpSpPr>
          <p:cNvPr id="14" name="Group 13"/>
          <p:cNvGrpSpPr/>
          <p:nvPr/>
        </p:nvGrpSpPr>
        <p:grpSpPr>
          <a:xfrm>
            <a:off x="211164" y="1676400"/>
            <a:ext cx="796542" cy="600261"/>
            <a:chOff x="211164" y="1676400"/>
            <a:chExt cx="796542" cy="600261"/>
          </a:xfrm>
        </p:grpSpPr>
        <p:sp>
          <p:nvSpPr>
            <p:cNvPr id="2" name="Oval 1"/>
            <p:cNvSpPr/>
            <p:nvPr/>
          </p:nvSpPr>
          <p:spPr>
            <a:xfrm>
              <a:off x="242160" y="1676400"/>
              <a:ext cx="557939" cy="557939"/>
            </a:xfrm>
            <a:prstGeom prst="ellipse">
              <a:avLst/>
            </a:prstGeom>
            <a:solidFill>
              <a:srgbClr val="FFFFF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bwMode="auto">
            <a:xfrm>
              <a:off x="211164" y="1676400"/>
              <a:ext cx="588936" cy="600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3200" dirty="0" smtClean="0">
                  <a:solidFill>
                    <a:srgbClr val="000000"/>
                  </a:solidFill>
                  <a:latin typeface="Arial" panose="020B0604020202020204" pitchFamily="34" charset="0"/>
                  <a:cs typeface="Arial" panose="020B0604020202020204" pitchFamily="34" charset="0"/>
                </a:rPr>
                <a:t>1</a:t>
              </a:r>
              <a:endParaRPr kumimoji="1" lang="en-US" sz="3200" dirty="0">
                <a:solidFill>
                  <a:srgbClr val="000000"/>
                </a:solidFill>
                <a:latin typeface="Arial" panose="020B0604020202020204" pitchFamily="34" charset="0"/>
                <a:cs typeface="Arial" panose="020B0604020202020204" pitchFamily="34" charset="0"/>
              </a:endParaRPr>
            </a:p>
          </p:txBody>
        </p:sp>
        <p:cxnSp>
          <p:nvCxnSpPr>
            <p:cNvPr id="9" name="Straight Connector 8"/>
            <p:cNvCxnSpPr/>
            <p:nvPr/>
          </p:nvCxnSpPr>
          <p:spPr>
            <a:xfrm>
              <a:off x="800100" y="1937288"/>
              <a:ext cx="207606"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3725029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and Construction</a:t>
            </a:r>
            <a:endParaRPr lang="en-US"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5530" y="2088751"/>
            <a:ext cx="8337331" cy="1509239"/>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7899" y="2414923"/>
            <a:ext cx="8315842" cy="1106347"/>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13835" y="2853114"/>
            <a:ext cx="8337334" cy="787004"/>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55358" y="3080317"/>
            <a:ext cx="8194966" cy="773566"/>
          </a:xfrm>
          <a:prstGeom prst="rect">
            <a:avLst/>
          </a:prstGeom>
        </p:spPr>
      </p:pic>
      <p:sp>
        <p:nvSpPr>
          <p:cNvPr id="9" name="TextBox 8"/>
          <p:cNvSpPr txBox="1"/>
          <p:nvPr/>
        </p:nvSpPr>
        <p:spPr bwMode="auto">
          <a:xfrm>
            <a:off x="1148085" y="4216739"/>
            <a:ext cx="10552220" cy="120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r>
              <a:rPr lang="en-US" sz="2400" dirty="0" smtClean="0">
                <a:solidFill>
                  <a:schemeClr val="bg2"/>
                </a:solidFill>
                <a:latin typeface="Arial" panose="020B0604020202020204" pitchFamily="34" charset="0"/>
                <a:cs typeface="Arial" panose="020B0604020202020204" pitchFamily="34" charset="0"/>
              </a:rPr>
              <a:t>When roof slope is lower, ridge and rafters work like a joint, instead of a stable structure.</a:t>
            </a:r>
            <a:endParaRPr lang="en-US" sz="2400" dirty="0">
              <a:solidFill>
                <a:schemeClr val="bg2"/>
              </a:solidFill>
              <a:latin typeface="Arial" panose="020B0604020202020204" pitchFamily="34" charset="0"/>
              <a:cs typeface="Arial" panose="020B0604020202020204" pitchFamily="34" charset="0"/>
            </a:endParaRPr>
          </a:p>
          <a:p>
            <a:endParaRPr kumimoji="1" lang="en-US" sz="2400" dirty="0">
              <a:solidFill>
                <a:srgbClr val="000000"/>
              </a:solidFill>
              <a:latin typeface="Arial" panose="020B0604020202020204" pitchFamily="34" charset="0"/>
              <a:cs typeface="Arial" panose="020B0604020202020204" pitchFamily="34" charset="0"/>
            </a:endParaRPr>
          </a:p>
        </p:txBody>
      </p:sp>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08467" y="3133732"/>
            <a:ext cx="5847719" cy="3104058"/>
          </a:xfrm>
          <a:prstGeom prst="rect">
            <a:avLst/>
          </a:prstGeom>
        </p:spPr>
      </p:pic>
      <p:sp>
        <p:nvSpPr>
          <p:cNvPr id="11" name="TextBox 10"/>
          <p:cNvSpPr txBox="1"/>
          <p:nvPr/>
        </p:nvSpPr>
        <p:spPr bwMode="auto">
          <a:xfrm>
            <a:off x="6509575" y="4033408"/>
            <a:ext cx="3483429" cy="156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r"/>
            <a:r>
              <a:rPr kumimoji="1" lang="en-US" sz="9600" dirty="0" smtClean="0">
                <a:solidFill>
                  <a:srgbClr val="FF5D24"/>
                </a:solidFill>
                <a:latin typeface="Arial" panose="020B0604020202020204" pitchFamily="34" charset="0"/>
                <a:cs typeface="Arial" panose="020B0604020202020204" pitchFamily="34" charset="0"/>
              </a:rPr>
              <a:t>3:12</a:t>
            </a:r>
            <a:endParaRPr kumimoji="1" lang="en-US" sz="9600" dirty="0">
              <a:solidFill>
                <a:srgbClr val="FF5D24"/>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84563" y="1398517"/>
            <a:ext cx="5484283" cy="4843463"/>
          </a:xfrm>
        </p:spPr>
        <p:txBody>
          <a:bodyPr lIns="0" tIns="0" rIns="0" bIns="0"/>
          <a:lstStyle/>
          <a:p>
            <a:pPr marL="0" indent="0">
              <a:buNone/>
            </a:pPr>
            <a:r>
              <a:rPr lang="en-US" sz="3200" b="1" dirty="0" smtClean="0">
                <a:solidFill>
                  <a:schemeClr val="accent5"/>
                </a:solidFill>
              </a:rPr>
              <a:t>R802.2</a:t>
            </a:r>
            <a:endParaRPr lang="en-US" b="1" dirty="0" smtClean="0">
              <a:solidFill>
                <a:schemeClr val="accent5"/>
              </a:solidFill>
            </a:endParaRPr>
          </a:p>
          <a:p>
            <a:r>
              <a:rPr lang="en-US" sz="2400" dirty="0" smtClean="0"/>
              <a:t>Framing detail apply to roofs with a slope over 3:12</a:t>
            </a:r>
          </a:p>
          <a:p>
            <a:r>
              <a:rPr lang="en-US" sz="2400" dirty="0" smtClean="0"/>
              <a:t>Roof with higher slopes create a more stable shape</a:t>
            </a:r>
          </a:p>
          <a:p>
            <a:r>
              <a:rPr lang="en-US" sz="2400" dirty="0"/>
              <a:t>Rafters on lower sloped roofs can not hold up the ridge, and the ridge acts like a </a:t>
            </a:r>
            <a:r>
              <a:rPr lang="en-US" sz="2400" dirty="0" smtClean="0"/>
              <a:t>joint</a:t>
            </a:r>
            <a:endParaRPr lang="en-US" sz="2400" dirty="0"/>
          </a:p>
        </p:txBody>
      </p:sp>
    </p:spTree>
    <p:custDataLst>
      <p:tags r:id="rId1"/>
    </p:custDataLst>
    <p:extLst>
      <p:ext uri="{BB962C8B-B14F-4D97-AF65-F5344CB8AC3E}">
        <p14:creationId xmlns:p14="http://schemas.microsoft.com/office/powerpoint/2010/main" val="2716345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xEl>
                                              <p:pRg st="0" end="0"/>
                                            </p:txEl>
                                          </p:spTgt>
                                        </p:tgtEl>
                                      </p:cBhvr>
                                    </p:animEffect>
                                    <p:set>
                                      <p:cBhvr>
                                        <p:cTn id="7" dur="1" fill="hold">
                                          <p:stCondLst>
                                            <p:cond delay="499"/>
                                          </p:stCondLst>
                                        </p:cTn>
                                        <p:tgtEl>
                                          <p:spTgt spid="3">
                                            <p:txEl>
                                              <p:pRg st="0" end="0"/>
                                            </p:txEl>
                                          </p:spTgt>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
                                            <p:txEl>
                                              <p:pRg st="1" end="1"/>
                                            </p:txEl>
                                          </p:spTgt>
                                        </p:tgtEl>
                                      </p:cBhvr>
                                    </p:animEffect>
                                    <p:set>
                                      <p:cBhvr>
                                        <p:cTn id="10" dur="1" fill="hold">
                                          <p:stCondLst>
                                            <p:cond delay="499"/>
                                          </p:stCondLst>
                                        </p:cTn>
                                        <p:tgtEl>
                                          <p:spTgt spid="3">
                                            <p:txEl>
                                              <p:pRg st="1" end="1"/>
                                            </p:txEl>
                                          </p:spTgt>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3">
                                            <p:txEl>
                                              <p:pRg st="2" end="2"/>
                                            </p:txEl>
                                          </p:spTgt>
                                        </p:tgtEl>
                                      </p:cBhvr>
                                    </p:animEffect>
                                    <p:set>
                                      <p:cBhvr>
                                        <p:cTn id="13" dur="1" fill="hold">
                                          <p:stCondLst>
                                            <p:cond delay="499"/>
                                          </p:stCondLst>
                                        </p:cTn>
                                        <p:tgtEl>
                                          <p:spTgt spid="3">
                                            <p:txEl>
                                              <p:pRg st="2" end="2"/>
                                            </p:txEl>
                                          </p:spTgt>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3">
                                            <p:txEl>
                                              <p:pRg st="3" end="3"/>
                                            </p:txEl>
                                          </p:spTgt>
                                        </p:tgtEl>
                                      </p:cBhvr>
                                    </p:animEffect>
                                    <p:set>
                                      <p:cBhvr>
                                        <p:cTn id="16" dur="1" fill="hold">
                                          <p:stCondLst>
                                            <p:cond delay="499"/>
                                          </p:stCondLst>
                                        </p:cTn>
                                        <p:tgtEl>
                                          <p:spTgt spid="3">
                                            <p:txEl>
                                              <p:pRg st="3" end="3"/>
                                            </p:txEl>
                                          </p:spTgt>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10"/>
                                        </p:tgtEl>
                                      </p:cBhvr>
                                    </p:animEffect>
                                    <p:set>
                                      <p:cBhvr>
                                        <p:cTn id="19" dur="1" fill="hold">
                                          <p:stCondLst>
                                            <p:cond delay="499"/>
                                          </p:stCondLst>
                                        </p:cTn>
                                        <p:tgtEl>
                                          <p:spTgt spid="10"/>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par>
                          <p:cTn id="31" fill="hold">
                            <p:stCondLst>
                              <p:cond delay="1500"/>
                            </p:stCondLst>
                            <p:childTnLst>
                              <p:par>
                                <p:cTn id="32" presetID="10" presetClass="exit" presetSubtype="0" fill="hold" nodeType="afterEffect">
                                  <p:stCondLst>
                                    <p:cond delay="0"/>
                                  </p:stCondLst>
                                  <p:childTnLst>
                                    <p:animEffect transition="out" filter="fade">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childTnLst>
                          </p:cTn>
                        </p:par>
                        <p:par>
                          <p:cTn id="35" fill="hold">
                            <p:stCondLst>
                              <p:cond delay="2000"/>
                            </p:stCondLst>
                            <p:childTnLst>
                              <p:par>
                                <p:cTn id="36" presetID="10"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700"/>
                                        <p:tgtEl>
                                          <p:spTgt spid="6"/>
                                        </p:tgtEl>
                                      </p:cBhvr>
                                    </p:animEffect>
                                  </p:childTnLst>
                                </p:cTn>
                              </p:par>
                            </p:childTnLst>
                          </p:cTn>
                        </p:par>
                        <p:par>
                          <p:cTn id="39" fill="hold">
                            <p:stCondLst>
                              <p:cond delay="2700"/>
                            </p:stCondLst>
                            <p:childTnLst>
                              <p:par>
                                <p:cTn id="40" presetID="10" presetClass="exit" presetSubtype="0" fill="hold" nodeType="afterEffect">
                                  <p:stCondLst>
                                    <p:cond delay="0"/>
                                  </p:stCondLst>
                                  <p:childTnLst>
                                    <p:animEffect transition="out" filter="fade">
                                      <p:cBhvr>
                                        <p:cTn id="41" dur="500"/>
                                        <p:tgtEl>
                                          <p:spTgt spid="6"/>
                                        </p:tgtEl>
                                      </p:cBhvr>
                                    </p:animEffect>
                                    <p:set>
                                      <p:cBhvr>
                                        <p:cTn id="42" dur="1" fill="hold">
                                          <p:stCondLst>
                                            <p:cond delay="499"/>
                                          </p:stCondLst>
                                        </p:cTn>
                                        <p:tgtEl>
                                          <p:spTgt spid="6"/>
                                        </p:tgtEl>
                                        <p:attrNameLst>
                                          <p:attrName>style.visibility</p:attrName>
                                        </p:attrNameLst>
                                      </p:cBhvr>
                                      <p:to>
                                        <p:strVal val="hidden"/>
                                      </p:to>
                                    </p:set>
                                  </p:childTnLst>
                                </p:cTn>
                              </p:par>
                              <p:par>
                                <p:cTn id="43" presetID="10"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childTnLst>
                          </p:cTn>
                        </p:par>
                        <p:par>
                          <p:cTn id="46" fill="hold">
                            <p:stCondLst>
                              <p:cond delay="3200"/>
                            </p:stCondLst>
                            <p:childTnLst>
                              <p:par>
                                <p:cTn id="47" presetID="10" presetClass="exit" presetSubtype="0" fill="hold" nodeType="afterEffect">
                                  <p:stCondLst>
                                    <p:cond delay="0"/>
                                  </p:stCondLst>
                                  <p:childTnLst>
                                    <p:animEffect transition="out" filter="fade">
                                      <p:cBhvr>
                                        <p:cTn id="48" dur="500"/>
                                        <p:tgtEl>
                                          <p:spTgt spid="7"/>
                                        </p:tgtEl>
                                      </p:cBhvr>
                                    </p:animEffect>
                                    <p:set>
                                      <p:cBhvr>
                                        <p:cTn id="49" dur="1" fill="hold">
                                          <p:stCondLst>
                                            <p:cond delay="499"/>
                                          </p:stCondLst>
                                        </p:cTn>
                                        <p:tgtEl>
                                          <p:spTgt spid="7"/>
                                        </p:tgtEl>
                                        <p:attrNameLst>
                                          <p:attrName>style.visibility</p:attrName>
                                        </p:attrNameLst>
                                      </p:cBhvr>
                                      <p:to>
                                        <p:strVal val="hidden"/>
                                      </p:to>
                                    </p:set>
                                  </p:childTnLst>
                                </p:cTn>
                              </p:par>
                              <p:par>
                                <p:cTn id="50" presetID="10"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Hanger Slope and Skew Calculator</a:t>
            </a:r>
            <a:endParaRPr lang="en-US" dirty="0"/>
          </a:p>
        </p:txBody>
      </p:sp>
      <p:sp>
        <p:nvSpPr>
          <p:cNvPr id="6" name="Content Placeholder 5"/>
          <p:cNvSpPr>
            <a:spLocks noGrp="1"/>
          </p:cNvSpPr>
          <p:nvPr>
            <p:ph idx="1"/>
          </p:nvPr>
        </p:nvSpPr>
        <p:spPr>
          <a:xfrm>
            <a:off x="611720" y="1390291"/>
            <a:ext cx="5302249" cy="4843463"/>
          </a:xfrm>
        </p:spPr>
        <p:txBody>
          <a:bodyPr lIns="0" tIns="0" rIns="0" bIns="0"/>
          <a:lstStyle/>
          <a:p>
            <a:pPr marL="0" indent="0">
              <a:buNone/>
            </a:pPr>
            <a:r>
              <a:rPr lang="en-US" sz="2400" dirty="0" smtClean="0"/>
              <a:t>Some manufacturers offer web tools to help determine the slope </a:t>
            </a:r>
            <a:r>
              <a:rPr lang="en-US" sz="2400" dirty="0"/>
              <a:t>and </a:t>
            </a:r>
            <a:r>
              <a:rPr lang="en-US" sz="2400" dirty="0" smtClean="0"/>
              <a:t>skew. </a:t>
            </a:r>
          </a:p>
          <a:p>
            <a:pPr marL="0" indent="0">
              <a:buNone/>
            </a:pPr>
            <a:endParaRPr lang="en-US" sz="2400" dirty="0" smtClean="0"/>
          </a:p>
          <a:p>
            <a:pPr marL="0" indent="0">
              <a:buNone/>
            </a:pPr>
            <a:r>
              <a:rPr lang="en-US" sz="2400" dirty="0" smtClean="0"/>
              <a:t>Slope and skew calculator applications are useful tools for </a:t>
            </a:r>
            <a:r>
              <a:rPr lang="en-US" sz="2400" dirty="0"/>
              <a:t>defining the direction and precise angles for framing members and connectors</a:t>
            </a:r>
            <a:r>
              <a:rPr lang="en-US" dirty="0" smtClean="0"/>
              <a:t>.</a:t>
            </a:r>
          </a:p>
          <a:p>
            <a:pPr marL="0" indent="0">
              <a:buNone/>
            </a:pPr>
            <a:endParaRPr lang="en-US"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7000" y="1333500"/>
            <a:ext cx="5217744" cy="4986116"/>
          </a:xfrm>
          <a:prstGeom prst="rect">
            <a:avLst/>
          </a:prstGeom>
        </p:spPr>
      </p:pic>
    </p:spTree>
    <p:custDataLst>
      <p:tags r:id="rId1"/>
    </p:custDataLst>
    <p:extLst>
      <p:ext uri="{BB962C8B-B14F-4D97-AF65-F5344CB8AC3E}">
        <p14:creationId xmlns:p14="http://schemas.microsoft.com/office/powerpoint/2010/main" val="18980189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R802.3 Framing Details</a:t>
            </a:r>
            <a:endParaRPr lang="en-US" dirty="0"/>
          </a:p>
        </p:txBody>
      </p:sp>
      <p:sp>
        <p:nvSpPr>
          <p:cNvPr id="7" name="Rectangle 6"/>
          <p:cNvSpPr/>
          <p:nvPr/>
        </p:nvSpPr>
        <p:spPr>
          <a:xfrm>
            <a:off x="1007705" y="1370696"/>
            <a:ext cx="10114383" cy="4323394"/>
          </a:xfrm>
          <a:prstGeom prst="rect">
            <a:avLst/>
          </a:prstGeom>
          <a:solidFill>
            <a:schemeClr val="bg1">
              <a:lumMod val="20000"/>
              <a:lumOff val="80000"/>
            </a:schemeClr>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328055" y="1676400"/>
            <a:ext cx="9794033" cy="2314480"/>
          </a:xfrm>
          <a:prstGeom prst="rect">
            <a:avLst/>
          </a:prstGeom>
        </p:spPr>
        <p:txBody>
          <a:bodyPr wrap="square">
            <a:spAutoFit/>
          </a:bodyPr>
          <a:lstStyle/>
          <a:p>
            <a:pPr indent="-228600">
              <a:lnSpc>
                <a:spcPct val="80000"/>
              </a:lnSpc>
              <a:spcBef>
                <a:spcPts val="600"/>
              </a:spcBef>
            </a:pPr>
            <a:r>
              <a:rPr lang="en-US" altLang="en-US" sz="2800" b="1" dirty="0">
                <a:solidFill>
                  <a:schemeClr val="bg1">
                    <a:lumMod val="50000"/>
                  </a:schemeClr>
                </a:solidFill>
                <a:latin typeface="Arial" panose="020B0604020202020204" pitchFamily="34" charset="0"/>
                <a:cs typeface="Arial" panose="020B0604020202020204" pitchFamily="34" charset="0"/>
              </a:rPr>
              <a:t>Rafters shall be framed not more than 1½-inches offset </a:t>
            </a:r>
            <a:r>
              <a:rPr lang="en-US" altLang="en-US" sz="2800" dirty="0">
                <a:solidFill>
                  <a:schemeClr val="bg1">
                    <a:lumMod val="50000"/>
                  </a:schemeClr>
                </a:solidFill>
                <a:latin typeface="Arial" panose="020B0604020202020204" pitchFamily="34" charset="0"/>
                <a:cs typeface="Arial" panose="020B0604020202020204" pitchFamily="34" charset="0"/>
              </a:rPr>
              <a:t>from each other to ridge board or directly opposite from each other with a gusset plate as a tie. </a:t>
            </a:r>
            <a:endParaRPr lang="en-US" altLang="en-US" sz="2800" dirty="0" smtClean="0">
              <a:solidFill>
                <a:schemeClr val="bg1">
                  <a:lumMod val="50000"/>
                </a:schemeClr>
              </a:solidFill>
              <a:latin typeface="Arial" panose="020B0604020202020204" pitchFamily="34" charset="0"/>
              <a:cs typeface="Arial" panose="020B0604020202020204" pitchFamily="34" charset="0"/>
            </a:endParaRPr>
          </a:p>
          <a:p>
            <a:pPr indent="-228600">
              <a:lnSpc>
                <a:spcPct val="80000"/>
              </a:lnSpc>
              <a:spcBef>
                <a:spcPts val="600"/>
              </a:spcBef>
            </a:pPr>
            <a:endParaRPr lang="en-US" altLang="en-US" sz="2800" dirty="0">
              <a:solidFill>
                <a:schemeClr val="bg1">
                  <a:lumMod val="50000"/>
                </a:schemeClr>
              </a:solidFill>
              <a:latin typeface="Arial" panose="020B0604020202020204" pitchFamily="34" charset="0"/>
              <a:cs typeface="Arial" panose="020B0604020202020204" pitchFamily="34" charset="0"/>
            </a:endParaRPr>
          </a:p>
          <a:p>
            <a:pPr indent="-228600">
              <a:lnSpc>
                <a:spcPct val="80000"/>
              </a:lnSpc>
              <a:spcBef>
                <a:spcPts val="600"/>
              </a:spcBef>
            </a:pPr>
            <a:r>
              <a:rPr lang="en-US" altLang="en-US" sz="2800" dirty="0">
                <a:solidFill>
                  <a:schemeClr val="bg1">
                    <a:lumMod val="50000"/>
                  </a:schemeClr>
                </a:solidFill>
                <a:latin typeface="Arial" panose="020B0604020202020204" pitchFamily="34" charset="0"/>
                <a:cs typeface="Arial" panose="020B0604020202020204" pitchFamily="34" charset="0"/>
              </a:rPr>
              <a:t>Ridge board shall be not less than 1-inch nominal thickness and not less in depth than the cut end of the rafter.</a:t>
            </a:r>
          </a:p>
        </p:txBody>
      </p:sp>
      <p:grpSp>
        <p:nvGrpSpPr>
          <p:cNvPr id="12" name="Group 11"/>
          <p:cNvGrpSpPr/>
          <p:nvPr/>
        </p:nvGrpSpPr>
        <p:grpSpPr>
          <a:xfrm>
            <a:off x="211164" y="1676400"/>
            <a:ext cx="796542" cy="600261"/>
            <a:chOff x="211164" y="1676400"/>
            <a:chExt cx="796542" cy="600261"/>
          </a:xfrm>
        </p:grpSpPr>
        <p:sp>
          <p:nvSpPr>
            <p:cNvPr id="13" name="Oval 12"/>
            <p:cNvSpPr/>
            <p:nvPr/>
          </p:nvSpPr>
          <p:spPr>
            <a:xfrm>
              <a:off x="242160" y="1676400"/>
              <a:ext cx="557939" cy="557939"/>
            </a:xfrm>
            <a:prstGeom prst="ellipse">
              <a:avLst/>
            </a:prstGeom>
            <a:solidFill>
              <a:srgbClr val="FFFFF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bwMode="auto">
            <a:xfrm>
              <a:off x="211164" y="1676400"/>
              <a:ext cx="588936" cy="600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3200" dirty="0" smtClean="0">
                  <a:solidFill>
                    <a:srgbClr val="000000"/>
                  </a:solidFill>
                  <a:latin typeface="Arial" panose="020B0604020202020204" pitchFamily="34" charset="0"/>
                  <a:cs typeface="Arial" panose="020B0604020202020204" pitchFamily="34" charset="0"/>
                </a:rPr>
                <a:t>2</a:t>
              </a:r>
              <a:endParaRPr kumimoji="1" lang="en-US" sz="3200" dirty="0">
                <a:solidFill>
                  <a:srgbClr val="000000"/>
                </a:solidFill>
                <a:latin typeface="Arial" panose="020B0604020202020204" pitchFamily="34" charset="0"/>
                <a:cs typeface="Arial" panose="020B0604020202020204" pitchFamily="34" charset="0"/>
              </a:endParaRPr>
            </a:p>
          </p:txBody>
        </p:sp>
        <p:cxnSp>
          <p:nvCxnSpPr>
            <p:cNvPr id="15" name="Straight Connector 14"/>
            <p:cNvCxnSpPr/>
            <p:nvPr/>
          </p:nvCxnSpPr>
          <p:spPr>
            <a:xfrm>
              <a:off x="800100" y="1937288"/>
              <a:ext cx="207606"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5462801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5960" y="2725457"/>
            <a:ext cx="5415196" cy="3505108"/>
          </a:xfrm>
          <a:prstGeom prst="rect">
            <a:avLst/>
          </a:prstGeom>
        </p:spPr>
      </p:pic>
      <p:sp>
        <p:nvSpPr>
          <p:cNvPr id="5" name="Title 4"/>
          <p:cNvSpPr>
            <a:spLocks noGrp="1"/>
          </p:cNvSpPr>
          <p:nvPr>
            <p:ph type="title"/>
          </p:nvPr>
        </p:nvSpPr>
        <p:spPr/>
        <p:txBody>
          <a:bodyPr/>
          <a:lstStyle/>
          <a:p>
            <a:r>
              <a:rPr lang="en-US" dirty="0" smtClean="0"/>
              <a:t>Framing Details: Ridge Board</a:t>
            </a:r>
            <a:endParaRPr lang="en-US" dirty="0"/>
          </a:p>
        </p:txBody>
      </p:sp>
      <p:pic>
        <p:nvPicPr>
          <p:cNvPr id="12" name="Content Placeholder 11"/>
          <p:cNvPicPr>
            <a:picLocks noGrp="1" noChangeAspect="1"/>
          </p:cNvPicPr>
          <p:nvPr>
            <p:ph idx="10"/>
          </p:nvPr>
        </p:nvPicPr>
        <p:blipFill>
          <a:blip r:embed="rId5">
            <a:extLst>
              <a:ext uri="{28A0092B-C50C-407E-A947-70E740481C1C}">
                <a14:useLocalDpi xmlns:a14="http://schemas.microsoft.com/office/drawing/2010/main" val="0"/>
              </a:ext>
            </a:extLst>
          </a:blip>
          <a:stretch>
            <a:fillRect/>
          </a:stretch>
        </p:blipFill>
        <p:spPr>
          <a:xfrm>
            <a:off x="6419668" y="3211764"/>
            <a:ext cx="5905602" cy="3005529"/>
          </a:xfrm>
        </p:spPr>
      </p:pic>
      <p:sp>
        <p:nvSpPr>
          <p:cNvPr id="9" name="Content Placeholder 2"/>
          <p:cNvSpPr>
            <a:spLocks noGrp="1"/>
          </p:cNvSpPr>
          <p:nvPr>
            <p:ph idx="1"/>
          </p:nvPr>
        </p:nvSpPr>
        <p:spPr/>
        <p:txBody>
          <a:bodyPr lIns="0" tIns="0" rIns="0" bIns="0"/>
          <a:lstStyle/>
          <a:p>
            <a:pPr marL="0" indent="0">
              <a:buNone/>
            </a:pPr>
            <a:r>
              <a:rPr lang="en-US" sz="3200" b="1" dirty="0" smtClean="0">
                <a:solidFill>
                  <a:schemeClr val="accent5"/>
                </a:solidFill>
              </a:rPr>
              <a:t>R802.3</a:t>
            </a:r>
          </a:p>
          <a:p>
            <a:pPr marL="0" indent="0">
              <a:buNone/>
            </a:pPr>
            <a:endParaRPr lang="en-US" b="1" dirty="0">
              <a:solidFill>
                <a:schemeClr val="accent1"/>
              </a:solidFill>
            </a:endParaRPr>
          </a:p>
        </p:txBody>
      </p:sp>
      <p:sp>
        <p:nvSpPr>
          <p:cNvPr id="17" name="TextBox 16"/>
          <p:cNvSpPr txBox="1"/>
          <p:nvPr/>
        </p:nvSpPr>
        <p:spPr bwMode="auto">
          <a:xfrm>
            <a:off x="6280031" y="1353878"/>
            <a:ext cx="200054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800" dirty="0" smtClean="0">
                <a:solidFill>
                  <a:schemeClr val="bg1">
                    <a:lumMod val="50000"/>
                  </a:schemeClr>
                </a:solidFill>
                <a:latin typeface="Arial" panose="020B0604020202020204" pitchFamily="34" charset="0"/>
                <a:cs typeface="Arial" panose="020B0604020202020204" pitchFamily="34" charset="0"/>
              </a:rPr>
              <a:t>Ridge Board</a:t>
            </a:r>
            <a:endParaRPr kumimoji="1" lang="en-US" sz="2800" dirty="0">
              <a:solidFill>
                <a:schemeClr val="bg1">
                  <a:lumMod val="50000"/>
                </a:schemeClr>
              </a:solidFill>
              <a:latin typeface="Arial" panose="020B0604020202020204" pitchFamily="34" charset="0"/>
              <a:cs typeface="Arial" panose="020B0604020202020204" pitchFamily="34" charset="0"/>
            </a:endParaRPr>
          </a:p>
        </p:txBody>
      </p:sp>
      <p:cxnSp>
        <p:nvCxnSpPr>
          <p:cNvPr id="19" name="Straight Arrow Connector 18"/>
          <p:cNvCxnSpPr/>
          <p:nvPr/>
        </p:nvCxnSpPr>
        <p:spPr>
          <a:xfrm>
            <a:off x="7800392" y="2403479"/>
            <a:ext cx="447869" cy="106362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4019550" y="3429000"/>
            <a:ext cx="307043" cy="186690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3813232" y="3003212"/>
            <a:ext cx="8290" cy="536522"/>
          </a:xfrm>
          <a:prstGeom prst="straightConnector1">
            <a:avLst/>
          </a:prstGeom>
          <a:ln w="28575">
            <a:headEnd type="triangle"/>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p:cNvCxnSpPr/>
          <p:nvPr/>
        </p:nvCxnSpPr>
        <p:spPr>
          <a:xfrm flipH="1">
            <a:off x="4918553" y="3033601"/>
            <a:ext cx="1" cy="671245"/>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34" name="TextBox 33"/>
          <p:cNvSpPr txBox="1"/>
          <p:nvPr/>
        </p:nvSpPr>
        <p:spPr bwMode="auto">
          <a:xfrm>
            <a:off x="609600" y="1833285"/>
            <a:ext cx="5618017"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2400" dirty="0" smtClean="0">
                <a:solidFill>
                  <a:schemeClr val="bg2"/>
                </a:solidFill>
                <a:latin typeface="Arial" panose="020B0604020202020204" pitchFamily="34" charset="0"/>
                <a:cs typeface="Arial" panose="020B0604020202020204" pitchFamily="34" charset="0"/>
              </a:rPr>
              <a:t>Ridge </a:t>
            </a:r>
            <a:r>
              <a:rPr kumimoji="1" lang="en-US" sz="2400" dirty="0">
                <a:solidFill>
                  <a:schemeClr val="bg2"/>
                </a:solidFill>
                <a:latin typeface="Arial" panose="020B0604020202020204" pitchFamily="34" charset="0"/>
                <a:cs typeface="Arial" panose="020B0604020202020204" pitchFamily="34" charset="0"/>
              </a:rPr>
              <a:t>board shall not be less in </a:t>
            </a:r>
            <a:r>
              <a:rPr kumimoji="1" lang="en-US" sz="2400" dirty="0" smtClean="0">
                <a:solidFill>
                  <a:schemeClr val="bg2"/>
                </a:solidFill>
                <a:latin typeface="Arial" panose="020B0604020202020204" pitchFamily="34" charset="0"/>
                <a:cs typeface="Arial" panose="020B0604020202020204" pitchFamily="34" charset="0"/>
              </a:rPr>
              <a:t>depth </a:t>
            </a:r>
            <a:r>
              <a:rPr kumimoji="1" lang="en-US" sz="2400" dirty="0">
                <a:solidFill>
                  <a:schemeClr val="bg2"/>
                </a:solidFill>
                <a:latin typeface="Arial" panose="020B0604020202020204" pitchFamily="34" charset="0"/>
                <a:cs typeface="Arial" panose="020B0604020202020204" pitchFamily="34" charset="0"/>
              </a:rPr>
              <a:t>than the cut end of the rafter.</a:t>
            </a:r>
          </a:p>
          <a:p>
            <a:pPr marL="342900" indent="-342900">
              <a:buFont typeface="Arial" panose="020B0604020202020204" pitchFamily="34" charset="0"/>
              <a:buChar char="•"/>
            </a:pPr>
            <a:endParaRPr kumimoji="1" lang="en-US" sz="2400" dirty="0">
              <a:solidFill>
                <a:schemeClr val="bg2"/>
              </a:solidFill>
              <a:latin typeface="Arial" panose="020B0604020202020204" pitchFamily="34" charset="0"/>
              <a:cs typeface="Arial" panose="020B0604020202020204" pitchFamily="34" charset="0"/>
            </a:endParaRPr>
          </a:p>
        </p:txBody>
      </p:sp>
      <p:pic>
        <p:nvPicPr>
          <p:cNvPr id="15" name="Picture 14"/>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594435" y="6501187"/>
            <a:ext cx="264160" cy="264160"/>
          </a:xfrm>
          <a:prstGeom prst="rect">
            <a:avLst/>
          </a:prstGeom>
        </p:spPr>
      </p:pic>
      <p:sp>
        <p:nvSpPr>
          <p:cNvPr id="3" name="TextBox 2"/>
          <p:cNvSpPr txBox="1"/>
          <p:nvPr/>
        </p:nvSpPr>
        <p:spPr bwMode="auto">
          <a:xfrm>
            <a:off x="6280031" y="1888892"/>
            <a:ext cx="5144759" cy="738664"/>
          </a:xfrm>
          <a:prstGeom prst="rect">
            <a:avLst/>
          </a:prstGeom>
          <a:solidFill>
            <a:srgbClr val="FFFFFF"/>
          </a:solidFill>
          <a:ln>
            <a:noFill/>
          </a:ln>
          <a:extLst/>
        </p:spPr>
        <p:txBody>
          <a:bodyPr wrap="square" lIns="0" tIns="0" rIns="0" bIns="0" rtlCol="0">
            <a:spAutoFit/>
          </a:bodyPr>
          <a:lstStyle/>
          <a:p>
            <a:r>
              <a:rPr kumimoji="1" lang="en-US" sz="2400" dirty="0">
                <a:solidFill>
                  <a:schemeClr val="bg2"/>
                </a:solidFill>
                <a:latin typeface="Arial" panose="020B0604020202020204" pitchFamily="34" charset="0"/>
                <a:cs typeface="Arial" panose="020B0604020202020204" pitchFamily="34" charset="0"/>
              </a:rPr>
              <a:t>Rafters shall be framed not more than </a:t>
            </a:r>
            <a:r>
              <a:rPr kumimoji="1" lang="en-US" sz="2400" dirty="0" smtClean="0">
                <a:solidFill>
                  <a:schemeClr val="bg2"/>
                </a:solidFill>
                <a:latin typeface="Arial" panose="020B0604020202020204" pitchFamily="34" charset="0"/>
                <a:cs typeface="Arial" panose="020B0604020202020204" pitchFamily="34" charset="0"/>
              </a:rPr>
              <a:t>1½" </a:t>
            </a:r>
            <a:r>
              <a:rPr kumimoji="1" lang="en-US" sz="2400" dirty="0">
                <a:solidFill>
                  <a:schemeClr val="bg2"/>
                </a:solidFill>
                <a:latin typeface="Arial" panose="020B0604020202020204" pitchFamily="34" charset="0"/>
                <a:cs typeface="Arial" panose="020B0604020202020204" pitchFamily="34" charset="0"/>
              </a:rPr>
              <a:t>offset from each </a:t>
            </a:r>
            <a:r>
              <a:rPr kumimoji="1" lang="en-US" sz="2400" dirty="0" smtClean="0">
                <a:solidFill>
                  <a:schemeClr val="bg2"/>
                </a:solidFill>
                <a:latin typeface="Arial" panose="020B0604020202020204" pitchFamily="34" charset="0"/>
                <a:cs typeface="Arial" panose="020B0604020202020204" pitchFamily="34" charset="0"/>
              </a:rPr>
              <a:t>other</a:t>
            </a:r>
            <a:endParaRPr kumimoji="1" lang="en-US" sz="3200" dirty="0">
              <a:solidFill>
                <a:schemeClr val="bg2"/>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04506" y="2627556"/>
            <a:ext cx="5277893" cy="3624243"/>
          </a:xfrm>
          <a:prstGeom prst="rect">
            <a:avLst/>
          </a:prstGeom>
        </p:spPr>
      </p:pic>
      <p:sp>
        <p:nvSpPr>
          <p:cNvPr id="7" name="&quot;No&quot; Symbol 6"/>
          <p:cNvSpPr/>
          <p:nvPr/>
        </p:nvSpPr>
        <p:spPr>
          <a:xfrm>
            <a:off x="10263673" y="4443957"/>
            <a:ext cx="1173072" cy="1173072"/>
          </a:xfrm>
          <a:prstGeom prst="noSmoking">
            <a:avLst/>
          </a:pr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TextBox 22"/>
          <p:cNvSpPr txBox="1"/>
          <p:nvPr/>
        </p:nvSpPr>
        <p:spPr bwMode="auto">
          <a:xfrm>
            <a:off x="3690772" y="5262567"/>
            <a:ext cx="1898254"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400" dirty="0" smtClean="0">
                <a:solidFill>
                  <a:schemeClr val="bg1">
                    <a:lumMod val="50000"/>
                  </a:schemeClr>
                </a:solidFill>
                <a:latin typeface="Arial" panose="020B0604020202020204" pitchFamily="34" charset="0"/>
                <a:cs typeface="Arial" panose="020B0604020202020204" pitchFamily="34" charset="0"/>
              </a:rPr>
              <a:t>Ridge Board</a:t>
            </a:r>
            <a:endParaRPr kumimoji="1" lang="en-US" sz="2400" dirty="0">
              <a:solidFill>
                <a:schemeClr val="bg1">
                  <a:lumMod val="50000"/>
                </a:schemeClr>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6962103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R802.3 Framing Details</a:t>
            </a:r>
            <a:endParaRPr lang="en-US" dirty="0"/>
          </a:p>
        </p:txBody>
      </p:sp>
      <p:sp>
        <p:nvSpPr>
          <p:cNvPr id="7" name="Rectangle 6"/>
          <p:cNvSpPr/>
          <p:nvPr/>
        </p:nvSpPr>
        <p:spPr>
          <a:xfrm>
            <a:off x="1007707" y="1371600"/>
            <a:ext cx="10612793" cy="5029200"/>
          </a:xfrm>
          <a:prstGeom prst="rect">
            <a:avLst/>
          </a:prstGeom>
          <a:solidFill>
            <a:schemeClr val="bg1">
              <a:lumMod val="20000"/>
              <a:lumOff val="80000"/>
            </a:schemeClr>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352030" y="1676400"/>
            <a:ext cx="10290242" cy="6324808"/>
          </a:xfrm>
          <a:prstGeom prst="rect">
            <a:avLst/>
          </a:prstGeom>
        </p:spPr>
        <p:txBody>
          <a:bodyPr wrap="square">
            <a:spAutoFit/>
          </a:bodyPr>
          <a:lstStyle/>
          <a:p>
            <a:pPr marL="0" indent="0">
              <a:spcBef>
                <a:spcPts val="300"/>
              </a:spcBef>
              <a:buNone/>
            </a:pPr>
            <a:r>
              <a:rPr lang="en-US" altLang="en-US" sz="2400" dirty="0">
                <a:solidFill>
                  <a:schemeClr val="bg1">
                    <a:lumMod val="50000"/>
                  </a:schemeClr>
                </a:solidFill>
                <a:latin typeface="Arial" panose="020B0604020202020204" pitchFamily="34" charset="0"/>
                <a:cs typeface="Arial" panose="020B0604020202020204" pitchFamily="34" charset="0"/>
              </a:rPr>
              <a:t>At valleys and hips there shall be a valley or hip rafter not less than 2-inch nominal thickness and not less in depth than the cut end of the rafter. </a:t>
            </a:r>
            <a:endParaRPr lang="en-US" altLang="en-US" sz="2400" dirty="0" smtClean="0">
              <a:solidFill>
                <a:schemeClr val="bg1">
                  <a:lumMod val="50000"/>
                </a:schemeClr>
              </a:solidFill>
              <a:latin typeface="Arial" panose="020B0604020202020204" pitchFamily="34" charset="0"/>
              <a:cs typeface="Arial" panose="020B0604020202020204" pitchFamily="34" charset="0"/>
            </a:endParaRPr>
          </a:p>
          <a:p>
            <a:pPr marL="0" indent="0">
              <a:spcBef>
                <a:spcPts val="300"/>
              </a:spcBef>
              <a:buNone/>
            </a:pPr>
            <a:endParaRPr lang="en-US" altLang="en-US" sz="2400" dirty="0" smtClean="0">
              <a:solidFill>
                <a:schemeClr val="bg1">
                  <a:lumMod val="50000"/>
                </a:schemeClr>
              </a:solidFill>
              <a:latin typeface="Arial" panose="020B0604020202020204" pitchFamily="34" charset="0"/>
              <a:cs typeface="Arial" panose="020B0604020202020204" pitchFamily="34" charset="0"/>
            </a:endParaRPr>
          </a:p>
          <a:p>
            <a:pPr>
              <a:spcBef>
                <a:spcPts val="300"/>
              </a:spcBef>
            </a:pPr>
            <a:r>
              <a:rPr lang="en-US" altLang="en-US" sz="2400" dirty="0">
                <a:solidFill>
                  <a:schemeClr val="bg1">
                    <a:lumMod val="50000"/>
                  </a:schemeClr>
                </a:solidFill>
                <a:latin typeface="Arial" panose="020B0604020202020204" pitchFamily="34" charset="0"/>
                <a:cs typeface="Arial" panose="020B0604020202020204" pitchFamily="34" charset="0"/>
              </a:rPr>
              <a:t>Hip and valley rafters shall be supported at the ridge by a brace to a bearing partition or be designed to carry and distribute the specific load at that point</a:t>
            </a:r>
            <a:r>
              <a:rPr lang="en-US" altLang="en-US" sz="2400" dirty="0" smtClean="0">
                <a:solidFill>
                  <a:schemeClr val="bg1">
                    <a:lumMod val="50000"/>
                  </a:schemeClr>
                </a:solidFill>
                <a:latin typeface="Arial" panose="020B0604020202020204" pitchFamily="34" charset="0"/>
                <a:cs typeface="Arial" panose="020B0604020202020204" pitchFamily="34" charset="0"/>
              </a:rPr>
              <a:t>.</a:t>
            </a:r>
          </a:p>
          <a:p>
            <a:pPr>
              <a:spcBef>
                <a:spcPts val="300"/>
              </a:spcBef>
            </a:pPr>
            <a:endParaRPr lang="en-US" altLang="en-US" sz="2400" dirty="0" smtClean="0">
              <a:solidFill>
                <a:schemeClr val="bg1">
                  <a:lumMod val="50000"/>
                </a:schemeClr>
              </a:solidFill>
              <a:latin typeface="Arial" panose="020B0604020202020204" pitchFamily="34" charset="0"/>
              <a:cs typeface="Arial" panose="020B0604020202020204" pitchFamily="34" charset="0"/>
            </a:endParaRPr>
          </a:p>
          <a:p>
            <a:pPr>
              <a:spcBef>
                <a:spcPts val="300"/>
              </a:spcBef>
            </a:pPr>
            <a:r>
              <a:rPr lang="en-US" altLang="en-US" sz="2400" dirty="0" smtClean="0">
                <a:solidFill>
                  <a:schemeClr val="bg1">
                    <a:lumMod val="50000"/>
                  </a:schemeClr>
                </a:solidFill>
                <a:latin typeface="Arial" panose="020B0604020202020204" pitchFamily="34" charset="0"/>
                <a:cs typeface="Arial" panose="020B0604020202020204" pitchFamily="34" charset="0"/>
              </a:rPr>
              <a:t>Where </a:t>
            </a:r>
            <a:r>
              <a:rPr lang="en-US" altLang="en-US" sz="2400" dirty="0">
                <a:solidFill>
                  <a:schemeClr val="bg1">
                    <a:lumMod val="50000"/>
                  </a:schemeClr>
                </a:solidFill>
                <a:latin typeface="Arial" panose="020B0604020202020204" pitchFamily="34" charset="0"/>
                <a:cs typeface="Arial" panose="020B0604020202020204" pitchFamily="34" charset="0"/>
              </a:rPr>
              <a:t>the roof pitch is less 3:12 units horizontal </a:t>
            </a:r>
            <a:r>
              <a:rPr lang="en-US" altLang="en-US" sz="2400" dirty="0" smtClean="0">
                <a:solidFill>
                  <a:schemeClr val="bg1">
                    <a:lumMod val="50000"/>
                  </a:schemeClr>
                </a:solidFill>
                <a:latin typeface="Arial" panose="020B0604020202020204" pitchFamily="34" charset="0"/>
                <a:cs typeface="Arial" panose="020B0604020202020204" pitchFamily="34" charset="0"/>
              </a:rPr>
              <a:t>structural </a:t>
            </a:r>
            <a:r>
              <a:rPr lang="en-US" altLang="en-US" sz="2400" dirty="0">
                <a:solidFill>
                  <a:schemeClr val="bg1">
                    <a:lumMod val="50000"/>
                  </a:schemeClr>
                </a:solidFill>
                <a:latin typeface="Arial" panose="020B0604020202020204" pitchFamily="34" charset="0"/>
                <a:cs typeface="Arial" panose="020B0604020202020204" pitchFamily="34" charset="0"/>
              </a:rPr>
              <a:t>members that support rafters and ceiling joists </a:t>
            </a:r>
            <a:r>
              <a:rPr lang="en-US" altLang="en-US" sz="2400" dirty="0" smtClean="0">
                <a:solidFill>
                  <a:schemeClr val="bg1">
                    <a:lumMod val="50000"/>
                  </a:schemeClr>
                </a:solidFill>
                <a:latin typeface="Arial" panose="020B0604020202020204" pitchFamily="34" charset="0"/>
                <a:cs typeface="Arial" panose="020B0604020202020204" pitchFamily="34" charset="0"/>
              </a:rPr>
              <a:t>— </a:t>
            </a:r>
            <a:r>
              <a:rPr lang="en-US" altLang="en-US" sz="2400" dirty="0">
                <a:solidFill>
                  <a:schemeClr val="bg1">
                    <a:lumMod val="50000"/>
                  </a:schemeClr>
                </a:solidFill>
                <a:latin typeface="Arial" panose="020B0604020202020204" pitchFamily="34" charset="0"/>
                <a:cs typeface="Arial" panose="020B0604020202020204" pitchFamily="34" charset="0"/>
              </a:rPr>
              <a:t>such as ridge beams, hips and valleys </a:t>
            </a:r>
            <a:r>
              <a:rPr lang="en-US" altLang="en-US" sz="2400" dirty="0" smtClean="0">
                <a:solidFill>
                  <a:schemeClr val="bg1">
                    <a:lumMod val="50000"/>
                  </a:schemeClr>
                </a:solidFill>
                <a:latin typeface="Arial" panose="020B0604020202020204" pitchFamily="34" charset="0"/>
                <a:cs typeface="Arial" panose="020B0604020202020204" pitchFamily="34" charset="0"/>
              </a:rPr>
              <a:t>— </a:t>
            </a:r>
            <a:r>
              <a:rPr lang="en-US" altLang="en-US" sz="2400" dirty="0">
                <a:solidFill>
                  <a:schemeClr val="bg1">
                    <a:lumMod val="50000"/>
                  </a:schemeClr>
                </a:solidFill>
                <a:latin typeface="Arial" panose="020B0604020202020204" pitchFamily="34" charset="0"/>
                <a:cs typeface="Arial" panose="020B0604020202020204" pitchFamily="34" charset="0"/>
              </a:rPr>
              <a:t>shall be designed as beams.</a:t>
            </a:r>
          </a:p>
          <a:p>
            <a:pPr>
              <a:spcBef>
                <a:spcPts val="600"/>
              </a:spcBef>
            </a:pPr>
            <a:endParaRPr lang="en-US" altLang="en-US" sz="2800" dirty="0" smtClean="0">
              <a:latin typeface="Arial" panose="020B0604020202020204" pitchFamily="34" charset="0"/>
              <a:cs typeface="Arial" panose="020B0604020202020204" pitchFamily="34" charset="0"/>
            </a:endParaRPr>
          </a:p>
          <a:p>
            <a:pPr>
              <a:spcBef>
                <a:spcPts val="600"/>
              </a:spcBef>
            </a:pPr>
            <a:endParaRPr lang="en-US" altLang="en-US" sz="2800" dirty="0">
              <a:latin typeface="Arial" panose="020B0604020202020204" pitchFamily="34" charset="0"/>
              <a:cs typeface="Arial" panose="020B0604020202020204" pitchFamily="34" charset="0"/>
            </a:endParaRPr>
          </a:p>
          <a:p>
            <a:pPr>
              <a:spcBef>
                <a:spcPts val="600"/>
              </a:spcBef>
            </a:pPr>
            <a:endParaRPr lang="en-US" altLang="en-US" sz="2800" dirty="0">
              <a:latin typeface="Arial" panose="020B0604020202020204" pitchFamily="34" charset="0"/>
              <a:cs typeface="Arial" panose="020B0604020202020204" pitchFamily="34" charset="0"/>
            </a:endParaRPr>
          </a:p>
          <a:p>
            <a:pPr marL="0" indent="0">
              <a:buNone/>
            </a:pPr>
            <a:endParaRPr lang="en-US" altLang="en-US" sz="2800" dirty="0">
              <a:latin typeface="Arial" panose="020B0604020202020204" pitchFamily="34" charset="0"/>
              <a:cs typeface="Arial" panose="020B0604020202020204" pitchFamily="34" charset="0"/>
            </a:endParaRPr>
          </a:p>
          <a:p>
            <a:pPr marL="0" indent="0">
              <a:buNone/>
            </a:pPr>
            <a:endParaRPr lang="en-US" sz="2800" dirty="0"/>
          </a:p>
        </p:txBody>
      </p:sp>
      <p:grpSp>
        <p:nvGrpSpPr>
          <p:cNvPr id="9" name="Group 8"/>
          <p:cNvGrpSpPr/>
          <p:nvPr/>
        </p:nvGrpSpPr>
        <p:grpSpPr>
          <a:xfrm>
            <a:off x="222385" y="1676400"/>
            <a:ext cx="785321" cy="600261"/>
            <a:chOff x="222385" y="1676400"/>
            <a:chExt cx="785321" cy="600261"/>
          </a:xfrm>
        </p:grpSpPr>
        <p:sp>
          <p:nvSpPr>
            <p:cNvPr id="10" name="Oval 9"/>
            <p:cNvSpPr/>
            <p:nvPr/>
          </p:nvSpPr>
          <p:spPr>
            <a:xfrm>
              <a:off x="242160" y="1676400"/>
              <a:ext cx="557939" cy="557939"/>
            </a:xfrm>
            <a:prstGeom prst="ellipse">
              <a:avLst/>
            </a:prstGeom>
            <a:solidFill>
              <a:srgbClr val="FFFFF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bwMode="auto">
            <a:xfrm>
              <a:off x="222385" y="1676400"/>
              <a:ext cx="588936" cy="600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3200" dirty="0" smtClean="0">
                  <a:solidFill>
                    <a:srgbClr val="000000"/>
                  </a:solidFill>
                  <a:latin typeface="Arial" panose="020B0604020202020204" pitchFamily="34" charset="0"/>
                  <a:cs typeface="Arial" panose="020B0604020202020204" pitchFamily="34" charset="0"/>
                </a:rPr>
                <a:t>2</a:t>
              </a:r>
              <a:endParaRPr kumimoji="1" lang="en-US" sz="3200" dirty="0">
                <a:solidFill>
                  <a:srgbClr val="000000"/>
                </a:solidFill>
                <a:latin typeface="Arial" panose="020B0604020202020204" pitchFamily="34" charset="0"/>
                <a:cs typeface="Arial" panose="020B0604020202020204" pitchFamily="34" charset="0"/>
              </a:endParaRPr>
            </a:p>
          </p:txBody>
        </p:sp>
        <p:cxnSp>
          <p:nvCxnSpPr>
            <p:cNvPr id="12" name="Straight Connector 11"/>
            <p:cNvCxnSpPr/>
            <p:nvPr/>
          </p:nvCxnSpPr>
          <p:spPr>
            <a:xfrm>
              <a:off x="800100" y="1937288"/>
              <a:ext cx="207606"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3703273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p:cNvSpPr>
            <a:spLocks noChangeArrowheads="1"/>
          </p:cNvSpPr>
          <p:nvPr/>
        </p:nvSpPr>
        <p:spPr bwMode="auto">
          <a:xfrm>
            <a:off x="2230439" y="5954718"/>
            <a:ext cx="506412"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1429" tIns="45715" rIns="91429" bIns="45715"/>
          <a:lstStyle/>
          <a:p>
            <a:pPr algn="r">
              <a:spcBef>
                <a:spcPct val="20000"/>
              </a:spcBef>
            </a:pPr>
            <a:endParaRPr lang="en-US" dirty="0"/>
          </a:p>
        </p:txBody>
      </p:sp>
      <p:sp>
        <p:nvSpPr>
          <p:cNvPr id="18437" name="Rectangle 1"/>
          <p:cNvSpPr>
            <a:spLocks noChangeArrowheads="1"/>
          </p:cNvSpPr>
          <p:nvPr/>
        </p:nvSpPr>
        <p:spPr bwMode="auto">
          <a:xfrm>
            <a:off x="2139950" y="6180142"/>
            <a:ext cx="260351"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1429" tIns="45715" rIns="91429" bIns="45715"/>
          <a:lstStyle/>
          <a:p>
            <a:pPr algn="r" eaLnBrk="1" hangingPunct="1">
              <a:spcBef>
                <a:spcPct val="20000"/>
              </a:spcBef>
            </a:pPr>
            <a:endParaRPr lang="en-US" baseline="-25000" dirty="0">
              <a:solidFill>
                <a:srgbClr val="4D4D4D"/>
              </a:solidFill>
              <a:latin typeface="Eras Medium ITC" pitchFamily="34" charset="0"/>
            </a:endParaRPr>
          </a:p>
        </p:txBody>
      </p:sp>
      <p:sp>
        <p:nvSpPr>
          <p:cNvPr id="6" name="Title 5"/>
          <p:cNvSpPr>
            <a:spLocks noGrp="1"/>
          </p:cNvSpPr>
          <p:nvPr>
            <p:ph type="title"/>
          </p:nvPr>
        </p:nvSpPr>
        <p:spPr/>
        <p:txBody>
          <a:bodyPr/>
          <a:lstStyle/>
          <a:p>
            <a:r>
              <a:rPr lang="en-US" b="0" dirty="0">
                <a:latin typeface="Arial Black" panose="020B0A04020102020204" pitchFamily="34" charset="0"/>
              </a:rPr>
              <a:t>Welcome!</a:t>
            </a:r>
          </a:p>
        </p:txBody>
      </p:sp>
      <p:sp>
        <p:nvSpPr>
          <p:cNvPr id="7" name="Content Placeholder 2"/>
          <p:cNvSpPr txBox="1">
            <a:spLocks/>
          </p:cNvSpPr>
          <p:nvPr/>
        </p:nvSpPr>
        <p:spPr>
          <a:xfrm>
            <a:off x="621247" y="1683229"/>
            <a:ext cx="10961154" cy="4488971"/>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ct val="120000"/>
              </a:lnSpc>
              <a:spcBef>
                <a:spcPts val="0"/>
              </a:spcBef>
            </a:pPr>
            <a:r>
              <a:rPr lang="en-US" sz="2400" b="0" dirty="0">
                <a:latin typeface="Arial" panose="020B0604020202020204" pitchFamily="34" charset="0"/>
                <a:cs typeface="Arial" panose="020B0604020202020204" pitchFamily="34" charset="0"/>
              </a:rPr>
              <a:t>We will begin in a few minutes.</a:t>
            </a:r>
          </a:p>
          <a:p>
            <a:pPr algn="ctr">
              <a:lnSpc>
                <a:spcPct val="120000"/>
              </a:lnSpc>
              <a:spcBef>
                <a:spcPts val="0"/>
              </a:spcBef>
            </a:pPr>
            <a:endParaRPr lang="en-US" sz="2400" b="0" dirty="0">
              <a:latin typeface="Arial" panose="020B0604020202020204" pitchFamily="34" charset="0"/>
              <a:cs typeface="Arial" panose="020B0604020202020204" pitchFamily="34" charset="0"/>
            </a:endParaRPr>
          </a:p>
          <a:p>
            <a:pPr algn="ctr">
              <a:lnSpc>
                <a:spcPct val="120000"/>
              </a:lnSpc>
              <a:spcBef>
                <a:spcPts val="0"/>
              </a:spcBef>
            </a:pPr>
            <a:endParaRPr lang="en-US" sz="2400" b="0" dirty="0">
              <a:latin typeface="Arial" panose="020B0604020202020204" pitchFamily="34" charset="0"/>
              <a:cs typeface="Arial" panose="020B0604020202020204" pitchFamily="34" charset="0"/>
            </a:endParaRPr>
          </a:p>
          <a:p>
            <a:pPr algn="ctr">
              <a:lnSpc>
                <a:spcPct val="120000"/>
              </a:lnSpc>
              <a:spcBef>
                <a:spcPts val="0"/>
              </a:spcBef>
            </a:pPr>
            <a:endParaRPr lang="en-US" sz="2400" b="0" dirty="0">
              <a:latin typeface="Arial" panose="020B0604020202020204" pitchFamily="34" charset="0"/>
              <a:cs typeface="Arial" panose="020B0604020202020204" pitchFamily="34" charset="0"/>
            </a:endParaRPr>
          </a:p>
          <a:p>
            <a:pPr algn="ctr">
              <a:lnSpc>
                <a:spcPct val="120000"/>
              </a:lnSpc>
              <a:spcBef>
                <a:spcPts val="0"/>
              </a:spcBef>
            </a:pPr>
            <a:endParaRPr lang="en-US" sz="2400" b="0" dirty="0">
              <a:latin typeface="Arial" panose="020B0604020202020204" pitchFamily="34" charset="0"/>
              <a:cs typeface="Arial" panose="020B0604020202020204" pitchFamily="34" charset="0"/>
            </a:endParaRPr>
          </a:p>
          <a:p>
            <a:pPr algn="ctr">
              <a:lnSpc>
                <a:spcPct val="120000"/>
              </a:lnSpc>
              <a:spcBef>
                <a:spcPts val="0"/>
              </a:spcBef>
            </a:pPr>
            <a:endParaRPr lang="en-US" sz="2400" b="0" dirty="0">
              <a:latin typeface="Arial" panose="020B0604020202020204" pitchFamily="34" charset="0"/>
              <a:cs typeface="Arial" panose="020B0604020202020204" pitchFamily="34" charset="0"/>
            </a:endParaRPr>
          </a:p>
          <a:p>
            <a:pPr algn="ctr">
              <a:lnSpc>
                <a:spcPct val="120000"/>
              </a:lnSpc>
              <a:spcBef>
                <a:spcPts val="0"/>
              </a:spcBef>
            </a:pPr>
            <a:endParaRPr lang="en-US" sz="2400" b="0" dirty="0">
              <a:latin typeface="Arial" panose="020B0604020202020204" pitchFamily="34" charset="0"/>
              <a:cs typeface="Arial" panose="020B0604020202020204" pitchFamily="34" charset="0"/>
            </a:endParaRPr>
          </a:p>
          <a:p>
            <a:pPr algn="ctr">
              <a:lnSpc>
                <a:spcPct val="120000"/>
              </a:lnSpc>
              <a:spcBef>
                <a:spcPts val="0"/>
              </a:spcBef>
            </a:pPr>
            <a:r>
              <a:rPr lang="en-US" sz="2400" b="0" dirty="0">
                <a:latin typeface="Arial" panose="020B0604020202020204" pitchFamily="34" charset="0"/>
                <a:cs typeface="Arial" panose="020B0604020202020204" pitchFamily="34" charset="0"/>
              </a:rPr>
              <a:t>Please be sure to sign the registration form to receive</a:t>
            </a:r>
            <a:br>
              <a:rPr lang="en-US" sz="2400" b="0" dirty="0">
                <a:latin typeface="Arial" panose="020B0604020202020204" pitchFamily="34" charset="0"/>
                <a:cs typeface="Arial" panose="020B0604020202020204" pitchFamily="34" charset="0"/>
              </a:rPr>
            </a:br>
            <a:r>
              <a:rPr lang="en-US" sz="2400" b="0" dirty="0">
                <a:latin typeface="Arial" panose="020B0604020202020204" pitchFamily="34" charset="0"/>
                <a:cs typeface="Arial" panose="020B0604020202020204" pitchFamily="34" charset="0"/>
              </a:rPr>
              <a:t>credit for attending today’s learning event.</a:t>
            </a: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0227" y="2705907"/>
            <a:ext cx="1502077" cy="1463040"/>
          </a:xfrm>
          <a:prstGeom prst="rect">
            <a:avLst/>
          </a:prstGeom>
        </p:spPr>
      </p:pic>
    </p:spTree>
    <p:custDataLst>
      <p:tags r:id="rId1"/>
    </p:custDataLst>
    <p:extLst>
      <p:ext uri="{BB962C8B-B14F-4D97-AF65-F5344CB8AC3E}">
        <p14:creationId xmlns:p14="http://schemas.microsoft.com/office/powerpoint/2010/main" val="651375140"/>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Framing Details</a:t>
            </a:r>
            <a:r>
              <a:rPr lang="en-US" dirty="0" smtClean="0"/>
              <a:t>: Valley and Hip Rafters</a:t>
            </a:r>
            <a:endParaRPr lang="en-US" dirty="0"/>
          </a:p>
        </p:txBody>
      </p:sp>
      <p:sp>
        <p:nvSpPr>
          <p:cNvPr id="2" name="Content Placeholder 1"/>
          <p:cNvSpPr>
            <a:spLocks noGrp="1"/>
          </p:cNvSpPr>
          <p:nvPr>
            <p:ph idx="1"/>
          </p:nvPr>
        </p:nvSpPr>
        <p:spPr>
          <a:xfrm>
            <a:off x="594471" y="1396164"/>
            <a:ext cx="5302249" cy="4843463"/>
          </a:xfrm>
        </p:spPr>
        <p:txBody>
          <a:bodyPr lIns="0" tIns="0" rIns="0" bIns="0">
            <a:normAutofit/>
          </a:bodyPr>
          <a:lstStyle/>
          <a:p>
            <a:pPr marL="0" indent="0">
              <a:buNone/>
            </a:pPr>
            <a:r>
              <a:rPr lang="en-US" sz="3200" b="1" dirty="0" smtClean="0">
                <a:solidFill>
                  <a:schemeClr val="accent5"/>
                </a:solidFill>
              </a:rPr>
              <a:t>R802.3</a:t>
            </a:r>
          </a:p>
          <a:p>
            <a:r>
              <a:rPr lang="en-US" sz="2800" dirty="0">
                <a:solidFill>
                  <a:schemeClr val="bg1">
                    <a:lumMod val="50000"/>
                  </a:schemeClr>
                </a:solidFill>
              </a:rPr>
              <a:t>Nominal thickness of 2 inches </a:t>
            </a:r>
          </a:p>
          <a:p>
            <a:r>
              <a:rPr lang="en-US" sz="2800" dirty="0" smtClean="0">
                <a:solidFill>
                  <a:schemeClr val="bg1">
                    <a:lumMod val="50000"/>
                  </a:schemeClr>
                </a:solidFill>
              </a:rPr>
              <a:t>Not </a:t>
            </a:r>
            <a:r>
              <a:rPr lang="en-US" sz="2800" dirty="0">
                <a:solidFill>
                  <a:schemeClr val="bg1">
                    <a:lumMod val="50000"/>
                  </a:schemeClr>
                </a:solidFill>
              </a:rPr>
              <a:t>less depth than the cut end of the rafters</a:t>
            </a:r>
          </a:p>
          <a:p>
            <a:pPr marL="0" indent="0">
              <a:buNone/>
            </a:pPr>
            <a:endParaRPr lang="en-US" sz="3200" b="1" dirty="0" smtClean="0">
              <a:solidFill>
                <a:srgbClr val="FF5D24"/>
              </a:solidFill>
            </a:endParaRPr>
          </a:p>
        </p:txBody>
      </p:sp>
      <p:sp>
        <p:nvSpPr>
          <p:cNvPr id="20" name="TextBox 19"/>
          <p:cNvSpPr txBox="1"/>
          <p:nvPr/>
        </p:nvSpPr>
        <p:spPr bwMode="auto">
          <a:xfrm>
            <a:off x="593671" y="5744242"/>
            <a:ext cx="2500983"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3200" dirty="0" smtClean="0">
                <a:solidFill>
                  <a:schemeClr val="bg2"/>
                </a:solidFill>
                <a:latin typeface="Arial" panose="020B0604020202020204" pitchFamily="34" charset="0"/>
                <a:cs typeface="Arial" panose="020B0604020202020204" pitchFamily="34" charset="0"/>
              </a:rPr>
              <a:t>Valley Rafter</a:t>
            </a:r>
            <a:endParaRPr kumimoji="1" lang="en-US" sz="3200" dirty="0">
              <a:solidFill>
                <a:schemeClr val="bg2"/>
              </a:solidFill>
              <a:latin typeface="Arial" panose="020B0604020202020204" pitchFamily="34" charset="0"/>
              <a:cs typeface="Arial" panose="020B0604020202020204" pitchFamily="34" charset="0"/>
            </a:endParaRPr>
          </a:p>
        </p:txBody>
      </p:sp>
      <p:pic>
        <p:nvPicPr>
          <p:cNvPr id="8" name="Content Placeholder 7"/>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1854126" y="3041780"/>
            <a:ext cx="3730114" cy="2906916"/>
          </a:xfrm>
        </p:spPr>
      </p:pic>
      <p:cxnSp>
        <p:nvCxnSpPr>
          <p:cNvPr id="10" name="Straight Arrow Connector 9"/>
          <p:cNvCxnSpPr/>
          <p:nvPr/>
        </p:nvCxnSpPr>
        <p:spPr>
          <a:xfrm>
            <a:off x="3187977" y="5948696"/>
            <a:ext cx="466364"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pic>
        <p:nvPicPr>
          <p:cNvPr id="9" name="Content Placeholder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61676" y="1360117"/>
            <a:ext cx="5558824" cy="4739432"/>
          </a:xfrm>
          <a:prstGeom prst="rect">
            <a:avLst/>
          </a:prstGeom>
        </p:spPr>
      </p:pic>
    </p:spTree>
    <p:custDataLst>
      <p:tags r:id="rId1"/>
    </p:custDataLst>
    <p:extLst>
      <p:ext uri="{BB962C8B-B14F-4D97-AF65-F5344CB8AC3E}">
        <p14:creationId xmlns:p14="http://schemas.microsoft.com/office/powerpoint/2010/main" val="3232753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Framing Details</a:t>
            </a:r>
            <a:r>
              <a:rPr lang="en-US" dirty="0" smtClean="0"/>
              <a:t>: Valley and Hip Rafters</a:t>
            </a:r>
            <a:endParaRPr lang="en-US" dirty="0"/>
          </a:p>
        </p:txBody>
      </p:sp>
      <p:sp>
        <p:nvSpPr>
          <p:cNvPr id="2" name="Content Placeholder 1"/>
          <p:cNvSpPr>
            <a:spLocks noGrp="1"/>
          </p:cNvSpPr>
          <p:nvPr>
            <p:ph idx="1"/>
          </p:nvPr>
        </p:nvSpPr>
        <p:spPr>
          <a:xfrm>
            <a:off x="588753" y="1399496"/>
            <a:ext cx="5302249" cy="4843463"/>
          </a:xfrm>
        </p:spPr>
        <p:txBody>
          <a:bodyPr lIns="0" tIns="0" rIns="0" bIns="0">
            <a:noAutofit/>
          </a:bodyPr>
          <a:lstStyle/>
          <a:p>
            <a:pPr marL="0" indent="0">
              <a:buNone/>
            </a:pPr>
            <a:r>
              <a:rPr lang="en-US" sz="3200" b="1" dirty="0" smtClean="0">
                <a:solidFill>
                  <a:schemeClr val="accent5"/>
                </a:solidFill>
              </a:rPr>
              <a:t>R802.3</a:t>
            </a:r>
          </a:p>
          <a:p>
            <a:r>
              <a:rPr lang="en-US" sz="2800" dirty="0" smtClean="0">
                <a:solidFill>
                  <a:schemeClr val="bg1">
                    <a:lumMod val="50000"/>
                  </a:schemeClr>
                </a:solidFill>
              </a:rPr>
              <a:t>Hip and valley rafters are load bearing, structural members</a:t>
            </a:r>
          </a:p>
          <a:p>
            <a:r>
              <a:rPr lang="en-US" sz="2800" dirty="0" smtClean="0">
                <a:solidFill>
                  <a:schemeClr val="bg1">
                    <a:lumMod val="50000"/>
                  </a:schemeClr>
                </a:solidFill>
              </a:rPr>
              <a:t>Hip Jacks can benefit from additional support from manufactured components</a:t>
            </a:r>
            <a:endParaRPr lang="en-US" sz="2800" dirty="0">
              <a:solidFill>
                <a:schemeClr val="bg1">
                  <a:lumMod val="50000"/>
                </a:schemeClr>
              </a:solidFill>
            </a:endParaRPr>
          </a:p>
        </p:txBody>
      </p:sp>
      <p:sp>
        <p:nvSpPr>
          <p:cNvPr id="3" name="Content Placeholder 2"/>
          <p:cNvSpPr>
            <a:spLocks noGrp="1"/>
          </p:cNvSpPr>
          <p:nvPr>
            <p:ph idx="10"/>
          </p:nvPr>
        </p:nvSpPr>
        <p:spPr/>
        <p:txBody>
          <a:bodyPr/>
          <a:lstStyle/>
          <a:p>
            <a:endParaRPr lang="en-US"/>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13973" y="1327152"/>
            <a:ext cx="5706527" cy="4865364"/>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61665" y="4140200"/>
            <a:ext cx="2545529" cy="2070100"/>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3627" y="4229100"/>
            <a:ext cx="2470314" cy="2121063"/>
          </a:xfrm>
          <a:prstGeom prst="rect">
            <a:avLst/>
          </a:prstGeom>
        </p:spPr>
      </p:pic>
    </p:spTree>
    <p:custDataLst>
      <p:tags r:id="rId1"/>
    </p:custDataLst>
    <p:extLst>
      <p:ext uri="{BB962C8B-B14F-4D97-AF65-F5344CB8AC3E}">
        <p14:creationId xmlns:p14="http://schemas.microsoft.com/office/powerpoint/2010/main" val="58338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150038" y="1294109"/>
            <a:ext cx="5470462" cy="4909548"/>
          </a:xfrm>
        </p:spPr>
      </p:pic>
      <p:sp>
        <p:nvSpPr>
          <p:cNvPr id="5" name="Title 4"/>
          <p:cNvSpPr>
            <a:spLocks noGrp="1"/>
          </p:cNvSpPr>
          <p:nvPr>
            <p:ph type="title"/>
          </p:nvPr>
        </p:nvSpPr>
        <p:spPr/>
        <p:txBody>
          <a:bodyPr/>
          <a:lstStyle/>
          <a:p>
            <a:r>
              <a:rPr lang="en-US" dirty="0"/>
              <a:t>Framing Details</a:t>
            </a:r>
            <a:r>
              <a:rPr lang="en-US" dirty="0" smtClean="0"/>
              <a:t>: Valley and Hip Rafters</a:t>
            </a:r>
            <a:endParaRPr lang="en-US" dirty="0"/>
          </a:p>
        </p:txBody>
      </p:sp>
      <p:sp>
        <p:nvSpPr>
          <p:cNvPr id="2" name="Content Placeholder 1"/>
          <p:cNvSpPr>
            <a:spLocks noGrp="1"/>
          </p:cNvSpPr>
          <p:nvPr>
            <p:ph idx="1"/>
          </p:nvPr>
        </p:nvSpPr>
        <p:spPr>
          <a:xfrm>
            <a:off x="588753" y="1406106"/>
            <a:ext cx="5302249" cy="4843463"/>
          </a:xfrm>
        </p:spPr>
        <p:txBody>
          <a:bodyPr lIns="0" tIns="0" rIns="0" bIns="0">
            <a:noAutofit/>
          </a:bodyPr>
          <a:lstStyle/>
          <a:p>
            <a:pPr marL="0" indent="0">
              <a:buNone/>
            </a:pPr>
            <a:r>
              <a:rPr lang="en-US" sz="3200" b="1" dirty="0">
                <a:solidFill>
                  <a:schemeClr val="accent5"/>
                </a:solidFill>
              </a:rPr>
              <a:t>R802.3</a:t>
            </a:r>
          </a:p>
          <a:p>
            <a:r>
              <a:rPr lang="en-US" sz="2800" dirty="0" smtClean="0">
                <a:solidFill>
                  <a:schemeClr val="bg1">
                    <a:lumMod val="50000"/>
                  </a:schemeClr>
                </a:solidFill>
              </a:rPr>
              <a:t>Supported </a:t>
            </a:r>
            <a:r>
              <a:rPr lang="en-US" sz="2800" dirty="0">
                <a:solidFill>
                  <a:schemeClr val="bg1">
                    <a:lumMod val="50000"/>
                  </a:schemeClr>
                </a:solidFill>
              </a:rPr>
              <a:t>by a brace to a bearing </a:t>
            </a:r>
            <a:r>
              <a:rPr lang="en-US" sz="2800" dirty="0" smtClean="0">
                <a:solidFill>
                  <a:schemeClr val="bg1">
                    <a:lumMod val="50000"/>
                  </a:schemeClr>
                </a:solidFill>
              </a:rPr>
              <a:t>partition or be designed to distribute load</a:t>
            </a:r>
            <a:endParaRPr lang="en-US" sz="2800" dirty="0">
              <a:solidFill>
                <a:schemeClr val="bg1">
                  <a:lumMod val="50000"/>
                </a:schemeClr>
              </a:solidFill>
            </a:endParaRPr>
          </a:p>
          <a:p>
            <a:pPr marL="0" indent="0">
              <a:buNone/>
            </a:pPr>
            <a:endParaRPr lang="en-US" dirty="0"/>
          </a:p>
          <a:p>
            <a:pPr marL="0" indent="0">
              <a:buNone/>
            </a:pPr>
            <a:endParaRPr lang="en-US" b="1" dirty="0">
              <a:solidFill>
                <a:schemeClr val="accent5"/>
              </a:solidFill>
            </a:endParaRPr>
          </a:p>
        </p:txBody>
      </p:sp>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120070" y="3390900"/>
            <a:ext cx="2331824" cy="2583739"/>
          </a:xfrm>
          <a:prstGeom prst="rect">
            <a:avLst/>
          </a:prstGeom>
        </p:spPr>
      </p:pic>
    </p:spTree>
    <p:custDataLst>
      <p:tags r:id="rId1"/>
    </p:custDataLst>
    <p:extLst>
      <p:ext uri="{BB962C8B-B14F-4D97-AF65-F5344CB8AC3E}">
        <p14:creationId xmlns:p14="http://schemas.microsoft.com/office/powerpoint/2010/main" val="23225961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Framing Details</a:t>
            </a:r>
            <a:r>
              <a:rPr lang="en-US" dirty="0" smtClean="0"/>
              <a:t>: Ridge Beam</a:t>
            </a:r>
            <a:endParaRPr lang="en-US" dirty="0"/>
          </a:p>
        </p:txBody>
      </p:sp>
      <p:sp>
        <p:nvSpPr>
          <p:cNvPr id="6" name="Content Placeholder 5"/>
          <p:cNvSpPr>
            <a:spLocks noGrp="1"/>
          </p:cNvSpPr>
          <p:nvPr>
            <p:ph idx="1"/>
          </p:nvPr>
        </p:nvSpPr>
        <p:spPr>
          <a:xfrm>
            <a:off x="594467" y="1398145"/>
            <a:ext cx="10970683" cy="4843463"/>
          </a:xfrm>
        </p:spPr>
        <p:txBody>
          <a:bodyPr lIns="0" tIns="0" rIns="0" bIns="0"/>
          <a:lstStyle/>
          <a:p>
            <a:pPr marL="0" indent="0">
              <a:buNone/>
            </a:pPr>
            <a:r>
              <a:rPr lang="en-US" sz="3200" b="1" dirty="0" smtClean="0">
                <a:solidFill>
                  <a:schemeClr val="accent5"/>
                </a:solidFill>
              </a:rPr>
              <a:t>R802.3</a:t>
            </a:r>
          </a:p>
          <a:p>
            <a:pPr marL="0" indent="0">
              <a:buNone/>
            </a:pPr>
            <a:r>
              <a:rPr lang="en-US" altLang="en-US" sz="2800" dirty="0">
                <a:solidFill>
                  <a:schemeClr val="bg1">
                    <a:lumMod val="50000"/>
                  </a:schemeClr>
                </a:solidFill>
              </a:rPr>
              <a:t>Where the roof pitch is less </a:t>
            </a:r>
            <a:r>
              <a:rPr lang="en-US" altLang="en-US" sz="2800" dirty="0" smtClean="0">
                <a:solidFill>
                  <a:schemeClr val="bg1">
                    <a:lumMod val="50000"/>
                  </a:schemeClr>
                </a:solidFill>
              </a:rPr>
              <a:t>3:12 structural members will be designed as beams.</a:t>
            </a:r>
            <a:endParaRPr lang="en-US" altLang="en-US" sz="2800" dirty="0">
              <a:solidFill>
                <a:schemeClr val="bg1">
                  <a:lumMod val="50000"/>
                </a:schemeClr>
              </a:solidFill>
            </a:endParaRPr>
          </a:p>
          <a:p>
            <a:pPr marL="0" indent="0">
              <a:buNone/>
            </a:pPr>
            <a:endParaRPr lang="en-US" altLang="en-US" sz="3200" dirty="0"/>
          </a:p>
          <a:p>
            <a:endParaRPr lang="en-US"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99184" y="2800396"/>
            <a:ext cx="8304245" cy="3441212"/>
          </a:xfrm>
          <a:prstGeom prst="rect">
            <a:avLst/>
          </a:prstGeom>
        </p:spPr>
      </p:pic>
      <p:sp>
        <p:nvSpPr>
          <p:cNvPr id="7" name="TextBox 6"/>
          <p:cNvSpPr txBox="1"/>
          <p:nvPr/>
        </p:nvSpPr>
        <p:spPr bwMode="auto">
          <a:xfrm>
            <a:off x="1261855" y="5399960"/>
            <a:ext cx="2440069"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3200" dirty="0" smtClean="0">
                <a:solidFill>
                  <a:schemeClr val="bg2"/>
                </a:solidFill>
                <a:latin typeface="Arial" panose="020B0604020202020204" pitchFamily="34" charset="0"/>
                <a:cs typeface="Arial" panose="020B0604020202020204" pitchFamily="34" charset="0"/>
              </a:rPr>
              <a:t>Ridge Beam</a:t>
            </a:r>
            <a:endParaRPr kumimoji="1" lang="en-US" sz="2800" dirty="0">
              <a:solidFill>
                <a:schemeClr val="bg2"/>
              </a:solidFill>
              <a:latin typeface="Arial" panose="020B0604020202020204" pitchFamily="34" charset="0"/>
              <a:cs typeface="Arial" panose="020B0604020202020204" pitchFamily="34" charset="0"/>
            </a:endParaRPr>
          </a:p>
        </p:txBody>
      </p:sp>
      <p:cxnSp>
        <p:nvCxnSpPr>
          <p:cNvPr id="3" name="Straight Arrow Connector 2"/>
          <p:cNvCxnSpPr/>
          <p:nvPr/>
        </p:nvCxnSpPr>
        <p:spPr>
          <a:xfrm flipV="1">
            <a:off x="3701924" y="4521002"/>
            <a:ext cx="984376" cy="1041598"/>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Tree>
    <p:custDataLst>
      <p:tags r:id="rId1"/>
    </p:custDataLst>
    <p:extLst>
      <p:ext uri="{BB962C8B-B14F-4D97-AF65-F5344CB8AC3E}">
        <p14:creationId xmlns:p14="http://schemas.microsoft.com/office/powerpoint/2010/main" val="41364260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R802.3.1 Ceiling Joists and Rafter Connections</a:t>
            </a:r>
          </a:p>
        </p:txBody>
      </p:sp>
      <p:sp>
        <p:nvSpPr>
          <p:cNvPr id="7" name="Rectangle 6"/>
          <p:cNvSpPr/>
          <p:nvPr/>
        </p:nvSpPr>
        <p:spPr>
          <a:xfrm>
            <a:off x="1007706" y="1405602"/>
            <a:ext cx="10114383" cy="4804697"/>
          </a:xfrm>
          <a:prstGeom prst="rect">
            <a:avLst/>
          </a:prstGeom>
          <a:solidFill>
            <a:schemeClr val="bg1">
              <a:lumMod val="20000"/>
              <a:lumOff val="80000"/>
            </a:schemeClr>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328055" y="1676400"/>
            <a:ext cx="9794033" cy="5684633"/>
          </a:xfrm>
          <a:prstGeom prst="rect">
            <a:avLst/>
          </a:prstGeom>
        </p:spPr>
        <p:txBody>
          <a:bodyPr wrap="square">
            <a:spAutoFit/>
          </a:bodyPr>
          <a:lstStyle/>
          <a:p>
            <a:pPr marL="0" indent="0">
              <a:buNone/>
            </a:pPr>
            <a:r>
              <a:rPr lang="en-US" altLang="en-US" sz="2800" b="1" dirty="0">
                <a:solidFill>
                  <a:schemeClr val="bg1">
                    <a:lumMod val="50000"/>
                  </a:schemeClr>
                </a:solidFill>
                <a:latin typeface="Arial" panose="020B0604020202020204" pitchFamily="34" charset="0"/>
                <a:cs typeface="Arial" panose="020B0604020202020204" pitchFamily="34" charset="0"/>
              </a:rPr>
              <a:t>Ceiling joists and rafters </a:t>
            </a:r>
            <a:r>
              <a:rPr lang="en-US" altLang="en-US" sz="2800" dirty="0">
                <a:solidFill>
                  <a:schemeClr val="bg1">
                    <a:lumMod val="50000"/>
                  </a:schemeClr>
                </a:solidFill>
                <a:latin typeface="Arial" panose="020B0604020202020204" pitchFamily="34" charset="0"/>
                <a:cs typeface="Arial" panose="020B0604020202020204" pitchFamily="34" charset="0"/>
              </a:rPr>
              <a:t>shall be nailed to each other in accordance with </a:t>
            </a:r>
            <a:r>
              <a:rPr lang="en-US" altLang="en-US" sz="2800" b="1" dirty="0">
                <a:solidFill>
                  <a:schemeClr val="bg1">
                    <a:lumMod val="50000"/>
                  </a:schemeClr>
                </a:solidFill>
                <a:latin typeface="Arial" panose="020B0604020202020204" pitchFamily="34" charset="0"/>
                <a:cs typeface="Arial" panose="020B0604020202020204" pitchFamily="34" charset="0"/>
              </a:rPr>
              <a:t>Table R802.5.1(9)</a:t>
            </a:r>
            <a:r>
              <a:rPr lang="en-US" altLang="en-US" sz="2800" dirty="0">
                <a:solidFill>
                  <a:schemeClr val="bg1">
                    <a:lumMod val="50000"/>
                  </a:schemeClr>
                </a:solidFill>
                <a:latin typeface="Arial" panose="020B0604020202020204" pitchFamily="34" charset="0"/>
                <a:cs typeface="Arial" panose="020B0604020202020204" pitchFamily="34" charset="0"/>
              </a:rPr>
              <a:t>,</a:t>
            </a:r>
            <a:r>
              <a:rPr lang="en-US" altLang="en-US" sz="2800" b="1" dirty="0">
                <a:solidFill>
                  <a:schemeClr val="bg1">
                    <a:lumMod val="50000"/>
                  </a:schemeClr>
                </a:solidFill>
                <a:latin typeface="Arial" panose="020B0604020202020204" pitchFamily="34" charset="0"/>
                <a:cs typeface="Arial" panose="020B0604020202020204" pitchFamily="34" charset="0"/>
              </a:rPr>
              <a:t> </a:t>
            </a:r>
            <a:r>
              <a:rPr lang="en-US" altLang="en-US" sz="2800" dirty="0">
                <a:solidFill>
                  <a:schemeClr val="bg1">
                    <a:lumMod val="50000"/>
                  </a:schemeClr>
                </a:solidFill>
                <a:latin typeface="Arial" panose="020B0604020202020204" pitchFamily="34" charset="0"/>
                <a:cs typeface="Arial" panose="020B0604020202020204" pitchFamily="34" charset="0"/>
              </a:rPr>
              <a:t>and the rafter shall be nailed to the top wall plate in accordance with </a:t>
            </a:r>
            <a:r>
              <a:rPr lang="en-US" altLang="en-US" sz="2800" b="1" dirty="0">
                <a:solidFill>
                  <a:schemeClr val="bg1">
                    <a:lumMod val="50000"/>
                  </a:schemeClr>
                </a:solidFill>
                <a:latin typeface="Arial" panose="020B0604020202020204" pitchFamily="34" charset="0"/>
                <a:cs typeface="Arial" panose="020B0604020202020204" pitchFamily="34" charset="0"/>
              </a:rPr>
              <a:t>Table R602.3(1</a:t>
            </a:r>
            <a:r>
              <a:rPr lang="en-US" altLang="en-US" sz="2800" b="1" dirty="0" smtClean="0">
                <a:solidFill>
                  <a:schemeClr val="bg1">
                    <a:lumMod val="50000"/>
                  </a:schemeClr>
                </a:solidFill>
                <a:latin typeface="Arial" panose="020B0604020202020204" pitchFamily="34" charset="0"/>
                <a:cs typeface="Arial" panose="020B0604020202020204" pitchFamily="34" charset="0"/>
              </a:rPr>
              <a:t>).</a:t>
            </a:r>
          </a:p>
          <a:p>
            <a:pPr marL="0" indent="0">
              <a:buNone/>
            </a:pPr>
            <a:endParaRPr lang="en-US" altLang="en-US" sz="2800" dirty="0">
              <a:solidFill>
                <a:schemeClr val="bg1">
                  <a:lumMod val="50000"/>
                </a:schemeClr>
              </a:solidFill>
              <a:latin typeface="Arial" panose="020B0604020202020204" pitchFamily="34" charset="0"/>
              <a:cs typeface="Arial" panose="020B0604020202020204" pitchFamily="34" charset="0"/>
            </a:endParaRPr>
          </a:p>
          <a:p>
            <a:r>
              <a:rPr lang="en-US" altLang="en-US" sz="2800" b="1" dirty="0">
                <a:solidFill>
                  <a:schemeClr val="bg1">
                    <a:lumMod val="50000"/>
                  </a:schemeClr>
                </a:solidFill>
                <a:latin typeface="Arial" panose="020B0604020202020204" pitchFamily="34" charset="0"/>
                <a:cs typeface="Arial" panose="020B0604020202020204" pitchFamily="34" charset="0"/>
              </a:rPr>
              <a:t>Ceiling joists </a:t>
            </a:r>
            <a:r>
              <a:rPr lang="en-US" altLang="en-US" sz="2800" dirty="0">
                <a:solidFill>
                  <a:schemeClr val="bg1">
                    <a:lumMod val="50000"/>
                  </a:schemeClr>
                </a:solidFill>
                <a:latin typeface="Arial" panose="020B0604020202020204" pitchFamily="34" charset="0"/>
                <a:cs typeface="Arial" panose="020B0604020202020204" pitchFamily="34" charset="0"/>
              </a:rPr>
              <a:t>shall be continuous or securely joined in accordance with </a:t>
            </a:r>
            <a:r>
              <a:rPr lang="en-US" altLang="en-US" sz="2800" b="1" dirty="0">
                <a:solidFill>
                  <a:schemeClr val="bg1">
                    <a:lumMod val="50000"/>
                  </a:schemeClr>
                </a:solidFill>
                <a:latin typeface="Arial" panose="020B0604020202020204" pitchFamily="34" charset="0"/>
                <a:cs typeface="Arial" panose="020B0604020202020204" pitchFamily="34" charset="0"/>
              </a:rPr>
              <a:t>Table R802.5.1(9) </a:t>
            </a:r>
            <a:r>
              <a:rPr lang="en-US" altLang="en-US" sz="2800" dirty="0">
                <a:solidFill>
                  <a:schemeClr val="bg1">
                    <a:lumMod val="50000"/>
                  </a:schemeClr>
                </a:solidFill>
                <a:latin typeface="Arial" panose="020B0604020202020204" pitchFamily="34" charset="0"/>
                <a:cs typeface="Arial" panose="020B0604020202020204" pitchFamily="34" charset="0"/>
              </a:rPr>
              <a:t>where they meet over interior partitions and are nailed to adjacent rafters to provide a continuous tie across the building when such joists are parallel to the </a:t>
            </a:r>
            <a:r>
              <a:rPr lang="en-US" altLang="en-US" sz="2800" dirty="0" smtClean="0">
                <a:solidFill>
                  <a:schemeClr val="bg1">
                    <a:lumMod val="50000"/>
                  </a:schemeClr>
                </a:solidFill>
                <a:latin typeface="Arial" panose="020B0604020202020204" pitchFamily="34" charset="0"/>
                <a:cs typeface="Arial" panose="020B0604020202020204" pitchFamily="34" charset="0"/>
              </a:rPr>
              <a:t>rafters.</a:t>
            </a:r>
            <a:endParaRPr lang="en-US" altLang="en-US" sz="2800" dirty="0">
              <a:solidFill>
                <a:schemeClr val="bg1">
                  <a:lumMod val="50000"/>
                </a:schemeClr>
              </a:solidFill>
              <a:latin typeface="Arial" panose="020B0604020202020204" pitchFamily="34" charset="0"/>
              <a:cs typeface="Arial" panose="020B0604020202020204" pitchFamily="34" charset="0"/>
            </a:endParaRPr>
          </a:p>
          <a:p>
            <a:pPr marL="0" indent="0">
              <a:buNone/>
            </a:pPr>
            <a:endParaRPr lang="en-US" altLang="en-US" sz="2800" dirty="0" smtClean="0">
              <a:solidFill>
                <a:schemeClr val="bg1">
                  <a:lumMod val="50000"/>
                </a:schemeClr>
              </a:solidFill>
              <a:latin typeface="Arial" panose="020B0604020202020204" pitchFamily="34" charset="0"/>
              <a:cs typeface="Arial" panose="020B0604020202020204" pitchFamily="34" charset="0"/>
            </a:endParaRPr>
          </a:p>
          <a:p>
            <a:pPr marL="0" indent="0">
              <a:buNone/>
            </a:pPr>
            <a:endParaRPr lang="en-US" sz="2800" dirty="0">
              <a:solidFill>
                <a:schemeClr val="bg1">
                  <a:lumMod val="50000"/>
                </a:schemeClr>
              </a:solidFill>
              <a:latin typeface="Arial" panose="020B0604020202020204" pitchFamily="34" charset="0"/>
              <a:cs typeface="Arial" panose="020B0604020202020204" pitchFamily="34" charset="0"/>
            </a:endParaRPr>
          </a:p>
          <a:p>
            <a:pPr indent="-228600">
              <a:lnSpc>
                <a:spcPct val="80000"/>
              </a:lnSpc>
              <a:spcBef>
                <a:spcPts val="600"/>
              </a:spcBef>
            </a:pPr>
            <a:endParaRPr lang="en-US" altLang="en-US" sz="2800" dirty="0">
              <a:solidFill>
                <a:schemeClr val="bg1">
                  <a:lumMod val="50000"/>
                </a:schemeClr>
              </a:solidFill>
              <a:latin typeface="Arial" panose="020B0604020202020204" pitchFamily="34" charset="0"/>
              <a:cs typeface="Arial" panose="020B0604020202020204" pitchFamily="34" charset="0"/>
            </a:endParaRPr>
          </a:p>
        </p:txBody>
      </p:sp>
      <p:grpSp>
        <p:nvGrpSpPr>
          <p:cNvPr id="9" name="Group 8"/>
          <p:cNvGrpSpPr/>
          <p:nvPr/>
        </p:nvGrpSpPr>
        <p:grpSpPr>
          <a:xfrm>
            <a:off x="226661" y="1676400"/>
            <a:ext cx="781045" cy="600261"/>
            <a:chOff x="226661" y="1676400"/>
            <a:chExt cx="781045" cy="600261"/>
          </a:xfrm>
        </p:grpSpPr>
        <p:sp>
          <p:nvSpPr>
            <p:cNvPr id="10" name="Oval 9"/>
            <p:cNvSpPr/>
            <p:nvPr/>
          </p:nvSpPr>
          <p:spPr>
            <a:xfrm>
              <a:off x="242160" y="1676400"/>
              <a:ext cx="557939" cy="557939"/>
            </a:xfrm>
            <a:prstGeom prst="ellipse">
              <a:avLst/>
            </a:prstGeom>
            <a:solidFill>
              <a:srgbClr val="FFFFF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bwMode="auto">
            <a:xfrm>
              <a:off x="226661" y="1676400"/>
              <a:ext cx="588936" cy="600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3200" dirty="0" smtClean="0">
                  <a:solidFill>
                    <a:srgbClr val="000000"/>
                  </a:solidFill>
                  <a:latin typeface="Arial" panose="020B0604020202020204" pitchFamily="34" charset="0"/>
                  <a:cs typeface="Arial" panose="020B0604020202020204" pitchFamily="34" charset="0"/>
                </a:rPr>
                <a:t>3</a:t>
              </a:r>
              <a:endParaRPr kumimoji="1" lang="en-US" sz="3200" dirty="0">
                <a:solidFill>
                  <a:srgbClr val="000000"/>
                </a:solidFill>
                <a:latin typeface="Arial" panose="020B0604020202020204" pitchFamily="34" charset="0"/>
                <a:cs typeface="Arial" panose="020B0604020202020204" pitchFamily="34" charset="0"/>
              </a:endParaRPr>
            </a:p>
          </p:txBody>
        </p:sp>
        <p:cxnSp>
          <p:nvCxnSpPr>
            <p:cNvPr id="12" name="Straight Connector 11"/>
            <p:cNvCxnSpPr/>
            <p:nvPr/>
          </p:nvCxnSpPr>
          <p:spPr>
            <a:xfrm>
              <a:off x="800100" y="1937288"/>
              <a:ext cx="207606"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9784172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Framing Details</a:t>
            </a:r>
            <a:r>
              <a:rPr lang="en-US" dirty="0" smtClean="0"/>
              <a:t>: Continuous Tie</a:t>
            </a:r>
            <a:endParaRPr lang="en-US" dirty="0"/>
          </a:p>
        </p:txBody>
      </p:sp>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120449" y="1879818"/>
            <a:ext cx="7951102" cy="4509343"/>
          </a:xfrm>
        </p:spPr>
      </p:pic>
      <p:sp>
        <p:nvSpPr>
          <p:cNvPr id="16" name="Content Placeholder 3"/>
          <p:cNvSpPr txBox="1">
            <a:spLocks/>
          </p:cNvSpPr>
          <p:nvPr/>
        </p:nvSpPr>
        <p:spPr>
          <a:xfrm>
            <a:off x="594471" y="1396164"/>
            <a:ext cx="5302249" cy="4843463"/>
          </a:xfrm>
          <a:prstGeom prst="rect">
            <a:avLst/>
          </a:prstGeom>
        </p:spPr>
        <p:txBody>
          <a:bodyPr vert="horz" lIns="0" tIns="0" rIns="0" bIns="0" rtlCol="0">
            <a:norm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r>
              <a:rPr lang="en-US" sz="2800" b="1" dirty="0" smtClean="0">
                <a:solidFill>
                  <a:schemeClr val="accent5"/>
                </a:solidFill>
              </a:rPr>
              <a:t>R802.3.1</a:t>
            </a:r>
            <a:endParaRPr lang="en-US" altLang="en-US" sz="2800" dirty="0" smtClean="0"/>
          </a:p>
        </p:txBody>
      </p:sp>
      <p:grpSp>
        <p:nvGrpSpPr>
          <p:cNvPr id="30" name="Group 29"/>
          <p:cNvGrpSpPr/>
          <p:nvPr/>
        </p:nvGrpSpPr>
        <p:grpSpPr>
          <a:xfrm>
            <a:off x="3812362" y="2249754"/>
            <a:ext cx="5212048" cy="2246052"/>
            <a:chOff x="3812362" y="2249754"/>
            <a:chExt cx="5212048" cy="2246052"/>
          </a:xfrm>
        </p:grpSpPr>
        <p:sp>
          <p:nvSpPr>
            <p:cNvPr id="17" name="TextBox 16"/>
            <p:cNvSpPr txBox="1"/>
            <p:nvPr/>
          </p:nvSpPr>
          <p:spPr bwMode="auto">
            <a:xfrm>
              <a:off x="5403031" y="2696806"/>
              <a:ext cx="1322776"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rgbClr val="000000"/>
                  </a:solidFill>
                  <a:latin typeface="Arial" panose="020B0604020202020204" pitchFamily="34" charset="0"/>
                  <a:cs typeface="Arial" panose="020B0604020202020204" pitchFamily="34" charset="0"/>
                </a:rPr>
                <a:t>Ridge Board</a:t>
              </a:r>
              <a:endParaRPr kumimoji="1" lang="en-US" sz="1600" dirty="0">
                <a:solidFill>
                  <a:srgbClr val="000000"/>
                </a:solidFill>
                <a:latin typeface="Arial" panose="020B0604020202020204" pitchFamily="34" charset="0"/>
                <a:cs typeface="Arial" panose="020B0604020202020204" pitchFamily="34" charset="0"/>
              </a:endParaRPr>
            </a:p>
          </p:txBody>
        </p:sp>
        <p:sp>
          <p:nvSpPr>
            <p:cNvPr id="18" name="TextBox 17"/>
            <p:cNvSpPr txBox="1"/>
            <p:nvPr/>
          </p:nvSpPr>
          <p:spPr bwMode="auto">
            <a:xfrm>
              <a:off x="8280318" y="2249754"/>
              <a:ext cx="744092"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rgbClr val="000000"/>
                  </a:solidFill>
                  <a:latin typeface="Arial" panose="020B0604020202020204" pitchFamily="34" charset="0"/>
                  <a:cs typeface="Arial" panose="020B0604020202020204" pitchFamily="34" charset="0"/>
                </a:rPr>
                <a:t>Rafter</a:t>
              </a:r>
              <a:endParaRPr kumimoji="1" lang="en-US" sz="1600" dirty="0">
                <a:solidFill>
                  <a:srgbClr val="000000"/>
                </a:solidFill>
                <a:latin typeface="Arial" panose="020B0604020202020204" pitchFamily="34" charset="0"/>
                <a:cs typeface="Arial" panose="020B0604020202020204" pitchFamily="34" charset="0"/>
              </a:endParaRPr>
            </a:p>
          </p:txBody>
        </p:sp>
        <p:sp>
          <p:nvSpPr>
            <p:cNvPr id="19" name="TextBox 18"/>
            <p:cNvSpPr txBox="1"/>
            <p:nvPr/>
          </p:nvSpPr>
          <p:spPr bwMode="auto">
            <a:xfrm>
              <a:off x="3812362" y="4157264"/>
              <a:ext cx="60623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rgbClr val="000000"/>
                  </a:solidFill>
                  <a:latin typeface="Arial" panose="020B0604020202020204" pitchFamily="34" charset="0"/>
                  <a:cs typeface="Arial" panose="020B0604020202020204" pitchFamily="34" charset="0"/>
                </a:rPr>
                <a:t>Joist</a:t>
              </a:r>
              <a:endParaRPr kumimoji="1" lang="en-US" sz="1600" dirty="0">
                <a:solidFill>
                  <a:srgbClr val="000000"/>
                </a:solidFill>
                <a:latin typeface="Arial" panose="020B0604020202020204" pitchFamily="34" charset="0"/>
                <a:cs typeface="Arial" panose="020B0604020202020204" pitchFamily="34" charset="0"/>
              </a:endParaRPr>
            </a:p>
          </p:txBody>
        </p:sp>
        <p:cxnSp>
          <p:nvCxnSpPr>
            <p:cNvPr id="21" name="Straight Arrow Connector 20"/>
            <p:cNvCxnSpPr/>
            <p:nvPr/>
          </p:nvCxnSpPr>
          <p:spPr>
            <a:xfrm flipH="1" flipV="1">
              <a:off x="6091237" y="2324199"/>
              <a:ext cx="6654" cy="35466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p:cNvCxnSpPr/>
            <p:nvPr/>
          </p:nvCxnSpPr>
          <p:spPr>
            <a:xfrm flipH="1">
              <a:off x="8249631" y="2623167"/>
              <a:ext cx="318535" cy="31853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flipV="1">
              <a:off x="4418596" y="4009246"/>
              <a:ext cx="391529" cy="30831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nvGrpSpPr>
          <p:cNvPr id="47" name="Group 46"/>
          <p:cNvGrpSpPr/>
          <p:nvPr/>
        </p:nvGrpSpPr>
        <p:grpSpPr>
          <a:xfrm>
            <a:off x="2853324" y="3243485"/>
            <a:ext cx="6298563" cy="1074075"/>
            <a:chOff x="2850766" y="3248025"/>
            <a:chExt cx="6298563" cy="1074075"/>
          </a:xfrm>
        </p:grpSpPr>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34881" y="3365485"/>
              <a:ext cx="368384" cy="127029"/>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84203" y="3365485"/>
              <a:ext cx="368384" cy="127029"/>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50766" y="4045992"/>
              <a:ext cx="368384" cy="127029"/>
            </a:xfrm>
            <a:prstGeom prst="rect">
              <a:avLst/>
            </a:prstGeom>
          </p:spPr>
        </p:pic>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780945" y="4045992"/>
              <a:ext cx="368384" cy="127029"/>
            </a:xfrm>
            <a:prstGeom prst="rect">
              <a:avLst/>
            </a:prstGeom>
          </p:spPr>
        </p:pic>
        <p:sp>
          <p:nvSpPr>
            <p:cNvPr id="15" name="Rectangle 14"/>
            <p:cNvSpPr/>
            <p:nvPr/>
          </p:nvSpPr>
          <p:spPr>
            <a:xfrm>
              <a:off x="3886200" y="3248025"/>
              <a:ext cx="4257675" cy="3714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3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59683" y="3539518"/>
              <a:ext cx="368384" cy="127029"/>
            </a:xfrm>
            <a:prstGeom prst="rect">
              <a:avLst/>
            </a:prstGeom>
          </p:spPr>
        </p:pic>
        <p:pic>
          <p:nvPicPr>
            <p:cNvPr id="34" name="Picture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50212" y="3539518"/>
              <a:ext cx="368384" cy="127029"/>
            </a:xfrm>
            <a:prstGeom prst="rect">
              <a:avLst/>
            </a:prstGeom>
          </p:spPr>
        </p:pic>
        <p:sp>
          <p:nvSpPr>
            <p:cNvPr id="36" name="TextBox 35"/>
            <p:cNvSpPr txBox="1"/>
            <p:nvPr/>
          </p:nvSpPr>
          <p:spPr bwMode="auto">
            <a:xfrm>
              <a:off x="5337147" y="3392104"/>
              <a:ext cx="1492694"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dirty="0" smtClean="0">
                  <a:solidFill>
                    <a:schemeClr val="accent6"/>
                  </a:solidFill>
                  <a:latin typeface="Arial" panose="020B0604020202020204" pitchFamily="34" charset="0"/>
                  <a:cs typeface="Arial" panose="020B0604020202020204" pitchFamily="34" charset="0"/>
                </a:rPr>
                <a:t>compression</a:t>
              </a:r>
              <a:endParaRPr kumimoji="1" lang="en-US" dirty="0">
                <a:solidFill>
                  <a:schemeClr val="accent6"/>
                </a:solidFill>
                <a:latin typeface="Arial" panose="020B0604020202020204" pitchFamily="34" charset="0"/>
                <a:cs typeface="Arial" panose="020B0604020202020204" pitchFamily="34" charset="0"/>
              </a:endParaRPr>
            </a:p>
          </p:txBody>
        </p:sp>
        <p:sp>
          <p:nvSpPr>
            <p:cNvPr id="37" name="TextBox 36"/>
            <p:cNvSpPr txBox="1"/>
            <p:nvPr/>
          </p:nvSpPr>
          <p:spPr bwMode="auto">
            <a:xfrm>
              <a:off x="5656896" y="3952780"/>
              <a:ext cx="928437"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dirty="0" smtClean="0">
                  <a:solidFill>
                    <a:schemeClr val="accent6"/>
                  </a:solidFill>
                  <a:latin typeface="Arial" panose="020B0604020202020204" pitchFamily="34" charset="0"/>
                  <a:cs typeface="Arial" panose="020B0604020202020204" pitchFamily="34" charset="0"/>
                </a:rPr>
                <a:t>tension</a:t>
              </a:r>
              <a:endParaRPr kumimoji="1" lang="en-US" dirty="0">
                <a:solidFill>
                  <a:schemeClr val="accent6"/>
                </a:solidFill>
                <a:latin typeface="Arial" panose="020B0604020202020204" pitchFamily="34" charset="0"/>
                <a:cs typeface="Arial" panose="020B0604020202020204" pitchFamily="34" charset="0"/>
              </a:endParaRPr>
            </a:p>
          </p:txBody>
        </p:sp>
      </p:grpSp>
      <p:grpSp>
        <p:nvGrpSpPr>
          <p:cNvPr id="29" name="Group 28"/>
          <p:cNvGrpSpPr/>
          <p:nvPr/>
        </p:nvGrpSpPr>
        <p:grpSpPr>
          <a:xfrm>
            <a:off x="2519914" y="1327152"/>
            <a:ext cx="7142645" cy="345038"/>
            <a:chOff x="2507187" y="1327152"/>
            <a:chExt cx="7142645" cy="345038"/>
          </a:xfrm>
        </p:grpSpPr>
        <p:cxnSp>
          <p:nvCxnSpPr>
            <p:cNvPr id="20" name="Straight Arrow Connector 19"/>
            <p:cNvCxnSpPr/>
            <p:nvPr/>
          </p:nvCxnSpPr>
          <p:spPr>
            <a:xfrm>
              <a:off x="2507187" y="1327152"/>
              <a:ext cx="0" cy="345038"/>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1" name="Straight Arrow Connector 30"/>
            <p:cNvCxnSpPr/>
            <p:nvPr/>
          </p:nvCxnSpPr>
          <p:spPr>
            <a:xfrm>
              <a:off x="3150967" y="1327152"/>
              <a:ext cx="0" cy="345038"/>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p:cNvCxnSpPr/>
            <p:nvPr/>
          </p:nvCxnSpPr>
          <p:spPr>
            <a:xfrm>
              <a:off x="3794747" y="1327152"/>
              <a:ext cx="0" cy="345038"/>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8" name="Straight Arrow Connector 37"/>
            <p:cNvCxnSpPr/>
            <p:nvPr/>
          </p:nvCxnSpPr>
          <p:spPr>
            <a:xfrm>
              <a:off x="4438527" y="1327152"/>
              <a:ext cx="0" cy="345038"/>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9" name="Straight Arrow Connector 38"/>
            <p:cNvCxnSpPr/>
            <p:nvPr/>
          </p:nvCxnSpPr>
          <p:spPr>
            <a:xfrm>
              <a:off x="5082307" y="1327152"/>
              <a:ext cx="0" cy="345038"/>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40" name="Straight Arrow Connector 39"/>
            <p:cNvCxnSpPr/>
            <p:nvPr/>
          </p:nvCxnSpPr>
          <p:spPr>
            <a:xfrm>
              <a:off x="5726087" y="1327152"/>
              <a:ext cx="0" cy="345038"/>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41" name="Straight Arrow Connector 40"/>
            <p:cNvCxnSpPr/>
            <p:nvPr/>
          </p:nvCxnSpPr>
          <p:spPr>
            <a:xfrm>
              <a:off x="6369867" y="1327152"/>
              <a:ext cx="0" cy="345038"/>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42" name="Straight Arrow Connector 41"/>
            <p:cNvCxnSpPr/>
            <p:nvPr/>
          </p:nvCxnSpPr>
          <p:spPr>
            <a:xfrm>
              <a:off x="8301207" y="1327152"/>
              <a:ext cx="0" cy="345038"/>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43" name="Straight Arrow Connector 42"/>
            <p:cNvCxnSpPr/>
            <p:nvPr/>
          </p:nvCxnSpPr>
          <p:spPr>
            <a:xfrm>
              <a:off x="8944982" y="1327152"/>
              <a:ext cx="0" cy="345038"/>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44" name="Straight Arrow Connector 43"/>
            <p:cNvCxnSpPr/>
            <p:nvPr/>
          </p:nvCxnSpPr>
          <p:spPr>
            <a:xfrm>
              <a:off x="7013647" y="1327152"/>
              <a:ext cx="0" cy="345038"/>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45" name="Straight Arrow Connector 44"/>
            <p:cNvCxnSpPr/>
            <p:nvPr/>
          </p:nvCxnSpPr>
          <p:spPr>
            <a:xfrm>
              <a:off x="7657427" y="1327152"/>
              <a:ext cx="0" cy="345038"/>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46" name="Straight Arrow Connector 45"/>
            <p:cNvCxnSpPr/>
            <p:nvPr/>
          </p:nvCxnSpPr>
          <p:spPr>
            <a:xfrm>
              <a:off x="9649832" y="1327152"/>
              <a:ext cx="0" cy="345038"/>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grpSp>
      <p:pic>
        <p:nvPicPr>
          <p:cNvPr id="48" name="Content Placeholder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625173" y="2778944"/>
            <a:ext cx="9033494" cy="3610217"/>
          </a:xfrm>
          <a:prstGeom prst="rect">
            <a:avLst/>
          </a:prstGeom>
        </p:spPr>
      </p:pic>
    </p:spTree>
    <p:custDataLst>
      <p:tags r:id="rId1"/>
    </p:custDataLst>
    <p:extLst>
      <p:ext uri="{BB962C8B-B14F-4D97-AF65-F5344CB8AC3E}">
        <p14:creationId xmlns:p14="http://schemas.microsoft.com/office/powerpoint/2010/main" val="1838061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xit" presetSubtype="0" fill="hold" nodeType="afterEffect">
                                  <p:stCondLst>
                                    <p:cond delay="0"/>
                                  </p:stCondLst>
                                  <p:childTnLst>
                                    <p:animEffect transition="out" filter="fade">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par>
                                <p:cTn id="14" presetID="10" presetClass="entr" presetSubtype="0"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xit" presetSubtype="0" fill="hold" nodeType="withEffect">
                                  <p:stCondLst>
                                    <p:cond delay="0"/>
                                  </p:stCondLst>
                                  <p:childTnLst>
                                    <p:animEffect transition="out" filter="fade">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Fastening Table R802.5.1(9) </a:t>
            </a:r>
            <a:endParaRPr lang="en-US" dirty="0"/>
          </a:p>
        </p:txBody>
      </p:sp>
      <p:sp>
        <p:nvSpPr>
          <p:cNvPr id="3" name="Content Placeholder 2"/>
          <p:cNvSpPr>
            <a:spLocks noGrp="1"/>
          </p:cNvSpPr>
          <p:nvPr>
            <p:ph idx="10"/>
          </p:nvPr>
        </p:nvSpPr>
        <p:spPr/>
        <p:txBody>
          <a:bodyPr/>
          <a:lstStyle/>
          <a:p>
            <a:endParaRPr lang="en-US" dirty="0"/>
          </a:p>
        </p:txBody>
      </p:sp>
      <p:grpSp>
        <p:nvGrpSpPr>
          <p:cNvPr id="18" name="Group 17"/>
          <p:cNvGrpSpPr/>
          <p:nvPr/>
        </p:nvGrpSpPr>
        <p:grpSpPr>
          <a:xfrm>
            <a:off x="1924363" y="1307320"/>
            <a:ext cx="8615320" cy="6398174"/>
            <a:chOff x="2576075" y="1194107"/>
            <a:chExt cx="7404694" cy="5499102"/>
          </a:xfrm>
        </p:grpSpPr>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2576075" y="1194107"/>
              <a:ext cx="7404694" cy="54991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Rectangle 3"/>
            <p:cNvSpPr/>
            <p:nvPr/>
          </p:nvSpPr>
          <p:spPr>
            <a:xfrm>
              <a:off x="3200698" y="5242508"/>
              <a:ext cx="2076450" cy="17145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877099" y="2543175"/>
              <a:ext cx="400050" cy="289560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238923" y="2081459"/>
              <a:ext cx="441329" cy="20002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Rectangle 11"/>
          <p:cNvSpPr/>
          <p:nvPr/>
        </p:nvSpPr>
        <p:spPr>
          <a:xfrm>
            <a:off x="4585563" y="2844550"/>
            <a:ext cx="497514" cy="3169534"/>
          </a:xfrm>
          <a:prstGeom prst="rect">
            <a:avLst/>
          </a:pr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651108" y="6003231"/>
            <a:ext cx="1950482" cy="199481"/>
          </a:xfrm>
          <a:prstGeom prst="rect">
            <a:avLst/>
          </a:pr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41332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Fastening Table R602.3.1</a:t>
            </a:r>
            <a:endParaRPr lang="en-US" dirty="0"/>
          </a:p>
        </p:txBody>
      </p:sp>
      <p:sp>
        <p:nvSpPr>
          <p:cNvPr id="34" name="Rectangle 33"/>
          <p:cNvSpPr/>
          <p:nvPr/>
        </p:nvSpPr>
        <p:spPr>
          <a:xfrm>
            <a:off x="590550" y="1327152"/>
            <a:ext cx="11010900" cy="685912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335682" y="1327152"/>
            <a:ext cx="9484658" cy="6515724"/>
            <a:chOff x="1335682" y="1327152"/>
            <a:chExt cx="9484658" cy="6515724"/>
          </a:xfrm>
        </p:grpSpPr>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5682" y="1327152"/>
              <a:ext cx="9484658" cy="6515724"/>
            </a:xfrm>
            <a:prstGeom prst="rect">
              <a:avLst/>
            </a:prstGeom>
            <a:effectLst>
              <a:outerShdw blurRad="50800" dist="38100" dir="5400000" algn="t" rotWithShape="0">
                <a:prstClr val="black">
                  <a:alpha val="40000"/>
                </a:prstClr>
              </a:outerShdw>
            </a:effectLst>
          </p:spPr>
        </p:pic>
        <p:sp>
          <p:nvSpPr>
            <p:cNvPr id="10" name="Rectangle 9"/>
            <p:cNvSpPr/>
            <p:nvPr/>
          </p:nvSpPr>
          <p:spPr>
            <a:xfrm>
              <a:off x="1477603" y="4489052"/>
              <a:ext cx="9171257" cy="528997"/>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1477603" y="5835438"/>
              <a:ext cx="9186035" cy="661052"/>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Rectangle 7"/>
          <p:cNvSpPr/>
          <p:nvPr/>
        </p:nvSpPr>
        <p:spPr>
          <a:xfrm>
            <a:off x="1484991" y="3052298"/>
            <a:ext cx="9171257" cy="619365"/>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2323376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Content Placeholder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7885" y="1676400"/>
            <a:ext cx="4229331" cy="4813041"/>
          </a:xfrm>
          <a:prstGeom prst="rect">
            <a:avLst/>
          </a:prstGeom>
        </p:spPr>
      </p:pic>
      <p:sp>
        <p:nvSpPr>
          <p:cNvPr id="5" name="Title 4"/>
          <p:cNvSpPr>
            <a:spLocks noGrp="1"/>
          </p:cNvSpPr>
          <p:nvPr>
            <p:ph type="title"/>
          </p:nvPr>
        </p:nvSpPr>
        <p:spPr/>
        <p:txBody>
          <a:bodyPr/>
          <a:lstStyle/>
          <a:p>
            <a:r>
              <a:rPr lang="en-US" dirty="0" smtClean="0"/>
              <a:t>Rafter and Joist </a:t>
            </a:r>
            <a:r>
              <a:rPr lang="en-US" dirty="0"/>
              <a:t>Fastening Connection</a:t>
            </a:r>
          </a:p>
        </p:txBody>
      </p:sp>
      <p:grpSp>
        <p:nvGrpSpPr>
          <p:cNvPr id="10" name="Group 9"/>
          <p:cNvGrpSpPr/>
          <p:nvPr/>
        </p:nvGrpSpPr>
        <p:grpSpPr>
          <a:xfrm>
            <a:off x="571500" y="1368614"/>
            <a:ext cx="4241800" cy="1102207"/>
            <a:chOff x="-1726566" y="2631548"/>
            <a:chExt cx="3923666" cy="1102207"/>
          </a:xfrm>
        </p:grpSpPr>
        <p:sp>
          <p:nvSpPr>
            <p:cNvPr id="9" name="Rounded Rectangle 8"/>
            <p:cNvSpPr/>
            <p:nvPr/>
          </p:nvSpPr>
          <p:spPr>
            <a:xfrm>
              <a:off x="-1726566" y="2631548"/>
              <a:ext cx="3923666" cy="1102207"/>
            </a:xfrm>
            <a:prstGeom prst="round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bwMode="auto">
            <a:xfrm>
              <a:off x="-1625173" y="2696886"/>
              <a:ext cx="3822273" cy="1013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noAutofit/>
            </a:bodyPr>
            <a:lstStyle/>
            <a:p>
              <a:r>
                <a:rPr lang="en-US" sz="2000" b="1" dirty="0" smtClean="0">
                  <a:solidFill>
                    <a:schemeClr val="accent1"/>
                  </a:solidFill>
                  <a:latin typeface="Arial" panose="020B0604020202020204" pitchFamily="34" charset="0"/>
                  <a:cs typeface="Arial" panose="020B0604020202020204" pitchFamily="34" charset="0"/>
                </a:rPr>
                <a:t>Table R602.3.1*</a:t>
              </a:r>
            </a:p>
            <a:p>
              <a:r>
                <a:rPr lang="en-US" sz="2000" dirty="0" smtClean="0">
                  <a:solidFill>
                    <a:schemeClr val="bg1">
                      <a:lumMod val="50000"/>
                    </a:schemeClr>
                  </a:solidFill>
                  <a:latin typeface="Arial" panose="020B0604020202020204" pitchFamily="34" charset="0"/>
                  <a:cs typeface="Arial" panose="020B0604020202020204" pitchFamily="34" charset="0"/>
                </a:rPr>
                <a:t>Three 10d nails rafter to plate</a:t>
              </a:r>
            </a:p>
            <a:p>
              <a:r>
                <a:rPr kumimoji="1" lang="en-US" sz="2000" dirty="0" smtClean="0">
                  <a:solidFill>
                    <a:schemeClr val="bg1">
                      <a:lumMod val="50000"/>
                    </a:schemeClr>
                  </a:solidFill>
                  <a:latin typeface="Arial" panose="020B0604020202020204" pitchFamily="34" charset="0"/>
                  <a:cs typeface="Arial" panose="020B0604020202020204" pitchFamily="34" charset="0"/>
                </a:rPr>
                <a:t>Two on one side, one on the other</a:t>
              </a:r>
              <a:endParaRPr kumimoji="1" lang="en-US" sz="2000" dirty="0">
                <a:solidFill>
                  <a:schemeClr val="bg1">
                    <a:lumMod val="50000"/>
                  </a:schemeClr>
                </a:solidFill>
                <a:latin typeface="Arial" panose="020B0604020202020204" pitchFamily="34" charset="0"/>
                <a:cs typeface="Arial" panose="020B0604020202020204" pitchFamily="34" charset="0"/>
              </a:endParaRPr>
            </a:p>
          </p:txBody>
        </p:sp>
      </p:grpSp>
      <p:grpSp>
        <p:nvGrpSpPr>
          <p:cNvPr id="27" name="Group 26"/>
          <p:cNvGrpSpPr/>
          <p:nvPr/>
        </p:nvGrpSpPr>
        <p:grpSpPr>
          <a:xfrm>
            <a:off x="7340603" y="2104746"/>
            <a:ext cx="4241800" cy="1142790"/>
            <a:chOff x="6654800" y="3417935"/>
            <a:chExt cx="4241800" cy="1142790"/>
          </a:xfrm>
        </p:grpSpPr>
        <p:sp>
          <p:nvSpPr>
            <p:cNvPr id="24" name="Rounded Rectangle 23"/>
            <p:cNvSpPr/>
            <p:nvPr/>
          </p:nvSpPr>
          <p:spPr>
            <a:xfrm>
              <a:off x="6654800" y="3417935"/>
              <a:ext cx="4241800" cy="1142790"/>
            </a:xfrm>
            <a:prstGeom prst="round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bwMode="auto">
            <a:xfrm>
              <a:off x="6847916" y="3468978"/>
              <a:ext cx="3756584" cy="101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r>
                <a:rPr lang="en-US" sz="2000" b="1" dirty="0" smtClean="0">
                  <a:solidFill>
                    <a:schemeClr val="bg1">
                      <a:lumMod val="50000"/>
                    </a:schemeClr>
                  </a:solidFill>
                  <a:latin typeface="Arial" panose="020B0604020202020204" pitchFamily="34" charset="0"/>
                  <a:cs typeface="Arial" panose="020B0604020202020204" pitchFamily="34" charset="0"/>
                </a:rPr>
                <a:t>Table R802.5.1(9) </a:t>
              </a:r>
            </a:p>
            <a:p>
              <a:r>
                <a:rPr lang="en-US" sz="2000" dirty="0" smtClean="0">
                  <a:solidFill>
                    <a:schemeClr val="bg1">
                      <a:lumMod val="50000"/>
                    </a:schemeClr>
                  </a:solidFill>
                  <a:latin typeface="Arial" panose="020B0604020202020204" pitchFamily="34" charset="0"/>
                  <a:cs typeface="Arial" panose="020B0604020202020204" pitchFamily="34" charset="0"/>
                </a:rPr>
                <a:t>Face </a:t>
              </a:r>
              <a:r>
                <a:rPr lang="en-US" sz="2000" dirty="0">
                  <a:solidFill>
                    <a:schemeClr val="bg1">
                      <a:lumMod val="50000"/>
                    </a:schemeClr>
                  </a:solidFill>
                  <a:latin typeface="Arial" panose="020B0604020202020204" pitchFamily="34" charset="0"/>
                  <a:cs typeface="Arial" panose="020B0604020202020204" pitchFamily="34" charset="0"/>
                </a:rPr>
                <a:t>n</a:t>
              </a:r>
              <a:r>
                <a:rPr lang="en-US" sz="2000" dirty="0" smtClean="0">
                  <a:solidFill>
                    <a:schemeClr val="bg1">
                      <a:lumMod val="50000"/>
                    </a:schemeClr>
                  </a:solidFill>
                  <a:latin typeface="Arial" panose="020B0604020202020204" pitchFamily="34" charset="0"/>
                  <a:cs typeface="Arial" panose="020B0604020202020204" pitchFamily="34" charset="0"/>
                </a:rPr>
                <a:t>ailing </a:t>
              </a:r>
              <a:r>
                <a:rPr lang="en-US" sz="2000" dirty="0">
                  <a:solidFill>
                    <a:schemeClr val="bg1">
                      <a:lumMod val="50000"/>
                    </a:schemeClr>
                  </a:solidFill>
                  <a:latin typeface="Arial" panose="020B0604020202020204" pitchFamily="34" charset="0"/>
                  <a:cs typeface="Arial" panose="020B0604020202020204" pitchFamily="34" charset="0"/>
                </a:rPr>
                <a:t>of Rafter to </a:t>
              </a:r>
              <a:r>
                <a:rPr lang="en-US" sz="2000" dirty="0" smtClean="0">
                  <a:solidFill>
                    <a:schemeClr val="bg1">
                      <a:lumMod val="50000"/>
                    </a:schemeClr>
                  </a:solidFill>
                  <a:latin typeface="Arial" panose="020B0604020202020204" pitchFamily="34" charset="0"/>
                  <a:cs typeface="Arial" panose="020B0604020202020204" pitchFamily="34" charset="0"/>
                </a:rPr>
                <a:t>Joist </a:t>
              </a:r>
            </a:p>
            <a:p>
              <a:r>
                <a:rPr lang="en-US" sz="2000" dirty="0" smtClean="0">
                  <a:solidFill>
                    <a:schemeClr val="bg1">
                      <a:lumMod val="50000"/>
                    </a:schemeClr>
                  </a:solidFill>
                  <a:latin typeface="Arial" panose="020B0604020202020204" pitchFamily="34" charset="0"/>
                  <a:cs typeface="Arial" panose="020B0604020202020204" pitchFamily="34" charset="0"/>
                </a:rPr>
                <a:t>Using nine 16d nails</a:t>
              </a:r>
              <a:endParaRPr kumimoji="1" lang="en-US" sz="2000" b="1" dirty="0">
                <a:solidFill>
                  <a:schemeClr val="bg1">
                    <a:lumMod val="50000"/>
                  </a:schemeClr>
                </a:solidFill>
                <a:latin typeface="Arial" panose="020B0604020202020204" pitchFamily="34" charset="0"/>
                <a:cs typeface="Arial" panose="020B0604020202020204" pitchFamily="34" charset="0"/>
              </a:endParaRPr>
            </a:p>
          </p:txBody>
        </p:sp>
      </p:grpSp>
      <p:grpSp>
        <p:nvGrpSpPr>
          <p:cNvPr id="21" name="Group 20"/>
          <p:cNvGrpSpPr/>
          <p:nvPr/>
        </p:nvGrpSpPr>
        <p:grpSpPr>
          <a:xfrm>
            <a:off x="7354463" y="3423476"/>
            <a:ext cx="4241800" cy="1447800"/>
            <a:chOff x="7378700" y="3517428"/>
            <a:chExt cx="4241800" cy="1447800"/>
          </a:xfrm>
        </p:grpSpPr>
        <p:sp>
          <p:nvSpPr>
            <p:cNvPr id="22" name="Rounded Rectangle 21"/>
            <p:cNvSpPr/>
            <p:nvPr/>
          </p:nvSpPr>
          <p:spPr>
            <a:xfrm>
              <a:off x="7378700" y="3517428"/>
              <a:ext cx="4241800" cy="1224432"/>
            </a:xfrm>
            <a:prstGeom prst="round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bwMode="auto">
            <a:xfrm>
              <a:off x="7594006" y="3626813"/>
              <a:ext cx="3726427" cy="1338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noAutofit/>
            </a:bodyPr>
            <a:lstStyle/>
            <a:p>
              <a:r>
                <a:rPr lang="en-US" sz="2000" b="1" dirty="0" smtClean="0">
                  <a:solidFill>
                    <a:schemeClr val="accent1"/>
                  </a:solidFill>
                  <a:latin typeface="Arial" panose="020B0604020202020204" pitchFamily="34" charset="0"/>
                  <a:cs typeface="Arial" panose="020B0604020202020204" pitchFamily="34" charset="0"/>
                </a:rPr>
                <a:t>Table R602.3.1</a:t>
              </a:r>
            </a:p>
            <a:p>
              <a:r>
                <a:rPr lang="en-US" sz="2000" dirty="0" smtClean="0">
                  <a:solidFill>
                    <a:schemeClr val="bg1">
                      <a:lumMod val="50000"/>
                    </a:schemeClr>
                  </a:solidFill>
                  <a:latin typeface="Arial" panose="020B0604020202020204" pitchFamily="34" charset="0"/>
                  <a:cs typeface="Arial" panose="020B0604020202020204" pitchFamily="34" charset="0"/>
                </a:rPr>
                <a:t>Four </a:t>
              </a:r>
              <a:r>
                <a:rPr lang="en-US" sz="2000" dirty="0">
                  <a:solidFill>
                    <a:schemeClr val="bg1">
                      <a:lumMod val="50000"/>
                    </a:schemeClr>
                  </a:solidFill>
                  <a:latin typeface="Arial" panose="020B0604020202020204" pitchFamily="34" charset="0"/>
                  <a:cs typeface="Arial" panose="020B0604020202020204" pitchFamily="34" charset="0"/>
                </a:rPr>
                <a:t>8d nails ceiling joist to top </a:t>
              </a:r>
              <a:r>
                <a:rPr lang="en-US" sz="2000" dirty="0" smtClean="0">
                  <a:solidFill>
                    <a:schemeClr val="bg1">
                      <a:lumMod val="50000"/>
                    </a:schemeClr>
                  </a:solidFill>
                  <a:latin typeface="Arial" panose="020B0604020202020204" pitchFamily="34" charset="0"/>
                  <a:cs typeface="Arial" panose="020B0604020202020204" pitchFamily="34" charset="0"/>
                </a:rPr>
                <a:t>plate connection</a:t>
              </a:r>
              <a:endParaRPr kumimoji="1" lang="en-US" sz="2000" dirty="0">
                <a:solidFill>
                  <a:schemeClr val="bg1">
                    <a:lumMod val="50000"/>
                  </a:schemeClr>
                </a:solidFill>
                <a:latin typeface="Arial" panose="020B0604020202020204" pitchFamily="34" charset="0"/>
                <a:cs typeface="Arial" panose="020B0604020202020204" pitchFamily="34" charset="0"/>
              </a:endParaRPr>
            </a:p>
          </p:txBody>
        </p:sp>
      </p:grpSp>
      <p:cxnSp>
        <p:nvCxnSpPr>
          <p:cNvPr id="30" name="Straight Arrow Connector 29"/>
          <p:cNvCxnSpPr/>
          <p:nvPr/>
        </p:nvCxnSpPr>
        <p:spPr>
          <a:xfrm flipH="1">
            <a:off x="5231562" y="4211747"/>
            <a:ext cx="2122901" cy="43616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H="1">
            <a:off x="5668600" y="3199773"/>
            <a:ext cx="1791529" cy="74106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nvGrpSpPr>
          <p:cNvPr id="26" name="Group 25"/>
          <p:cNvGrpSpPr/>
          <p:nvPr/>
        </p:nvGrpSpPr>
        <p:grpSpPr>
          <a:xfrm>
            <a:off x="571500" y="3704702"/>
            <a:ext cx="2382165" cy="2784740"/>
            <a:chOff x="-1099509" y="2668334"/>
            <a:chExt cx="3828762" cy="1147833"/>
          </a:xfrm>
        </p:grpSpPr>
        <p:sp>
          <p:nvSpPr>
            <p:cNvPr id="28" name="Rounded Rectangle 27"/>
            <p:cNvSpPr/>
            <p:nvPr/>
          </p:nvSpPr>
          <p:spPr>
            <a:xfrm>
              <a:off x="-1099509" y="2668334"/>
              <a:ext cx="3492384" cy="1102207"/>
            </a:xfrm>
            <a:prstGeom prst="round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bwMode="auto">
            <a:xfrm>
              <a:off x="-946293" y="2690403"/>
              <a:ext cx="3675546" cy="1125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noAutofit/>
            </a:bodyPr>
            <a:lstStyle/>
            <a:p>
              <a:r>
                <a:rPr lang="en-US" sz="2000" b="1" dirty="0" smtClean="0">
                  <a:solidFill>
                    <a:schemeClr val="accent1"/>
                  </a:solidFill>
                  <a:latin typeface="Arial" panose="020B0604020202020204" pitchFamily="34" charset="0"/>
                  <a:cs typeface="Arial" panose="020B0604020202020204" pitchFamily="34" charset="0"/>
                </a:rPr>
                <a:t>*Footnote </a:t>
              </a:r>
              <a:r>
                <a:rPr lang="en-US" sz="2000" b="1" dirty="0" err="1" smtClean="0">
                  <a:solidFill>
                    <a:schemeClr val="accent1"/>
                  </a:solidFill>
                  <a:latin typeface="Arial" panose="020B0604020202020204" pitchFamily="34" charset="0"/>
                  <a:cs typeface="Arial" panose="020B0604020202020204" pitchFamily="34" charset="0"/>
                </a:rPr>
                <a:t>i</a:t>
              </a:r>
              <a:endParaRPr lang="en-US" sz="2000" b="1" dirty="0" smtClean="0">
                <a:solidFill>
                  <a:schemeClr val="accent1"/>
                </a:solidFill>
                <a:latin typeface="Arial" panose="020B0604020202020204" pitchFamily="34" charset="0"/>
                <a:cs typeface="Arial" panose="020B0604020202020204" pitchFamily="34" charset="0"/>
              </a:endParaRPr>
            </a:p>
            <a:p>
              <a:r>
                <a:rPr lang="en-US" sz="2000" dirty="0" smtClean="0">
                  <a:solidFill>
                    <a:schemeClr val="bg1">
                      <a:lumMod val="50000"/>
                    </a:schemeClr>
                  </a:solidFill>
                  <a:latin typeface="Arial" panose="020B0604020202020204" pitchFamily="34" charset="0"/>
                  <a:cs typeface="Arial" panose="020B0604020202020204" pitchFamily="34" charset="0"/>
                </a:rPr>
                <a:t>The toe nail on opposite side of rafters is not required when there is a parallel joist/rafter connection.</a:t>
              </a:r>
              <a:endParaRPr kumimoji="1" lang="en-US" sz="2000" dirty="0">
                <a:solidFill>
                  <a:schemeClr val="bg1">
                    <a:lumMod val="50000"/>
                  </a:schemeClr>
                </a:solidFill>
                <a:latin typeface="Arial" panose="020B0604020202020204" pitchFamily="34" charset="0"/>
                <a:cs typeface="Arial" panose="020B0604020202020204" pitchFamily="34" charset="0"/>
              </a:endParaRPr>
            </a:p>
          </p:txBody>
        </p:sp>
      </p:grpSp>
      <p:grpSp>
        <p:nvGrpSpPr>
          <p:cNvPr id="8" name="Group 7"/>
          <p:cNvGrpSpPr/>
          <p:nvPr/>
        </p:nvGrpSpPr>
        <p:grpSpPr>
          <a:xfrm>
            <a:off x="1244238" y="2627287"/>
            <a:ext cx="2409128" cy="1733191"/>
            <a:chOff x="1244238" y="2627287"/>
            <a:chExt cx="2409128" cy="1733191"/>
          </a:xfrm>
        </p:grpSpPr>
        <p:sp>
          <p:nvSpPr>
            <p:cNvPr id="19" name="Rounded Rectangle 18"/>
            <p:cNvSpPr/>
            <p:nvPr/>
          </p:nvSpPr>
          <p:spPr>
            <a:xfrm>
              <a:off x="1244238" y="2627287"/>
              <a:ext cx="1435307" cy="834477"/>
            </a:xfrm>
            <a:prstGeom prst="round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91126" y="2676141"/>
              <a:ext cx="520819" cy="736768"/>
            </a:xfrm>
            <a:prstGeom prst="rect">
              <a:avLst/>
            </a:prstGeom>
          </p:spPr>
        </p:pic>
        <p:cxnSp>
          <p:nvCxnSpPr>
            <p:cNvPr id="12" name="Straight Arrow Connector 11"/>
            <p:cNvCxnSpPr/>
            <p:nvPr/>
          </p:nvCxnSpPr>
          <p:spPr>
            <a:xfrm>
              <a:off x="2541439" y="3445311"/>
              <a:ext cx="1111927" cy="91516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50858" y="2794936"/>
            <a:ext cx="215949" cy="558927"/>
          </a:xfrm>
          <a:prstGeom prst="rect">
            <a:avLst/>
          </a:prstGeom>
        </p:spPr>
      </p:pic>
    </p:spTree>
    <p:custDataLst>
      <p:tags r:id="rId1"/>
    </p:custDataLst>
    <p:extLst>
      <p:ext uri="{BB962C8B-B14F-4D97-AF65-F5344CB8AC3E}">
        <p14:creationId xmlns:p14="http://schemas.microsoft.com/office/powerpoint/2010/main" val="179290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xit" presetSubtype="0" fill="hold" nodeType="withEffect">
                                  <p:stCondLst>
                                    <p:cond delay="0"/>
                                  </p:stCondLst>
                                  <p:childTnLst>
                                    <p:animEffect transition="out" filter="fade">
                                      <p:cBhvr>
                                        <p:cTn id="9" dur="500"/>
                                        <p:tgtEl>
                                          <p:spTgt spid="2"/>
                                        </p:tgtEl>
                                      </p:cBhvr>
                                    </p:animEffect>
                                    <p:set>
                                      <p:cBhvr>
                                        <p:cTn id="10"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What’s Wrong with this Picture?</a:t>
            </a:r>
            <a:endParaRPr lang="en-US" dirty="0"/>
          </a:p>
        </p:txBody>
      </p:sp>
      <p:pic>
        <p:nvPicPr>
          <p:cNvPr id="6" name="Picture 4" descr="IRC Wood Framing 155"/>
          <p:cNvPicPr>
            <a:picLocks noGrp="1" noChangeAspect="1" noChangeArrowheads="1"/>
          </p:cNvPicPr>
          <p:nvPr>
            <p:ph idx="10"/>
          </p:nvPr>
        </p:nvPicPr>
        <p:blipFill>
          <a:blip r:embed="rId4" cstate="print">
            <a:extLst>
              <a:ext uri="{28A0092B-C50C-407E-A947-70E740481C1C}">
                <a14:useLocalDpi xmlns:a14="http://schemas.microsoft.com/office/drawing/2010/main" val="0"/>
              </a:ext>
            </a:extLst>
          </a:blip>
          <a:srcRect/>
          <a:stretch>
            <a:fillRect/>
          </a:stretch>
        </p:blipFill>
        <p:spPr bwMode="auto">
          <a:xfrm>
            <a:off x="2788974" y="1324523"/>
            <a:ext cx="7014411" cy="5263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6"/>
          <p:cNvSpPr/>
          <p:nvPr/>
        </p:nvSpPr>
        <p:spPr>
          <a:xfrm>
            <a:off x="4148951" y="3748883"/>
            <a:ext cx="1123892" cy="122870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800876" y="3524342"/>
            <a:ext cx="1166048" cy="127478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422281" y="3956351"/>
            <a:ext cx="1165411" cy="126616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p:cNvSpPr>
            <a:spLocks noGrp="1"/>
          </p:cNvSpPr>
          <p:nvPr>
            <p:ph idx="1"/>
          </p:nvPr>
        </p:nvSpPr>
        <p:spPr/>
        <p:txBody>
          <a:bodyPr/>
          <a:lstStyle/>
          <a:p>
            <a:endParaRPr lang="en-US" dirty="0"/>
          </a:p>
        </p:txBody>
      </p:sp>
      <p:sp>
        <p:nvSpPr>
          <p:cNvPr id="8" name="Oval 7"/>
          <p:cNvSpPr/>
          <p:nvPr/>
        </p:nvSpPr>
        <p:spPr>
          <a:xfrm>
            <a:off x="6772334" y="4166049"/>
            <a:ext cx="1165411" cy="126616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530424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8"/>
          <p:cNvSpPr txBox="1">
            <a:spLocks/>
          </p:cNvSpPr>
          <p:nvPr/>
        </p:nvSpPr>
        <p:spPr>
          <a:xfrm>
            <a:off x="1982791" y="6394328"/>
            <a:ext cx="8228013" cy="463675"/>
          </a:xfrm>
          <a:prstGeom prst="rect">
            <a:avLst/>
          </a:prstGeom>
        </p:spPr>
        <p:txBody>
          <a:bodyPr wrap="square" lIns="0" tIns="0" rIns="0" bIns="0" anchor="ctr" anchorCtr="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19" indent="0" algn="ctr" fontAlgn="auto">
              <a:spcBef>
                <a:spcPts val="2400"/>
              </a:spcBef>
              <a:spcAft>
                <a:spcPts val="0"/>
              </a:spcAft>
              <a:buNone/>
            </a:pPr>
            <a:r>
              <a:rPr lang="en-US" sz="1400" dirty="0">
                <a:solidFill>
                  <a:schemeClr val="bg2"/>
                </a:solidFill>
                <a:latin typeface="Arial" panose="020B0604020202020204" pitchFamily="34" charset="0"/>
                <a:cs typeface="Arial" panose="020B0604020202020204" pitchFamily="34" charset="0"/>
              </a:rPr>
              <a:t>AIA Provider: 50119826</a:t>
            </a:r>
            <a:r>
              <a:rPr lang="en-US" sz="1400" dirty="0" smtClean="0">
                <a:solidFill>
                  <a:schemeClr val="bg2"/>
                </a:solidFill>
                <a:latin typeface="Arial" panose="020B0604020202020204" pitchFamily="34" charset="0"/>
                <a:cs typeface="Arial" panose="020B0604020202020204" pitchFamily="34" charset="0"/>
              </a:rPr>
              <a:t>  </a:t>
            </a:r>
            <a:r>
              <a:rPr lang="en-US" sz="1400" dirty="0">
                <a:solidFill>
                  <a:schemeClr val="bg2">
                    <a:lumMod val="40000"/>
                    <a:lumOff val="60000"/>
                  </a:schemeClr>
                </a:solidFill>
                <a:latin typeface="Arial" panose="020B0604020202020204" pitchFamily="34" charset="0"/>
                <a:cs typeface="Arial" panose="020B0604020202020204" pitchFamily="34" charset="0"/>
              </a:rPr>
              <a:t>|</a:t>
            </a:r>
            <a:r>
              <a:rPr lang="en-US" sz="1400" dirty="0">
                <a:solidFill>
                  <a:schemeClr val="bg2"/>
                </a:solidFill>
                <a:latin typeface="Arial" panose="020B0604020202020204" pitchFamily="34" charset="0"/>
                <a:cs typeface="Arial" panose="020B0604020202020204" pitchFamily="34" charset="0"/>
              </a:rPr>
              <a:t>  AIA Course: </a:t>
            </a:r>
            <a:r>
              <a:rPr lang="en-US" sz="1400" dirty="0" smtClean="0">
                <a:solidFill>
                  <a:schemeClr val="bg2"/>
                </a:solidFill>
                <a:latin typeface="Arial" panose="020B0604020202020204" pitchFamily="34" charset="0"/>
                <a:cs typeface="Arial" panose="020B0604020202020204" pitchFamily="34" charset="0"/>
              </a:rPr>
              <a:t>AIA-CFR10118  </a:t>
            </a:r>
            <a:r>
              <a:rPr lang="en-US" sz="1400" dirty="0">
                <a:solidFill>
                  <a:schemeClr val="bg2">
                    <a:lumMod val="40000"/>
                    <a:lumOff val="60000"/>
                  </a:schemeClr>
                </a:solidFill>
                <a:latin typeface="Arial" panose="020B0604020202020204" pitchFamily="34" charset="0"/>
                <a:cs typeface="Arial" panose="020B0604020202020204" pitchFamily="34" charset="0"/>
              </a:rPr>
              <a:t>|</a:t>
            </a:r>
            <a:r>
              <a:rPr lang="en-US" sz="1400" dirty="0">
                <a:solidFill>
                  <a:schemeClr val="bg2"/>
                </a:solidFill>
                <a:latin typeface="Arial" panose="020B0604020202020204" pitchFamily="34" charset="0"/>
                <a:cs typeface="Arial" panose="020B0604020202020204" pitchFamily="34" charset="0"/>
              </a:rPr>
              <a:t> </a:t>
            </a:r>
            <a:r>
              <a:rPr lang="en-US" sz="1400" dirty="0" smtClean="0">
                <a:solidFill>
                  <a:schemeClr val="bg2"/>
                </a:solidFill>
                <a:latin typeface="Arial" panose="020B0604020202020204" pitchFamily="34" charset="0"/>
                <a:cs typeface="Arial" panose="020B0604020202020204" pitchFamily="34" charset="0"/>
              </a:rPr>
              <a:t> ICC </a:t>
            </a:r>
            <a:r>
              <a:rPr lang="en-US" sz="1400" dirty="0">
                <a:solidFill>
                  <a:schemeClr val="bg2"/>
                </a:solidFill>
                <a:latin typeface="Arial" panose="020B0604020202020204" pitchFamily="34" charset="0"/>
                <a:cs typeface="Arial" panose="020B0604020202020204" pitchFamily="34" charset="0"/>
              </a:rPr>
              <a:t>Provider: </a:t>
            </a:r>
            <a:r>
              <a:rPr lang="en-US" sz="1400" dirty="0" smtClean="0">
                <a:solidFill>
                  <a:schemeClr val="bg2"/>
                </a:solidFill>
                <a:latin typeface="Arial" panose="020B0604020202020204" pitchFamily="34" charset="0"/>
                <a:cs typeface="Arial" panose="020B0604020202020204" pitchFamily="34" charset="0"/>
              </a:rPr>
              <a:t>1025  </a:t>
            </a:r>
            <a:r>
              <a:rPr lang="en-US" sz="1400" dirty="0">
                <a:solidFill>
                  <a:schemeClr val="bg2">
                    <a:lumMod val="40000"/>
                    <a:lumOff val="60000"/>
                  </a:schemeClr>
                </a:solidFill>
                <a:latin typeface="Arial" panose="020B0604020202020204" pitchFamily="34" charset="0"/>
                <a:cs typeface="Arial" panose="020B0604020202020204" pitchFamily="34" charset="0"/>
              </a:rPr>
              <a:t>|</a:t>
            </a:r>
            <a:r>
              <a:rPr lang="en-US" sz="1400" dirty="0">
                <a:solidFill>
                  <a:schemeClr val="bg2"/>
                </a:solidFill>
                <a:latin typeface="Arial" panose="020B0604020202020204" pitchFamily="34" charset="0"/>
                <a:cs typeface="Arial" panose="020B0604020202020204" pitchFamily="34" charset="0"/>
              </a:rPr>
              <a:t>  ICC Course: </a:t>
            </a:r>
            <a:r>
              <a:rPr lang="en-US" sz="1400" dirty="0" smtClean="0">
                <a:solidFill>
                  <a:schemeClr val="bg2"/>
                </a:solidFill>
                <a:latin typeface="Arial" panose="020B0604020202020204" pitchFamily="34" charset="0"/>
                <a:cs typeface="Arial" panose="020B0604020202020204" pitchFamily="34" charset="0"/>
              </a:rPr>
              <a:t>15772</a:t>
            </a:r>
            <a:endParaRPr lang="en-US" sz="1400" dirty="0">
              <a:solidFill>
                <a:schemeClr val="bg2"/>
              </a:solidFill>
              <a:latin typeface="Arial" panose="020B0604020202020204" pitchFamily="34" charset="0"/>
              <a:cs typeface="Arial" panose="020B0604020202020204" pitchFamily="34" charset="0"/>
            </a:endParaRPr>
          </a:p>
        </p:txBody>
      </p:sp>
      <p:sp>
        <p:nvSpPr>
          <p:cNvPr id="7" name="Title 1"/>
          <p:cNvSpPr txBox="1">
            <a:spLocks/>
          </p:cNvSpPr>
          <p:nvPr/>
        </p:nvSpPr>
        <p:spPr>
          <a:xfrm>
            <a:off x="610397" y="1650876"/>
            <a:ext cx="10972800" cy="2971800"/>
          </a:xfrm>
          <a:prstGeom prst="rect">
            <a:avLst/>
          </a:prstGeom>
        </p:spPr>
        <p:txBody>
          <a:bodyPr lIns="0" tIns="1737360" rIns="0" bIns="0" anchor="t" anchorCtr="0"/>
          <a:lstStyle>
            <a:lvl1pPr algn="l" defTabSz="457200" rtl="0" eaLnBrk="1" latinLnBrk="0" hangingPunct="1">
              <a:spcBef>
                <a:spcPct val="0"/>
              </a:spcBef>
              <a:buNone/>
              <a:defRPr sz="2400" b="1" i="0" kern="1200" cap="none" baseline="0">
                <a:solidFill>
                  <a:schemeClr val="bg1"/>
                </a:solidFill>
                <a:latin typeface="Arial"/>
                <a:ea typeface="+mj-ea"/>
                <a:cs typeface="Arial"/>
              </a:defRPr>
            </a:lvl1pPr>
          </a:lstStyle>
          <a:p>
            <a:pPr fontAlgn="auto">
              <a:spcBef>
                <a:spcPts val="2400"/>
              </a:spcBef>
              <a:spcAft>
                <a:spcPts val="0"/>
              </a:spcAft>
              <a:defRPr/>
            </a:pPr>
            <a:r>
              <a:rPr lang="en-US" sz="2000" dirty="0" smtClean="0">
                <a:solidFill>
                  <a:schemeClr val="bg1">
                    <a:lumMod val="20000"/>
                    <a:lumOff val="80000"/>
                  </a:schemeClr>
                </a:solidFill>
                <a:effectLst>
                  <a:outerShdw blurRad="38100" dist="38100" dir="2700000" algn="tl">
                    <a:srgbClr val="000000">
                      <a:alpha val="43137"/>
                    </a:srgbClr>
                  </a:outerShdw>
                </a:effectLst>
              </a:rPr>
              <a:t>Instructor Name</a:t>
            </a:r>
          </a:p>
          <a:p>
            <a:pPr fontAlgn="auto">
              <a:spcBef>
                <a:spcPts val="600"/>
              </a:spcBef>
              <a:spcAft>
                <a:spcPts val="0"/>
              </a:spcAft>
              <a:defRPr/>
            </a:pPr>
            <a:r>
              <a:rPr lang="en-US" sz="1800" b="0" dirty="0" smtClean="0">
                <a:solidFill>
                  <a:schemeClr val="bg1">
                    <a:lumMod val="20000"/>
                    <a:lumOff val="80000"/>
                  </a:schemeClr>
                </a:solidFill>
                <a:effectLst>
                  <a:outerShdw blurRad="38100" dist="38100" dir="2700000" algn="tl">
                    <a:srgbClr val="000000">
                      <a:alpha val="43137"/>
                    </a:srgbClr>
                  </a:outerShdw>
                </a:effectLst>
              </a:rPr>
              <a:t>Position / Title</a:t>
            </a:r>
            <a:endParaRPr lang="en-US" sz="1800" b="0" dirty="0">
              <a:solidFill>
                <a:schemeClr val="bg1">
                  <a:lumMod val="20000"/>
                  <a:lumOff val="80000"/>
                </a:schemeClr>
              </a:solidFill>
              <a:effectLst>
                <a:outerShdw blurRad="38100" dist="38100" dir="2700000" algn="tl">
                  <a:srgbClr val="000000">
                    <a:alpha val="43137"/>
                  </a:srgbClr>
                </a:outerShdw>
              </a:effectLst>
            </a:endParaRPr>
          </a:p>
        </p:txBody>
      </p:sp>
    </p:spTree>
    <p:custDataLst>
      <p:tags r:id="rId1"/>
    </p:custDataLst>
    <p:extLst>
      <p:ext uri="{BB962C8B-B14F-4D97-AF65-F5344CB8AC3E}">
        <p14:creationId xmlns:p14="http://schemas.microsoft.com/office/powerpoint/2010/main" val="428598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1720" y="1305402"/>
            <a:ext cx="11008780" cy="5031004"/>
          </a:xfrm>
          <a:prstGeom prst="rect">
            <a:avLst/>
          </a:prstGeom>
          <a:solidFill>
            <a:schemeClr val="bg1">
              <a:lumMod val="20000"/>
              <a:lumOff val="80000"/>
            </a:schemeClr>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p:txBody>
          <a:bodyPr/>
          <a:lstStyle/>
          <a:p>
            <a:r>
              <a:rPr lang="en-US" altLang="en-US" dirty="0" smtClean="0"/>
              <a:t/>
            </a:r>
            <a:br>
              <a:rPr lang="en-US" altLang="en-US" dirty="0" smtClean="0"/>
            </a:br>
            <a:r>
              <a:rPr lang="en-US" altLang="en-US" dirty="0" smtClean="0"/>
              <a:t>Table R802.5.1(9) </a:t>
            </a:r>
            <a:r>
              <a:rPr lang="en-US" dirty="0" smtClean="0"/>
              <a:t>Footnotes</a:t>
            </a:r>
            <a:endParaRPr lang="en-US" dirty="0"/>
          </a:p>
        </p:txBody>
      </p:sp>
      <p:sp>
        <p:nvSpPr>
          <p:cNvPr id="2" name="Content Placeholder 1"/>
          <p:cNvSpPr>
            <a:spLocks noGrp="1"/>
          </p:cNvSpPr>
          <p:nvPr>
            <p:ph idx="1"/>
          </p:nvPr>
        </p:nvSpPr>
        <p:spPr/>
        <p:txBody>
          <a:bodyPr>
            <a:normAutofit/>
          </a:bodyPr>
          <a:lstStyle/>
          <a:p>
            <a:pPr marL="0" indent="0">
              <a:buNone/>
            </a:pPr>
            <a:r>
              <a:rPr lang="en-US" altLang="en-US" sz="2000" b="1" dirty="0" smtClean="0"/>
              <a:t>The following are exceptions to the nail requirements:</a:t>
            </a:r>
            <a:endParaRPr lang="en-US" altLang="en-US" sz="2000" dirty="0" smtClean="0"/>
          </a:p>
          <a:p>
            <a:pPr marL="0" indent="0">
              <a:buNone/>
            </a:pPr>
            <a:r>
              <a:rPr lang="en-US" altLang="en-US" sz="2000" dirty="0" smtClean="0">
                <a:solidFill>
                  <a:schemeClr val="bg1">
                    <a:lumMod val="75000"/>
                  </a:schemeClr>
                </a:solidFill>
              </a:rPr>
              <a:t>a. 40d box nails shall be permitted to be substituted for 16d common nails.</a:t>
            </a:r>
          </a:p>
          <a:p>
            <a:pPr marL="0" indent="0">
              <a:buNone/>
            </a:pPr>
            <a:endParaRPr lang="en-US" altLang="en-US" sz="2000" dirty="0" smtClean="0">
              <a:solidFill>
                <a:schemeClr val="bg1">
                  <a:lumMod val="75000"/>
                </a:schemeClr>
              </a:solidFill>
            </a:endParaRPr>
          </a:p>
          <a:p>
            <a:pPr marL="0" indent="0">
              <a:buNone/>
            </a:pPr>
            <a:r>
              <a:rPr lang="en-US" altLang="en-US" sz="2000" dirty="0" smtClean="0">
                <a:solidFill>
                  <a:schemeClr val="bg1">
                    <a:lumMod val="75000"/>
                  </a:schemeClr>
                </a:solidFill>
              </a:rPr>
              <a:t>b. Nailing requirements shall be permitted to be reduced 25 percent if nails are clinched. (the pointed ends of nails are bent over)</a:t>
            </a:r>
          </a:p>
          <a:p>
            <a:pPr marL="0" indent="0">
              <a:buNone/>
            </a:pPr>
            <a:endParaRPr lang="en-US" altLang="en-US" sz="2000" dirty="0" smtClean="0">
              <a:solidFill>
                <a:schemeClr val="bg1">
                  <a:lumMod val="75000"/>
                </a:schemeClr>
              </a:solidFill>
            </a:endParaRPr>
          </a:p>
          <a:p>
            <a:pPr marL="0" indent="0">
              <a:buNone/>
            </a:pPr>
            <a:r>
              <a:rPr lang="en-US" altLang="en-US" sz="2000" dirty="0" smtClean="0">
                <a:solidFill>
                  <a:schemeClr val="bg1">
                    <a:lumMod val="75000"/>
                  </a:schemeClr>
                </a:solidFill>
              </a:rPr>
              <a:t>c. Heel joint connections are not required when the ridge is supported by a load-bearing wall, header or ridge beam.</a:t>
            </a:r>
          </a:p>
          <a:p>
            <a:endParaRPr lang="en-US" dirty="0"/>
          </a:p>
        </p:txBody>
      </p:sp>
      <p:sp>
        <p:nvSpPr>
          <p:cNvPr id="3" name="Content Placeholder 2"/>
          <p:cNvSpPr>
            <a:spLocks noGrp="1"/>
          </p:cNvSpPr>
          <p:nvPr>
            <p:ph idx="10"/>
          </p:nvPr>
        </p:nvSpPr>
        <p:spPr>
          <a:xfrm>
            <a:off x="6280154" y="1371473"/>
            <a:ext cx="5302249" cy="4843463"/>
          </a:xfrm>
        </p:spPr>
        <p:txBody>
          <a:bodyPr>
            <a:noAutofit/>
          </a:bodyPr>
          <a:lstStyle/>
          <a:p>
            <a:pPr marL="0" indent="0">
              <a:buNone/>
            </a:pPr>
            <a:r>
              <a:rPr lang="en-US" altLang="en-US" sz="2000" dirty="0" smtClean="0">
                <a:solidFill>
                  <a:schemeClr val="bg1">
                    <a:lumMod val="50000"/>
                  </a:schemeClr>
                </a:solidFill>
              </a:rPr>
              <a:t>d. When intermediate support of the rafter is provided by vertical struts or purlins to a load bearing wall, the tabulated heel joint connection requirements shall be permitted to be reduced proportionally to the reduction in span.</a:t>
            </a:r>
          </a:p>
          <a:p>
            <a:pPr marL="0" indent="0">
              <a:buNone/>
            </a:pPr>
            <a:endParaRPr lang="en-US" altLang="en-US" sz="2000" dirty="0" smtClean="0">
              <a:solidFill>
                <a:schemeClr val="bg1">
                  <a:lumMod val="50000"/>
                </a:schemeClr>
              </a:solidFill>
            </a:endParaRPr>
          </a:p>
          <a:p>
            <a:pPr marL="0" indent="0">
              <a:buNone/>
            </a:pPr>
            <a:r>
              <a:rPr lang="en-US" altLang="en-US" sz="2000" dirty="0" smtClean="0">
                <a:solidFill>
                  <a:schemeClr val="bg1">
                    <a:lumMod val="75000"/>
                  </a:schemeClr>
                </a:solidFill>
              </a:rPr>
              <a:t>e. Equivalent nailing patterns are required for ceiling joist to ceiling joist lap splices.</a:t>
            </a:r>
          </a:p>
          <a:p>
            <a:pPr marL="0" indent="0">
              <a:buNone/>
            </a:pPr>
            <a:endParaRPr lang="en-US" altLang="en-US" sz="2000" dirty="0" smtClean="0">
              <a:solidFill>
                <a:schemeClr val="bg1">
                  <a:lumMod val="75000"/>
                </a:schemeClr>
              </a:solidFill>
            </a:endParaRPr>
          </a:p>
          <a:p>
            <a:pPr marL="0" indent="0">
              <a:buNone/>
            </a:pPr>
            <a:r>
              <a:rPr lang="en-US" altLang="en-US" sz="2000" dirty="0" smtClean="0">
                <a:solidFill>
                  <a:schemeClr val="bg1">
                    <a:lumMod val="75000"/>
                  </a:schemeClr>
                </a:solidFill>
              </a:rPr>
              <a:t>f. When rafter ties are substituted for ceiling joists, the heel joint connection requirement shall be taken as the tabulated heel joint connection requirement for two-thirds of the actual rafter-slope.</a:t>
            </a:r>
          </a:p>
          <a:p>
            <a:endParaRPr lang="en-US" dirty="0"/>
          </a:p>
        </p:txBody>
      </p:sp>
    </p:spTree>
    <p:custDataLst>
      <p:tags r:id="rId1"/>
    </p:custDataLst>
    <p:extLst>
      <p:ext uri="{BB962C8B-B14F-4D97-AF65-F5344CB8AC3E}">
        <p14:creationId xmlns:p14="http://schemas.microsoft.com/office/powerpoint/2010/main" val="204431630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Table R802.5.1(9) </a:t>
            </a:r>
            <a:r>
              <a:rPr lang="en-US" dirty="0" smtClean="0"/>
              <a:t>Footnote: d</a:t>
            </a:r>
            <a:endParaRPr lang="en-US" dirty="0"/>
          </a:p>
        </p:txBody>
      </p:sp>
      <p:sp>
        <p:nvSpPr>
          <p:cNvPr id="2" name="Content Placeholder 1"/>
          <p:cNvSpPr>
            <a:spLocks noGrp="1"/>
          </p:cNvSpPr>
          <p:nvPr>
            <p:ph idx="1"/>
          </p:nvPr>
        </p:nvSpPr>
        <p:spPr>
          <a:xfrm>
            <a:off x="594472" y="1396164"/>
            <a:ext cx="5728751" cy="4843463"/>
          </a:xfrm>
        </p:spPr>
        <p:txBody>
          <a:bodyPr lIns="0" tIns="0" rIns="0" bIns="0">
            <a:normAutofit/>
          </a:bodyPr>
          <a:lstStyle/>
          <a:p>
            <a:pPr marL="0" indent="0">
              <a:buNone/>
            </a:pPr>
            <a:r>
              <a:rPr lang="en-US" sz="3200" b="1" dirty="0">
                <a:solidFill>
                  <a:schemeClr val="accent5"/>
                </a:solidFill>
              </a:rPr>
              <a:t>Table R802.5.1(9)</a:t>
            </a:r>
            <a:endParaRPr lang="en-US" altLang="en-US" sz="3200" dirty="0">
              <a:solidFill>
                <a:schemeClr val="bg1"/>
              </a:solidFill>
            </a:endParaRPr>
          </a:p>
          <a:p>
            <a:r>
              <a:rPr lang="en-US" altLang="en-US" sz="2800" dirty="0">
                <a:solidFill>
                  <a:schemeClr val="bg1">
                    <a:lumMod val="50000"/>
                  </a:schemeClr>
                </a:solidFill>
              </a:rPr>
              <a:t>Footnote </a:t>
            </a:r>
            <a:r>
              <a:rPr lang="en-US" altLang="en-US" sz="2800" dirty="0" smtClean="0">
                <a:solidFill>
                  <a:schemeClr val="bg1">
                    <a:lumMod val="50000"/>
                  </a:schemeClr>
                </a:solidFill>
              </a:rPr>
              <a:t>d. allows for a reduction in the nailing </a:t>
            </a:r>
          </a:p>
          <a:p>
            <a:r>
              <a:rPr lang="en-US" altLang="en-US" sz="2800" dirty="0" smtClean="0">
                <a:solidFill>
                  <a:schemeClr val="bg1">
                    <a:lumMod val="50000"/>
                  </a:schemeClr>
                </a:solidFill>
              </a:rPr>
              <a:t>Intermediate support provided by purlins or vertical struts allows a reduction in span </a:t>
            </a:r>
            <a:endParaRPr lang="en-US" altLang="en-US" sz="2800" dirty="0">
              <a:solidFill>
                <a:schemeClr val="bg1">
                  <a:lumMod val="50000"/>
                </a:schemeClr>
              </a:solidFill>
            </a:endParaRPr>
          </a:p>
          <a:p>
            <a:pPr marL="0" indent="0">
              <a:buNone/>
            </a:pPr>
            <a:endParaRPr lang="en-US" dirty="0"/>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7000" y="1371600"/>
            <a:ext cx="5195501" cy="4937162"/>
          </a:xfrm>
          <a:prstGeom prst="rect">
            <a:avLst/>
          </a:prstGeom>
        </p:spPr>
      </p:pic>
    </p:spTree>
    <p:custDataLst>
      <p:tags r:id="rId1"/>
    </p:custDataLst>
    <p:extLst>
      <p:ext uri="{BB962C8B-B14F-4D97-AF65-F5344CB8AC3E}">
        <p14:creationId xmlns:p14="http://schemas.microsoft.com/office/powerpoint/2010/main" val="8168978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Ceiling </a:t>
            </a:r>
            <a:r>
              <a:rPr lang="en-US" dirty="0" smtClean="0"/>
              <a:t>Joists Lapped</a:t>
            </a:r>
            <a:endParaRPr lang="en-US" dirty="0"/>
          </a:p>
        </p:txBody>
      </p:sp>
      <p:sp>
        <p:nvSpPr>
          <p:cNvPr id="2" name="Content Placeholder 1"/>
          <p:cNvSpPr>
            <a:spLocks noGrp="1"/>
          </p:cNvSpPr>
          <p:nvPr>
            <p:ph idx="1"/>
          </p:nvPr>
        </p:nvSpPr>
        <p:spPr>
          <a:xfrm>
            <a:off x="594471" y="1396164"/>
            <a:ext cx="5484276" cy="4883148"/>
          </a:xfrm>
        </p:spPr>
        <p:txBody>
          <a:bodyPr lIns="0" tIns="0" rIns="0" bIns="0">
            <a:normAutofit/>
          </a:bodyPr>
          <a:lstStyle/>
          <a:p>
            <a:pPr marL="0" indent="0">
              <a:spcAft>
                <a:spcPts val="600"/>
              </a:spcAft>
              <a:buNone/>
            </a:pPr>
            <a:r>
              <a:rPr lang="en-US" sz="3200" b="1" dirty="0">
                <a:solidFill>
                  <a:schemeClr val="accent5"/>
                </a:solidFill>
              </a:rPr>
              <a:t>Table R802.5.1(9</a:t>
            </a:r>
            <a:r>
              <a:rPr lang="en-US" sz="3200" b="1" dirty="0" smtClean="0">
                <a:solidFill>
                  <a:schemeClr val="accent5"/>
                </a:solidFill>
              </a:rPr>
              <a:t>)</a:t>
            </a:r>
            <a:endParaRPr lang="en-US" altLang="en-US" sz="3200" dirty="0">
              <a:solidFill>
                <a:schemeClr val="bg1"/>
              </a:solidFill>
            </a:endParaRPr>
          </a:p>
          <a:p>
            <a:pPr marL="0" indent="0">
              <a:spcBef>
                <a:spcPts val="0"/>
              </a:spcBef>
              <a:spcAft>
                <a:spcPts val="600"/>
              </a:spcAft>
              <a:buNone/>
            </a:pPr>
            <a:r>
              <a:rPr lang="en-US" sz="2800" dirty="0" smtClean="0"/>
              <a:t>Footnote e. </a:t>
            </a:r>
            <a:r>
              <a:rPr lang="en-US" sz="2800" b="1" dirty="0" smtClean="0"/>
              <a:t>lapped joists </a:t>
            </a:r>
            <a:r>
              <a:rPr lang="en-US" sz="2800" dirty="0"/>
              <a:t>have the same nailing requirement as the </a:t>
            </a:r>
            <a:r>
              <a:rPr lang="en-US" sz="2800" dirty="0" smtClean="0"/>
              <a:t>rafter/joist connection.</a:t>
            </a:r>
          </a:p>
          <a:p>
            <a:pPr marL="0" indent="0">
              <a:spcBef>
                <a:spcPts val="0"/>
              </a:spcBef>
              <a:spcAft>
                <a:spcPts val="600"/>
              </a:spcAft>
              <a:buNone/>
            </a:pPr>
            <a:endParaRPr lang="en-US" sz="2800" dirty="0">
              <a:solidFill>
                <a:schemeClr val="bg1">
                  <a:lumMod val="50000"/>
                </a:schemeClr>
              </a:solidFill>
            </a:endParaRPr>
          </a:p>
          <a:p>
            <a:pPr marL="0" indent="0">
              <a:spcBef>
                <a:spcPts val="0"/>
              </a:spcBef>
              <a:spcAft>
                <a:spcPts val="600"/>
              </a:spcAft>
              <a:buNone/>
            </a:pPr>
            <a:r>
              <a:rPr lang="en-US" sz="3200" b="1" dirty="0" smtClean="0">
                <a:solidFill>
                  <a:schemeClr val="accent5"/>
                </a:solidFill>
              </a:rPr>
              <a:t>R802.3.2</a:t>
            </a:r>
          </a:p>
          <a:p>
            <a:pPr marL="0" indent="0" defTabSz="950770" eaLnBrk="0" fontAlgn="base" hangingPunct="0">
              <a:spcBef>
                <a:spcPts val="0"/>
              </a:spcBef>
              <a:spcAft>
                <a:spcPct val="0"/>
              </a:spcAft>
              <a:buNone/>
              <a:defRPr/>
            </a:pPr>
            <a:r>
              <a:rPr lang="en-US" altLang="en-US" sz="2800" dirty="0" smtClean="0"/>
              <a:t>Where </a:t>
            </a:r>
            <a:r>
              <a:rPr lang="en-US" altLang="en-US" sz="2800" dirty="0"/>
              <a:t>ceiling joists are </a:t>
            </a:r>
            <a:endParaRPr lang="en-US" altLang="en-US" sz="2800" dirty="0" smtClean="0"/>
          </a:p>
          <a:p>
            <a:pPr marL="0" indent="0" defTabSz="950770" eaLnBrk="0" fontAlgn="base" hangingPunct="0">
              <a:spcBef>
                <a:spcPts val="0"/>
              </a:spcBef>
              <a:spcAft>
                <a:spcPct val="0"/>
              </a:spcAft>
              <a:buNone/>
              <a:defRPr/>
            </a:pPr>
            <a:r>
              <a:rPr lang="en-US" altLang="en-US" sz="2800" dirty="0" smtClean="0"/>
              <a:t>providing </a:t>
            </a:r>
            <a:r>
              <a:rPr lang="en-US" altLang="en-US" sz="2800" dirty="0"/>
              <a:t>resistance to rafter thrust, lapped joists shall </a:t>
            </a:r>
            <a:r>
              <a:rPr lang="en-US" altLang="en-US" sz="2800" dirty="0" smtClean="0"/>
              <a:t>be </a:t>
            </a:r>
            <a:r>
              <a:rPr lang="en-US" altLang="en-US" sz="2800" dirty="0"/>
              <a:t>nailed in </a:t>
            </a:r>
            <a:r>
              <a:rPr lang="en-US" altLang="en-US" sz="2800" dirty="0" smtClean="0"/>
              <a:t>accordance </a:t>
            </a:r>
            <a:r>
              <a:rPr lang="en-US" altLang="en-US" sz="2800" dirty="0"/>
              <a:t>with R802.5.1(9</a:t>
            </a:r>
            <a:r>
              <a:rPr lang="en-US" altLang="en-US" sz="2800" dirty="0" smtClean="0"/>
              <a:t>).</a:t>
            </a:r>
            <a:endParaRPr lang="en-US" altLang="en-US" sz="2800" dirty="0"/>
          </a:p>
        </p:txBody>
      </p:sp>
      <p:pic>
        <p:nvPicPr>
          <p:cNvPr id="7" name="Content Placeholder 6"/>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5294835" y="1676400"/>
            <a:ext cx="6171453" cy="3970171"/>
          </a:xfrm>
          <a:prstGeom prst="rect">
            <a:avLst/>
          </a:prstGeom>
        </p:spPr>
      </p:pic>
    </p:spTree>
    <p:custDataLst>
      <p:tags r:id="rId1"/>
    </p:custDataLst>
    <p:extLst>
      <p:ext uri="{BB962C8B-B14F-4D97-AF65-F5344CB8AC3E}">
        <p14:creationId xmlns:p14="http://schemas.microsoft.com/office/powerpoint/2010/main" val="26532503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565706" y="3474321"/>
            <a:ext cx="7412503" cy="2837038"/>
          </a:xfrm>
          <a:prstGeom prst="rect">
            <a:avLst/>
          </a:prstGeom>
        </p:spPr>
      </p:pic>
      <p:sp>
        <p:nvSpPr>
          <p:cNvPr id="5" name="Title 4"/>
          <p:cNvSpPr>
            <a:spLocks noGrp="1"/>
          </p:cNvSpPr>
          <p:nvPr>
            <p:ph type="title"/>
          </p:nvPr>
        </p:nvSpPr>
        <p:spPr/>
        <p:txBody>
          <a:bodyPr/>
          <a:lstStyle/>
          <a:p>
            <a:r>
              <a:rPr lang="en-US" altLang="en-US" dirty="0"/>
              <a:t>Table R802.5.1(9) </a:t>
            </a:r>
            <a:r>
              <a:rPr lang="en-US" dirty="0"/>
              <a:t>Footnote: </a:t>
            </a:r>
            <a:r>
              <a:rPr lang="en-US" dirty="0" smtClean="0"/>
              <a:t>h</a:t>
            </a:r>
            <a:endParaRPr lang="en-US" dirty="0"/>
          </a:p>
        </p:txBody>
      </p:sp>
      <p:sp>
        <p:nvSpPr>
          <p:cNvPr id="4" name="Rectangle 3"/>
          <p:cNvSpPr/>
          <p:nvPr/>
        </p:nvSpPr>
        <p:spPr>
          <a:xfrm>
            <a:off x="7432578" y="1545164"/>
            <a:ext cx="4149825" cy="39598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p:cNvSpPr>
            <a:spLocks noGrp="1"/>
          </p:cNvSpPr>
          <p:nvPr>
            <p:ph idx="1"/>
          </p:nvPr>
        </p:nvSpPr>
        <p:spPr>
          <a:xfrm>
            <a:off x="611725" y="1396164"/>
            <a:ext cx="7135304" cy="4843463"/>
          </a:xfrm>
        </p:spPr>
        <p:txBody>
          <a:bodyPr lIns="0" tIns="0" rIns="0" bIns="0"/>
          <a:lstStyle/>
          <a:p>
            <a:pPr marL="0" indent="0">
              <a:buNone/>
            </a:pPr>
            <a:r>
              <a:rPr lang="en-US" sz="3200" b="1" dirty="0">
                <a:solidFill>
                  <a:schemeClr val="accent5"/>
                </a:solidFill>
              </a:rPr>
              <a:t>Table R802.5.1(9</a:t>
            </a:r>
            <a:r>
              <a:rPr lang="en-US" sz="3200" b="1" dirty="0" smtClean="0">
                <a:solidFill>
                  <a:schemeClr val="accent5"/>
                </a:solidFill>
              </a:rPr>
              <a:t>)</a:t>
            </a:r>
            <a:endParaRPr lang="en-US" dirty="0"/>
          </a:p>
          <a:p>
            <a:pPr marL="0" indent="0">
              <a:buNone/>
            </a:pPr>
            <a:r>
              <a:rPr lang="en-US" altLang="en-US" sz="2000" dirty="0" smtClean="0">
                <a:solidFill>
                  <a:schemeClr val="bg1">
                    <a:lumMod val="50000"/>
                  </a:schemeClr>
                </a:solidFill>
              </a:rPr>
              <a:t>Footnote h. Tabulated heel joint connection requirements assume that ceiling joists or rafter ties are located at the bottom of the attic space. Where ceiling joists or rafters are located higher in the attic, </a:t>
            </a:r>
            <a:r>
              <a:rPr lang="en-US" altLang="en-US" sz="2000" b="1" dirty="0" smtClean="0">
                <a:solidFill>
                  <a:schemeClr val="bg1">
                    <a:lumMod val="50000"/>
                  </a:schemeClr>
                </a:solidFill>
              </a:rPr>
              <a:t>heel joint connection requirements </a:t>
            </a:r>
            <a:r>
              <a:rPr lang="en-US" altLang="en-US" sz="2000" dirty="0" smtClean="0">
                <a:solidFill>
                  <a:schemeClr val="bg1">
                    <a:lumMod val="50000"/>
                  </a:schemeClr>
                </a:solidFill>
              </a:rPr>
              <a:t>shall be increased as follows:</a:t>
            </a:r>
            <a:endParaRPr lang="en-US" altLang="en-US" sz="2000" dirty="0">
              <a:solidFill>
                <a:schemeClr val="bg1">
                  <a:lumMod val="50000"/>
                </a:schemeClr>
              </a:solidFill>
            </a:endParaRPr>
          </a:p>
        </p:txBody>
      </p: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47029" y="1894654"/>
            <a:ext cx="3864648" cy="3142681"/>
          </a:xfrm>
          <a:prstGeom prst="rect">
            <a:avLst/>
          </a:prstGeom>
        </p:spPr>
      </p:pic>
      <p:sp>
        <p:nvSpPr>
          <p:cNvPr id="15" name="TextBox 14"/>
          <p:cNvSpPr txBox="1"/>
          <p:nvPr/>
        </p:nvSpPr>
        <p:spPr bwMode="auto">
          <a:xfrm>
            <a:off x="7651593" y="4373858"/>
            <a:ext cx="1295846"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000" dirty="0" smtClean="0">
                <a:solidFill>
                  <a:srgbClr val="000000"/>
                </a:solidFill>
                <a:latin typeface="Arial" panose="020B0604020202020204" pitchFamily="34" charset="0"/>
                <a:cs typeface="Arial" panose="020B0604020202020204" pitchFamily="34" charset="0"/>
              </a:rPr>
              <a:t>Rafter Tie</a:t>
            </a:r>
            <a:endParaRPr kumimoji="1" lang="en-US" sz="2000" dirty="0">
              <a:solidFill>
                <a:srgbClr val="000000"/>
              </a:solidFill>
              <a:latin typeface="Arial" panose="020B0604020202020204" pitchFamily="34" charset="0"/>
              <a:cs typeface="Arial" panose="020B0604020202020204" pitchFamily="34" charset="0"/>
            </a:endParaRPr>
          </a:p>
        </p:txBody>
      </p:sp>
      <p:cxnSp>
        <p:nvCxnSpPr>
          <p:cNvPr id="17" name="Straight Arrow Connector 16"/>
          <p:cNvCxnSpPr/>
          <p:nvPr/>
        </p:nvCxnSpPr>
        <p:spPr>
          <a:xfrm flipV="1">
            <a:off x="8989151" y="4215161"/>
            <a:ext cx="177151" cy="424115"/>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0" name="Rectangle 19"/>
          <p:cNvSpPr/>
          <p:nvPr/>
        </p:nvSpPr>
        <p:spPr>
          <a:xfrm>
            <a:off x="681921" y="4773955"/>
            <a:ext cx="6629981" cy="313599"/>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30106" y="5037335"/>
            <a:ext cx="241355" cy="279464"/>
          </a:xfrm>
          <a:prstGeom prst="rect">
            <a:avLst/>
          </a:prstGeom>
        </p:spPr>
      </p:pic>
      <p:cxnSp>
        <p:nvCxnSpPr>
          <p:cNvPr id="6" name="Straight Arrow Connector 5"/>
          <p:cNvCxnSpPr/>
          <p:nvPr/>
        </p:nvCxnSpPr>
        <p:spPr>
          <a:xfrm flipV="1">
            <a:off x="10330106" y="4553880"/>
            <a:ext cx="1" cy="283622"/>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10209429" y="1864092"/>
            <a:ext cx="0" cy="297341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88751" y="1545164"/>
            <a:ext cx="241355" cy="292167"/>
          </a:xfrm>
          <a:prstGeom prst="rect">
            <a:avLst/>
          </a:prstGeom>
        </p:spPr>
      </p:pic>
    </p:spTree>
    <p:custDataLst>
      <p:tags r:id="rId1"/>
    </p:custDataLst>
    <p:extLst>
      <p:ext uri="{BB962C8B-B14F-4D97-AF65-F5344CB8AC3E}">
        <p14:creationId xmlns:p14="http://schemas.microsoft.com/office/powerpoint/2010/main" val="130390850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R802.3.1 Rafter Tie</a:t>
            </a:r>
          </a:p>
        </p:txBody>
      </p:sp>
      <p:sp>
        <p:nvSpPr>
          <p:cNvPr id="7" name="Rectangle 6"/>
          <p:cNvSpPr/>
          <p:nvPr/>
        </p:nvSpPr>
        <p:spPr>
          <a:xfrm>
            <a:off x="1007706" y="1405603"/>
            <a:ext cx="10114383" cy="4765012"/>
          </a:xfrm>
          <a:prstGeom prst="rect">
            <a:avLst/>
          </a:prstGeom>
          <a:solidFill>
            <a:schemeClr val="bg1">
              <a:lumMod val="20000"/>
              <a:lumOff val="80000"/>
            </a:schemeClr>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328057" y="1694679"/>
            <a:ext cx="9628414" cy="3970318"/>
          </a:xfrm>
          <a:prstGeom prst="rect">
            <a:avLst/>
          </a:prstGeom>
        </p:spPr>
        <p:txBody>
          <a:bodyPr wrap="square">
            <a:spAutoFit/>
          </a:bodyPr>
          <a:lstStyle/>
          <a:p>
            <a:r>
              <a:rPr lang="en-US" sz="2800" dirty="0">
                <a:solidFill>
                  <a:schemeClr val="bg1">
                    <a:lumMod val="50000"/>
                  </a:schemeClr>
                </a:solidFill>
                <a:latin typeface="Arial" panose="020B0604020202020204" pitchFamily="34" charset="0"/>
                <a:cs typeface="Arial" panose="020B0604020202020204" pitchFamily="34" charset="0"/>
              </a:rPr>
              <a:t>Where ceiling joists are not connected to the rafters at the top wall plate, joists connected higher in the attic shall be installed as rafter ties, or rafter ties shall be installed to provide a continuous tie. </a:t>
            </a:r>
            <a:endParaRPr lang="en-US" sz="2800" dirty="0" smtClean="0">
              <a:solidFill>
                <a:schemeClr val="bg1">
                  <a:lumMod val="50000"/>
                </a:schemeClr>
              </a:solidFill>
              <a:latin typeface="Arial" panose="020B0604020202020204" pitchFamily="34" charset="0"/>
              <a:cs typeface="Arial" panose="020B0604020202020204" pitchFamily="34" charset="0"/>
            </a:endParaRPr>
          </a:p>
          <a:p>
            <a:endParaRPr lang="en-US" sz="2800" dirty="0">
              <a:solidFill>
                <a:schemeClr val="bg1">
                  <a:lumMod val="50000"/>
                </a:schemeClr>
              </a:solidFill>
              <a:latin typeface="Arial" panose="020B0604020202020204" pitchFamily="34" charset="0"/>
              <a:cs typeface="Arial" panose="020B0604020202020204" pitchFamily="34" charset="0"/>
            </a:endParaRPr>
          </a:p>
          <a:p>
            <a:r>
              <a:rPr lang="en-US" sz="2800" dirty="0" smtClean="0">
                <a:solidFill>
                  <a:schemeClr val="bg1">
                    <a:lumMod val="50000"/>
                  </a:schemeClr>
                </a:solidFill>
                <a:latin typeface="Arial" panose="020B0604020202020204" pitchFamily="34" charset="0"/>
                <a:cs typeface="Arial" panose="020B0604020202020204" pitchFamily="34" charset="0"/>
              </a:rPr>
              <a:t>Rafter </a:t>
            </a:r>
            <a:r>
              <a:rPr lang="en-US" sz="2800" dirty="0">
                <a:solidFill>
                  <a:schemeClr val="bg1">
                    <a:lumMod val="50000"/>
                  </a:schemeClr>
                </a:solidFill>
                <a:latin typeface="Arial" panose="020B0604020202020204" pitchFamily="34" charset="0"/>
                <a:cs typeface="Arial" panose="020B0604020202020204" pitchFamily="34" charset="0"/>
              </a:rPr>
              <a:t>ties will not be less than 2 inches by 4 inches, installed in accordance with the connection requirements in Table R802.5.1(9), or equivalent capacities shall be provided. </a:t>
            </a:r>
            <a:endParaRPr lang="en-US" altLang="en-US" sz="2400" dirty="0">
              <a:solidFill>
                <a:schemeClr val="bg1">
                  <a:lumMod val="50000"/>
                </a:schemeClr>
              </a:solidFill>
              <a:latin typeface="Arial" panose="020B0604020202020204" pitchFamily="34" charset="0"/>
              <a:cs typeface="Arial" panose="020B0604020202020204" pitchFamily="34" charset="0"/>
            </a:endParaRPr>
          </a:p>
        </p:txBody>
      </p:sp>
      <p:grpSp>
        <p:nvGrpSpPr>
          <p:cNvPr id="9" name="Group 8"/>
          <p:cNvGrpSpPr/>
          <p:nvPr/>
        </p:nvGrpSpPr>
        <p:grpSpPr>
          <a:xfrm>
            <a:off x="226661" y="1676400"/>
            <a:ext cx="781045" cy="600261"/>
            <a:chOff x="226661" y="1676400"/>
            <a:chExt cx="781045" cy="600261"/>
          </a:xfrm>
        </p:grpSpPr>
        <p:sp>
          <p:nvSpPr>
            <p:cNvPr id="10" name="Oval 9"/>
            <p:cNvSpPr/>
            <p:nvPr/>
          </p:nvSpPr>
          <p:spPr>
            <a:xfrm>
              <a:off x="242160" y="1676400"/>
              <a:ext cx="557939" cy="557939"/>
            </a:xfrm>
            <a:prstGeom prst="ellipse">
              <a:avLst/>
            </a:prstGeom>
            <a:solidFill>
              <a:srgbClr val="FFFFF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bwMode="auto">
            <a:xfrm>
              <a:off x="226661" y="1676400"/>
              <a:ext cx="588936" cy="600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3200" dirty="0" smtClean="0">
                  <a:solidFill>
                    <a:srgbClr val="000000"/>
                  </a:solidFill>
                  <a:latin typeface="Arial" panose="020B0604020202020204" pitchFamily="34" charset="0"/>
                  <a:cs typeface="Arial" panose="020B0604020202020204" pitchFamily="34" charset="0"/>
                </a:rPr>
                <a:t>3</a:t>
              </a:r>
              <a:endParaRPr kumimoji="1" lang="en-US" sz="3200" dirty="0">
                <a:solidFill>
                  <a:srgbClr val="000000"/>
                </a:solidFill>
                <a:latin typeface="Arial" panose="020B0604020202020204" pitchFamily="34" charset="0"/>
                <a:cs typeface="Arial" panose="020B0604020202020204" pitchFamily="34" charset="0"/>
              </a:endParaRPr>
            </a:p>
          </p:txBody>
        </p:sp>
        <p:cxnSp>
          <p:nvCxnSpPr>
            <p:cNvPr id="12" name="Straight Connector 11"/>
            <p:cNvCxnSpPr/>
            <p:nvPr/>
          </p:nvCxnSpPr>
          <p:spPr>
            <a:xfrm>
              <a:off x="800100" y="1937288"/>
              <a:ext cx="207606"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8462972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R802.3.1 Ceiling Joists and Rafter Connections</a:t>
            </a:r>
          </a:p>
        </p:txBody>
      </p:sp>
      <p:sp>
        <p:nvSpPr>
          <p:cNvPr id="2" name="Content Placeholder 1"/>
          <p:cNvSpPr>
            <a:spLocks noGrp="1"/>
          </p:cNvSpPr>
          <p:nvPr>
            <p:ph idx="1"/>
          </p:nvPr>
        </p:nvSpPr>
        <p:spPr>
          <a:xfrm>
            <a:off x="578279" y="1388853"/>
            <a:ext cx="5484276" cy="4921248"/>
          </a:xfrm>
        </p:spPr>
        <p:txBody>
          <a:bodyPr lIns="0" tIns="0" rIns="0" bIns="0">
            <a:noAutofit/>
          </a:bodyPr>
          <a:lstStyle/>
          <a:p>
            <a:pPr marL="0" indent="0">
              <a:buNone/>
            </a:pPr>
            <a:r>
              <a:rPr lang="en-US" sz="3200" b="1" dirty="0" smtClean="0">
                <a:solidFill>
                  <a:schemeClr val="accent5"/>
                </a:solidFill>
              </a:rPr>
              <a:t>R802.3.1</a:t>
            </a:r>
          </a:p>
          <a:p>
            <a:pPr>
              <a:spcAft>
                <a:spcPts val="600"/>
              </a:spcAft>
            </a:pPr>
            <a:r>
              <a:rPr lang="en-US" sz="2400" dirty="0" smtClean="0">
                <a:solidFill>
                  <a:schemeClr val="bg1">
                    <a:lumMod val="50000"/>
                  </a:schemeClr>
                </a:solidFill>
              </a:rPr>
              <a:t>Joists need to make a tension connection across beams when rafters and joist are </a:t>
            </a:r>
            <a:r>
              <a:rPr lang="en-US" sz="2400" b="1" dirty="0" smtClean="0">
                <a:solidFill>
                  <a:schemeClr val="bg1">
                    <a:lumMod val="50000"/>
                  </a:schemeClr>
                </a:solidFill>
              </a:rPr>
              <a:t>parallel</a:t>
            </a:r>
            <a:endParaRPr lang="en-US" sz="2400" dirty="0" smtClean="0">
              <a:solidFill>
                <a:schemeClr val="bg1">
                  <a:lumMod val="50000"/>
                </a:schemeClr>
              </a:solidFill>
            </a:endParaRPr>
          </a:p>
          <a:p>
            <a:pPr>
              <a:spcAft>
                <a:spcPts val="600"/>
              </a:spcAft>
            </a:pPr>
            <a:r>
              <a:rPr lang="en-US" sz="2400" dirty="0" smtClean="0">
                <a:solidFill>
                  <a:schemeClr val="bg1">
                    <a:lumMod val="50000"/>
                  </a:schemeClr>
                </a:solidFill>
              </a:rPr>
              <a:t>Use straps and/or sheathing to create a continuous tie</a:t>
            </a:r>
          </a:p>
          <a:p>
            <a:pPr>
              <a:spcAft>
                <a:spcPts val="600"/>
              </a:spcAft>
            </a:pPr>
            <a:r>
              <a:rPr lang="en-US" sz="2400" dirty="0">
                <a:solidFill>
                  <a:schemeClr val="bg1">
                    <a:lumMod val="50000"/>
                  </a:schemeClr>
                </a:solidFill>
              </a:rPr>
              <a:t>Hangers alone </a:t>
            </a:r>
            <a:r>
              <a:rPr lang="en-US" sz="2400" dirty="0" smtClean="0">
                <a:solidFill>
                  <a:schemeClr val="bg1">
                    <a:lumMod val="50000"/>
                  </a:schemeClr>
                </a:solidFill>
              </a:rPr>
              <a:t>do </a:t>
            </a:r>
            <a:r>
              <a:rPr lang="en-US" sz="2400" dirty="0">
                <a:solidFill>
                  <a:schemeClr val="bg1">
                    <a:lumMod val="50000"/>
                  </a:schemeClr>
                </a:solidFill>
              </a:rPr>
              <a:t>not provide a tie</a:t>
            </a:r>
          </a:p>
          <a:p>
            <a:pPr>
              <a:spcAft>
                <a:spcPts val="600"/>
              </a:spcAft>
            </a:pPr>
            <a:endParaRPr lang="en-US" sz="2800" dirty="0" smtClean="0"/>
          </a:p>
          <a:p>
            <a:pPr>
              <a:spcAft>
                <a:spcPts val="600"/>
              </a:spcAft>
            </a:pPr>
            <a:endParaRPr lang="en-US" sz="2800" dirty="0" smtClean="0"/>
          </a:p>
        </p:txBody>
      </p:sp>
      <p:pic>
        <p:nvPicPr>
          <p:cNvPr id="4" name="Content Placeholder 3"/>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280150" y="1488542"/>
            <a:ext cx="5302250" cy="4520678"/>
          </a:xfr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83508" y="4504214"/>
            <a:ext cx="1874292" cy="1706086"/>
          </a:xfrm>
          <a:prstGeom prst="rect">
            <a:avLst/>
          </a:prstGeom>
        </p:spPr>
      </p:pic>
    </p:spTree>
    <p:custDataLst>
      <p:tags r:id="rId1"/>
    </p:custDataLst>
    <p:extLst>
      <p:ext uri="{BB962C8B-B14F-4D97-AF65-F5344CB8AC3E}">
        <p14:creationId xmlns:p14="http://schemas.microsoft.com/office/powerpoint/2010/main" val="179868277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R802.3.1 Rafter Tie</a:t>
            </a:r>
          </a:p>
        </p:txBody>
      </p:sp>
      <p:sp>
        <p:nvSpPr>
          <p:cNvPr id="12" name="Content Placeholder 11"/>
          <p:cNvSpPr>
            <a:spLocks noGrp="1"/>
          </p:cNvSpPr>
          <p:nvPr>
            <p:ph idx="1"/>
          </p:nvPr>
        </p:nvSpPr>
        <p:spPr>
          <a:xfrm>
            <a:off x="594467" y="1388853"/>
            <a:ext cx="5302249" cy="4843463"/>
          </a:xfrm>
        </p:spPr>
        <p:txBody>
          <a:bodyPr lIns="0" tIns="0" rIns="0" bIns="0">
            <a:normAutofit/>
          </a:bodyPr>
          <a:lstStyle/>
          <a:p>
            <a:pPr marL="0" indent="0">
              <a:buNone/>
            </a:pPr>
            <a:r>
              <a:rPr lang="en-US" sz="3200" b="1" dirty="0" smtClean="0">
                <a:solidFill>
                  <a:schemeClr val="accent5"/>
                </a:solidFill>
              </a:rPr>
              <a:t>R802.3.1</a:t>
            </a:r>
            <a:endParaRPr lang="en-US" sz="3200" b="1" dirty="0"/>
          </a:p>
          <a:p>
            <a:r>
              <a:rPr lang="en-US" sz="2800" dirty="0">
                <a:solidFill>
                  <a:schemeClr val="bg1">
                    <a:lumMod val="50000"/>
                  </a:schemeClr>
                </a:solidFill>
              </a:rPr>
              <a:t>Ceiling joist </a:t>
            </a:r>
            <a:r>
              <a:rPr lang="en-US" sz="2800" dirty="0" smtClean="0">
                <a:solidFill>
                  <a:schemeClr val="bg1">
                    <a:lumMod val="50000"/>
                  </a:schemeClr>
                </a:solidFill>
              </a:rPr>
              <a:t>and rafter ties </a:t>
            </a:r>
            <a:r>
              <a:rPr lang="en-US" sz="2800" dirty="0">
                <a:solidFill>
                  <a:schemeClr val="bg1">
                    <a:lumMod val="50000"/>
                  </a:schemeClr>
                </a:solidFill>
              </a:rPr>
              <a:t>prevent walls from spreading under downward </a:t>
            </a:r>
            <a:r>
              <a:rPr lang="en-US" sz="2800" dirty="0" smtClean="0">
                <a:solidFill>
                  <a:schemeClr val="bg1">
                    <a:lumMod val="50000"/>
                  </a:schemeClr>
                </a:solidFill>
              </a:rPr>
              <a:t>loads </a:t>
            </a:r>
          </a:p>
          <a:p>
            <a:endParaRPr lang="en-US" sz="2800" dirty="0" smtClean="0">
              <a:solidFill>
                <a:schemeClr val="bg1">
                  <a:lumMod val="50000"/>
                </a:schemeClr>
              </a:solidFill>
            </a:endParaRPr>
          </a:p>
          <a:p>
            <a:r>
              <a:rPr lang="en-US" sz="2800" dirty="0" smtClean="0">
                <a:solidFill>
                  <a:schemeClr val="bg1">
                    <a:lumMod val="50000"/>
                  </a:schemeClr>
                </a:solidFill>
              </a:rPr>
              <a:t>Joists that are not installed at the plate level are </a:t>
            </a:r>
            <a:r>
              <a:rPr lang="en-US" sz="2800" b="1" dirty="0" smtClean="0">
                <a:solidFill>
                  <a:schemeClr val="bg1">
                    <a:lumMod val="50000"/>
                  </a:schemeClr>
                </a:solidFill>
              </a:rPr>
              <a:t>Rafter Ties</a:t>
            </a:r>
          </a:p>
          <a:p>
            <a:endParaRPr lang="en-US" sz="2800" b="1" dirty="0" smtClean="0">
              <a:solidFill>
                <a:schemeClr val="bg1">
                  <a:lumMod val="50000"/>
                </a:schemeClr>
              </a:solidFill>
            </a:endParaRPr>
          </a:p>
          <a:p>
            <a:r>
              <a:rPr lang="en-US" sz="2800" b="1" dirty="0" smtClean="0">
                <a:solidFill>
                  <a:schemeClr val="bg1">
                    <a:lumMod val="50000"/>
                  </a:schemeClr>
                </a:solidFill>
              </a:rPr>
              <a:t>Rafter Ties </a:t>
            </a:r>
            <a:r>
              <a:rPr lang="en-US" sz="2800" dirty="0" smtClean="0">
                <a:solidFill>
                  <a:schemeClr val="bg1">
                    <a:lumMod val="50000"/>
                  </a:schemeClr>
                </a:solidFill>
              </a:rPr>
              <a:t>are used to transfer tension across ceiling</a:t>
            </a:r>
            <a:endParaRPr lang="en-US" sz="2800" b="1" dirty="0">
              <a:solidFill>
                <a:schemeClr val="bg1">
                  <a:lumMod val="50000"/>
                </a:schemeClr>
              </a:solidFill>
            </a:endParaRPr>
          </a:p>
          <a:p>
            <a:pPr marL="0" indent="0">
              <a:buNone/>
            </a:pPr>
            <a:endParaRPr lang="en-US" b="1" dirty="0">
              <a:solidFill>
                <a:schemeClr val="accent5"/>
              </a:solidFill>
            </a:endParaRPr>
          </a:p>
          <a:p>
            <a:pPr marL="0" indent="0">
              <a:buNone/>
            </a:pPr>
            <a:endParaRPr lang="en-US" dirty="0"/>
          </a:p>
        </p:txBody>
      </p:sp>
      <p:pic>
        <p:nvPicPr>
          <p:cNvPr id="15" name="Content Placeholder 14"/>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280150" y="1488542"/>
            <a:ext cx="5302250" cy="4520678"/>
          </a:xfr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91200" y="1666517"/>
            <a:ext cx="5791200" cy="4709327"/>
          </a:xfrm>
          <a:prstGeom prst="rect">
            <a:avLst/>
          </a:prstGeom>
        </p:spPr>
      </p:pic>
      <p:pic>
        <p:nvPicPr>
          <p:cNvPr id="7" name="Picture 6"/>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594435" y="6501187"/>
            <a:ext cx="264160" cy="264160"/>
          </a:xfrm>
          <a:prstGeom prst="rect">
            <a:avLst/>
          </a:prstGeom>
        </p:spPr>
      </p:pic>
    </p:spTree>
    <p:custDataLst>
      <p:tags r:id="rId1"/>
    </p:custDataLst>
    <p:extLst>
      <p:ext uri="{BB962C8B-B14F-4D97-AF65-F5344CB8AC3E}">
        <p14:creationId xmlns:p14="http://schemas.microsoft.com/office/powerpoint/2010/main" val="970560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Content Placeholder 19"/>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5456466" y="1571625"/>
            <a:ext cx="6164033" cy="4410075"/>
          </a:xfrm>
          <a:prstGeom prst="rect">
            <a:avLst/>
          </a:prstGeom>
        </p:spPr>
      </p:pic>
      <p:sp>
        <p:nvSpPr>
          <p:cNvPr id="5" name="Title 4"/>
          <p:cNvSpPr>
            <a:spLocks noGrp="1"/>
          </p:cNvSpPr>
          <p:nvPr>
            <p:ph type="title"/>
          </p:nvPr>
        </p:nvSpPr>
        <p:spPr/>
        <p:txBody>
          <a:bodyPr/>
          <a:lstStyle/>
          <a:p>
            <a:r>
              <a:rPr lang="en-US" dirty="0"/>
              <a:t>R802.3.1 </a:t>
            </a:r>
            <a:r>
              <a:rPr lang="en-US" dirty="0" smtClean="0"/>
              <a:t>Rafter Tie</a:t>
            </a:r>
            <a:endParaRPr lang="en-US" dirty="0"/>
          </a:p>
        </p:txBody>
      </p:sp>
      <p:sp>
        <p:nvSpPr>
          <p:cNvPr id="12" name="Content Placeholder 11"/>
          <p:cNvSpPr>
            <a:spLocks noGrp="1"/>
          </p:cNvSpPr>
          <p:nvPr>
            <p:ph idx="1"/>
          </p:nvPr>
        </p:nvSpPr>
        <p:spPr>
          <a:xfrm>
            <a:off x="588753" y="1388853"/>
            <a:ext cx="5179476" cy="4843463"/>
          </a:xfrm>
        </p:spPr>
        <p:txBody>
          <a:bodyPr lIns="0" tIns="0" rIns="0" bIns="0"/>
          <a:lstStyle/>
          <a:p>
            <a:pPr marL="0" indent="0">
              <a:buNone/>
            </a:pPr>
            <a:r>
              <a:rPr lang="en-US" sz="3200" b="1" dirty="0" smtClean="0">
                <a:solidFill>
                  <a:schemeClr val="accent5"/>
                </a:solidFill>
              </a:rPr>
              <a:t>R802.3.1</a:t>
            </a:r>
          </a:p>
          <a:p>
            <a:r>
              <a:rPr lang="en-US" sz="2800" dirty="0" smtClean="0"/>
              <a:t>Rafters with perpendicular joists require a </a:t>
            </a:r>
            <a:r>
              <a:rPr lang="en-US" sz="2800" b="1" dirty="0" smtClean="0"/>
              <a:t>Rafter Tie</a:t>
            </a:r>
          </a:p>
          <a:p>
            <a:r>
              <a:rPr lang="en-US" sz="2800" dirty="0"/>
              <a:t>Spacing is now </a:t>
            </a:r>
            <a:r>
              <a:rPr lang="en-US" sz="2800" dirty="0" smtClean="0"/>
              <a:t>the same </a:t>
            </a:r>
            <a:r>
              <a:rPr lang="en-US" sz="2800" dirty="0"/>
              <a:t>as </a:t>
            </a:r>
            <a:r>
              <a:rPr lang="en-US" sz="2800" dirty="0" smtClean="0"/>
              <a:t>rafters at a maximum </a:t>
            </a:r>
            <a:r>
              <a:rPr lang="en-US" sz="2800" dirty="0"/>
              <a:t>of </a:t>
            </a:r>
            <a:r>
              <a:rPr lang="en-US" sz="2800" dirty="0" smtClean="0"/>
              <a:t>24”</a:t>
            </a:r>
          </a:p>
          <a:p>
            <a:r>
              <a:rPr lang="en-US" sz="2800" dirty="0" smtClean="0"/>
              <a:t>Rafter ties are located in the</a:t>
            </a:r>
            <a:r>
              <a:rPr lang="en-US" sz="2800" dirty="0"/>
              <a:t> </a:t>
            </a:r>
            <a:r>
              <a:rPr lang="en-US" sz="2800" dirty="0" smtClean="0"/>
              <a:t>lower third of attic space</a:t>
            </a:r>
          </a:p>
        </p:txBody>
      </p:sp>
      <p:sp>
        <p:nvSpPr>
          <p:cNvPr id="6" name="TextBox 5"/>
          <p:cNvSpPr txBox="1"/>
          <p:nvPr/>
        </p:nvSpPr>
        <p:spPr bwMode="auto">
          <a:xfrm>
            <a:off x="2709481" y="5520047"/>
            <a:ext cx="1672872"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400" dirty="0" smtClean="0">
                <a:solidFill>
                  <a:schemeClr val="bg1">
                    <a:lumMod val="50000"/>
                  </a:schemeClr>
                </a:solidFill>
                <a:latin typeface="Arial" panose="020B0604020202020204" pitchFamily="34" charset="0"/>
                <a:cs typeface="Arial" panose="020B0604020202020204" pitchFamily="34" charset="0"/>
              </a:rPr>
              <a:t>Rafter Ties</a:t>
            </a:r>
            <a:endParaRPr kumimoji="1" lang="en-US" sz="2400" dirty="0">
              <a:solidFill>
                <a:schemeClr val="bg1">
                  <a:lumMod val="50000"/>
                </a:schemeClr>
              </a:solidFill>
              <a:latin typeface="Arial" panose="020B0604020202020204" pitchFamily="34" charset="0"/>
              <a:cs typeface="Arial" panose="020B0604020202020204" pitchFamily="34" charset="0"/>
            </a:endParaRPr>
          </a:p>
        </p:txBody>
      </p:sp>
      <p:cxnSp>
        <p:nvCxnSpPr>
          <p:cNvPr id="10" name="Straight Arrow Connector 9"/>
          <p:cNvCxnSpPr/>
          <p:nvPr/>
        </p:nvCxnSpPr>
        <p:spPr>
          <a:xfrm flipV="1">
            <a:off x="4509353" y="3431769"/>
            <a:ext cx="1967647" cy="2088279"/>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3" name="TextBox 2"/>
          <p:cNvSpPr txBox="1"/>
          <p:nvPr/>
        </p:nvSpPr>
        <p:spPr bwMode="auto">
          <a:xfrm rot="-2700000">
            <a:off x="5295823" y="2519374"/>
            <a:ext cx="723900" cy="27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r"/>
            <a:r>
              <a:rPr kumimoji="1" lang="en-US" sz="1200" dirty="0" smtClean="0">
                <a:solidFill>
                  <a:srgbClr val="000000"/>
                </a:solidFill>
                <a:latin typeface="Arial" panose="020B0604020202020204" pitchFamily="34" charset="0"/>
                <a:cs typeface="Arial" panose="020B0604020202020204" pitchFamily="34" charset="0"/>
              </a:rPr>
              <a:t>24</a:t>
            </a:r>
            <a:endParaRPr kumimoji="1" lang="en-US" sz="1200" dirty="0">
              <a:solidFill>
                <a:srgbClr val="000000"/>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594435" y="6501187"/>
            <a:ext cx="264160" cy="264160"/>
          </a:xfrm>
          <a:prstGeom prst="rect">
            <a:avLst/>
          </a:prstGeom>
        </p:spPr>
      </p:pic>
    </p:spTree>
    <p:custDataLst>
      <p:tags r:id="rId1"/>
    </p:custDataLst>
    <p:extLst>
      <p:ext uri="{BB962C8B-B14F-4D97-AF65-F5344CB8AC3E}">
        <p14:creationId xmlns:p14="http://schemas.microsoft.com/office/powerpoint/2010/main" val="353945783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Continuous Tie Examples</a:t>
            </a:r>
            <a:endParaRPr lang="en-US" dirty="0"/>
          </a:p>
        </p:txBody>
      </p:sp>
      <p:pic>
        <p:nvPicPr>
          <p:cNvPr id="28" name="Content Placeholder 7"/>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044306" y="1488542"/>
            <a:ext cx="5538094" cy="4721758"/>
          </a:xfrm>
        </p:spPr>
      </p:pic>
      <p:cxnSp>
        <p:nvCxnSpPr>
          <p:cNvPr id="4" name="Straight Arrow Connector 3"/>
          <p:cNvCxnSpPr/>
          <p:nvPr/>
        </p:nvCxnSpPr>
        <p:spPr>
          <a:xfrm flipV="1">
            <a:off x="5380383" y="5355771"/>
            <a:ext cx="4046646" cy="20932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bwMode="auto">
          <a:xfrm>
            <a:off x="571500" y="5225143"/>
            <a:ext cx="4820327" cy="83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r>
              <a:rPr kumimoji="1" lang="en-US" sz="2400" dirty="0" smtClean="0">
                <a:solidFill>
                  <a:schemeClr val="bg1">
                    <a:lumMod val="50000"/>
                  </a:schemeClr>
                </a:solidFill>
                <a:latin typeface="Arial" panose="020B0604020202020204" pitchFamily="34" charset="0"/>
                <a:cs typeface="Arial" panose="020B0604020202020204" pitchFamily="34" charset="0"/>
              </a:rPr>
              <a:t>Ties spaced &gt; 48” </a:t>
            </a:r>
            <a:r>
              <a:rPr kumimoji="1" lang="en-US" sz="2400" dirty="0" err="1" smtClean="0">
                <a:solidFill>
                  <a:schemeClr val="bg1">
                    <a:lumMod val="50000"/>
                  </a:schemeClr>
                </a:solidFill>
                <a:latin typeface="Arial" panose="020B0604020202020204" pitchFamily="34" charset="0"/>
                <a:cs typeface="Arial" panose="020B0604020202020204" pitchFamily="34" charset="0"/>
              </a:rPr>
              <a:t>o.c</a:t>
            </a:r>
            <a:r>
              <a:rPr kumimoji="1" lang="en-US" sz="2400" dirty="0" smtClean="0">
                <a:solidFill>
                  <a:schemeClr val="bg1">
                    <a:lumMod val="50000"/>
                  </a:schemeClr>
                </a:solidFill>
                <a:latin typeface="Arial" panose="020B0604020202020204" pitchFamily="34" charset="0"/>
                <a:cs typeface="Arial" panose="020B0604020202020204" pitchFamily="34" charset="0"/>
              </a:rPr>
              <a:t> and not adequately connected to outlook</a:t>
            </a:r>
            <a:endParaRPr kumimoji="1" lang="en-US" sz="2400" dirty="0">
              <a:solidFill>
                <a:schemeClr val="bg1">
                  <a:lumMod val="50000"/>
                </a:schemeClr>
              </a:solidFill>
              <a:latin typeface="Arial" panose="020B0604020202020204" pitchFamily="34" charset="0"/>
              <a:cs typeface="Arial" panose="020B0604020202020204" pitchFamily="34" charset="0"/>
            </a:endParaRPr>
          </a:p>
        </p:txBody>
      </p:sp>
      <p:cxnSp>
        <p:nvCxnSpPr>
          <p:cNvPr id="24" name="Straight Arrow Connector 23"/>
          <p:cNvCxnSpPr/>
          <p:nvPr/>
        </p:nvCxnSpPr>
        <p:spPr>
          <a:xfrm flipV="1">
            <a:off x="5400158" y="2449286"/>
            <a:ext cx="2927413" cy="285485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13" name="Content Placeholder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39434" y="1419594"/>
            <a:ext cx="6420597" cy="4790705"/>
          </a:xfrm>
          <a:prstGeom prst="rect">
            <a:avLst/>
          </a:prstGeom>
        </p:spPr>
      </p:pic>
      <p:grpSp>
        <p:nvGrpSpPr>
          <p:cNvPr id="34" name="Group 33"/>
          <p:cNvGrpSpPr/>
          <p:nvPr/>
        </p:nvGrpSpPr>
        <p:grpSpPr>
          <a:xfrm>
            <a:off x="4264479" y="1419594"/>
            <a:ext cx="7327281" cy="3698854"/>
            <a:chOff x="4123589" y="1368682"/>
            <a:chExt cx="7458811" cy="3765251"/>
          </a:xfrm>
        </p:grpSpPr>
        <p:grpSp>
          <p:nvGrpSpPr>
            <p:cNvPr id="8" name="Group 7"/>
            <p:cNvGrpSpPr/>
            <p:nvPr/>
          </p:nvGrpSpPr>
          <p:grpSpPr>
            <a:xfrm>
              <a:off x="9813872" y="1368682"/>
              <a:ext cx="1768528" cy="691635"/>
              <a:chOff x="5240213" y="1414713"/>
              <a:chExt cx="1768528" cy="691635"/>
            </a:xfrm>
          </p:grpSpPr>
          <p:sp>
            <p:nvSpPr>
              <p:cNvPr id="6" name="Rounded Rectangle 5"/>
              <p:cNvSpPr/>
              <p:nvPr/>
            </p:nvSpPr>
            <p:spPr>
              <a:xfrm>
                <a:off x="5240213" y="1414713"/>
                <a:ext cx="1768528" cy="691635"/>
              </a:xfrm>
              <a:prstGeom prst="roundRect">
                <a:avLst/>
              </a:prstGeom>
              <a:solidFill>
                <a:srgbClr val="FFFFFF"/>
              </a:solidFill>
              <a:ln>
                <a:solidFill>
                  <a:srgbClr val="FF5D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bwMode="auto">
              <a:xfrm>
                <a:off x="5483928" y="1529703"/>
                <a:ext cx="1281098" cy="461653"/>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none" lIns="91429" tIns="45714" rIns="91429" bIns="45714" rtlCol="0">
                <a:spAutoFit/>
              </a:bodyPr>
              <a:lstStyle/>
              <a:p>
                <a:pPr algn="r"/>
                <a:r>
                  <a:rPr kumimoji="1" lang="en-US" sz="2400" dirty="0" smtClean="0">
                    <a:solidFill>
                      <a:srgbClr val="000000"/>
                    </a:solidFill>
                    <a:latin typeface="Arial" panose="020B0604020202020204" pitchFamily="34" charset="0"/>
                    <a:cs typeface="Arial" panose="020B0604020202020204" pitchFamily="34" charset="0"/>
                  </a:rPr>
                  <a:t>Lookout</a:t>
                </a:r>
                <a:endParaRPr kumimoji="1" lang="en-US" sz="2400" dirty="0">
                  <a:solidFill>
                    <a:srgbClr val="000000"/>
                  </a:solidFill>
                  <a:latin typeface="Arial" panose="020B0604020202020204" pitchFamily="34" charset="0"/>
                  <a:cs typeface="Arial" panose="020B0604020202020204" pitchFamily="34" charset="0"/>
                </a:endParaRPr>
              </a:p>
            </p:txBody>
          </p:sp>
        </p:grpSp>
        <p:cxnSp>
          <p:nvCxnSpPr>
            <p:cNvPr id="18" name="Straight Arrow Connector 17"/>
            <p:cNvCxnSpPr/>
            <p:nvPr/>
          </p:nvCxnSpPr>
          <p:spPr>
            <a:xfrm flipH="1">
              <a:off x="10564586" y="2060317"/>
              <a:ext cx="774100" cy="1809554"/>
            </a:xfrm>
            <a:prstGeom prst="straightConnector1">
              <a:avLst/>
            </a:prstGeom>
            <a:ln w="28575">
              <a:solidFill>
                <a:schemeClr val="accent1"/>
              </a:solidFill>
              <a:tailEnd type="triangle"/>
            </a:ln>
          </p:spPr>
          <p:style>
            <a:lnRef idx="1">
              <a:schemeClr val="dk1"/>
            </a:lnRef>
            <a:fillRef idx="0">
              <a:schemeClr val="dk1"/>
            </a:fillRef>
            <a:effectRef idx="0">
              <a:schemeClr val="dk1"/>
            </a:effectRef>
            <a:fontRef idx="minor">
              <a:schemeClr val="tx1"/>
            </a:fontRef>
          </p:style>
        </p:cxnSp>
        <p:grpSp>
          <p:nvGrpSpPr>
            <p:cNvPr id="27" name="Group 26"/>
            <p:cNvGrpSpPr/>
            <p:nvPr/>
          </p:nvGrpSpPr>
          <p:grpSpPr>
            <a:xfrm>
              <a:off x="4123589" y="4442298"/>
              <a:ext cx="1194173" cy="691635"/>
              <a:chOff x="5890412" y="383405"/>
              <a:chExt cx="1194173" cy="691635"/>
            </a:xfrm>
          </p:grpSpPr>
          <p:sp>
            <p:nvSpPr>
              <p:cNvPr id="29" name="Rounded Rectangle 28"/>
              <p:cNvSpPr/>
              <p:nvPr/>
            </p:nvSpPr>
            <p:spPr>
              <a:xfrm>
                <a:off x="5890412" y="383405"/>
                <a:ext cx="1194173" cy="691635"/>
              </a:xfrm>
              <a:prstGeom prst="roundRect">
                <a:avLst/>
              </a:prstGeom>
              <a:solidFill>
                <a:srgbClr val="FFFFFF"/>
              </a:solidFill>
              <a:ln>
                <a:solidFill>
                  <a:srgbClr val="FF5D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bwMode="auto">
              <a:xfrm>
                <a:off x="5931250" y="494523"/>
                <a:ext cx="1074311" cy="461653"/>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none" lIns="91429" tIns="45714" rIns="91429" bIns="45714" rtlCol="0">
                <a:spAutoFit/>
              </a:bodyPr>
              <a:lstStyle/>
              <a:p>
                <a:pPr algn="r"/>
                <a:r>
                  <a:rPr kumimoji="1" lang="en-US" sz="2400" dirty="0" smtClean="0">
                    <a:solidFill>
                      <a:srgbClr val="000000"/>
                    </a:solidFill>
                    <a:latin typeface="Arial" panose="020B0604020202020204" pitchFamily="34" charset="0"/>
                    <a:cs typeface="Arial" panose="020B0604020202020204" pitchFamily="34" charset="0"/>
                  </a:rPr>
                  <a:t>Straps</a:t>
                </a:r>
                <a:endParaRPr kumimoji="1" lang="en-US" sz="2400" dirty="0">
                  <a:solidFill>
                    <a:srgbClr val="000000"/>
                  </a:solidFill>
                  <a:latin typeface="Arial" panose="020B0604020202020204" pitchFamily="34" charset="0"/>
                  <a:cs typeface="Arial" panose="020B0604020202020204" pitchFamily="34" charset="0"/>
                </a:endParaRPr>
              </a:p>
            </p:txBody>
          </p:sp>
        </p:grpSp>
        <p:cxnSp>
          <p:nvCxnSpPr>
            <p:cNvPr id="31" name="Straight Arrow Connector 30"/>
            <p:cNvCxnSpPr>
              <a:stCxn id="29" idx="3"/>
            </p:cNvCxnSpPr>
            <p:nvPr/>
          </p:nvCxnSpPr>
          <p:spPr>
            <a:xfrm flipV="1">
              <a:off x="5317762" y="3263105"/>
              <a:ext cx="3571435" cy="1525010"/>
            </a:xfrm>
            <a:prstGeom prst="straightConnector1">
              <a:avLst/>
            </a:prstGeom>
            <a:ln w="28575">
              <a:solidFill>
                <a:schemeClr val="accent1"/>
              </a:solidFill>
              <a:tailEnd type="triangle"/>
            </a:ln>
          </p:spPr>
          <p:style>
            <a:lnRef idx="1">
              <a:schemeClr val="dk1"/>
            </a:lnRef>
            <a:fillRef idx="0">
              <a:schemeClr val="dk1"/>
            </a:fillRef>
            <a:effectRef idx="0">
              <a:schemeClr val="dk1"/>
            </a:effectRef>
            <a:fontRef idx="minor">
              <a:schemeClr val="tx1"/>
            </a:fontRef>
          </p:style>
        </p:cxnSp>
      </p:grpSp>
      <p:sp>
        <p:nvSpPr>
          <p:cNvPr id="3" name="Content Placeholder 2"/>
          <p:cNvSpPr>
            <a:spLocks noGrp="1"/>
          </p:cNvSpPr>
          <p:nvPr>
            <p:ph idx="1"/>
          </p:nvPr>
        </p:nvSpPr>
        <p:spPr>
          <a:xfrm>
            <a:off x="582423" y="1393214"/>
            <a:ext cx="4958360" cy="4843463"/>
          </a:xfrm>
        </p:spPr>
        <p:txBody>
          <a:bodyPr lIns="0" tIns="0" rIns="0" bIns="0"/>
          <a:lstStyle/>
          <a:p>
            <a:pPr marL="0" indent="0">
              <a:buNone/>
            </a:pPr>
            <a:r>
              <a:rPr lang="en-US" sz="3200" b="1" dirty="0" smtClean="0">
                <a:solidFill>
                  <a:schemeClr val="accent5"/>
                </a:solidFill>
              </a:rPr>
              <a:t>R802.3.1</a:t>
            </a:r>
            <a:endParaRPr kumimoji="1" lang="en-US" sz="3200" dirty="0" smtClean="0">
              <a:solidFill>
                <a:schemeClr val="bg1">
                  <a:lumMod val="50000"/>
                </a:schemeClr>
              </a:solidFill>
            </a:endParaRPr>
          </a:p>
          <a:p>
            <a:r>
              <a:rPr kumimoji="1" lang="en-US" sz="2800" dirty="0" smtClean="0">
                <a:solidFill>
                  <a:schemeClr val="bg1">
                    <a:lumMod val="50000"/>
                  </a:schemeClr>
                </a:solidFill>
              </a:rPr>
              <a:t>Lookout </a:t>
            </a:r>
            <a:r>
              <a:rPr kumimoji="1" lang="en-US" sz="2800" dirty="0">
                <a:solidFill>
                  <a:schemeClr val="bg1">
                    <a:lumMod val="50000"/>
                  </a:schemeClr>
                </a:solidFill>
              </a:rPr>
              <a:t>nailed to </a:t>
            </a:r>
            <a:r>
              <a:rPr kumimoji="1" lang="en-US" sz="2800" dirty="0" smtClean="0">
                <a:solidFill>
                  <a:schemeClr val="bg1">
                    <a:lumMod val="50000"/>
                  </a:schemeClr>
                </a:solidFill>
              </a:rPr>
              <a:t>rafters</a:t>
            </a:r>
          </a:p>
          <a:p>
            <a:r>
              <a:rPr kumimoji="1" lang="en-US" sz="2800" dirty="0" smtClean="0">
                <a:solidFill>
                  <a:schemeClr val="bg1">
                    <a:lumMod val="50000"/>
                  </a:schemeClr>
                </a:solidFill>
              </a:rPr>
              <a:t>Metal straps connects lookouts to joists across floor </a:t>
            </a:r>
            <a:endParaRPr kumimoji="1" lang="en-US" sz="2400" dirty="0">
              <a:solidFill>
                <a:srgbClr val="000000"/>
              </a:solidFill>
            </a:endParaRPr>
          </a:p>
          <a:p>
            <a:endParaRPr lang="en-US" dirty="0"/>
          </a:p>
        </p:txBody>
      </p:sp>
    </p:spTree>
    <p:custDataLst>
      <p:tags r:id="rId1"/>
    </p:custDataLst>
    <p:extLst>
      <p:ext uri="{BB962C8B-B14F-4D97-AF65-F5344CB8AC3E}">
        <p14:creationId xmlns:p14="http://schemas.microsoft.com/office/powerpoint/2010/main" val="1594862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4"/>
                                        </p:tgtEl>
                                      </p:cBhvr>
                                    </p:animEffect>
                                    <p:set>
                                      <p:cBhvr>
                                        <p:cTn id="7" dur="1" fill="hold">
                                          <p:stCondLst>
                                            <p:cond delay="499"/>
                                          </p:stCondLst>
                                        </p:cTn>
                                        <p:tgtEl>
                                          <p:spTgt spid="34"/>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3"/>
                                        </p:tgtEl>
                                      </p:cBhvr>
                                    </p:animEffect>
                                    <p:set>
                                      <p:cBhvr>
                                        <p:cTn id="10" dur="1" fill="hold">
                                          <p:stCondLst>
                                            <p:cond delay="499"/>
                                          </p:stCondLst>
                                        </p:cTn>
                                        <p:tgtEl>
                                          <p:spTgt spid="13"/>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R802.3.1 </a:t>
            </a:r>
            <a:r>
              <a:rPr lang="en-US" dirty="0" smtClean="0"/>
              <a:t>Ridge Beam and Collar Ties</a:t>
            </a:r>
            <a:endParaRPr lang="en-US" dirty="0"/>
          </a:p>
        </p:txBody>
      </p:sp>
      <p:sp>
        <p:nvSpPr>
          <p:cNvPr id="7" name="Rectangle 6"/>
          <p:cNvSpPr/>
          <p:nvPr/>
        </p:nvSpPr>
        <p:spPr>
          <a:xfrm>
            <a:off x="1007706" y="1371600"/>
            <a:ext cx="10114383" cy="4799015"/>
          </a:xfrm>
          <a:prstGeom prst="rect">
            <a:avLst/>
          </a:prstGeom>
          <a:solidFill>
            <a:schemeClr val="bg1">
              <a:lumMod val="20000"/>
              <a:lumOff val="80000"/>
            </a:schemeClr>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328057" y="1676400"/>
            <a:ext cx="10001638" cy="4527393"/>
          </a:xfrm>
          <a:prstGeom prst="rect">
            <a:avLst/>
          </a:prstGeom>
        </p:spPr>
        <p:txBody>
          <a:bodyPr wrap="square">
            <a:spAutoFit/>
          </a:bodyPr>
          <a:lstStyle/>
          <a:p>
            <a:pPr>
              <a:spcBef>
                <a:spcPts val="0"/>
              </a:spcBef>
            </a:pPr>
            <a:r>
              <a:rPr lang="en-US" altLang="en-US" sz="2400" dirty="0" smtClean="0">
                <a:solidFill>
                  <a:schemeClr val="bg1">
                    <a:lumMod val="50000"/>
                  </a:schemeClr>
                </a:solidFill>
                <a:latin typeface="Arial" panose="020B0604020202020204" pitchFamily="34" charset="0"/>
                <a:cs typeface="Arial" panose="020B0604020202020204" pitchFamily="34" charset="0"/>
              </a:rPr>
              <a:t>Where </a:t>
            </a:r>
            <a:r>
              <a:rPr lang="en-US" altLang="en-US" sz="2400" dirty="0">
                <a:solidFill>
                  <a:schemeClr val="bg1">
                    <a:lumMod val="50000"/>
                  </a:schemeClr>
                </a:solidFill>
                <a:latin typeface="Arial" panose="020B0604020202020204" pitchFamily="34" charset="0"/>
                <a:cs typeface="Arial" panose="020B0604020202020204" pitchFamily="34" charset="0"/>
              </a:rPr>
              <a:t>ceiling joists or rafter ties are not provided, the ridge formed by these rafters shall be supported by a wall or girder designed in accordance with accepted engineering practice</a:t>
            </a:r>
            <a:r>
              <a:rPr lang="en-US" altLang="en-US" sz="2400" dirty="0" smtClean="0">
                <a:solidFill>
                  <a:schemeClr val="bg1">
                    <a:lumMod val="50000"/>
                  </a:schemeClr>
                </a:solidFill>
                <a:latin typeface="Arial" panose="020B0604020202020204" pitchFamily="34" charset="0"/>
                <a:cs typeface="Arial" panose="020B0604020202020204" pitchFamily="34" charset="0"/>
              </a:rPr>
              <a:t>.</a:t>
            </a:r>
          </a:p>
          <a:p>
            <a:pPr>
              <a:spcBef>
                <a:spcPts val="0"/>
              </a:spcBef>
            </a:pPr>
            <a:endParaRPr lang="en-US" altLang="en-US" sz="2400" dirty="0" smtClean="0">
              <a:solidFill>
                <a:schemeClr val="bg1">
                  <a:lumMod val="50000"/>
                </a:schemeClr>
              </a:solidFill>
              <a:latin typeface="Arial" panose="020B0604020202020204" pitchFamily="34" charset="0"/>
              <a:cs typeface="Arial" panose="020B0604020202020204" pitchFamily="34" charset="0"/>
            </a:endParaRPr>
          </a:p>
          <a:p>
            <a:r>
              <a:rPr lang="en-US" sz="2400" dirty="0">
                <a:solidFill>
                  <a:schemeClr val="bg1">
                    <a:lumMod val="50000"/>
                  </a:schemeClr>
                </a:solidFill>
                <a:latin typeface="Arial" panose="020B0604020202020204" pitchFamily="34" charset="0"/>
                <a:cs typeface="Arial" panose="020B0604020202020204" pitchFamily="34" charset="0"/>
              </a:rPr>
              <a:t>Collar Ties or ridge straps to resist wind uplift shall be connected in the upper </a:t>
            </a:r>
            <a:r>
              <a:rPr lang="en-US" sz="2400" dirty="0" smtClean="0">
                <a:solidFill>
                  <a:schemeClr val="bg1">
                    <a:lumMod val="50000"/>
                  </a:schemeClr>
                </a:solidFill>
                <a:latin typeface="Arial" panose="020B0604020202020204" pitchFamily="34" charset="0"/>
                <a:cs typeface="Arial" panose="020B0604020202020204" pitchFamily="34" charset="0"/>
              </a:rPr>
              <a:t>thirds </a:t>
            </a:r>
            <a:r>
              <a:rPr lang="en-US" sz="2400" dirty="0">
                <a:solidFill>
                  <a:schemeClr val="bg1">
                    <a:lumMod val="50000"/>
                  </a:schemeClr>
                </a:solidFill>
                <a:latin typeface="Arial" panose="020B0604020202020204" pitchFamily="34" charset="0"/>
                <a:cs typeface="Arial" panose="020B0604020202020204" pitchFamily="34" charset="0"/>
              </a:rPr>
              <a:t>of the attic space in accordance with Table R602.3.1.</a:t>
            </a:r>
          </a:p>
          <a:p>
            <a:r>
              <a:rPr lang="en-US" sz="2400" dirty="0">
                <a:solidFill>
                  <a:schemeClr val="bg1">
                    <a:lumMod val="50000"/>
                  </a:schemeClr>
                </a:solidFill>
                <a:latin typeface="Arial" panose="020B0604020202020204" pitchFamily="34" charset="0"/>
                <a:cs typeface="Arial" panose="020B0604020202020204" pitchFamily="34" charset="0"/>
              </a:rPr>
              <a:t> </a:t>
            </a:r>
          </a:p>
          <a:p>
            <a:r>
              <a:rPr lang="en-US" sz="2400" dirty="0">
                <a:solidFill>
                  <a:schemeClr val="bg1">
                    <a:lumMod val="50000"/>
                  </a:schemeClr>
                </a:solidFill>
                <a:latin typeface="Arial" panose="020B0604020202020204" pitchFamily="34" charset="0"/>
                <a:cs typeface="Arial" panose="020B0604020202020204" pitchFamily="34" charset="0"/>
              </a:rPr>
              <a:t>Collar ties shall be not less than 1 inch by 4 inches, spaced not more that 4 feet </a:t>
            </a:r>
            <a:r>
              <a:rPr lang="en-US" sz="2400" dirty="0" err="1" smtClean="0">
                <a:solidFill>
                  <a:schemeClr val="bg1">
                    <a:lumMod val="50000"/>
                  </a:schemeClr>
                </a:solidFill>
                <a:latin typeface="Arial" panose="020B0604020202020204" pitchFamily="34" charset="0"/>
                <a:cs typeface="Arial" panose="020B0604020202020204" pitchFamily="34" charset="0"/>
              </a:rPr>
              <a:t>o.c</a:t>
            </a:r>
            <a:r>
              <a:rPr lang="en-US" sz="2400" dirty="0">
                <a:solidFill>
                  <a:schemeClr val="bg1">
                    <a:lumMod val="50000"/>
                  </a:schemeClr>
                </a:solidFill>
                <a:latin typeface="Arial" panose="020B0604020202020204" pitchFamily="34" charset="0"/>
                <a:cs typeface="Arial" panose="020B0604020202020204" pitchFamily="34" charset="0"/>
              </a:rPr>
              <a:t>. </a:t>
            </a:r>
            <a:endParaRPr lang="en-US" altLang="en-US" sz="2400" b="1" dirty="0">
              <a:solidFill>
                <a:schemeClr val="bg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endParaRPr>
          </a:p>
          <a:p>
            <a:pPr marL="0" indent="0">
              <a:spcBef>
                <a:spcPts val="0"/>
              </a:spcBef>
              <a:buNone/>
            </a:pPr>
            <a:endParaRPr lang="en-US" sz="2400" b="1" dirty="0">
              <a:solidFill>
                <a:schemeClr val="bg1">
                  <a:lumMod val="50000"/>
                </a:schemeClr>
              </a:solidFill>
              <a:latin typeface="Arial" panose="020B0604020202020204" pitchFamily="34" charset="0"/>
              <a:cs typeface="Arial" panose="020B0604020202020204" pitchFamily="34" charset="0"/>
            </a:endParaRPr>
          </a:p>
          <a:p>
            <a:pPr marL="0" indent="0">
              <a:buNone/>
            </a:pPr>
            <a:endParaRPr lang="en-US" altLang="en-US" sz="2400" dirty="0">
              <a:solidFill>
                <a:schemeClr val="bg2"/>
              </a:solidFill>
              <a:latin typeface="Arial" panose="020B0604020202020204" pitchFamily="34" charset="0"/>
              <a:cs typeface="Arial" panose="020B0604020202020204" pitchFamily="34" charset="0"/>
            </a:endParaRPr>
          </a:p>
          <a:p>
            <a:pPr indent="-228600">
              <a:lnSpc>
                <a:spcPct val="80000"/>
              </a:lnSpc>
              <a:spcBef>
                <a:spcPts val="600"/>
              </a:spcBef>
            </a:pPr>
            <a:endParaRPr lang="en-US" altLang="en-US" sz="2400" dirty="0">
              <a:solidFill>
                <a:schemeClr val="bg1">
                  <a:lumMod val="50000"/>
                </a:schemeClr>
              </a:solidFill>
              <a:latin typeface="Arial" panose="020B0604020202020204" pitchFamily="34" charset="0"/>
              <a:cs typeface="Arial" panose="020B0604020202020204" pitchFamily="34" charset="0"/>
            </a:endParaRPr>
          </a:p>
        </p:txBody>
      </p:sp>
      <p:grpSp>
        <p:nvGrpSpPr>
          <p:cNvPr id="9" name="Group 8"/>
          <p:cNvGrpSpPr/>
          <p:nvPr/>
        </p:nvGrpSpPr>
        <p:grpSpPr>
          <a:xfrm>
            <a:off x="226661" y="1676400"/>
            <a:ext cx="781045" cy="600261"/>
            <a:chOff x="226661" y="1676400"/>
            <a:chExt cx="781045" cy="600261"/>
          </a:xfrm>
        </p:grpSpPr>
        <p:sp>
          <p:nvSpPr>
            <p:cNvPr id="10" name="Oval 9"/>
            <p:cNvSpPr/>
            <p:nvPr/>
          </p:nvSpPr>
          <p:spPr>
            <a:xfrm>
              <a:off x="242160" y="1676400"/>
              <a:ext cx="557939" cy="557939"/>
            </a:xfrm>
            <a:prstGeom prst="ellipse">
              <a:avLst/>
            </a:prstGeom>
            <a:solidFill>
              <a:srgbClr val="FFFFF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bwMode="auto">
            <a:xfrm>
              <a:off x="226661" y="1676400"/>
              <a:ext cx="588936" cy="600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3200" dirty="0" smtClean="0">
                  <a:solidFill>
                    <a:srgbClr val="000000"/>
                  </a:solidFill>
                  <a:latin typeface="Arial" panose="020B0604020202020204" pitchFamily="34" charset="0"/>
                  <a:cs typeface="Arial" panose="020B0604020202020204" pitchFamily="34" charset="0"/>
                </a:rPr>
                <a:t>3</a:t>
              </a:r>
              <a:endParaRPr kumimoji="1" lang="en-US" sz="3200" dirty="0">
                <a:solidFill>
                  <a:srgbClr val="000000"/>
                </a:solidFill>
                <a:latin typeface="Arial" panose="020B0604020202020204" pitchFamily="34" charset="0"/>
                <a:cs typeface="Arial" panose="020B0604020202020204" pitchFamily="34" charset="0"/>
              </a:endParaRPr>
            </a:p>
          </p:txBody>
        </p:sp>
        <p:cxnSp>
          <p:nvCxnSpPr>
            <p:cNvPr id="12" name="Straight Connector 11"/>
            <p:cNvCxnSpPr/>
            <p:nvPr/>
          </p:nvCxnSpPr>
          <p:spPr>
            <a:xfrm>
              <a:off x="800100" y="1937288"/>
              <a:ext cx="207606"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5007433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Credit Information</a:t>
            </a:r>
            <a:endParaRPr lang="en-US" dirty="0"/>
          </a:p>
        </p:txBody>
      </p:sp>
      <p:sp>
        <p:nvSpPr>
          <p:cNvPr id="6" name="Content Placeholder 2"/>
          <p:cNvSpPr txBox="1">
            <a:spLocks/>
          </p:cNvSpPr>
          <p:nvPr/>
        </p:nvSpPr>
        <p:spPr>
          <a:xfrm>
            <a:off x="342900" y="1295400"/>
            <a:ext cx="7124699" cy="4837112"/>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lvl="0">
              <a:lnSpc>
                <a:spcPct val="120000"/>
              </a:lnSpc>
              <a:spcBef>
                <a:spcPts val="0"/>
              </a:spcBef>
              <a:spcAft>
                <a:spcPts val="600"/>
              </a:spcAft>
              <a:defRPr/>
            </a:pPr>
            <a:r>
              <a:rPr lang="en-US" sz="1800" dirty="0">
                <a:solidFill>
                  <a:schemeClr val="tx2"/>
                </a:solidFill>
                <a:latin typeface="Arial"/>
                <a:cs typeface="Calibri" pitchFamily="34" charset="0"/>
              </a:rPr>
              <a:t>IACET Accreditation </a:t>
            </a:r>
            <a:r>
              <a:rPr lang="en-US" sz="1800" dirty="0" smtClean="0">
                <a:solidFill>
                  <a:schemeClr val="tx2"/>
                </a:solidFill>
                <a:latin typeface="Arial"/>
                <a:cs typeface="Calibri" pitchFamily="34" charset="0"/>
              </a:rPr>
              <a:t>Information</a:t>
            </a:r>
          </a:p>
          <a:p>
            <a:pPr lvl="0">
              <a:lnSpc>
                <a:spcPct val="120000"/>
              </a:lnSpc>
              <a:spcBef>
                <a:spcPts val="0"/>
              </a:spcBef>
              <a:spcAft>
                <a:spcPts val="600"/>
              </a:spcAft>
              <a:defRPr/>
            </a:pPr>
            <a:r>
              <a:rPr lang="en-US" sz="1800" b="0" dirty="0" smtClean="0">
                <a:solidFill>
                  <a:schemeClr val="tx2"/>
                </a:solidFill>
                <a:latin typeface="Arial"/>
                <a:cs typeface="Calibri" pitchFamily="34" charset="0"/>
              </a:rPr>
              <a:t>Simpson </a:t>
            </a:r>
            <a:r>
              <a:rPr lang="en-US" sz="1800" b="0" dirty="0">
                <a:solidFill>
                  <a:schemeClr val="tx2"/>
                </a:solidFill>
                <a:latin typeface="Arial"/>
                <a:cs typeface="Calibri" pitchFamily="34" charset="0"/>
              </a:rPr>
              <a:t>Strong-Tie</a:t>
            </a:r>
            <a:r>
              <a:rPr lang="en-US" sz="1800" b="0" baseline="30000" dirty="0">
                <a:solidFill>
                  <a:schemeClr val="tx2"/>
                </a:solidFill>
                <a:latin typeface="Arial"/>
                <a:cs typeface="Calibri" pitchFamily="34" charset="0"/>
              </a:rPr>
              <a:t>®</a:t>
            </a:r>
            <a:r>
              <a:rPr lang="en-US" sz="1800" b="0" dirty="0">
                <a:solidFill>
                  <a:schemeClr val="tx2"/>
                </a:solidFill>
                <a:latin typeface="Arial"/>
                <a:cs typeface="Calibri" pitchFamily="34" charset="0"/>
              </a:rPr>
              <a:t> has been accredited as an Authorized Provider by the International Association for Continuing Education and Training (</a:t>
            </a:r>
            <a:r>
              <a:rPr lang="en-US" sz="1800" b="0" dirty="0" smtClean="0">
                <a:solidFill>
                  <a:schemeClr val="tx2"/>
                </a:solidFill>
                <a:latin typeface="Arial"/>
                <a:cs typeface="Calibri" pitchFamily="34" charset="0"/>
              </a:rPr>
              <a:t>IACET).  </a:t>
            </a:r>
            <a:r>
              <a:rPr lang="en-US" sz="1800" b="0" dirty="0">
                <a:solidFill>
                  <a:schemeClr val="tx2"/>
                </a:solidFill>
                <a:latin typeface="Arial"/>
                <a:cs typeface="Calibri" pitchFamily="34" charset="0"/>
              </a:rPr>
              <a:t>As a result of their Authorized Provider accreditation status, Simpson </a:t>
            </a:r>
            <a:r>
              <a:rPr lang="en-US" sz="1800" b="0" dirty="0" smtClean="0">
                <a:solidFill>
                  <a:schemeClr val="tx2"/>
                </a:solidFill>
                <a:latin typeface="Arial"/>
                <a:cs typeface="Calibri" pitchFamily="34" charset="0"/>
              </a:rPr>
              <a:t>Strong-Tie</a:t>
            </a:r>
            <a:r>
              <a:rPr lang="en-US" sz="1800" b="0" baseline="30000" dirty="0">
                <a:solidFill>
                  <a:schemeClr val="tx2"/>
                </a:solidFill>
                <a:latin typeface="Arial"/>
                <a:cs typeface="Calibri" pitchFamily="34" charset="0"/>
              </a:rPr>
              <a:t>®</a:t>
            </a:r>
            <a:r>
              <a:rPr lang="en-US" sz="1800" b="0" dirty="0">
                <a:solidFill>
                  <a:schemeClr val="tx2"/>
                </a:solidFill>
                <a:latin typeface="Arial"/>
                <a:cs typeface="Calibri" pitchFamily="34" charset="0"/>
              </a:rPr>
              <a:t> is authorized to offer IACET CEUs for its programs that qualify under the ANSI/IACET Standard</a:t>
            </a:r>
            <a:r>
              <a:rPr lang="en-US" sz="1800" b="0" dirty="0" smtClean="0">
                <a:solidFill>
                  <a:schemeClr val="tx2"/>
                </a:solidFill>
                <a:latin typeface="Arial"/>
                <a:cs typeface="Calibri" pitchFamily="34" charset="0"/>
              </a:rPr>
              <a:t>.</a:t>
            </a:r>
          </a:p>
          <a:p>
            <a:pPr lvl="0">
              <a:lnSpc>
                <a:spcPct val="120000"/>
              </a:lnSpc>
              <a:spcBef>
                <a:spcPts val="0"/>
              </a:spcBef>
              <a:spcAft>
                <a:spcPts val="600"/>
              </a:spcAft>
              <a:defRPr/>
            </a:pPr>
            <a:r>
              <a:rPr lang="en-US" sz="1800" spc="10" dirty="0" smtClean="0">
                <a:solidFill>
                  <a:schemeClr val="tx2"/>
                </a:solidFill>
                <a:latin typeface="Arial"/>
                <a:cs typeface="Calibri" pitchFamily="34" charset="0"/>
              </a:rPr>
              <a:t>This </a:t>
            </a:r>
            <a:r>
              <a:rPr lang="en-US" sz="1800" spc="10" dirty="0">
                <a:solidFill>
                  <a:schemeClr val="tx2"/>
                </a:solidFill>
                <a:latin typeface="Arial"/>
                <a:cs typeface="Calibri" pitchFamily="34" charset="0"/>
              </a:rPr>
              <a:t>course offers 0.1 </a:t>
            </a:r>
            <a:r>
              <a:rPr lang="en-US" sz="1800" spc="10" dirty="0" smtClean="0">
                <a:solidFill>
                  <a:schemeClr val="tx2"/>
                </a:solidFill>
                <a:latin typeface="Arial"/>
                <a:cs typeface="Calibri" pitchFamily="34" charset="0"/>
              </a:rPr>
              <a:t>CEU </a:t>
            </a:r>
            <a:r>
              <a:rPr lang="en-US" sz="1800" spc="10" dirty="0">
                <a:solidFill>
                  <a:schemeClr val="tx2"/>
                </a:solidFill>
                <a:latin typeface="Arial"/>
                <a:cs typeface="Calibri" pitchFamily="34" charset="0"/>
              </a:rPr>
              <a:t>(1 hour of credit</a:t>
            </a:r>
            <a:r>
              <a:rPr lang="en-US" sz="1800" spc="10" dirty="0" smtClean="0">
                <a:solidFill>
                  <a:schemeClr val="tx2"/>
                </a:solidFill>
                <a:latin typeface="Arial"/>
                <a:cs typeface="Calibri" pitchFamily="34" charset="0"/>
              </a:rPr>
              <a:t>).</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endParaRPr lang="en-US" sz="1800" b="0" dirty="0">
              <a:solidFill>
                <a:schemeClr val="tx2"/>
              </a:solidFill>
              <a:latin typeface="Arial"/>
              <a:cs typeface="Calibri"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71197" y="1681088"/>
            <a:ext cx="2859409" cy="1793631"/>
          </a:xfrm>
          <a:prstGeom prst="rect">
            <a:avLst/>
          </a:prstGeom>
        </p:spPr>
      </p:pic>
    </p:spTree>
    <p:custDataLst>
      <p:tags r:id="rId1"/>
    </p:custDataLst>
    <p:extLst>
      <p:ext uri="{BB962C8B-B14F-4D97-AF65-F5344CB8AC3E}">
        <p14:creationId xmlns:p14="http://schemas.microsoft.com/office/powerpoint/2010/main" val="1702063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R802.3.1 Ridge </a:t>
            </a:r>
            <a:r>
              <a:rPr lang="en-US" dirty="0" smtClean="0"/>
              <a:t>Beam</a:t>
            </a:r>
            <a:endParaRPr lang="en-US" dirty="0"/>
          </a:p>
        </p:txBody>
      </p:sp>
      <p:sp>
        <p:nvSpPr>
          <p:cNvPr id="2" name="Content Placeholder 1"/>
          <p:cNvSpPr>
            <a:spLocks noGrp="1"/>
          </p:cNvSpPr>
          <p:nvPr>
            <p:ph idx="1"/>
          </p:nvPr>
        </p:nvSpPr>
        <p:spPr>
          <a:xfrm>
            <a:off x="587193" y="1388853"/>
            <a:ext cx="5484276" cy="4843463"/>
          </a:xfrm>
        </p:spPr>
        <p:txBody>
          <a:bodyPr lIns="0" tIns="0" rIns="0" bIns="0"/>
          <a:lstStyle/>
          <a:p>
            <a:pPr marL="0" indent="0">
              <a:buNone/>
            </a:pPr>
            <a:r>
              <a:rPr lang="en-US" sz="3200" b="1" dirty="0" smtClean="0">
                <a:solidFill>
                  <a:schemeClr val="accent5"/>
                </a:solidFill>
              </a:rPr>
              <a:t>R802.3.1</a:t>
            </a:r>
            <a:endParaRPr lang="en-US" altLang="en-US" sz="3200" dirty="0" smtClean="0"/>
          </a:p>
          <a:p>
            <a:r>
              <a:rPr lang="en-US" sz="2400" dirty="0"/>
              <a:t>When rafter or collar ties are not provided the ridge must be supported by an engineered wall or </a:t>
            </a:r>
            <a:r>
              <a:rPr lang="en-US" sz="2400" dirty="0" smtClean="0"/>
              <a:t>girder</a:t>
            </a:r>
            <a:endParaRPr lang="en-US" sz="2400" dirty="0"/>
          </a:p>
          <a:p>
            <a:r>
              <a:rPr lang="en-US" sz="2400" dirty="0" smtClean="0"/>
              <a:t>Ridge beams are structural members</a:t>
            </a:r>
          </a:p>
        </p:txBody>
      </p:sp>
      <p:pic>
        <p:nvPicPr>
          <p:cNvPr id="8" name="Content Placeholder 7"/>
          <p:cNvPicPr>
            <a:picLocks noGrp="1" noChangeAspect="1"/>
          </p:cNvPicPr>
          <p:nvPr>
            <p:ph idx="10"/>
          </p:nvPr>
        </p:nvPicPr>
        <p:blipFill>
          <a:blip r:embed="rId4" cstate="print">
            <a:extLst>
              <a:ext uri="{28A0092B-C50C-407E-A947-70E740481C1C}">
                <a14:useLocalDpi xmlns:a14="http://schemas.microsoft.com/office/drawing/2010/main" val="0"/>
              </a:ext>
            </a:extLst>
          </a:blip>
          <a:stretch>
            <a:fillRect/>
          </a:stretch>
        </p:blipFill>
        <p:spPr>
          <a:xfrm>
            <a:off x="6335974" y="1327152"/>
            <a:ext cx="5246428" cy="3213437"/>
          </a:xfr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35974" y="1327151"/>
            <a:ext cx="5245236" cy="4843463"/>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6673" y="3644221"/>
            <a:ext cx="5377543" cy="2662917"/>
          </a:xfrm>
          <a:prstGeom prst="rect">
            <a:avLst/>
          </a:prstGeom>
        </p:spPr>
      </p:pic>
    </p:spTree>
    <p:custDataLst>
      <p:tags r:id="rId1"/>
    </p:custDataLst>
    <p:extLst>
      <p:ext uri="{BB962C8B-B14F-4D97-AF65-F5344CB8AC3E}">
        <p14:creationId xmlns:p14="http://schemas.microsoft.com/office/powerpoint/2010/main" val="377113466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R802.3.1 </a:t>
            </a:r>
            <a:r>
              <a:rPr lang="en-US" dirty="0" smtClean="0"/>
              <a:t>Collar </a:t>
            </a:r>
            <a:r>
              <a:rPr lang="en-US" dirty="0"/>
              <a:t>Ties</a:t>
            </a:r>
          </a:p>
        </p:txBody>
      </p:sp>
      <p:sp>
        <p:nvSpPr>
          <p:cNvPr id="2" name="Content Placeholder 1"/>
          <p:cNvSpPr>
            <a:spLocks noGrp="1"/>
          </p:cNvSpPr>
          <p:nvPr>
            <p:ph idx="1"/>
          </p:nvPr>
        </p:nvSpPr>
        <p:spPr>
          <a:xfrm>
            <a:off x="588753" y="1388853"/>
            <a:ext cx="5509676" cy="4843463"/>
          </a:xfrm>
        </p:spPr>
        <p:txBody>
          <a:bodyPr lIns="0" tIns="0" rIns="0" bIns="0"/>
          <a:lstStyle/>
          <a:p>
            <a:pPr marL="0" indent="0">
              <a:buNone/>
            </a:pPr>
            <a:r>
              <a:rPr lang="en-US" sz="3200" b="1" dirty="0" smtClean="0">
                <a:solidFill>
                  <a:schemeClr val="accent5"/>
                </a:solidFill>
              </a:rPr>
              <a:t>R802.3.1</a:t>
            </a:r>
            <a:endParaRPr lang="en-US" sz="3200" dirty="0" smtClean="0">
              <a:solidFill>
                <a:schemeClr val="accent1"/>
              </a:solidFill>
            </a:endParaRPr>
          </a:p>
          <a:p>
            <a:pPr marL="0" indent="0">
              <a:buNone/>
            </a:pPr>
            <a:r>
              <a:rPr lang="en-US" altLang="en-US" sz="2400" dirty="0" smtClean="0"/>
              <a:t>Collar ties or ridge straps to resist wind uplift shall be connected in the upper third of the attic space in accordance with Table R602.3(1). Collar ties shall be a minimum of 1-inch by 4-inch (nominal), spaced not more than 4 feet on center.0</a:t>
            </a:r>
            <a:endParaRPr lang="en-US" sz="2400" dirty="0"/>
          </a:p>
        </p:txBody>
      </p:sp>
      <p:sp>
        <p:nvSpPr>
          <p:cNvPr id="8" name="TextBox 7"/>
          <p:cNvSpPr txBox="1"/>
          <p:nvPr/>
        </p:nvSpPr>
        <p:spPr bwMode="auto">
          <a:xfrm>
            <a:off x="1985015" y="5574281"/>
            <a:ext cx="1402926"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dirty="0" smtClean="0">
                <a:solidFill>
                  <a:schemeClr val="bg1">
                    <a:lumMod val="50000"/>
                  </a:schemeClr>
                </a:solidFill>
                <a:latin typeface="Arial" panose="020B0604020202020204" pitchFamily="34" charset="0"/>
                <a:cs typeface="Arial" panose="020B0604020202020204" pitchFamily="34" charset="0"/>
              </a:rPr>
              <a:t>Ridge Strap</a:t>
            </a:r>
            <a:endParaRPr kumimoji="1" lang="en-US" dirty="0">
              <a:solidFill>
                <a:schemeClr val="bg1">
                  <a:lumMod val="50000"/>
                </a:schemeClr>
              </a:solidFill>
              <a:latin typeface="Arial" panose="020B0604020202020204" pitchFamily="34" charset="0"/>
              <a:cs typeface="Arial" panose="020B0604020202020204" pitchFamily="34" charset="0"/>
            </a:endParaRPr>
          </a:p>
        </p:txBody>
      </p:sp>
      <p:pic>
        <p:nvPicPr>
          <p:cNvPr id="10" name="Content Placeholder 9"/>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464943" y="1280427"/>
            <a:ext cx="5117460" cy="5536508"/>
          </a:xfrm>
          <a:prstGeom prst="rect">
            <a:avLst/>
          </a:prstGeom>
        </p:spPr>
      </p:pic>
      <p:pic>
        <p:nvPicPr>
          <p:cNvPr id="1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5993408"/>
            <a:ext cx="12192000" cy="864592"/>
          </a:xfrm>
          <a:prstGeom prst="rect">
            <a:avLst/>
          </a:prstGeom>
          <a:noFill/>
          <a:ln w="25400">
            <a:noFill/>
            <a:miter lim="800000"/>
            <a:headEnd/>
            <a:tailEnd/>
          </a:ln>
          <a:extLst>
            <a:ext uri="{909E8E84-426E-40DD-AFC4-6F175D3DCCD1}">
              <a14:hiddenFill xmlns:a14="http://schemas.microsoft.com/office/drawing/2010/main">
                <a:solidFill>
                  <a:schemeClr val="accent1"/>
                </a:solidFill>
              </a14:hiddenFill>
            </a:ext>
          </a:extLst>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87941" y="4138785"/>
            <a:ext cx="2146789" cy="1854623"/>
          </a:xfrm>
          <a:prstGeom prst="rect">
            <a:avLst/>
          </a:prstGeom>
        </p:spPr>
      </p:pic>
      <p:pic>
        <p:nvPicPr>
          <p:cNvPr id="11" name="Picture 10"/>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594435" y="6501187"/>
            <a:ext cx="264160" cy="264160"/>
          </a:xfrm>
          <a:prstGeom prst="rect">
            <a:avLst/>
          </a:prstGeom>
        </p:spPr>
      </p:pic>
    </p:spTree>
    <p:custDataLst>
      <p:tags r:id="rId1"/>
    </p:custDataLst>
    <p:extLst>
      <p:ext uri="{BB962C8B-B14F-4D97-AF65-F5344CB8AC3E}">
        <p14:creationId xmlns:p14="http://schemas.microsoft.com/office/powerpoint/2010/main" val="287077147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51282" y="1376696"/>
            <a:ext cx="593891" cy="523208"/>
            <a:chOff x="226662" y="1611326"/>
            <a:chExt cx="781044" cy="688087"/>
          </a:xfrm>
        </p:grpSpPr>
        <p:sp>
          <p:nvSpPr>
            <p:cNvPr id="11" name="Oval 10"/>
            <p:cNvSpPr/>
            <p:nvPr/>
          </p:nvSpPr>
          <p:spPr>
            <a:xfrm>
              <a:off x="242160" y="1676400"/>
              <a:ext cx="557939" cy="557939"/>
            </a:xfrm>
            <a:prstGeom prst="ellipse">
              <a:avLst/>
            </a:prstGeom>
            <a:solidFill>
              <a:srgbClr val="FFFFF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bwMode="auto">
            <a:xfrm>
              <a:off x="226662" y="1611326"/>
              <a:ext cx="588935" cy="68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2800" dirty="0" smtClean="0">
                  <a:solidFill>
                    <a:srgbClr val="000000"/>
                  </a:solidFill>
                  <a:latin typeface="Arial" panose="020B0604020202020204" pitchFamily="34" charset="0"/>
                  <a:cs typeface="Arial" panose="020B0604020202020204" pitchFamily="34" charset="0"/>
                </a:rPr>
                <a:t>4</a:t>
              </a:r>
              <a:endParaRPr kumimoji="1" lang="en-US" sz="2800" dirty="0">
                <a:solidFill>
                  <a:srgbClr val="000000"/>
                </a:solidFill>
                <a:latin typeface="Arial" panose="020B0604020202020204" pitchFamily="34" charset="0"/>
                <a:cs typeface="Arial" panose="020B0604020202020204" pitchFamily="34" charset="0"/>
              </a:endParaRPr>
            </a:p>
          </p:txBody>
        </p:sp>
        <p:cxnSp>
          <p:nvCxnSpPr>
            <p:cNvPr id="13" name="Straight Connector 12"/>
            <p:cNvCxnSpPr/>
            <p:nvPr/>
          </p:nvCxnSpPr>
          <p:spPr>
            <a:xfrm>
              <a:off x="800100" y="1937288"/>
              <a:ext cx="207606"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9" name="Rectangle 8"/>
          <p:cNvSpPr/>
          <p:nvPr/>
        </p:nvSpPr>
        <p:spPr>
          <a:xfrm>
            <a:off x="603802" y="1376696"/>
            <a:ext cx="5232997" cy="1163515"/>
          </a:xfrm>
          <a:prstGeom prst="rect">
            <a:avLst/>
          </a:prstGeom>
          <a:solidFill>
            <a:schemeClr val="bg1">
              <a:lumMod val="20000"/>
              <a:lumOff val="80000"/>
            </a:schemeClr>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p:txBody>
          <a:bodyPr/>
          <a:lstStyle/>
          <a:p>
            <a:r>
              <a:rPr lang="en-US" dirty="0" smtClean="0"/>
              <a:t>Allowable Ceiling Joist Spans</a:t>
            </a:r>
            <a:endParaRPr lang="en-US" dirty="0"/>
          </a:p>
        </p:txBody>
      </p:sp>
      <p:sp>
        <p:nvSpPr>
          <p:cNvPr id="2" name="Content Placeholder 1"/>
          <p:cNvSpPr>
            <a:spLocks noGrp="1"/>
          </p:cNvSpPr>
          <p:nvPr>
            <p:ph idx="1"/>
          </p:nvPr>
        </p:nvSpPr>
        <p:spPr>
          <a:xfrm>
            <a:off x="682379" y="1376696"/>
            <a:ext cx="5302249" cy="4843463"/>
          </a:xfrm>
        </p:spPr>
        <p:txBody>
          <a:bodyPr lIns="0" tIns="0" rIns="0" bIns="0">
            <a:normAutofit fontScale="85000" lnSpcReduction="20000"/>
          </a:bodyPr>
          <a:lstStyle/>
          <a:p>
            <a:pPr marL="0" indent="0">
              <a:lnSpc>
                <a:spcPct val="120000"/>
              </a:lnSpc>
              <a:spcBef>
                <a:spcPts val="0"/>
              </a:spcBef>
              <a:buNone/>
            </a:pPr>
            <a:r>
              <a:rPr lang="en-US" sz="2800" dirty="0" smtClean="0">
                <a:solidFill>
                  <a:schemeClr val="bg1">
                    <a:lumMod val="50000"/>
                  </a:schemeClr>
                </a:solidFill>
              </a:rPr>
              <a:t>Spans for ceiling joists shall be in accordance with Tables R802.4(1</a:t>
            </a:r>
            <a:r>
              <a:rPr lang="en-US" sz="2800" dirty="0">
                <a:solidFill>
                  <a:schemeClr val="bg1">
                    <a:lumMod val="50000"/>
                  </a:schemeClr>
                </a:solidFill>
              </a:rPr>
              <a:t>) </a:t>
            </a:r>
            <a:endParaRPr lang="en-US" sz="2800" dirty="0" smtClean="0">
              <a:solidFill>
                <a:schemeClr val="bg1">
                  <a:lumMod val="50000"/>
                </a:schemeClr>
              </a:solidFill>
            </a:endParaRPr>
          </a:p>
          <a:p>
            <a:pPr marL="0" indent="0">
              <a:lnSpc>
                <a:spcPct val="120000"/>
              </a:lnSpc>
              <a:spcBef>
                <a:spcPts val="0"/>
              </a:spcBef>
              <a:buNone/>
            </a:pPr>
            <a:r>
              <a:rPr lang="en-US" sz="2800" dirty="0" smtClean="0">
                <a:solidFill>
                  <a:schemeClr val="bg1">
                    <a:lumMod val="50000"/>
                  </a:schemeClr>
                </a:solidFill>
              </a:rPr>
              <a:t>and R802.4(2). </a:t>
            </a:r>
          </a:p>
          <a:p>
            <a:pPr marL="0" indent="0">
              <a:lnSpc>
                <a:spcPct val="120000"/>
              </a:lnSpc>
              <a:buNone/>
            </a:pPr>
            <a:endParaRPr lang="en-US" sz="2600" dirty="0"/>
          </a:p>
          <a:p>
            <a:pPr marL="0" indent="0">
              <a:lnSpc>
                <a:spcPct val="110000"/>
              </a:lnSpc>
              <a:buNone/>
            </a:pPr>
            <a:r>
              <a:rPr lang="en-US" altLang="en-US" sz="2600" dirty="0">
                <a:solidFill>
                  <a:schemeClr val="bg2">
                    <a:lumMod val="60000"/>
                    <a:lumOff val="40000"/>
                  </a:schemeClr>
                </a:solidFill>
              </a:rPr>
              <a:t>Table R802.4(1) for uninhabitable attics without storage  (Live Load = 10 </a:t>
            </a:r>
            <a:r>
              <a:rPr lang="en-US" altLang="en-US" sz="2600" dirty="0" err="1">
                <a:solidFill>
                  <a:schemeClr val="bg2">
                    <a:lumMod val="60000"/>
                    <a:lumOff val="40000"/>
                  </a:schemeClr>
                </a:solidFill>
              </a:rPr>
              <a:t>psf</a:t>
            </a:r>
            <a:r>
              <a:rPr lang="en-US" altLang="en-US" sz="2600" dirty="0">
                <a:solidFill>
                  <a:schemeClr val="bg2">
                    <a:lumMod val="60000"/>
                    <a:lumOff val="40000"/>
                  </a:schemeClr>
                </a:solidFill>
              </a:rPr>
              <a:t>)</a:t>
            </a:r>
          </a:p>
          <a:p>
            <a:pPr marL="0" indent="0">
              <a:lnSpc>
                <a:spcPct val="110000"/>
              </a:lnSpc>
              <a:buNone/>
            </a:pPr>
            <a:endParaRPr lang="en-US" altLang="en-US" sz="2600" dirty="0" smtClean="0">
              <a:solidFill>
                <a:schemeClr val="bg2">
                  <a:lumMod val="60000"/>
                  <a:lumOff val="40000"/>
                </a:schemeClr>
              </a:solidFill>
            </a:endParaRPr>
          </a:p>
          <a:p>
            <a:pPr marL="0" indent="0">
              <a:lnSpc>
                <a:spcPct val="110000"/>
              </a:lnSpc>
              <a:buNone/>
            </a:pPr>
            <a:r>
              <a:rPr lang="en-US" altLang="en-US" sz="2600" dirty="0" smtClean="0">
                <a:solidFill>
                  <a:schemeClr val="bg2">
                    <a:lumMod val="60000"/>
                    <a:lumOff val="40000"/>
                  </a:schemeClr>
                </a:solidFill>
              </a:rPr>
              <a:t>Table </a:t>
            </a:r>
            <a:r>
              <a:rPr lang="en-US" altLang="en-US" sz="2600" dirty="0">
                <a:solidFill>
                  <a:schemeClr val="bg2">
                    <a:lumMod val="60000"/>
                    <a:lumOff val="40000"/>
                  </a:schemeClr>
                </a:solidFill>
              </a:rPr>
              <a:t>R802.4(2) for uninhabitable attics with limited storage (Live Load = 20 </a:t>
            </a:r>
            <a:r>
              <a:rPr lang="en-US" altLang="en-US" sz="2600" dirty="0" err="1">
                <a:solidFill>
                  <a:schemeClr val="bg2">
                    <a:lumMod val="60000"/>
                    <a:lumOff val="40000"/>
                  </a:schemeClr>
                </a:solidFill>
              </a:rPr>
              <a:t>psf</a:t>
            </a:r>
            <a:r>
              <a:rPr lang="en-US" altLang="en-US" sz="2600" dirty="0" smtClean="0">
                <a:solidFill>
                  <a:schemeClr val="bg2">
                    <a:lumMod val="60000"/>
                    <a:lumOff val="40000"/>
                  </a:schemeClr>
                </a:solidFill>
              </a:rPr>
              <a:t>)</a:t>
            </a:r>
          </a:p>
          <a:p>
            <a:pPr marL="0" indent="0">
              <a:lnSpc>
                <a:spcPct val="80000"/>
              </a:lnSpc>
              <a:buNone/>
            </a:pPr>
            <a:endParaRPr lang="en-US" altLang="en-US" sz="2600" dirty="0" smtClean="0">
              <a:solidFill>
                <a:schemeClr val="bg2">
                  <a:lumMod val="60000"/>
                  <a:lumOff val="40000"/>
                </a:schemeClr>
              </a:solidFill>
            </a:endParaRPr>
          </a:p>
          <a:p>
            <a:pPr marL="0" indent="0">
              <a:lnSpc>
                <a:spcPct val="120000"/>
              </a:lnSpc>
              <a:buNone/>
            </a:pPr>
            <a:r>
              <a:rPr lang="en-US" sz="2600" dirty="0">
                <a:solidFill>
                  <a:schemeClr val="bg2">
                    <a:lumMod val="60000"/>
                    <a:lumOff val="40000"/>
                  </a:schemeClr>
                </a:solidFill>
              </a:rPr>
              <a:t>For other grades and loading conditions refer to </a:t>
            </a:r>
            <a:r>
              <a:rPr lang="en-US" sz="2600" dirty="0" smtClean="0">
                <a:solidFill>
                  <a:schemeClr val="bg2">
                    <a:lumMod val="60000"/>
                    <a:lumOff val="40000"/>
                  </a:schemeClr>
                </a:solidFill>
              </a:rPr>
              <a:t>AF &amp; PA </a:t>
            </a:r>
            <a:r>
              <a:rPr lang="en-US" sz="2600" dirty="0">
                <a:solidFill>
                  <a:schemeClr val="bg2">
                    <a:lumMod val="60000"/>
                    <a:lumOff val="40000"/>
                  </a:schemeClr>
                </a:solidFill>
              </a:rPr>
              <a:t>Span Tables for Joists and Rafters.</a:t>
            </a:r>
          </a:p>
          <a:p>
            <a:pPr marL="0" indent="0">
              <a:lnSpc>
                <a:spcPct val="80000"/>
              </a:lnSpc>
              <a:buNone/>
            </a:pPr>
            <a:endParaRPr lang="en-US" altLang="en-US" dirty="0"/>
          </a:p>
          <a:p>
            <a:pPr marL="0" indent="0">
              <a:buNone/>
            </a:pPr>
            <a:endParaRPr lang="en-US" dirty="0"/>
          </a:p>
          <a:p>
            <a:pPr marL="0" indent="0">
              <a:buNone/>
            </a:pPr>
            <a:endParaRPr lang="en-US" dirty="0"/>
          </a:p>
        </p:txBody>
      </p:sp>
      <p:pic>
        <p:nvPicPr>
          <p:cNvPr id="4" name="Content Placeholder 3"/>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280153" y="1423509"/>
            <a:ext cx="5302249" cy="3413616"/>
          </a:xfrm>
        </p:spPr>
      </p:pic>
      <p:grpSp>
        <p:nvGrpSpPr>
          <p:cNvPr id="8" name="Group 7"/>
          <p:cNvGrpSpPr/>
          <p:nvPr/>
        </p:nvGrpSpPr>
        <p:grpSpPr>
          <a:xfrm>
            <a:off x="682379" y="5988702"/>
            <a:ext cx="10829368" cy="5737133"/>
            <a:chOff x="753035" y="1500085"/>
            <a:chExt cx="10829368" cy="5737133"/>
          </a:xfrm>
        </p:grpSpPr>
        <p:sp>
          <p:nvSpPr>
            <p:cNvPr id="6" name="Rectangle 5"/>
            <p:cNvSpPr/>
            <p:nvPr/>
          </p:nvSpPr>
          <p:spPr>
            <a:xfrm>
              <a:off x="753035" y="1500085"/>
              <a:ext cx="10829368" cy="5737133"/>
            </a:xfrm>
            <a:prstGeom prst="rect">
              <a:avLst/>
            </a:prstGeom>
            <a:solidFill>
              <a:srgbClr val="FFFF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7861" y="1807488"/>
              <a:ext cx="10058400" cy="5406389"/>
            </a:xfrm>
            <a:prstGeom prst="rect">
              <a:avLst/>
            </a:prstGeom>
            <a:effectLst>
              <a:outerShdw blurRad="50800" dist="38100" dir="5400000" algn="t" rotWithShape="0">
                <a:prstClr val="black">
                  <a:alpha val="40000"/>
                </a:prstClr>
              </a:outerShdw>
            </a:effectLst>
          </p:spPr>
        </p:pic>
        <p:sp>
          <p:nvSpPr>
            <p:cNvPr id="7" name="Chevron 6"/>
            <p:cNvSpPr/>
            <p:nvPr/>
          </p:nvSpPr>
          <p:spPr>
            <a:xfrm rot="16200000">
              <a:off x="6052645" y="1461528"/>
              <a:ext cx="207288" cy="48463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4" name="TextBox 13"/>
          <p:cNvSpPr txBox="1"/>
          <p:nvPr/>
        </p:nvSpPr>
        <p:spPr bwMode="auto">
          <a:xfrm>
            <a:off x="6477000" y="5056544"/>
            <a:ext cx="5105400"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r>
              <a:rPr kumimoji="1" lang="en-US" sz="2000" dirty="0" smtClean="0">
                <a:solidFill>
                  <a:schemeClr val="bg2"/>
                </a:solidFill>
                <a:latin typeface="Arial" panose="020B0604020202020204" pitchFamily="34" charset="0"/>
                <a:cs typeface="Arial" panose="020B0604020202020204" pitchFamily="34" charset="0"/>
              </a:rPr>
              <a:t>Measure joist span horizontally from the (interior of) exterior wall.</a:t>
            </a:r>
            <a:endParaRPr kumimoji="1" lang="en-US" sz="2000"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851961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0 4.81481E-6 L 0 -0.66366 " pathEditMode="relative" rAng="0" ptsTypes="AA">
                                      <p:cBhvr>
                                        <p:cTn id="6" dur="2000" fill="hold"/>
                                        <p:tgtEl>
                                          <p:spTgt spid="8"/>
                                        </p:tgtEl>
                                        <p:attrNameLst>
                                          <p:attrName>ppt_x</p:attrName>
                                          <p:attrName>ppt_y</p:attrName>
                                        </p:attrNameLst>
                                      </p:cBhvr>
                                      <p:rCtr x="0" y="-33194"/>
                                    </p:animMotion>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nodeType="clickEffect">
                                  <p:stCondLst>
                                    <p:cond delay="0"/>
                                  </p:stCondLst>
                                  <p:childTnLst>
                                    <p:anim calcmode="lin" valueType="num">
                                      <p:cBhvr additive="base">
                                        <p:cTn id="10" dur="500"/>
                                        <p:tgtEl>
                                          <p:spTgt spid="8"/>
                                        </p:tgtEl>
                                        <p:attrNameLst>
                                          <p:attrName>ppt_x</p:attrName>
                                        </p:attrNameLst>
                                      </p:cBhvr>
                                      <p:tavLst>
                                        <p:tav tm="0">
                                          <p:val>
                                            <p:strVal val="ppt_x"/>
                                          </p:val>
                                        </p:tav>
                                        <p:tav tm="100000">
                                          <p:val>
                                            <p:strVal val="ppt_x"/>
                                          </p:val>
                                        </p:tav>
                                      </p:tavLst>
                                    </p:anim>
                                    <p:anim calcmode="lin" valueType="num">
                                      <p:cBhvr additive="base">
                                        <p:cTn id="11" dur="500"/>
                                        <p:tgtEl>
                                          <p:spTgt spid="8"/>
                                        </p:tgtEl>
                                        <p:attrNameLst>
                                          <p:attrName>ppt_y</p:attrName>
                                        </p:attrNameLst>
                                      </p:cBhvr>
                                      <p:tavLst>
                                        <p:tav tm="0">
                                          <p:val>
                                            <p:strVal val="ppt_y"/>
                                          </p:val>
                                        </p:tav>
                                        <p:tav tm="100000">
                                          <p:val>
                                            <p:strVal val="1+ppt_h/2"/>
                                          </p:val>
                                        </p:tav>
                                      </p:tavLst>
                                    </p:anim>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51282" y="1376696"/>
            <a:ext cx="593891" cy="523208"/>
            <a:chOff x="226662" y="1611326"/>
            <a:chExt cx="781044" cy="688087"/>
          </a:xfrm>
        </p:grpSpPr>
        <p:sp>
          <p:nvSpPr>
            <p:cNvPr id="8" name="Oval 7"/>
            <p:cNvSpPr/>
            <p:nvPr/>
          </p:nvSpPr>
          <p:spPr>
            <a:xfrm>
              <a:off x="242160" y="1676400"/>
              <a:ext cx="557939" cy="557939"/>
            </a:xfrm>
            <a:prstGeom prst="ellipse">
              <a:avLst/>
            </a:prstGeom>
            <a:solidFill>
              <a:srgbClr val="FFFFF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bwMode="auto">
            <a:xfrm>
              <a:off x="226662" y="1611326"/>
              <a:ext cx="588935" cy="68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2800" dirty="0" smtClean="0">
                  <a:solidFill>
                    <a:srgbClr val="000000"/>
                  </a:solidFill>
                  <a:latin typeface="Arial" panose="020B0604020202020204" pitchFamily="34" charset="0"/>
                  <a:cs typeface="Arial" panose="020B0604020202020204" pitchFamily="34" charset="0"/>
                </a:rPr>
                <a:t>5</a:t>
              </a:r>
              <a:endParaRPr kumimoji="1" lang="en-US" sz="2800" dirty="0">
                <a:solidFill>
                  <a:srgbClr val="000000"/>
                </a:solidFill>
                <a:latin typeface="Arial" panose="020B0604020202020204" pitchFamily="34" charset="0"/>
                <a:cs typeface="Arial" panose="020B0604020202020204" pitchFamily="34" charset="0"/>
              </a:endParaRPr>
            </a:p>
          </p:txBody>
        </p:sp>
        <p:cxnSp>
          <p:nvCxnSpPr>
            <p:cNvPr id="10" name="Straight Connector 9"/>
            <p:cNvCxnSpPr/>
            <p:nvPr/>
          </p:nvCxnSpPr>
          <p:spPr>
            <a:xfrm>
              <a:off x="800100" y="1937288"/>
              <a:ext cx="207606"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5" name="Title 4"/>
          <p:cNvSpPr>
            <a:spLocks noGrp="1"/>
          </p:cNvSpPr>
          <p:nvPr>
            <p:ph type="title"/>
          </p:nvPr>
        </p:nvSpPr>
        <p:spPr/>
        <p:txBody>
          <a:bodyPr/>
          <a:lstStyle/>
          <a:p>
            <a:r>
              <a:rPr lang="en-US" dirty="0" smtClean="0"/>
              <a:t>Allowable Rafter Spans</a:t>
            </a:r>
            <a:endParaRPr lang="en-US" dirty="0"/>
          </a:p>
        </p:txBody>
      </p:sp>
      <p:sp>
        <p:nvSpPr>
          <p:cNvPr id="2" name="Content Placeholder 1"/>
          <p:cNvSpPr>
            <a:spLocks noGrp="1"/>
          </p:cNvSpPr>
          <p:nvPr>
            <p:ph idx="1"/>
          </p:nvPr>
        </p:nvSpPr>
        <p:spPr/>
        <p:txBody>
          <a:bodyPr>
            <a:normAutofit/>
          </a:bodyPr>
          <a:lstStyle/>
          <a:p>
            <a:pPr marL="0" indent="0">
              <a:lnSpc>
                <a:spcPct val="90000"/>
              </a:lnSpc>
              <a:buNone/>
              <a:defRPr/>
            </a:pPr>
            <a:endParaRPr lang="en-US" sz="2400" b="1" dirty="0">
              <a:solidFill>
                <a:srgbClr val="FF773D"/>
              </a:solidFill>
            </a:endParaRPr>
          </a:p>
          <a:p>
            <a:pPr marL="0" indent="0">
              <a:lnSpc>
                <a:spcPct val="90000"/>
              </a:lnSpc>
              <a:buNone/>
              <a:defRPr/>
            </a:pPr>
            <a:endParaRPr lang="en-US" sz="2300" b="1" dirty="0"/>
          </a:p>
          <a:p>
            <a:endParaRPr lang="en-US" dirty="0"/>
          </a:p>
        </p:txBody>
      </p:sp>
      <p:graphicFrame>
        <p:nvGraphicFramePr>
          <p:cNvPr id="4" name="Content Placeholder 3"/>
          <p:cNvGraphicFramePr>
            <a:graphicFrameLocks noGrp="1"/>
          </p:cNvGraphicFramePr>
          <p:nvPr>
            <p:ph idx="10"/>
            <p:extLst>
              <p:ext uri="{D42A27DB-BD31-4B8C-83A1-F6EECF244321}">
                <p14:modId xmlns:p14="http://schemas.microsoft.com/office/powerpoint/2010/main" val="4178502564"/>
              </p:ext>
            </p:extLst>
          </p:nvPr>
        </p:nvGraphicFramePr>
        <p:xfrm>
          <a:off x="599938" y="1376696"/>
          <a:ext cx="5496061" cy="5039360"/>
        </p:xfrm>
        <a:graphic>
          <a:graphicData uri="http://schemas.openxmlformats.org/drawingml/2006/table">
            <a:tbl>
              <a:tblPr firstRow="1" bandRow="1">
                <a:tableStyleId>{0505E3EF-67EA-436B-97B2-0124C06EBD24}</a:tableStyleId>
              </a:tblPr>
              <a:tblGrid>
                <a:gridCol w="5496061">
                  <a:extLst>
                    <a:ext uri="{9D8B030D-6E8A-4147-A177-3AD203B41FA5}">
                      <a16:colId xmlns:a16="http://schemas.microsoft.com/office/drawing/2014/main" val="3757393301"/>
                    </a:ext>
                  </a:extLst>
                </a:gridCol>
              </a:tblGrid>
              <a:tr h="370840">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2400" b="0" dirty="0" smtClean="0">
                          <a:solidFill>
                            <a:schemeClr val="bg1">
                              <a:lumMod val="50000"/>
                            </a:schemeClr>
                          </a:solidFill>
                          <a:latin typeface="Arial" panose="020B0604020202020204" pitchFamily="34" charset="0"/>
                          <a:cs typeface="Arial" panose="020B0604020202020204" pitchFamily="34" charset="0"/>
                        </a:rPr>
                        <a:t>Tables R802.5.1(1) </a:t>
                      </a:r>
                      <a:r>
                        <a:rPr lang="en-US" sz="2400" b="0" baseline="0" dirty="0" smtClean="0">
                          <a:solidFill>
                            <a:schemeClr val="bg1">
                              <a:lumMod val="50000"/>
                            </a:schemeClr>
                          </a:solidFill>
                          <a:latin typeface="Arial" panose="020B0604020202020204" pitchFamily="34" charset="0"/>
                          <a:cs typeface="Arial" panose="020B0604020202020204" pitchFamily="34" charset="0"/>
                        </a:rPr>
                        <a:t>to </a:t>
                      </a:r>
                      <a:r>
                        <a:rPr lang="en-US" sz="2400" b="0" dirty="0" smtClean="0">
                          <a:solidFill>
                            <a:schemeClr val="bg1">
                              <a:lumMod val="50000"/>
                            </a:schemeClr>
                          </a:solidFill>
                          <a:latin typeface="Arial" panose="020B0604020202020204" pitchFamily="34" charset="0"/>
                          <a:cs typeface="Arial" panose="020B0604020202020204" pitchFamily="34" charset="0"/>
                        </a:rPr>
                        <a:t>R802.5.1(8)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EEEEEE"/>
                    </a:solidFill>
                  </a:tcPr>
                </a:tc>
                <a:extLst>
                  <a:ext uri="{0D108BD9-81ED-4DB2-BD59-A6C34878D82A}">
                    <a16:rowId xmlns:a16="http://schemas.microsoft.com/office/drawing/2014/main" val="3984641992"/>
                  </a:ext>
                </a:extLst>
              </a:tr>
              <a:tr h="370840">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800" dirty="0" smtClean="0">
                          <a:solidFill>
                            <a:schemeClr val="bg1">
                              <a:lumMod val="75000"/>
                            </a:schemeClr>
                          </a:solidFill>
                          <a:latin typeface="Arial" panose="020B0604020202020204" pitchFamily="34" charset="0"/>
                          <a:cs typeface="Arial" panose="020B0604020202020204" pitchFamily="34" charset="0"/>
                        </a:rPr>
                        <a:t>Roof LL=20 </a:t>
                      </a:r>
                      <a:r>
                        <a:rPr lang="en-US" sz="1800" dirty="0" err="1" smtClean="0">
                          <a:solidFill>
                            <a:schemeClr val="bg1">
                              <a:lumMod val="75000"/>
                            </a:schemeClr>
                          </a:solidFill>
                          <a:latin typeface="Arial" panose="020B0604020202020204" pitchFamily="34" charset="0"/>
                          <a:cs typeface="Arial" panose="020B0604020202020204" pitchFamily="34" charset="0"/>
                        </a:rPr>
                        <a:t>psf</a:t>
                      </a:r>
                      <a:r>
                        <a:rPr lang="en-US" sz="1800" dirty="0" smtClean="0">
                          <a:solidFill>
                            <a:schemeClr val="bg1">
                              <a:lumMod val="75000"/>
                            </a:schemeClr>
                          </a:solidFill>
                          <a:latin typeface="Arial" panose="020B0604020202020204" pitchFamily="34" charset="0"/>
                          <a:cs typeface="Arial" panose="020B0604020202020204" pitchFamily="34" charset="0"/>
                        </a:rPr>
                        <a:t>, ceiling </a:t>
                      </a:r>
                      <a:r>
                        <a:rPr lang="en-US" sz="1800" dirty="0" smtClean="0">
                          <a:solidFill>
                            <a:schemeClr val="bg1">
                              <a:lumMod val="75000"/>
                            </a:schemeClr>
                          </a:solidFill>
                          <a:effectLst>
                            <a:outerShdw blurRad="38100" dist="38100" dir="2700000" algn="tl">
                              <a:srgbClr val="C0C0C0"/>
                            </a:outerShdw>
                          </a:effectLst>
                          <a:latin typeface="Arial" panose="020B0604020202020204" pitchFamily="34" charset="0"/>
                          <a:cs typeface="Arial" panose="020B0604020202020204" pitchFamily="34" charset="0"/>
                        </a:rPr>
                        <a:t>not</a:t>
                      </a:r>
                      <a:r>
                        <a:rPr lang="en-US" sz="1800" dirty="0" smtClean="0">
                          <a:solidFill>
                            <a:schemeClr val="bg1">
                              <a:lumMod val="75000"/>
                            </a:schemeClr>
                          </a:solidFill>
                          <a:latin typeface="Arial" panose="020B0604020202020204" pitchFamily="34" charset="0"/>
                          <a:cs typeface="Arial" panose="020B0604020202020204" pitchFamily="34" charset="0"/>
                        </a:rPr>
                        <a:t> attached to rafters</a:t>
                      </a:r>
                      <a:endParaRPr lang="en-US" sz="1800" b="1" dirty="0" smtClean="0">
                        <a:solidFill>
                          <a:schemeClr val="bg1">
                            <a:lumMod val="75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EEEEEE"/>
                    </a:solidFill>
                  </a:tcPr>
                </a:tc>
                <a:extLst>
                  <a:ext uri="{0D108BD9-81ED-4DB2-BD59-A6C34878D82A}">
                    <a16:rowId xmlns:a16="http://schemas.microsoft.com/office/drawing/2014/main" val="3868772957"/>
                  </a:ext>
                </a:extLst>
              </a:tr>
              <a:tr h="370840">
                <a:tc>
                  <a:txBody>
                    <a:bodyPr/>
                    <a:lstStyle/>
                    <a:p>
                      <a:pPr marL="0" indent="0">
                        <a:lnSpc>
                          <a:spcPct val="90000"/>
                        </a:lnSpc>
                        <a:buNone/>
                        <a:defRPr/>
                      </a:pPr>
                      <a:r>
                        <a:rPr lang="en-US" sz="1800" dirty="0" smtClean="0">
                          <a:solidFill>
                            <a:schemeClr val="bg1">
                              <a:lumMod val="75000"/>
                            </a:schemeClr>
                          </a:solidFill>
                          <a:latin typeface="Arial" panose="020B0604020202020204" pitchFamily="34" charset="0"/>
                          <a:cs typeface="Arial" panose="020B0604020202020204" pitchFamily="34" charset="0"/>
                        </a:rPr>
                        <a:t>Roof LL=20 </a:t>
                      </a:r>
                      <a:r>
                        <a:rPr lang="en-US" sz="1800" dirty="0" err="1" smtClean="0">
                          <a:solidFill>
                            <a:schemeClr val="bg1">
                              <a:lumMod val="75000"/>
                            </a:schemeClr>
                          </a:solidFill>
                          <a:latin typeface="Arial" panose="020B0604020202020204" pitchFamily="34" charset="0"/>
                          <a:cs typeface="Arial" panose="020B0604020202020204" pitchFamily="34" charset="0"/>
                        </a:rPr>
                        <a:t>psf</a:t>
                      </a:r>
                      <a:r>
                        <a:rPr lang="en-US" sz="1800" dirty="0" smtClean="0">
                          <a:solidFill>
                            <a:schemeClr val="bg1">
                              <a:lumMod val="75000"/>
                            </a:schemeClr>
                          </a:solidFill>
                          <a:latin typeface="Arial" panose="020B0604020202020204" pitchFamily="34" charset="0"/>
                          <a:cs typeface="Arial" panose="020B0604020202020204" pitchFamily="34" charset="0"/>
                        </a:rPr>
                        <a:t>, ceiling attached to rafters</a:t>
                      </a:r>
                      <a:endParaRPr lang="en-US" sz="1800" b="1" dirty="0" smtClean="0">
                        <a:solidFill>
                          <a:schemeClr val="bg1">
                            <a:lumMod val="75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EEEEEE"/>
                    </a:solidFill>
                  </a:tcPr>
                </a:tc>
                <a:extLst>
                  <a:ext uri="{0D108BD9-81ED-4DB2-BD59-A6C34878D82A}">
                    <a16:rowId xmlns:a16="http://schemas.microsoft.com/office/drawing/2014/main" val="2134479941"/>
                  </a:ext>
                </a:extLst>
              </a:tr>
              <a:tr h="370840">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800" dirty="0" smtClean="0">
                          <a:solidFill>
                            <a:schemeClr val="bg1">
                              <a:lumMod val="75000"/>
                            </a:schemeClr>
                          </a:solidFill>
                          <a:latin typeface="Arial" panose="020B0604020202020204" pitchFamily="34" charset="0"/>
                          <a:cs typeface="Arial" panose="020B0604020202020204" pitchFamily="34" charset="0"/>
                        </a:rPr>
                        <a:t>Ground snow load = 30 </a:t>
                      </a:r>
                      <a:r>
                        <a:rPr lang="en-US" sz="1800" dirty="0" err="1" smtClean="0">
                          <a:solidFill>
                            <a:schemeClr val="bg1">
                              <a:lumMod val="75000"/>
                            </a:schemeClr>
                          </a:solidFill>
                          <a:latin typeface="Arial" panose="020B0604020202020204" pitchFamily="34" charset="0"/>
                          <a:cs typeface="Arial" panose="020B0604020202020204" pitchFamily="34" charset="0"/>
                        </a:rPr>
                        <a:t>psf</a:t>
                      </a:r>
                      <a:r>
                        <a:rPr lang="en-US" sz="1800" dirty="0" smtClean="0">
                          <a:solidFill>
                            <a:schemeClr val="bg1">
                              <a:lumMod val="75000"/>
                            </a:schemeClr>
                          </a:solidFill>
                          <a:latin typeface="Arial" panose="020B0604020202020204" pitchFamily="34" charset="0"/>
                          <a:cs typeface="Arial" panose="020B0604020202020204" pitchFamily="34" charset="0"/>
                        </a:rPr>
                        <a:t>, </a:t>
                      </a:r>
                    </a:p>
                    <a:p>
                      <a:pPr marL="0" marR="0" indent="0" algn="l" defTabSz="914377" rtl="0" eaLnBrk="1" fontAlgn="auto" latinLnBrk="0" hangingPunct="1">
                        <a:lnSpc>
                          <a:spcPct val="100000"/>
                        </a:lnSpc>
                        <a:spcBef>
                          <a:spcPts val="0"/>
                        </a:spcBef>
                        <a:spcAft>
                          <a:spcPts val="0"/>
                        </a:spcAft>
                        <a:buClrTx/>
                        <a:buSzTx/>
                        <a:buFontTx/>
                        <a:buNone/>
                        <a:tabLst/>
                        <a:defRPr/>
                      </a:pPr>
                      <a:r>
                        <a:rPr lang="en-US" sz="1800" dirty="0" smtClean="0">
                          <a:solidFill>
                            <a:schemeClr val="bg1">
                              <a:lumMod val="75000"/>
                            </a:schemeClr>
                          </a:solidFill>
                          <a:latin typeface="Arial" panose="020B0604020202020204" pitchFamily="34" charset="0"/>
                          <a:cs typeface="Arial" panose="020B0604020202020204" pitchFamily="34" charset="0"/>
                        </a:rPr>
                        <a:t>ceiling </a:t>
                      </a:r>
                      <a:r>
                        <a:rPr lang="en-US" sz="1800" dirty="0" smtClean="0">
                          <a:solidFill>
                            <a:schemeClr val="bg1">
                              <a:lumMod val="75000"/>
                            </a:schemeClr>
                          </a:solidFill>
                          <a:effectLst>
                            <a:outerShdw blurRad="38100" dist="38100" dir="2700000" algn="tl">
                              <a:srgbClr val="C0C0C0"/>
                            </a:outerShdw>
                          </a:effectLst>
                          <a:latin typeface="Arial" panose="020B0604020202020204" pitchFamily="34" charset="0"/>
                          <a:cs typeface="Arial" panose="020B0604020202020204" pitchFamily="34" charset="0"/>
                        </a:rPr>
                        <a:t>not</a:t>
                      </a:r>
                      <a:r>
                        <a:rPr lang="en-US" sz="1800" dirty="0" smtClean="0">
                          <a:solidFill>
                            <a:schemeClr val="bg1">
                              <a:lumMod val="75000"/>
                            </a:schemeClr>
                          </a:solidFill>
                          <a:latin typeface="Arial" panose="020B0604020202020204" pitchFamily="34" charset="0"/>
                          <a:cs typeface="Arial" panose="020B0604020202020204" pitchFamily="34" charset="0"/>
                        </a:rPr>
                        <a:t> attached to rafters</a:t>
                      </a:r>
                      <a:endParaRPr lang="en-US" sz="1800" b="1" dirty="0" smtClean="0">
                        <a:solidFill>
                          <a:schemeClr val="bg1">
                            <a:lumMod val="75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EEEEEE"/>
                    </a:solidFill>
                  </a:tcPr>
                </a:tc>
                <a:extLst>
                  <a:ext uri="{0D108BD9-81ED-4DB2-BD59-A6C34878D82A}">
                    <a16:rowId xmlns:a16="http://schemas.microsoft.com/office/drawing/2014/main" val="816362119"/>
                  </a:ext>
                </a:extLst>
              </a:tr>
              <a:tr h="370840">
                <a:tc>
                  <a:txBody>
                    <a:bodyPr/>
                    <a:lstStyle/>
                    <a:p>
                      <a:pPr marL="0" marR="0" lvl="1" indent="0" algn="l" defTabSz="914377" rtl="0" eaLnBrk="1" fontAlgn="auto" latinLnBrk="0" hangingPunct="1">
                        <a:lnSpc>
                          <a:spcPct val="100000"/>
                        </a:lnSpc>
                        <a:spcBef>
                          <a:spcPts val="0"/>
                        </a:spcBef>
                        <a:spcAft>
                          <a:spcPts val="0"/>
                        </a:spcAft>
                        <a:buClrTx/>
                        <a:buSzTx/>
                        <a:buFontTx/>
                        <a:buNone/>
                        <a:tabLst/>
                        <a:defRPr/>
                      </a:pPr>
                      <a:r>
                        <a:rPr lang="en-US" sz="1800" b="0" dirty="0" smtClean="0">
                          <a:solidFill>
                            <a:schemeClr val="bg1">
                              <a:lumMod val="75000"/>
                            </a:schemeClr>
                          </a:solidFill>
                          <a:latin typeface="Arial" panose="020B0604020202020204" pitchFamily="34" charset="0"/>
                          <a:cs typeface="Arial" panose="020B0604020202020204" pitchFamily="34" charset="0"/>
                        </a:rPr>
                        <a:t>Ground snow load = 50 </a:t>
                      </a:r>
                      <a:r>
                        <a:rPr lang="en-US" sz="1800" b="0" dirty="0" err="1" smtClean="0">
                          <a:solidFill>
                            <a:schemeClr val="bg1">
                              <a:lumMod val="75000"/>
                            </a:schemeClr>
                          </a:solidFill>
                          <a:latin typeface="Arial" panose="020B0604020202020204" pitchFamily="34" charset="0"/>
                          <a:cs typeface="Arial" panose="020B0604020202020204" pitchFamily="34" charset="0"/>
                        </a:rPr>
                        <a:t>psf</a:t>
                      </a:r>
                      <a:r>
                        <a:rPr lang="en-US" sz="1800" b="0" dirty="0" smtClean="0">
                          <a:solidFill>
                            <a:schemeClr val="bg1">
                              <a:lumMod val="75000"/>
                            </a:schemeClr>
                          </a:solidFill>
                          <a:latin typeface="Arial" panose="020B0604020202020204" pitchFamily="34" charset="0"/>
                          <a:cs typeface="Arial" panose="020B0604020202020204" pitchFamily="34" charset="0"/>
                        </a:rPr>
                        <a:t>, </a:t>
                      </a:r>
                    </a:p>
                    <a:p>
                      <a:pPr marL="0" marR="0" lvl="1" indent="0" algn="l" defTabSz="914377" rtl="0" eaLnBrk="1" fontAlgn="auto" latinLnBrk="0" hangingPunct="1">
                        <a:lnSpc>
                          <a:spcPct val="100000"/>
                        </a:lnSpc>
                        <a:spcBef>
                          <a:spcPts val="0"/>
                        </a:spcBef>
                        <a:spcAft>
                          <a:spcPts val="0"/>
                        </a:spcAft>
                        <a:buClrTx/>
                        <a:buSzTx/>
                        <a:buFontTx/>
                        <a:buNone/>
                        <a:tabLst/>
                        <a:defRPr/>
                      </a:pPr>
                      <a:r>
                        <a:rPr lang="en-US" sz="1800" b="0" dirty="0" smtClean="0">
                          <a:solidFill>
                            <a:schemeClr val="bg1">
                              <a:lumMod val="75000"/>
                            </a:schemeClr>
                          </a:solidFill>
                          <a:latin typeface="Arial" panose="020B0604020202020204" pitchFamily="34" charset="0"/>
                          <a:cs typeface="Arial" panose="020B0604020202020204" pitchFamily="34" charset="0"/>
                        </a:rPr>
                        <a:t>ceiling </a:t>
                      </a:r>
                      <a:r>
                        <a:rPr lang="en-US" sz="1800" b="0" dirty="0" smtClean="0">
                          <a:solidFill>
                            <a:schemeClr val="bg1">
                              <a:lumMod val="75000"/>
                            </a:schemeClr>
                          </a:solidFill>
                          <a:effectLst>
                            <a:outerShdw blurRad="38100" dist="38100" dir="2700000" algn="tl">
                              <a:srgbClr val="C0C0C0"/>
                            </a:outerShdw>
                          </a:effectLst>
                          <a:latin typeface="Arial" panose="020B0604020202020204" pitchFamily="34" charset="0"/>
                          <a:cs typeface="Arial" panose="020B0604020202020204" pitchFamily="34" charset="0"/>
                        </a:rPr>
                        <a:t>not</a:t>
                      </a:r>
                      <a:r>
                        <a:rPr lang="en-US" sz="1800" b="0" dirty="0" smtClean="0">
                          <a:solidFill>
                            <a:schemeClr val="bg1">
                              <a:lumMod val="75000"/>
                            </a:schemeClr>
                          </a:solidFill>
                          <a:latin typeface="Arial" panose="020B0604020202020204" pitchFamily="34" charset="0"/>
                          <a:cs typeface="Arial" panose="020B0604020202020204" pitchFamily="34" charset="0"/>
                        </a:rPr>
                        <a:t> attached to rafters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EEEEEE"/>
                    </a:solidFill>
                  </a:tcPr>
                </a:tc>
                <a:extLst>
                  <a:ext uri="{0D108BD9-81ED-4DB2-BD59-A6C34878D82A}">
                    <a16:rowId xmlns:a16="http://schemas.microsoft.com/office/drawing/2014/main" val="487859698"/>
                  </a:ext>
                </a:extLst>
              </a:tr>
              <a:tr h="370840">
                <a:tc>
                  <a:txBody>
                    <a:bodyPr/>
                    <a:lstStyle/>
                    <a:p>
                      <a:pPr marL="0" marR="0" lvl="1" indent="0" algn="l" defTabSz="914377" rtl="0" eaLnBrk="1" fontAlgn="auto" latinLnBrk="0" hangingPunct="1">
                        <a:lnSpc>
                          <a:spcPct val="100000"/>
                        </a:lnSpc>
                        <a:spcBef>
                          <a:spcPts val="0"/>
                        </a:spcBef>
                        <a:spcAft>
                          <a:spcPts val="0"/>
                        </a:spcAft>
                        <a:buClrTx/>
                        <a:buSzTx/>
                        <a:buFontTx/>
                        <a:buNone/>
                        <a:tabLst/>
                        <a:defRPr/>
                      </a:pPr>
                      <a:r>
                        <a:rPr lang="en-US" sz="1800" b="0" dirty="0" smtClean="0">
                          <a:solidFill>
                            <a:schemeClr val="bg1">
                              <a:lumMod val="75000"/>
                            </a:schemeClr>
                          </a:solidFill>
                          <a:latin typeface="Arial" panose="020B0604020202020204" pitchFamily="34" charset="0"/>
                          <a:cs typeface="Arial" panose="020B0604020202020204" pitchFamily="34" charset="0"/>
                        </a:rPr>
                        <a:t>Ground snow load = 30 </a:t>
                      </a:r>
                      <a:r>
                        <a:rPr lang="en-US" sz="1800" b="0" dirty="0" err="1" smtClean="0">
                          <a:solidFill>
                            <a:schemeClr val="bg1">
                              <a:lumMod val="75000"/>
                            </a:schemeClr>
                          </a:solidFill>
                          <a:latin typeface="Arial" panose="020B0604020202020204" pitchFamily="34" charset="0"/>
                          <a:cs typeface="Arial" panose="020B0604020202020204" pitchFamily="34" charset="0"/>
                        </a:rPr>
                        <a:t>psf</a:t>
                      </a:r>
                      <a:r>
                        <a:rPr lang="en-US" sz="1800" b="0" dirty="0" smtClean="0">
                          <a:solidFill>
                            <a:schemeClr val="bg1">
                              <a:lumMod val="75000"/>
                            </a:schemeClr>
                          </a:solidFill>
                          <a:latin typeface="Arial" panose="020B0604020202020204" pitchFamily="34" charset="0"/>
                          <a:cs typeface="Arial" panose="020B0604020202020204" pitchFamily="34" charset="0"/>
                        </a:rPr>
                        <a:t>, </a:t>
                      </a:r>
                    </a:p>
                    <a:p>
                      <a:pPr marL="0" marR="0" lvl="1" indent="0" algn="l" defTabSz="914377" rtl="0" eaLnBrk="1" fontAlgn="auto" latinLnBrk="0" hangingPunct="1">
                        <a:lnSpc>
                          <a:spcPct val="100000"/>
                        </a:lnSpc>
                        <a:spcBef>
                          <a:spcPts val="0"/>
                        </a:spcBef>
                        <a:spcAft>
                          <a:spcPts val="0"/>
                        </a:spcAft>
                        <a:buClrTx/>
                        <a:buSzTx/>
                        <a:buFontTx/>
                        <a:buNone/>
                        <a:tabLst/>
                        <a:defRPr/>
                      </a:pPr>
                      <a:r>
                        <a:rPr lang="en-US" sz="1800" b="0" dirty="0" smtClean="0">
                          <a:solidFill>
                            <a:schemeClr val="bg1">
                              <a:lumMod val="75000"/>
                            </a:schemeClr>
                          </a:solidFill>
                          <a:latin typeface="Arial" panose="020B0604020202020204" pitchFamily="34" charset="0"/>
                          <a:cs typeface="Arial" panose="020B0604020202020204" pitchFamily="34" charset="0"/>
                        </a:rPr>
                        <a:t>ceiling attached to rafters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EEEEEE"/>
                    </a:solidFill>
                  </a:tcPr>
                </a:tc>
                <a:extLst>
                  <a:ext uri="{0D108BD9-81ED-4DB2-BD59-A6C34878D82A}">
                    <a16:rowId xmlns:a16="http://schemas.microsoft.com/office/drawing/2014/main" val="1805147446"/>
                  </a:ext>
                </a:extLst>
              </a:tr>
              <a:tr h="370840">
                <a:tc>
                  <a:txBody>
                    <a:bodyPr/>
                    <a:lstStyle/>
                    <a:p>
                      <a:pPr marL="0" marR="0" lvl="1" indent="0" algn="l" defTabSz="914377" rtl="0" eaLnBrk="1" fontAlgn="auto" latinLnBrk="0" hangingPunct="1">
                        <a:lnSpc>
                          <a:spcPct val="100000"/>
                        </a:lnSpc>
                        <a:spcBef>
                          <a:spcPts val="0"/>
                        </a:spcBef>
                        <a:spcAft>
                          <a:spcPts val="0"/>
                        </a:spcAft>
                        <a:buClrTx/>
                        <a:buSzTx/>
                        <a:buFontTx/>
                        <a:buNone/>
                        <a:tabLst/>
                        <a:defRPr/>
                      </a:pPr>
                      <a:r>
                        <a:rPr lang="en-US" sz="1800" b="0" dirty="0" smtClean="0">
                          <a:solidFill>
                            <a:schemeClr val="bg1">
                              <a:lumMod val="75000"/>
                            </a:schemeClr>
                          </a:solidFill>
                          <a:latin typeface="Arial" panose="020B0604020202020204" pitchFamily="34" charset="0"/>
                          <a:cs typeface="Arial" panose="020B0604020202020204" pitchFamily="34" charset="0"/>
                        </a:rPr>
                        <a:t>Ground snow load = 50 </a:t>
                      </a:r>
                      <a:r>
                        <a:rPr lang="en-US" sz="1800" b="0" dirty="0" err="1" smtClean="0">
                          <a:solidFill>
                            <a:schemeClr val="bg1">
                              <a:lumMod val="75000"/>
                            </a:schemeClr>
                          </a:solidFill>
                          <a:latin typeface="Arial" panose="020B0604020202020204" pitchFamily="34" charset="0"/>
                          <a:cs typeface="Arial" panose="020B0604020202020204" pitchFamily="34" charset="0"/>
                        </a:rPr>
                        <a:t>psf</a:t>
                      </a:r>
                      <a:r>
                        <a:rPr lang="en-US" sz="1800" b="0" dirty="0" smtClean="0">
                          <a:solidFill>
                            <a:schemeClr val="bg1">
                              <a:lumMod val="75000"/>
                            </a:schemeClr>
                          </a:solidFill>
                          <a:latin typeface="Arial" panose="020B0604020202020204" pitchFamily="34" charset="0"/>
                          <a:cs typeface="Arial" panose="020B0604020202020204" pitchFamily="34" charset="0"/>
                        </a:rPr>
                        <a:t>, </a:t>
                      </a:r>
                    </a:p>
                    <a:p>
                      <a:pPr marL="0" marR="0" lvl="1" indent="0" algn="l" defTabSz="914377" rtl="0" eaLnBrk="1" fontAlgn="auto" latinLnBrk="0" hangingPunct="1">
                        <a:lnSpc>
                          <a:spcPct val="100000"/>
                        </a:lnSpc>
                        <a:spcBef>
                          <a:spcPts val="0"/>
                        </a:spcBef>
                        <a:spcAft>
                          <a:spcPts val="0"/>
                        </a:spcAft>
                        <a:buClrTx/>
                        <a:buSzTx/>
                        <a:buFontTx/>
                        <a:buNone/>
                        <a:tabLst/>
                        <a:defRPr/>
                      </a:pPr>
                      <a:r>
                        <a:rPr lang="en-US" sz="1800" b="0" dirty="0" smtClean="0">
                          <a:solidFill>
                            <a:schemeClr val="bg1">
                              <a:lumMod val="75000"/>
                            </a:schemeClr>
                          </a:solidFill>
                          <a:latin typeface="Arial" panose="020B0604020202020204" pitchFamily="34" charset="0"/>
                          <a:cs typeface="Arial" panose="020B0604020202020204" pitchFamily="34" charset="0"/>
                        </a:rPr>
                        <a:t>ceiling attached to rafters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EEEEEE"/>
                    </a:solidFill>
                  </a:tcPr>
                </a:tc>
                <a:extLst>
                  <a:ext uri="{0D108BD9-81ED-4DB2-BD59-A6C34878D82A}">
                    <a16:rowId xmlns:a16="http://schemas.microsoft.com/office/drawing/2014/main" val="2199649442"/>
                  </a:ext>
                </a:extLst>
              </a:tr>
              <a:tr h="370840">
                <a:tc>
                  <a:txBody>
                    <a:bodyPr/>
                    <a:lstStyle/>
                    <a:p>
                      <a:pPr marL="0" marR="0" lvl="1" indent="0" algn="l" defTabSz="914377" rtl="0" eaLnBrk="1" fontAlgn="auto" latinLnBrk="0" hangingPunct="1">
                        <a:lnSpc>
                          <a:spcPct val="100000"/>
                        </a:lnSpc>
                        <a:spcBef>
                          <a:spcPts val="0"/>
                        </a:spcBef>
                        <a:spcAft>
                          <a:spcPts val="0"/>
                        </a:spcAft>
                        <a:buClrTx/>
                        <a:buSzTx/>
                        <a:buFontTx/>
                        <a:buNone/>
                        <a:tabLst/>
                        <a:defRPr/>
                      </a:pPr>
                      <a:r>
                        <a:rPr lang="en-US" sz="1800" b="0" dirty="0" smtClean="0">
                          <a:solidFill>
                            <a:schemeClr val="bg1">
                              <a:lumMod val="75000"/>
                            </a:schemeClr>
                          </a:solidFill>
                          <a:latin typeface="Arial" panose="020B0604020202020204" pitchFamily="34" charset="0"/>
                          <a:cs typeface="Arial" panose="020B0604020202020204" pitchFamily="34" charset="0"/>
                        </a:rPr>
                        <a:t>Ground snow load = 70 </a:t>
                      </a:r>
                      <a:r>
                        <a:rPr lang="en-US" sz="1800" b="0" dirty="0" err="1" smtClean="0">
                          <a:solidFill>
                            <a:schemeClr val="bg1">
                              <a:lumMod val="75000"/>
                            </a:schemeClr>
                          </a:solidFill>
                          <a:latin typeface="Arial" panose="020B0604020202020204" pitchFamily="34" charset="0"/>
                          <a:cs typeface="Arial" panose="020B0604020202020204" pitchFamily="34" charset="0"/>
                        </a:rPr>
                        <a:t>psf</a:t>
                      </a:r>
                      <a:r>
                        <a:rPr lang="en-US" sz="1800" b="0" dirty="0" smtClean="0">
                          <a:solidFill>
                            <a:schemeClr val="bg1">
                              <a:lumMod val="75000"/>
                            </a:schemeClr>
                          </a:solidFill>
                          <a:latin typeface="Arial" panose="020B0604020202020204" pitchFamily="34" charset="0"/>
                          <a:cs typeface="Arial" panose="020B0604020202020204" pitchFamily="34" charset="0"/>
                        </a:rPr>
                        <a:t>, </a:t>
                      </a:r>
                    </a:p>
                    <a:p>
                      <a:pPr marL="0" marR="0" lvl="1" indent="0" algn="l" defTabSz="914377" rtl="0" eaLnBrk="1" fontAlgn="auto" latinLnBrk="0" hangingPunct="1">
                        <a:lnSpc>
                          <a:spcPct val="100000"/>
                        </a:lnSpc>
                        <a:spcBef>
                          <a:spcPts val="0"/>
                        </a:spcBef>
                        <a:spcAft>
                          <a:spcPts val="0"/>
                        </a:spcAft>
                        <a:buClrTx/>
                        <a:buSzTx/>
                        <a:buFontTx/>
                        <a:buNone/>
                        <a:tabLst/>
                        <a:defRPr/>
                      </a:pPr>
                      <a:r>
                        <a:rPr lang="en-US" sz="1800" b="0" dirty="0" smtClean="0">
                          <a:solidFill>
                            <a:schemeClr val="bg1">
                              <a:lumMod val="75000"/>
                            </a:schemeClr>
                          </a:solidFill>
                          <a:latin typeface="Arial" panose="020B0604020202020204" pitchFamily="34" charset="0"/>
                          <a:cs typeface="Arial" panose="020B0604020202020204" pitchFamily="34" charset="0"/>
                        </a:rPr>
                        <a:t>ceiling </a:t>
                      </a:r>
                      <a:r>
                        <a:rPr lang="en-US" sz="1800" b="0" dirty="0" smtClean="0">
                          <a:solidFill>
                            <a:schemeClr val="bg1">
                              <a:lumMod val="75000"/>
                            </a:schemeClr>
                          </a:solidFill>
                          <a:effectLst>
                            <a:outerShdw blurRad="38100" dist="38100" dir="2700000" algn="tl">
                              <a:srgbClr val="C0C0C0"/>
                            </a:outerShdw>
                          </a:effectLst>
                          <a:latin typeface="Arial" panose="020B0604020202020204" pitchFamily="34" charset="0"/>
                          <a:cs typeface="Arial" panose="020B0604020202020204" pitchFamily="34" charset="0"/>
                        </a:rPr>
                        <a:t>not</a:t>
                      </a:r>
                      <a:r>
                        <a:rPr lang="en-US" sz="1800" b="0" dirty="0" smtClean="0">
                          <a:solidFill>
                            <a:schemeClr val="bg1">
                              <a:lumMod val="75000"/>
                            </a:schemeClr>
                          </a:solidFill>
                          <a:latin typeface="Arial" panose="020B0604020202020204" pitchFamily="34" charset="0"/>
                          <a:cs typeface="Arial" panose="020B0604020202020204" pitchFamily="34" charset="0"/>
                        </a:rPr>
                        <a:t> attached to rafters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EEEEEE"/>
                    </a:solidFill>
                  </a:tcPr>
                </a:tc>
                <a:extLst>
                  <a:ext uri="{0D108BD9-81ED-4DB2-BD59-A6C34878D82A}">
                    <a16:rowId xmlns:a16="http://schemas.microsoft.com/office/drawing/2014/main" val="2615310518"/>
                  </a:ext>
                </a:extLst>
              </a:tr>
              <a:tr h="370840">
                <a:tc>
                  <a:txBody>
                    <a:bodyPr/>
                    <a:lstStyle/>
                    <a:p>
                      <a:pPr marL="0" marR="0" lvl="1" indent="0" algn="l" defTabSz="914377" rtl="0" eaLnBrk="1" fontAlgn="auto" latinLnBrk="0" hangingPunct="1">
                        <a:lnSpc>
                          <a:spcPct val="100000"/>
                        </a:lnSpc>
                        <a:spcBef>
                          <a:spcPts val="0"/>
                        </a:spcBef>
                        <a:spcAft>
                          <a:spcPts val="0"/>
                        </a:spcAft>
                        <a:buClrTx/>
                        <a:buSzTx/>
                        <a:buFontTx/>
                        <a:buNone/>
                        <a:tabLst/>
                        <a:defRPr/>
                      </a:pPr>
                      <a:r>
                        <a:rPr lang="en-US" sz="1800" b="0" dirty="0" smtClean="0">
                          <a:solidFill>
                            <a:schemeClr val="bg1">
                              <a:lumMod val="75000"/>
                            </a:schemeClr>
                          </a:solidFill>
                          <a:latin typeface="Arial" panose="020B0604020202020204" pitchFamily="34" charset="0"/>
                          <a:cs typeface="Arial" panose="020B0604020202020204" pitchFamily="34" charset="0"/>
                        </a:rPr>
                        <a:t>Ground snow load = 70 </a:t>
                      </a:r>
                      <a:r>
                        <a:rPr lang="en-US" sz="1800" b="0" dirty="0" err="1" smtClean="0">
                          <a:solidFill>
                            <a:schemeClr val="bg1">
                              <a:lumMod val="75000"/>
                            </a:schemeClr>
                          </a:solidFill>
                          <a:latin typeface="Arial" panose="020B0604020202020204" pitchFamily="34" charset="0"/>
                          <a:cs typeface="Arial" panose="020B0604020202020204" pitchFamily="34" charset="0"/>
                        </a:rPr>
                        <a:t>psf</a:t>
                      </a:r>
                      <a:r>
                        <a:rPr lang="en-US" sz="1800" b="0" dirty="0" smtClean="0">
                          <a:solidFill>
                            <a:schemeClr val="bg1">
                              <a:lumMod val="75000"/>
                            </a:schemeClr>
                          </a:solidFill>
                          <a:latin typeface="Arial" panose="020B0604020202020204" pitchFamily="34" charset="0"/>
                          <a:cs typeface="Arial" panose="020B0604020202020204" pitchFamily="34" charset="0"/>
                        </a:rPr>
                        <a:t>, </a:t>
                      </a:r>
                    </a:p>
                    <a:p>
                      <a:pPr marL="0" marR="0" lvl="1" indent="0" algn="l" defTabSz="914377" rtl="0" eaLnBrk="1" fontAlgn="auto" latinLnBrk="0" hangingPunct="1">
                        <a:lnSpc>
                          <a:spcPct val="100000"/>
                        </a:lnSpc>
                        <a:spcBef>
                          <a:spcPts val="0"/>
                        </a:spcBef>
                        <a:spcAft>
                          <a:spcPts val="0"/>
                        </a:spcAft>
                        <a:buClrTx/>
                        <a:buSzTx/>
                        <a:buFontTx/>
                        <a:buNone/>
                        <a:tabLst/>
                        <a:defRPr/>
                      </a:pPr>
                      <a:r>
                        <a:rPr lang="en-US" sz="1800" b="0" dirty="0" smtClean="0">
                          <a:solidFill>
                            <a:schemeClr val="bg1">
                              <a:lumMod val="75000"/>
                            </a:schemeClr>
                          </a:solidFill>
                          <a:latin typeface="Arial" panose="020B0604020202020204" pitchFamily="34" charset="0"/>
                          <a:cs typeface="Arial" panose="020B0604020202020204" pitchFamily="34" charset="0"/>
                        </a:rPr>
                        <a:t>ceiling attached to rafters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EEEEEE"/>
                    </a:solidFill>
                  </a:tcPr>
                </a:tc>
                <a:extLst>
                  <a:ext uri="{0D108BD9-81ED-4DB2-BD59-A6C34878D82A}">
                    <a16:rowId xmlns:a16="http://schemas.microsoft.com/office/drawing/2014/main" val="779823464"/>
                  </a:ext>
                </a:extLst>
              </a:tr>
            </a:tbl>
          </a:graphicData>
        </a:graphic>
      </p:graphicFrame>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4525" y="1426177"/>
            <a:ext cx="5277878" cy="3356544"/>
          </a:xfrm>
          <a:prstGeom prst="rect">
            <a:avLst/>
          </a:prstGeom>
        </p:spPr>
      </p:pic>
      <p:sp>
        <p:nvSpPr>
          <p:cNvPr id="3" name="TextBox 2"/>
          <p:cNvSpPr txBox="1"/>
          <p:nvPr/>
        </p:nvSpPr>
        <p:spPr bwMode="auto">
          <a:xfrm>
            <a:off x="6477000" y="5194649"/>
            <a:ext cx="5302250" cy="101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r>
              <a:rPr kumimoji="1" lang="en-US" sz="2000" dirty="0" smtClean="0">
                <a:solidFill>
                  <a:schemeClr val="bg2"/>
                </a:solidFill>
                <a:latin typeface="Arial" panose="020B0604020202020204" pitchFamily="34" charset="0"/>
                <a:cs typeface="Arial" panose="020B0604020202020204" pitchFamily="34" charset="0"/>
              </a:rPr>
              <a:t>Measure rafter span from (interior of) exterior wall to ridge board. Check requirements in applicable table based on loads.</a:t>
            </a:r>
            <a:endParaRPr kumimoji="1" lang="en-US" sz="2000"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7266364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Table R802.5.1(1) Footnote</a:t>
            </a:r>
            <a:endParaRPr lang="en-US" dirty="0"/>
          </a:p>
        </p:txBody>
      </p:sp>
      <p:sp>
        <p:nvSpPr>
          <p:cNvPr id="2" name="Content Placeholder 1"/>
          <p:cNvSpPr>
            <a:spLocks noGrp="1"/>
          </p:cNvSpPr>
          <p:nvPr>
            <p:ph idx="1"/>
          </p:nvPr>
        </p:nvSpPr>
        <p:spPr>
          <a:xfrm>
            <a:off x="594471" y="1388853"/>
            <a:ext cx="6974939" cy="4843463"/>
          </a:xfrm>
        </p:spPr>
        <p:txBody>
          <a:bodyPr lIns="0" tIns="0" rIns="0" bIns="0">
            <a:normAutofit/>
          </a:bodyPr>
          <a:lstStyle/>
          <a:p>
            <a:pPr marL="0" indent="-349250">
              <a:spcBef>
                <a:spcPts val="0"/>
              </a:spcBef>
              <a:buNone/>
            </a:pPr>
            <a:r>
              <a:rPr lang="en-US" altLang="en-US" dirty="0" smtClean="0">
                <a:solidFill>
                  <a:schemeClr val="bg1">
                    <a:lumMod val="50000"/>
                  </a:schemeClr>
                </a:solidFill>
              </a:rPr>
              <a:t>The tabulated </a:t>
            </a:r>
            <a:r>
              <a:rPr lang="en-US" altLang="en-US" b="1" dirty="0" smtClean="0">
                <a:solidFill>
                  <a:schemeClr val="bg1">
                    <a:lumMod val="50000"/>
                  </a:schemeClr>
                </a:solidFill>
              </a:rPr>
              <a:t>rafter spans </a:t>
            </a:r>
            <a:r>
              <a:rPr lang="en-US" altLang="en-US" dirty="0" smtClean="0">
                <a:solidFill>
                  <a:schemeClr val="bg1">
                    <a:lumMod val="50000"/>
                  </a:schemeClr>
                </a:solidFill>
              </a:rPr>
              <a:t>assume </a:t>
            </a:r>
            <a:r>
              <a:rPr lang="en-US" altLang="en-US" dirty="0">
                <a:solidFill>
                  <a:schemeClr val="bg1">
                    <a:lumMod val="50000"/>
                  </a:schemeClr>
                </a:solidFill>
              </a:rPr>
              <a:t>that ceiling joists </a:t>
            </a:r>
            <a:r>
              <a:rPr lang="en-US" altLang="en-US" dirty="0" smtClean="0">
                <a:solidFill>
                  <a:schemeClr val="bg1">
                    <a:lumMod val="50000"/>
                  </a:schemeClr>
                </a:solidFill>
              </a:rPr>
              <a:t>are located at the bottom of the attic space or that some other method …….such as </a:t>
            </a:r>
            <a:r>
              <a:rPr lang="en-US" altLang="en-US" dirty="0">
                <a:solidFill>
                  <a:schemeClr val="bg1">
                    <a:lumMod val="50000"/>
                  </a:schemeClr>
                </a:solidFill>
              </a:rPr>
              <a:t>rafter ties </a:t>
            </a:r>
            <a:r>
              <a:rPr lang="en-US" altLang="en-US" dirty="0" smtClean="0">
                <a:solidFill>
                  <a:schemeClr val="bg1">
                    <a:lumMod val="50000"/>
                  </a:schemeClr>
                </a:solidFill>
              </a:rPr>
              <a:t>is provided at that location. Where </a:t>
            </a:r>
            <a:r>
              <a:rPr lang="en-US" altLang="en-US" dirty="0">
                <a:solidFill>
                  <a:schemeClr val="bg1">
                    <a:lumMod val="50000"/>
                  </a:schemeClr>
                </a:solidFill>
              </a:rPr>
              <a:t>ceiling joists or </a:t>
            </a:r>
            <a:r>
              <a:rPr lang="en-US" altLang="en-US" dirty="0" smtClean="0">
                <a:solidFill>
                  <a:schemeClr val="bg1">
                    <a:lumMod val="50000"/>
                  </a:schemeClr>
                </a:solidFill>
              </a:rPr>
              <a:t>rafter ties </a:t>
            </a:r>
            <a:r>
              <a:rPr lang="en-US" altLang="en-US" dirty="0">
                <a:solidFill>
                  <a:schemeClr val="bg1">
                    <a:lumMod val="50000"/>
                  </a:schemeClr>
                </a:solidFill>
              </a:rPr>
              <a:t>are located higher in the </a:t>
            </a:r>
            <a:r>
              <a:rPr lang="en-US" altLang="en-US" dirty="0" smtClean="0">
                <a:solidFill>
                  <a:schemeClr val="bg1">
                    <a:lumMod val="50000"/>
                  </a:schemeClr>
                </a:solidFill>
              </a:rPr>
              <a:t>attic</a:t>
            </a:r>
            <a:r>
              <a:rPr lang="en-US" altLang="en-US" dirty="0">
                <a:solidFill>
                  <a:schemeClr val="bg1">
                    <a:lumMod val="50000"/>
                  </a:schemeClr>
                </a:solidFill>
              </a:rPr>
              <a:t> </a:t>
            </a:r>
            <a:r>
              <a:rPr lang="en-US" altLang="en-US" dirty="0" smtClean="0">
                <a:solidFill>
                  <a:schemeClr val="bg1">
                    <a:lumMod val="50000"/>
                  </a:schemeClr>
                </a:solidFill>
              </a:rPr>
              <a:t>space the </a:t>
            </a:r>
            <a:r>
              <a:rPr lang="en-US" altLang="en-US" b="1" dirty="0" smtClean="0">
                <a:solidFill>
                  <a:schemeClr val="bg1">
                    <a:lumMod val="50000"/>
                  </a:schemeClr>
                </a:solidFill>
              </a:rPr>
              <a:t>rafter spans </a:t>
            </a:r>
            <a:r>
              <a:rPr lang="en-US" altLang="en-US" dirty="0" smtClean="0">
                <a:solidFill>
                  <a:schemeClr val="bg1">
                    <a:lumMod val="50000"/>
                  </a:schemeClr>
                </a:solidFill>
              </a:rPr>
              <a:t>shall be multiplied by the following factors:</a:t>
            </a:r>
            <a:endParaRPr lang="en-US" altLang="en-US" dirty="0">
              <a:solidFill>
                <a:schemeClr val="bg1">
                  <a:lumMod val="50000"/>
                </a:schemeClr>
              </a:solidFill>
            </a:endParaRPr>
          </a:p>
        </p:txBody>
      </p:sp>
      <p:pic>
        <p:nvPicPr>
          <p:cNvPr id="10" name="Content Placeholder 9"/>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11720" y="3390900"/>
            <a:ext cx="6974943" cy="2987673"/>
          </a:xfrm>
          <a:prstGeom prst="rect">
            <a:avLst/>
          </a:prstGeom>
        </p:spPr>
      </p:pic>
      <p:sp>
        <p:nvSpPr>
          <p:cNvPr id="20" name="Rectangle 19"/>
          <p:cNvSpPr/>
          <p:nvPr/>
        </p:nvSpPr>
        <p:spPr>
          <a:xfrm>
            <a:off x="1522453" y="4780467"/>
            <a:ext cx="5730211" cy="3135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02960" y="1676400"/>
            <a:ext cx="4117540" cy="4352925"/>
          </a:xfrm>
          <a:prstGeom prst="rect">
            <a:avLst/>
          </a:prstGeom>
        </p:spPr>
      </p:pic>
    </p:spTree>
    <p:custDataLst>
      <p:tags r:id="rId1"/>
    </p:custDataLst>
    <p:extLst>
      <p:ext uri="{BB962C8B-B14F-4D97-AF65-F5344CB8AC3E}">
        <p14:creationId xmlns:p14="http://schemas.microsoft.com/office/powerpoint/2010/main" val="42725495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1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586288" y="3509442"/>
            <a:ext cx="6439936" cy="2862193"/>
          </a:xfrm>
        </p:spPr>
      </p:pic>
      <p:sp>
        <p:nvSpPr>
          <p:cNvPr id="5" name="Title 4"/>
          <p:cNvSpPr>
            <a:spLocks noGrp="1"/>
          </p:cNvSpPr>
          <p:nvPr>
            <p:ph type="title"/>
          </p:nvPr>
        </p:nvSpPr>
        <p:spPr/>
        <p:txBody>
          <a:bodyPr/>
          <a:lstStyle/>
          <a:p>
            <a:r>
              <a:rPr lang="en-US" dirty="0" smtClean="0"/>
              <a:t>Crosstie Location</a:t>
            </a:r>
            <a:endParaRPr lang="en-US" dirty="0"/>
          </a:p>
        </p:txBody>
      </p:sp>
      <p:sp>
        <p:nvSpPr>
          <p:cNvPr id="8" name="TextBox 7"/>
          <p:cNvSpPr txBox="1"/>
          <p:nvPr/>
        </p:nvSpPr>
        <p:spPr bwMode="auto">
          <a:xfrm>
            <a:off x="5792561" y="1410864"/>
            <a:ext cx="1845547"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000" dirty="0" smtClean="0">
                <a:solidFill>
                  <a:schemeClr val="bg1">
                    <a:lumMod val="50000"/>
                  </a:schemeClr>
                </a:solidFill>
                <a:latin typeface="Arial" panose="020B0604020202020204" pitchFamily="34" charset="0"/>
                <a:cs typeface="Arial" panose="020B0604020202020204" pitchFamily="34" charset="0"/>
              </a:rPr>
              <a:t>Weight on roof</a:t>
            </a:r>
            <a:endParaRPr kumimoji="1" lang="en-US" sz="2000" dirty="0">
              <a:solidFill>
                <a:schemeClr val="bg1">
                  <a:lumMod val="50000"/>
                </a:schemeClr>
              </a:solidFill>
              <a:latin typeface="Arial" panose="020B0604020202020204" pitchFamily="34" charset="0"/>
              <a:cs typeface="Arial" panose="020B0604020202020204" pitchFamily="34" charset="0"/>
            </a:endParaRPr>
          </a:p>
        </p:txBody>
      </p:sp>
      <p:sp>
        <p:nvSpPr>
          <p:cNvPr id="12" name="Content Placeholder 2"/>
          <p:cNvSpPr txBox="1">
            <a:spLocks/>
          </p:cNvSpPr>
          <p:nvPr/>
        </p:nvSpPr>
        <p:spPr>
          <a:xfrm>
            <a:off x="593224" y="1401106"/>
            <a:ext cx="4940579" cy="4843463"/>
          </a:xfrm>
          <a:prstGeom prst="rect">
            <a:avLst/>
          </a:prstGeom>
        </p:spPr>
        <p:txBody>
          <a:bodyPr vert="horz" lIns="0" tIns="0" rIns="0" bIns="0" rtlCol="0">
            <a:norm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Bef>
                <a:spcPts val="0"/>
              </a:spcBef>
              <a:spcAft>
                <a:spcPts val="0"/>
              </a:spcAft>
              <a:buFont typeface="Arial" panose="020B0604020202020204" pitchFamily="34" charset="0"/>
              <a:buNone/>
            </a:pPr>
            <a:r>
              <a:rPr lang="en-US" sz="2800" dirty="0" smtClean="0"/>
              <a:t>Why do we adjust the rafter span when a joist is not at </a:t>
            </a:r>
          </a:p>
          <a:p>
            <a:pPr marL="0" indent="0" fontAlgn="auto">
              <a:spcBef>
                <a:spcPts val="0"/>
              </a:spcBef>
              <a:spcAft>
                <a:spcPts val="0"/>
              </a:spcAft>
              <a:buFont typeface="Arial" panose="020B0604020202020204" pitchFamily="34" charset="0"/>
              <a:buNone/>
            </a:pPr>
            <a:r>
              <a:rPr lang="en-US" sz="2800" dirty="0" smtClean="0"/>
              <a:t>the wall level and a rafter tie is used? </a:t>
            </a:r>
          </a:p>
        </p:txBody>
      </p:sp>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560000">
            <a:off x="2675151" y="2926993"/>
            <a:ext cx="7456599" cy="609739"/>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960000">
            <a:off x="2776713" y="3366911"/>
            <a:ext cx="5449542" cy="609739"/>
          </a:xfrm>
          <a:prstGeom prst="rect">
            <a:avLst/>
          </a:prstGeom>
        </p:spPr>
      </p:pic>
      <p:sp>
        <p:nvSpPr>
          <p:cNvPr id="13" name="Content Placeholder 3"/>
          <p:cNvSpPr txBox="1">
            <a:spLocks/>
          </p:cNvSpPr>
          <p:nvPr/>
        </p:nvSpPr>
        <p:spPr>
          <a:xfrm>
            <a:off x="6278298" y="1370895"/>
            <a:ext cx="4991031" cy="4843463"/>
          </a:xfrm>
          <a:prstGeom prst="rect">
            <a:avLst/>
          </a:prstGeom>
        </p:spPr>
        <p:txBody>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endParaRPr lang="en-US" dirty="0" smtClean="0"/>
          </a:p>
          <a:p>
            <a:pPr marL="0" indent="0" fontAlgn="auto">
              <a:spcAft>
                <a:spcPts val="0"/>
              </a:spcAft>
              <a:buFont typeface="Arial" panose="020B0604020202020204" pitchFamily="34" charset="0"/>
              <a:buNone/>
            </a:pPr>
            <a:endParaRPr lang="en-US" dirty="0" smtClean="0"/>
          </a:p>
          <a:p>
            <a:pPr marL="0" indent="0" fontAlgn="auto">
              <a:spcAft>
                <a:spcPts val="0"/>
              </a:spcAft>
              <a:buFont typeface="Arial" panose="020B0604020202020204" pitchFamily="34" charset="0"/>
              <a:buNone/>
            </a:pPr>
            <a:endParaRPr lang="en-US" dirty="0" smtClean="0"/>
          </a:p>
          <a:p>
            <a:pPr marL="0" indent="0" fontAlgn="auto">
              <a:spcAft>
                <a:spcPts val="0"/>
              </a:spcAft>
              <a:buFont typeface="Arial" panose="020B0604020202020204" pitchFamily="34" charset="0"/>
              <a:buNone/>
            </a:pPr>
            <a:endParaRPr lang="en-US" dirty="0" smtClean="0"/>
          </a:p>
          <a:p>
            <a:pPr marL="0" indent="0" fontAlgn="auto">
              <a:spcAft>
                <a:spcPts val="0"/>
              </a:spcAft>
              <a:buFont typeface="Arial" panose="020B0604020202020204" pitchFamily="34" charset="0"/>
              <a:buNone/>
            </a:pPr>
            <a:endParaRPr lang="en-US" dirty="0" smtClean="0"/>
          </a:p>
          <a:p>
            <a:pPr marL="0" indent="0" fontAlgn="auto">
              <a:spcAft>
                <a:spcPts val="0"/>
              </a:spcAft>
              <a:buFont typeface="Arial" panose="020B0604020202020204" pitchFamily="34" charset="0"/>
              <a:buNone/>
            </a:pPr>
            <a:endParaRPr lang="en-US" dirty="0" smtClean="0"/>
          </a:p>
          <a:p>
            <a:pPr marL="0" indent="0" fontAlgn="auto">
              <a:spcAft>
                <a:spcPts val="0"/>
              </a:spcAft>
              <a:buFont typeface="Arial" panose="020B0604020202020204" pitchFamily="34" charset="0"/>
              <a:buNone/>
            </a:pPr>
            <a:endParaRPr lang="en-US" dirty="0" smtClean="0"/>
          </a:p>
          <a:p>
            <a:pPr marL="0" indent="0" fontAlgn="auto">
              <a:spcAft>
                <a:spcPts val="0"/>
              </a:spcAft>
              <a:buFont typeface="Arial" panose="020B0604020202020204" pitchFamily="34" charset="0"/>
              <a:buNone/>
            </a:pPr>
            <a:endParaRPr lang="en-US" dirty="0" smtClean="0"/>
          </a:p>
          <a:p>
            <a:pPr marL="0" indent="0" fontAlgn="auto">
              <a:spcAft>
                <a:spcPts val="0"/>
              </a:spcAft>
              <a:buFont typeface="Arial" panose="020B0604020202020204" pitchFamily="34" charset="0"/>
              <a:buNone/>
            </a:pPr>
            <a:endParaRPr lang="en-US" dirty="0" smtClean="0"/>
          </a:p>
          <a:p>
            <a:pPr marL="0" indent="0">
              <a:buNone/>
            </a:pPr>
            <a:r>
              <a:rPr lang="en-US" dirty="0"/>
              <a:t>The </a:t>
            </a:r>
            <a:r>
              <a:rPr lang="en-US" dirty="0" smtClean="0"/>
              <a:t>bending force is caused by the weight on the roof plus the tension tie.</a:t>
            </a:r>
            <a:endParaRPr lang="en-US" dirty="0"/>
          </a:p>
        </p:txBody>
      </p:sp>
      <p:cxnSp>
        <p:nvCxnSpPr>
          <p:cNvPr id="19" name="Straight Arrow Connector 18"/>
          <p:cNvCxnSpPr/>
          <p:nvPr/>
        </p:nvCxnSpPr>
        <p:spPr>
          <a:xfrm>
            <a:off x="7661591" y="1432958"/>
            <a:ext cx="0" cy="461653"/>
          </a:xfrm>
          <a:prstGeom prst="straightConnector1">
            <a:avLst/>
          </a:prstGeom>
          <a:ln w="19050">
            <a:solidFill>
              <a:schemeClr val="accent1"/>
            </a:solidFill>
            <a:tailEnd type="triangle"/>
          </a:ln>
        </p:spPr>
        <p:style>
          <a:lnRef idx="1">
            <a:schemeClr val="dk1"/>
          </a:lnRef>
          <a:fillRef idx="0">
            <a:schemeClr val="dk1"/>
          </a:fillRef>
          <a:effectRef idx="0">
            <a:schemeClr val="dk1"/>
          </a:effectRef>
          <a:fontRef idx="minor">
            <a:schemeClr val="tx1"/>
          </a:fontRef>
        </p:style>
      </p:cxnSp>
      <p:grpSp>
        <p:nvGrpSpPr>
          <p:cNvPr id="28" name="Group 27"/>
          <p:cNvGrpSpPr/>
          <p:nvPr/>
        </p:nvGrpSpPr>
        <p:grpSpPr>
          <a:xfrm>
            <a:off x="7291748" y="2083152"/>
            <a:ext cx="4103780" cy="575968"/>
            <a:chOff x="611720" y="5365642"/>
            <a:chExt cx="4103780" cy="575968"/>
          </a:xfrm>
        </p:grpSpPr>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1720" y="5365642"/>
              <a:ext cx="4103780" cy="575968"/>
            </a:xfrm>
            <a:prstGeom prst="rect">
              <a:avLst/>
            </a:prstGeom>
          </p:spPr>
        </p:pic>
        <p:cxnSp>
          <p:nvCxnSpPr>
            <p:cNvPr id="6" name="Straight Arrow Connector 5"/>
            <p:cNvCxnSpPr/>
            <p:nvPr/>
          </p:nvCxnSpPr>
          <p:spPr>
            <a:xfrm>
              <a:off x="1505854" y="5519773"/>
              <a:ext cx="1624192" cy="0"/>
            </a:xfrm>
            <a:prstGeom prst="straightConnector1">
              <a:avLst/>
            </a:prstGeom>
            <a:ln w="19050">
              <a:solidFill>
                <a:schemeClr val="accent1"/>
              </a:solidFill>
              <a:tailEnd type="triangle"/>
            </a:ln>
          </p:spPr>
          <p:style>
            <a:lnRef idx="1">
              <a:schemeClr val="dk1"/>
            </a:lnRef>
            <a:fillRef idx="0">
              <a:schemeClr val="dk1"/>
            </a:fillRef>
            <a:effectRef idx="0">
              <a:schemeClr val="dk1"/>
            </a:effectRef>
            <a:fontRef idx="minor">
              <a:schemeClr val="tx1"/>
            </a:fontRef>
          </p:style>
        </p:cxnSp>
        <p:sp>
          <p:nvSpPr>
            <p:cNvPr id="26" name="TextBox 25"/>
            <p:cNvSpPr txBox="1"/>
            <p:nvPr/>
          </p:nvSpPr>
          <p:spPr bwMode="auto">
            <a:xfrm>
              <a:off x="1333935" y="5485307"/>
              <a:ext cx="1796111"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000" dirty="0" smtClean="0">
                  <a:solidFill>
                    <a:schemeClr val="bg1">
                      <a:lumMod val="50000"/>
                    </a:schemeClr>
                  </a:solidFill>
                  <a:latin typeface="Arial" panose="020B0604020202020204" pitchFamily="34" charset="0"/>
                  <a:cs typeface="Arial" panose="020B0604020202020204" pitchFamily="34" charset="0"/>
                </a:rPr>
                <a:t>Tension Force</a:t>
              </a:r>
              <a:endParaRPr kumimoji="1" lang="en-US" sz="2000" dirty="0">
                <a:solidFill>
                  <a:schemeClr val="bg1">
                    <a:lumMod val="50000"/>
                  </a:schemeClr>
                </a:solidFill>
                <a:latin typeface="Arial" panose="020B0604020202020204" pitchFamily="34" charset="0"/>
                <a:cs typeface="Arial" panose="020B0604020202020204" pitchFamily="34" charset="0"/>
              </a:endParaRPr>
            </a:p>
          </p:txBody>
        </p:sp>
      </p:grpSp>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760000">
            <a:off x="7357209" y="1898433"/>
            <a:ext cx="2693014" cy="609739"/>
          </a:xfrm>
          <a:prstGeom prst="rect">
            <a:avLst/>
          </a:prstGeom>
        </p:spPr>
      </p:pic>
      <p:grpSp>
        <p:nvGrpSpPr>
          <p:cNvPr id="29" name="Group 28"/>
          <p:cNvGrpSpPr/>
          <p:nvPr/>
        </p:nvGrpSpPr>
        <p:grpSpPr>
          <a:xfrm rot="20656792">
            <a:off x="7796791" y="1717676"/>
            <a:ext cx="4103780" cy="577693"/>
            <a:chOff x="611720" y="5365642"/>
            <a:chExt cx="4103780" cy="577693"/>
          </a:xfrm>
        </p:grpSpPr>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1720" y="5365642"/>
              <a:ext cx="4103780" cy="575968"/>
            </a:xfrm>
            <a:prstGeom prst="rect">
              <a:avLst/>
            </a:prstGeom>
          </p:spPr>
        </p:pic>
        <p:cxnSp>
          <p:nvCxnSpPr>
            <p:cNvPr id="31" name="Straight Arrow Connector 30"/>
            <p:cNvCxnSpPr/>
            <p:nvPr/>
          </p:nvCxnSpPr>
          <p:spPr>
            <a:xfrm>
              <a:off x="1579153" y="5513461"/>
              <a:ext cx="1624192" cy="0"/>
            </a:xfrm>
            <a:prstGeom prst="straightConnector1">
              <a:avLst/>
            </a:prstGeom>
            <a:ln w="19050">
              <a:solidFill>
                <a:schemeClr val="accent1"/>
              </a:solidFill>
              <a:tailEnd type="triangle"/>
            </a:ln>
          </p:spPr>
          <p:style>
            <a:lnRef idx="1">
              <a:schemeClr val="dk1"/>
            </a:lnRef>
            <a:fillRef idx="0">
              <a:schemeClr val="dk1"/>
            </a:fillRef>
            <a:effectRef idx="0">
              <a:schemeClr val="dk1"/>
            </a:effectRef>
            <a:fontRef idx="minor">
              <a:schemeClr val="tx1"/>
            </a:fontRef>
          </p:style>
        </p:cxnSp>
        <p:sp>
          <p:nvSpPr>
            <p:cNvPr id="32" name="TextBox 31"/>
            <p:cNvSpPr txBox="1"/>
            <p:nvPr/>
          </p:nvSpPr>
          <p:spPr bwMode="auto">
            <a:xfrm>
              <a:off x="1488624" y="5543238"/>
              <a:ext cx="1796111"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000" dirty="0" smtClean="0">
                  <a:solidFill>
                    <a:schemeClr val="bg1">
                      <a:lumMod val="50000"/>
                    </a:schemeClr>
                  </a:solidFill>
                  <a:latin typeface="Arial" panose="020B0604020202020204" pitchFamily="34" charset="0"/>
                  <a:cs typeface="Arial" panose="020B0604020202020204" pitchFamily="34" charset="0"/>
                </a:rPr>
                <a:t>Tension Force</a:t>
              </a:r>
              <a:endParaRPr kumimoji="1" lang="en-US" sz="2000" dirty="0">
                <a:solidFill>
                  <a:schemeClr val="bg1">
                    <a:lumMod val="50000"/>
                  </a:schemeClr>
                </a:solidFill>
                <a:latin typeface="Arial" panose="020B0604020202020204" pitchFamily="34" charset="0"/>
                <a:cs typeface="Arial" panose="020B0604020202020204" pitchFamily="34" charset="0"/>
              </a:endParaRPr>
            </a:p>
          </p:txBody>
        </p:sp>
      </p:grpSp>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414331" y="1138012"/>
            <a:ext cx="1739682" cy="2869841"/>
          </a:xfrm>
          <a:prstGeom prst="rect">
            <a:avLst/>
          </a:prstGeom>
        </p:spPr>
      </p:pic>
    </p:spTree>
    <p:custDataLst>
      <p:tags r:id="rId1"/>
    </p:custDataLst>
    <p:extLst>
      <p:ext uri="{BB962C8B-B14F-4D97-AF65-F5344CB8AC3E}">
        <p14:creationId xmlns:p14="http://schemas.microsoft.com/office/powerpoint/2010/main" val="1149646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28"/>
                                        </p:tgtEl>
                                      </p:cBhvr>
                                    </p:animEffect>
                                    <p:set>
                                      <p:cBhvr>
                                        <p:cTn id="10" dur="1" fill="hold">
                                          <p:stCondLst>
                                            <p:cond delay="499"/>
                                          </p:stCondLst>
                                        </p:cTn>
                                        <p:tgtEl>
                                          <p:spTgt spid="28"/>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51282" y="1362947"/>
            <a:ext cx="593891" cy="523208"/>
            <a:chOff x="226662" y="1593244"/>
            <a:chExt cx="781044" cy="688087"/>
          </a:xfrm>
        </p:grpSpPr>
        <p:sp>
          <p:nvSpPr>
            <p:cNvPr id="9" name="Oval 8"/>
            <p:cNvSpPr/>
            <p:nvPr/>
          </p:nvSpPr>
          <p:spPr>
            <a:xfrm>
              <a:off x="242160" y="1676400"/>
              <a:ext cx="557939" cy="557939"/>
            </a:xfrm>
            <a:prstGeom prst="ellipse">
              <a:avLst/>
            </a:prstGeom>
            <a:solidFill>
              <a:srgbClr val="FFFFF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bwMode="auto">
            <a:xfrm>
              <a:off x="226662" y="1593244"/>
              <a:ext cx="588935" cy="68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2800" dirty="0" smtClean="0">
                  <a:solidFill>
                    <a:srgbClr val="000000"/>
                  </a:solidFill>
                  <a:latin typeface="Arial" panose="020B0604020202020204" pitchFamily="34" charset="0"/>
                  <a:cs typeface="Arial" panose="020B0604020202020204" pitchFamily="34" charset="0"/>
                </a:rPr>
                <a:t>6</a:t>
              </a:r>
              <a:endParaRPr kumimoji="1" lang="en-US" sz="2800" dirty="0">
                <a:solidFill>
                  <a:srgbClr val="000000"/>
                </a:solidFill>
                <a:latin typeface="Arial" panose="020B0604020202020204" pitchFamily="34" charset="0"/>
                <a:cs typeface="Arial" panose="020B0604020202020204" pitchFamily="34" charset="0"/>
              </a:endParaRPr>
            </a:p>
          </p:txBody>
        </p:sp>
        <p:cxnSp>
          <p:nvCxnSpPr>
            <p:cNvPr id="11" name="Straight Connector 10"/>
            <p:cNvCxnSpPr/>
            <p:nvPr/>
          </p:nvCxnSpPr>
          <p:spPr>
            <a:xfrm>
              <a:off x="800100" y="1937288"/>
              <a:ext cx="207606"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7" name="Rectangle 6"/>
          <p:cNvSpPr/>
          <p:nvPr/>
        </p:nvSpPr>
        <p:spPr>
          <a:xfrm>
            <a:off x="558203" y="1427285"/>
            <a:ext cx="5728298" cy="4941763"/>
          </a:xfrm>
          <a:prstGeom prst="rect">
            <a:avLst/>
          </a:prstGeom>
          <a:solidFill>
            <a:schemeClr val="bg1">
              <a:lumMod val="20000"/>
              <a:lumOff val="80000"/>
            </a:schemeClr>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p:txBody>
          <a:bodyPr/>
          <a:lstStyle/>
          <a:p>
            <a:r>
              <a:rPr lang="en-US" dirty="0" smtClean="0"/>
              <a:t>R802.5.1 Purlins</a:t>
            </a:r>
            <a:endParaRPr lang="en-US" dirty="0"/>
          </a:p>
        </p:txBody>
      </p:sp>
      <p:sp>
        <p:nvSpPr>
          <p:cNvPr id="6" name="Content Placeholder 5"/>
          <p:cNvSpPr>
            <a:spLocks noGrp="1"/>
          </p:cNvSpPr>
          <p:nvPr>
            <p:ph idx="1"/>
          </p:nvPr>
        </p:nvSpPr>
        <p:spPr>
          <a:xfrm>
            <a:off x="611724" y="1525585"/>
            <a:ext cx="5827176" cy="4843463"/>
          </a:xfrm>
        </p:spPr>
        <p:txBody>
          <a:bodyPr>
            <a:noAutofit/>
          </a:bodyPr>
          <a:lstStyle/>
          <a:p>
            <a:pPr marL="0" indent="0">
              <a:buNone/>
            </a:pPr>
            <a:r>
              <a:rPr lang="en-US" altLang="en-US" sz="2400" dirty="0" smtClean="0">
                <a:solidFill>
                  <a:schemeClr val="bg1">
                    <a:lumMod val="50000"/>
                  </a:schemeClr>
                </a:solidFill>
              </a:rPr>
              <a:t>Installation </a:t>
            </a:r>
            <a:r>
              <a:rPr lang="en-US" altLang="en-US" sz="2400" dirty="0">
                <a:solidFill>
                  <a:schemeClr val="bg1">
                    <a:lumMod val="50000"/>
                  </a:schemeClr>
                </a:solidFill>
              </a:rPr>
              <a:t>of purlins to reduce the span of rafters is permitted as </a:t>
            </a:r>
            <a:r>
              <a:rPr lang="en-US" altLang="en-US" sz="2400" dirty="0" smtClean="0">
                <a:solidFill>
                  <a:schemeClr val="bg1">
                    <a:lumMod val="50000"/>
                  </a:schemeClr>
                </a:solidFill>
              </a:rPr>
              <a:t>shown. </a:t>
            </a:r>
            <a:r>
              <a:rPr lang="en-US" altLang="en-US" sz="2400" dirty="0">
                <a:solidFill>
                  <a:schemeClr val="bg1">
                    <a:lumMod val="50000"/>
                  </a:schemeClr>
                </a:solidFill>
              </a:rPr>
              <a:t>Purlins shall be sized no less than the required size of the rafters that they support. </a:t>
            </a:r>
            <a:endParaRPr lang="en-US" altLang="en-US" sz="2400" dirty="0" smtClean="0">
              <a:solidFill>
                <a:schemeClr val="bg1">
                  <a:lumMod val="50000"/>
                </a:schemeClr>
              </a:solidFill>
            </a:endParaRPr>
          </a:p>
          <a:p>
            <a:pPr marL="0" indent="0">
              <a:buNone/>
            </a:pPr>
            <a:endParaRPr lang="en-US" altLang="en-US" sz="2400" dirty="0" smtClean="0">
              <a:solidFill>
                <a:schemeClr val="bg1">
                  <a:lumMod val="50000"/>
                </a:schemeClr>
              </a:solidFill>
            </a:endParaRPr>
          </a:p>
          <a:p>
            <a:pPr marL="0" indent="0">
              <a:buNone/>
            </a:pPr>
            <a:r>
              <a:rPr lang="en-US" altLang="en-US" sz="2400" dirty="0">
                <a:solidFill>
                  <a:schemeClr val="bg1">
                    <a:lumMod val="50000"/>
                  </a:schemeClr>
                </a:solidFill>
              </a:rPr>
              <a:t>Purlins shall be continuous and shall be supported by 2-inch by 4-inch braces installed to bearing walls at a slope not less than 45 degrees from the horizontal. The braces shall be spaced not more than 4 feet on center and the unbraced length of braces shall not exceed 8 feet.</a:t>
            </a:r>
          </a:p>
          <a:p>
            <a:endParaRPr lang="en-US" dirty="0"/>
          </a:p>
        </p:txBody>
      </p:sp>
      <p:pic>
        <p:nvPicPr>
          <p:cNvPr id="13" name="Content Placeholder 12"/>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438900" y="1426177"/>
            <a:ext cx="5042312" cy="4791590"/>
          </a:xfrm>
        </p:spPr>
      </p:pic>
    </p:spTree>
    <p:custDataLst>
      <p:tags r:id="rId1"/>
    </p:custDataLst>
    <p:extLst>
      <p:ext uri="{BB962C8B-B14F-4D97-AF65-F5344CB8AC3E}">
        <p14:creationId xmlns:p14="http://schemas.microsoft.com/office/powerpoint/2010/main" val="268302934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R802.5.1 Purlins</a:t>
            </a:r>
          </a:p>
        </p:txBody>
      </p:sp>
      <p:sp>
        <p:nvSpPr>
          <p:cNvPr id="6" name="Content Placeholder 5"/>
          <p:cNvSpPr>
            <a:spLocks noGrp="1"/>
          </p:cNvSpPr>
          <p:nvPr>
            <p:ph idx="1"/>
          </p:nvPr>
        </p:nvSpPr>
        <p:spPr>
          <a:xfrm>
            <a:off x="611720" y="1392447"/>
            <a:ext cx="5302249" cy="4843463"/>
          </a:xfrm>
        </p:spPr>
        <p:txBody>
          <a:bodyPr lIns="0" tIns="0" rIns="0" bIns="0"/>
          <a:lstStyle/>
          <a:p>
            <a:r>
              <a:rPr lang="en-US" altLang="en-US" sz="2400" dirty="0" smtClean="0"/>
              <a:t>Purlins should not be less than the size of the rafter</a:t>
            </a:r>
          </a:p>
          <a:p>
            <a:r>
              <a:rPr lang="en-US" altLang="en-US" sz="2400" dirty="0" smtClean="0"/>
              <a:t>Braces are 2-inches by 4-inches</a:t>
            </a:r>
          </a:p>
          <a:p>
            <a:r>
              <a:rPr lang="en-US" altLang="en-US" sz="2400" dirty="0" smtClean="0"/>
              <a:t>Braces are installed to bearing walls at not less than 45 degrees</a:t>
            </a:r>
          </a:p>
          <a:p>
            <a:r>
              <a:rPr lang="en-US" altLang="en-US" sz="2400" dirty="0" smtClean="0"/>
              <a:t>Braces are spaced not more than 4 feet </a:t>
            </a:r>
            <a:r>
              <a:rPr lang="en-US" altLang="en-US" sz="2400" dirty="0" err="1" smtClean="0"/>
              <a:t>o.c</a:t>
            </a:r>
            <a:r>
              <a:rPr lang="en-US" altLang="en-US" sz="2400" dirty="0" smtClean="0"/>
              <a:t>.</a:t>
            </a:r>
          </a:p>
          <a:p>
            <a:r>
              <a:rPr lang="en-US" altLang="en-US" sz="2400" dirty="0" smtClean="0"/>
              <a:t>The unbraced length of the braces should not be more than 8 feet</a:t>
            </a:r>
          </a:p>
          <a:p>
            <a:endParaRPr lang="en-US" altLang="en-US" dirty="0" smtClean="0"/>
          </a:p>
          <a:p>
            <a:endParaRPr lang="en-US" altLang="en-US" dirty="0" smtClean="0"/>
          </a:p>
          <a:p>
            <a:endParaRPr lang="en-US" altLang="en-US" dirty="0" smtClean="0"/>
          </a:p>
          <a:p>
            <a:endParaRPr lang="en-US" dirty="0"/>
          </a:p>
        </p:txBody>
      </p:sp>
      <p:pic>
        <p:nvPicPr>
          <p:cNvPr id="3" name="Content Placeholder 2"/>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097061" y="1395412"/>
            <a:ext cx="5523439" cy="4327071"/>
          </a:xfrm>
        </p:spPr>
      </p:pic>
      <p:pic>
        <p:nvPicPr>
          <p:cNvPr id="7" name="Picture 5" descr="IRC Wood Framing 03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59915" y="1392447"/>
            <a:ext cx="3597729" cy="4796972"/>
          </a:xfrm>
          <a:prstGeom prst="rect">
            <a:avLst/>
          </a:prstGeom>
          <a:noFill/>
          <a:ln w="57150">
            <a:noFill/>
            <a:miter lim="800000"/>
            <a:headEnd/>
            <a:tailEnd/>
          </a:ln>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266591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xit" presetSubtype="0" fill="hold" nodeType="withEffect">
                                  <p:stCondLst>
                                    <p:cond delay="0"/>
                                  </p:stCondLst>
                                  <p:childTnLst>
                                    <p:animEffect transition="out" filter="fade">
                                      <p:cBhvr>
                                        <p:cTn id="9" dur="500"/>
                                        <p:tgtEl>
                                          <p:spTgt spid="3"/>
                                        </p:tgtEl>
                                      </p:cBhvr>
                                    </p:animEffect>
                                    <p:set>
                                      <p:cBhvr>
                                        <p:cTn id="10"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R802.6 Bearing</a:t>
            </a:r>
            <a:endParaRPr lang="en-US" dirty="0"/>
          </a:p>
        </p:txBody>
      </p:sp>
      <p:sp>
        <p:nvSpPr>
          <p:cNvPr id="7" name="Rectangle 6"/>
          <p:cNvSpPr/>
          <p:nvPr/>
        </p:nvSpPr>
        <p:spPr>
          <a:xfrm>
            <a:off x="1007706" y="1405603"/>
            <a:ext cx="10114383" cy="4765012"/>
          </a:xfrm>
          <a:prstGeom prst="rect">
            <a:avLst/>
          </a:prstGeom>
          <a:solidFill>
            <a:schemeClr val="bg1">
              <a:lumMod val="20000"/>
              <a:lumOff val="80000"/>
            </a:schemeClr>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328057" y="1694679"/>
            <a:ext cx="9517743" cy="3837974"/>
          </a:xfrm>
          <a:prstGeom prst="rect">
            <a:avLst/>
          </a:prstGeom>
        </p:spPr>
        <p:txBody>
          <a:bodyPr wrap="square">
            <a:spAutoFit/>
          </a:bodyPr>
          <a:lstStyle/>
          <a:p>
            <a:pPr lvl="0"/>
            <a:r>
              <a:rPr lang="en-US" sz="2400" dirty="0">
                <a:solidFill>
                  <a:schemeClr val="bg1">
                    <a:lumMod val="50000"/>
                  </a:schemeClr>
                </a:solidFill>
                <a:latin typeface="Arial" panose="020B0604020202020204" pitchFamily="34" charset="0"/>
                <a:cs typeface="Arial" panose="020B0604020202020204" pitchFamily="34" charset="0"/>
              </a:rPr>
              <a:t>The ends of each rafter or ceiling joist shall have not less than 1-1/2 inches of bearing on wood or metal and not less than 3 inches on masonry or concrete</a:t>
            </a:r>
            <a:r>
              <a:rPr lang="en-US" sz="2400" dirty="0" smtClean="0">
                <a:solidFill>
                  <a:schemeClr val="bg1">
                    <a:lumMod val="50000"/>
                  </a:schemeClr>
                </a:solidFill>
                <a:latin typeface="Arial" panose="020B0604020202020204" pitchFamily="34" charset="0"/>
                <a:cs typeface="Arial" panose="020B0604020202020204" pitchFamily="34" charset="0"/>
              </a:rPr>
              <a:t>.</a:t>
            </a:r>
          </a:p>
          <a:p>
            <a:pPr lvl="0"/>
            <a:endParaRPr lang="en-US" sz="2400" dirty="0">
              <a:solidFill>
                <a:schemeClr val="bg1">
                  <a:lumMod val="50000"/>
                </a:schemeClr>
              </a:solidFill>
              <a:latin typeface="Arial" panose="020B0604020202020204" pitchFamily="34" charset="0"/>
              <a:cs typeface="Arial" panose="020B0604020202020204" pitchFamily="34" charset="0"/>
            </a:endParaRPr>
          </a:p>
          <a:p>
            <a:r>
              <a:rPr lang="en-US" sz="2400" dirty="0">
                <a:solidFill>
                  <a:schemeClr val="bg1">
                    <a:lumMod val="50000"/>
                  </a:schemeClr>
                </a:solidFill>
                <a:latin typeface="Arial" panose="020B0604020202020204" pitchFamily="34" charset="0"/>
                <a:cs typeface="Arial" panose="020B0604020202020204" pitchFamily="34" charset="0"/>
              </a:rPr>
              <a:t>The bearing on masonry or concrete shall be direct, or a sill plate of 2-inch minimum nominal thickness shall be provided under the rafter or ceiling joist. The sill plate </a:t>
            </a:r>
            <a:r>
              <a:rPr lang="en-US" sz="2400" dirty="0" smtClean="0">
                <a:solidFill>
                  <a:schemeClr val="bg1">
                    <a:lumMod val="50000"/>
                  </a:schemeClr>
                </a:solidFill>
                <a:latin typeface="Arial" panose="020B0604020202020204" pitchFamily="34" charset="0"/>
                <a:cs typeface="Arial" panose="020B0604020202020204" pitchFamily="34" charset="0"/>
              </a:rPr>
              <a:t>shall </a:t>
            </a:r>
            <a:r>
              <a:rPr lang="en-US" sz="2400" dirty="0">
                <a:solidFill>
                  <a:schemeClr val="bg1">
                    <a:lumMod val="50000"/>
                  </a:schemeClr>
                </a:solidFill>
                <a:latin typeface="Arial" panose="020B0604020202020204" pitchFamily="34" charset="0"/>
                <a:cs typeface="Arial" panose="020B0604020202020204" pitchFamily="34" charset="0"/>
              </a:rPr>
              <a:t>provide a minimum nominal bearing area of </a:t>
            </a:r>
            <a:r>
              <a:rPr lang="en-US" sz="2400" dirty="0" smtClean="0">
                <a:solidFill>
                  <a:schemeClr val="bg1">
                    <a:lumMod val="50000"/>
                  </a:schemeClr>
                </a:solidFill>
                <a:latin typeface="Arial" panose="020B0604020202020204" pitchFamily="34" charset="0"/>
                <a:cs typeface="Arial" panose="020B0604020202020204" pitchFamily="34" charset="0"/>
              </a:rPr>
              <a:t>48 </a:t>
            </a:r>
            <a:r>
              <a:rPr lang="en-US" sz="2400" dirty="0">
                <a:solidFill>
                  <a:schemeClr val="bg1">
                    <a:lumMod val="50000"/>
                  </a:schemeClr>
                </a:solidFill>
                <a:latin typeface="Arial" panose="020B0604020202020204" pitchFamily="34" charset="0"/>
                <a:cs typeface="Arial" panose="020B0604020202020204" pitchFamily="34" charset="0"/>
              </a:rPr>
              <a:t>square inches.</a:t>
            </a:r>
          </a:p>
          <a:p>
            <a:pPr marL="0" indent="0">
              <a:buNone/>
            </a:pPr>
            <a:endParaRPr lang="en-US" altLang="en-US" sz="2400" dirty="0" smtClean="0">
              <a:solidFill>
                <a:schemeClr val="bg1">
                  <a:lumMod val="50000"/>
                </a:schemeClr>
              </a:solidFill>
              <a:latin typeface="Arial" panose="020B0604020202020204" pitchFamily="34" charset="0"/>
              <a:cs typeface="Arial" panose="020B0604020202020204" pitchFamily="34" charset="0"/>
            </a:endParaRPr>
          </a:p>
          <a:p>
            <a:pPr indent="-228600">
              <a:lnSpc>
                <a:spcPct val="80000"/>
              </a:lnSpc>
              <a:spcBef>
                <a:spcPts val="600"/>
              </a:spcBef>
            </a:pPr>
            <a:endParaRPr lang="en-US" altLang="en-US" sz="2800" dirty="0">
              <a:solidFill>
                <a:schemeClr val="bg1">
                  <a:lumMod val="50000"/>
                </a:schemeClr>
              </a:solidFill>
              <a:latin typeface="Arial" panose="020B0604020202020204" pitchFamily="34" charset="0"/>
              <a:cs typeface="Arial" panose="020B0604020202020204" pitchFamily="34" charset="0"/>
            </a:endParaRPr>
          </a:p>
        </p:txBody>
      </p:sp>
      <p:grpSp>
        <p:nvGrpSpPr>
          <p:cNvPr id="9" name="Group 8"/>
          <p:cNvGrpSpPr/>
          <p:nvPr/>
        </p:nvGrpSpPr>
        <p:grpSpPr>
          <a:xfrm>
            <a:off x="226661" y="1676400"/>
            <a:ext cx="781045" cy="600261"/>
            <a:chOff x="226661" y="1676400"/>
            <a:chExt cx="781045" cy="600261"/>
          </a:xfrm>
        </p:grpSpPr>
        <p:sp>
          <p:nvSpPr>
            <p:cNvPr id="10" name="Oval 9"/>
            <p:cNvSpPr/>
            <p:nvPr/>
          </p:nvSpPr>
          <p:spPr>
            <a:xfrm>
              <a:off x="242160" y="1676400"/>
              <a:ext cx="557939" cy="557939"/>
            </a:xfrm>
            <a:prstGeom prst="ellipse">
              <a:avLst/>
            </a:prstGeom>
            <a:solidFill>
              <a:srgbClr val="FFFFF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bwMode="auto">
            <a:xfrm>
              <a:off x="226661" y="1676400"/>
              <a:ext cx="588936" cy="600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3200" dirty="0" smtClean="0">
                  <a:solidFill>
                    <a:srgbClr val="000000"/>
                  </a:solidFill>
                  <a:latin typeface="Arial" panose="020B0604020202020204" pitchFamily="34" charset="0"/>
                  <a:cs typeface="Arial" panose="020B0604020202020204" pitchFamily="34" charset="0"/>
                </a:rPr>
                <a:t>7</a:t>
              </a:r>
              <a:endParaRPr kumimoji="1" lang="en-US" sz="3200" dirty="0">
                <a:solidFill>
                  <a:srgbClr val="000000"/>
                </a:solidFill>
                <a:latin typeface="Arial" panose="020B0604020202020204" pitchFamily="34" charset="0"/>
                <a:cs typeface="Arial" panose="020B0604020202020204" pitchFamily="34" charset="0"/>
              </a:endParaRPr>
            </a:p>
          </p:txBody>
        </p:sp>
        <p:cxnSp>
          <p:nvCxnSpPr>
            <p:cNvPr id="12" name="Straight Connector 11"/>
            <p:cNvCxnSpPr/>
            <p:nvPr/>
          </p:nvCxnSpPr>
          <p:spPr>
            <a:xfrm>
              <a:off x="800100" y="1937288"/>
              <a:ext cx="207606"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06584465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857890" y="3068195"/>
            <a:ext cx="2222243" cy="25344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4"/>
          <p:cNvSpPr>
            <a:spLocks noGrp="1"/>
          </p:cNvSpPr>
          <p:nvPr>
            <p:ph type="title"/>
          </p:nvPr>
        </p:nvSpPr>
        <p:spPr/>
        <p:txBody>
          <a:bodyPr/>
          <a:lstStyle/>
          <a:p>
            <a:r>
              <a:rPr lang="en-US" dirty="0" smtClean="0"/>
              <a:t>Bearing</a:t>
            </a:r>
            <a:endParaRPr lang="en-US" dirty="0"/>
          </a:p>
        </p:txBody>
      </p:sp>
      <p:sp>
        <p:nvSpPr>
          <p:cNvPr id="2" name="Content Placeholder 1"/>
          <p:cNvSpPr>
            <a:spLocks noGrp="1"/>
          </p:cNvSpPr>
          <p:nvPr>
            <p:ph idx="1"/>
          </p:nvPr>
        </p:nvSpPr>
        <p:spPr>
          <a:xfrm>
            <a:off x="594467" y="1388853"/>
            <a:ext cx="5302249" cy="4843463"/>
          </a:xfrm>
        </p:spPr>
        <p:txBody>
          <a:bodyPr lIns="0" tIns="0" rIns="0" bIns="0">
            <a:noAutofit/>
          </a:bodyPr>
          <a:lstStyle/>
          <a:p>
            <a:pPr marL="0" indent="0">
              <a:buNone/>
            </a:pPr>
            <a:r>
              <a:rPr lang="en-US" sz="3200" b="1" dirty="0">
                <a:solidFill>
                  <a:schemeClr val="accent5"/>
                </a:solidFill>
              </a:rPr>
              <a:t>R802.6 </a:t>
            </a:r>
            <a:endParaRPr lang="en-US" sz="3200" dirty="0"/>
          </a:p>
          <a:p>
            <a:pPr marL="0" indent="0">
              <a:buNone/>
            </a:pPr>
            <a:r>
              <a:rPr lang="en-US" sz="2400" dirty="0"/>
              <a:t>Hangers are needed </a:t>
            </a:r>
            <a:r>
              <a:rPr lang="en-US" sz="2400" dirty="0" smtClean="0"/>
              <a:t>when there </a:t>
            </a:r>
            <a:r>
              <a:rPr lang="en-US" sz="2400" dirty="0"/>
              <a:t>is less than 1-1/2” bearing on wood.</a:t>
            </a:r>
          </a:p>
        </p:txBody>
      </p:sp>
      <p:sp>
        <p:nvSpPr>
          <p:cNvPr id="9" name="TextBox 8"/>
          <p:cNvSpPr txBox="1"/>
          <p:nvPr/>
        </p:nvSpPr>
        <p:spPr bwMode="auto">
          <a:xfrm>
            <a:off x="9653037" y="5088601"/>
            <a:ext cx="914074" cy="86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lang="en-US" altLang="en-US" dirty="0">
                <a:latin typeface="Arial" panose="020B0604020202020204" pitchFamily="34" charset="0"/>
                <a:cs typeface="Arial" panose="020B0604020202020204" pitchFamily="34" charset="0"/>
              </a:rPr>
              <a:t>B ≥ 1½</a:t>
            </a:r>
          </a:p>
          <a:p>
            <a:pPr algn="r"/>
            <a:endParaRPr kumimoji="1" lang="en-US" sz="3200" dirty="0">
              <a:solidFill>
                <a:srgbClr val="000000"/>
              </a:solidFill>
              <a:latin typeface="Georgia" panose="02040502050405020303" pitchFamily="18" charset="0"/>
            </a:endParaRPr>
          </a:p>
        </p:txBody>
      </p:sp>
      <p:pic>
        <p:nvPicPr>
          <p:cNvPr id="12" name="Content Placeholder 11"/>
          <p:cNvPicPr>
            <a:picLocks noGrp="1" noChangeAspect="1"/>
          </p:cNvPicPr>
          <p:nvPr>
            <p:ph idx="10"/>
          </p:nvPr>
        </p:nvPicPr>
        <p:blipFill>
          <a:blip r:embed="rId5">
            <a:extLst>
              <a:ext uri="{28A0092B-C50C-407E-A947-70E740481C1C}">
                <a14:useLocalDpi xmlns:a14="http://schemas.microsoft.com/office/drawing/2010/main" val="0"/>
              </a:ext>
            </a:extLst>
          </a:blip>
          <a:stretch>
            <a:fillRect/>
          </a:stretch>
        </p:blipFill>
        <p:spPr>
          <a:xfrm>
            <a:off x="6450882" y="1327152"/>
            <a:ext cx="5198481" cy="4843463"/>
          </a:xfr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0164" y="3258705"/>
            <a:ext cx="1366671" cy="2458669"/>
          </a:xfrm>
          <a:prstGeom prst="rect">
            <a:avLst/>
          </a:prstGeom>
        </p:spPr>
      </p:pic>
      <p:sp>
        <p:nvSpPr>
          <p:cNvPr id="10" name="TextBox 9"/>
          <p:cNvSpPr txBox="1"/>
          <p:nvPr/>
        </p:nvSpPr>
        <p:spPr bwMode="auto">
          <a:xfrm>
            <a:off x="550671" y="2739476"/>
            <a:ext cx="1449927"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b="1" dirty="0" smtClean="0">
                <a:solidFill>
                  <a:schemeClr val="bg1">
                    <a:lumMod val="50000"/>
                  </a:schemeClr>
                </a:solidFill>
                <a:latin typeface="Arial" panose="020B0604020202020204" pitchFamily="34" charset="0"/>
                <a:cs typeface="Arial" panose="020B0604020202020204" pitchFamily="34" charset="0"/>
              </a:rPr>
              <a:t>Top Hanger</a:t>
            </a:r>
            <a:endParaRPr kumimoji="1" lang="en-US" b="1" dirty="0">
              <a:solidFill>
                <a:schemeClr val="bg1">
                  <a:lumMod val="50000"/>
                </a:schemeClr>
              </a:solidFill>
              <a:latin typeface="Arial" panose="020B0604020202020204" pitchFamily="34" charset="0"/>
              <a:cs typeface="Arial" panose="020B0604020202020204" pitchFamily="34" charset="0"/>
            </a:endParaRPr>
          </a:p>
        </p:txBody>
      </p:sp>
      <p:sp>
        <p:nvSpPr>
          <p:cNvPr id="17" name="TextBox 16"/>
          <p:cNvSpPr txBox="1"/>
          <p:nvPr/>
        </p:nvSpPr>
        <p:spPr bwMode="auto">
          <a:xfrm>
            <a:off x="2000598" y="2739476"/>
            <a:ext cx="1851767"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b="1" dirty="0" smtClean="0">
                <a:solidFill>
                  <a:schemeClr val="bg1">
                    <a:lumMod val="50000"/>
                  </a:schemeClr>
                </a:solidFill>
                <a:latin typeface="Arial" panose="020B0604020202020204" pitchFamily="34" charset="0"/>
                <a:cs typeface="Arial" panose="020B0604020202020204" pitchFamily="34" charset="0"/>
              </a:rPr>
              <a:t>Bottom Hanger</a:t>
            </a:r>
            <a:endParaRPr kumimoji="1" lang="en-US" b="1" dirty="0">
              <a:solidFill>
                <a:schemeClr val="bg1">
                  <a:lumMod val="50000"/>
                </a:schemeClr>
              </a:solidFill>
              <a:latin typeface="Arial" panose="020B0604020202020204" pitchFamily="34" charset="0"/>
              <a:cs typeface="Arial" panose="020B0604020202020204" pitchFamily="34" charset="0"/>
            </a:endParaRPr>
          </a:p>
        </p:txBody>
      </p:sp>
      <p:pic>
        <p:nvPicPr>
          <p:cNvPr id="19" name="Picture 18"/>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594435" y="6501187"/>
            <a:ext cx="264160" cy="264160"/>
          </a:xfrm>
          <a:prstGeom prst="rect">
            <a:avLst/>
          </a:prstGeom>
        </p:spPr>
      </p:pic>
      <p:pic>
        <p:nvPicPr>
          <p:cNvPr id="20" name="Pictur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95085" y="3748883"/>
            <a:ext cx="2192660" cy="1810835"/>
          </a:xfrm>
          <a:prstGeom prst="rect">
            <a:avLst/>
          </a:prstGeom>
        </p:spPr>
      </p:pic>
      <p:sp>
        <p:nvSpPr>
          <p:cNvPr id="21" name="TextBox 20"/>
          <p:cNvSpPr txBox="1"/>
          <p:nvPr/>
        </p:nvSpPr>
        <p:spPr bwMode="auto">
          <a:xfrm>
            <a:off x="3795085" y="3264844"/>
            <a:ext cx="2223663"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b="1" dirty="0" smtClean="0">
                <a:solidFill>
                  <a:schemeClr val="bg1">
                    <a:lumMod val="50000"/>
                  </a:schemeClr>
                </a:solidFill>
                <a:latin typeface="Arial" panose="020B0604020202020204" pitchFamily="34" charset="0"/>
                <a:cs typeface="Arial" panose="020B0604020202020204" pitchFamily="34" charset="0"/>
              </a:rPr>
              <a:t>Adjustable Hanger</a:t>
            </a:r>
            <a:endParaRPr kumimoji="1" lang="en-US" b="1" dirty="0">
              <a:solidFill>
                <a:schemeClr val="bg1">
                  <a:lumMod val="50000"/>
                </a:schemeClr>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2444436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Credit Information</a:t>
            </a:r>
            <a:endParaRPr lang="en-US" dirty="0"/>
          </a:p>
        </p:txBody>
      </p:sp>
      <p:sp>
        <p:nvSpPr>
          <p:cNvPr id="6" name="Content Placeholder 2"/>
          <p:cNvSpPr txBox="1">
            <a:spLocks/>
          </p:cNvSpPr>
          <p:nvPr/>
        </p:nvSpPr>
        <p:spPr>
          <a:xfrm>
            <a:off x="342901" y="1295400"/>
            <a:ext cx="6453414" cy="4837112"/>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r>
              <a:rPr kumimoji="0" lang="en-US" sz="1800" b="1" i="0" u="none" strike="noStrike" kern="1200" cap="none" spc="0" normalizeH="0" baseline="0" noProof="0" dirty="0" smtClean="0">
                <a:ln>
                  <a:noFill/>
                </a:ln>
                <a:solidFill>
                  <a:schemeClr val="tx2"/>
                </a:solidFill>
                <a:effectLst/>
                <a:uLnTx/>
                <a:uFillTx/>
                <a:latin typeface="Arial"/>
                <a:ea typeface="+mn-ea"/>
                <a:cs typeface="Calibri" pitchFamily="34" charset="0"/>
              </a:rPr>
              <a:t>AIA Member Information</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r>
              <a:rPr kumimoji="0" lang="en-US" sz="1800" b="0" i="0" u="none" strike="noStrike" kern="1200" cap="none" spc="0" normalizeH="0" baseline="0" noProof="0" dirty="0" smtClean="0">
                <a:ln>
                  <a:noFill/>
                </a:ln>
                <a:solidFill>
                  <a:schemeClr val="tx2"/>
                </a:solidFill>
                <a:effectLst/>
                <a:uLnTx/>
                <a:uFillTx/>
                <a:latin typeface="Arial"/>
                <a:ea typeface="+mn-ea"/>
                <a:cs typeface="Calibri" pitchFamily="34" charset="0"/>
              </a:rPr>
              <a:t>This course is registered with AIA CES for continuing professional education.  As such, it does not include content that may be deemed or construed to be an approval or endorsement by the AIA of any material of construction or any method or manner of handling, using, distributing, or dealing in any material or product. </a:t>
            </a:r>
            <a:r>
              <a:rPr kumimoji="0" lang="en-US" sz="1800" b="0" i="0" u="none" strike="noStrike" kern="1200" cap="none" spc="0" normalizeH="0" baseline="0" noProof="0" dirty="0" smtClean="0">
                <a:ln>
                  <a:noFill/>
                </a:ln>
                <a:solidFill>
                  <a:schemeClr val="tx2"/>
                </a:solidFill>
                <a:effectLst/>
                <a:uLnTx/>
                <a:uFillTx/>
                <a:latin typeface="Arial"/>
                <a:ea typeface="+mn-ea"/>
              </a:rPr>
              <a:t>Upon completion of this course, Credit(s) earned will be reported to AIA CES for AIA members who pass the course and have entered their AIA member number on their Simpson profile page.  A link to the Certificate of Completion will be available upon completion of this course. Only AIA LU/HSW will be reported.</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r>
              <a:rPr kumimoji="0" lang="en-US" sz="1800" b="1" i="0" u="none" strike="noStrike" kern="1200" cap="none" spc="0" normalizeH="0" baseline="0" noProof="0" dirty="0" smtClean="0">
                <a:ln>
                  <a:noFill/>
                </a:ln>
                <a:solidFill>
                  <a:schemeClr val="tx2"/>
                </a:solidFill>
                <a:effectLst/>
                <a:uLnTx/>
                <a:uFillTx/>
                <a:latin typeface="Arial"/>
                <a:ea typeface="+mn-ea"/>
              </a:rPr>
              <a:t>This course offers 1 LU/HSW credit.</a:t>
            </a:r>
          </a:p>
          <a:p>
            <a:pPr lvl="0" fontAlgn="auto">
              <a:lnSpc>
                <a:spcPct val="120000"/>
              </a:lnSpc>
              <a:spcBef>
                <a:spcPts val="0"/>
              </a:spcBef>
              <a:spcAft>
                <a:spcPts val="600"/>
              </a:spcAft>
              <a:defRPr/>
            </a:pPr>
            <a:r>
              <a:rPr lang="en-US" sz="1800" dirty="0" smtClean="0">
                <a:solidFill>
                  <a:schemeClr val="tx2"/>
                </a:solidFill>
                <a:latin typeface="Arial"/>
              </a:rPr>
              <a:t>AIA Course Number: </a:t>
            </a:r>
            <a:r>
              <a:rPr lang="en-US" sz="1800" dirty="0">
                <a:solidFill>
                  <a:schemeClr val="tx2"/>
                </a:solidFill>
                <a:latin typeface="Arial"/>
              </a:rPr>
              <a:t>AIA-CFR10118</a:t>
            </a:r>
            <a:endParaRPr lang="en-US" sz="180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8578850" y="1685926"/>
            <a:ext cx="1524000" cy="152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6276423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51282" y="1376696"/>
            <a:ext cx="593891" cy="523208"/>
            <a:chOff x="226662" y="1611326"/>
            <a:chExt cx="781044" cy="688087"/>
          </a:xfrm>
        </p:grpSpPr>
        <p:sp>
          <p:nvSpPr>
            <p:cNvPr id="23" name="Oval 22"/>
            <p:cNvSpPr/>
            <p:nvPr/>
          </p:nvSpPr>
          <p:spPr>
            <a:xfrm>
              <a:off x="242160" y="1676400"/>
              <a:ext cx="557939" cy="557939"/>
            </a:xfrm>
            <a:prstGeom prst="ellipse">
              <a:avLst/>
            </a:prstGeom>
            <a:solidFill>
              <a:srgbClr val="FFFFF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bwMode="auto">
            <a:xfrm>
              <a:off x="226662" y="1611326"/>
              <a:ext cx="588935" cy="68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2800" dirty="0" smtClean="0">
                  <a:solidFill>
                    <a:srgbClr val="000000"/>
                  </a:solidFill>
                  <a:latin typeface="Arial" panose="020B0604020202020204" pitchFamily="34" charset="0"/>
                  <a:cs typeface="Arial" panose="020B0604020202020204" pitchFamily="34" charset="0"/>
                </a:rPr>
                <a:t>8</a:t>
              </a:r>
              <a:endParaRPr kumimoji="1" lang="en-US" sz="2800" dirty="0">
                <a:solidFill>
                  <a:srgbClr val="000000"/>
                </a:solidFill>
                <a:latin typeface="Arial" panose="020B0604020202020204" pitchFamily="34" charset="0"/>
                <a:cs typeface="Arial" panose="020B0604020202020204" pitchFamily="34" charset="0"/>
              </a:endParaRPr>
            </a:p>
          </p:txBody>
        </p:sp>
        <p:cxnSp>
          <p:nvCxnSpPr>
            <p:cNvPr id="27" name="Straight Connector 26"/>
            <p:cNvCxnSpPr/>
            <p:nvPr/>
          </p:nvCxnSpPr>
          <p:spPr>
            <a:xfrm>
              <a:off x="800100" y="1937288"/>
              <a:ext cx="207606"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4" name="Rectangle 3"/>
          <p:cNvSpPr/>
          <p:nvPr/>
        </p:nvSpPr>
        <p:spPr>
          <a:xfrm>
            <a:off x="598918" y="4837555"/>
            <a:ext cx="5480836" cy="1372745"/>
          </a:xfrm>
          <a:prstGeom prst="rect">
            <a:avLst/>
          </a:prstGeom>
          <a:solidFill>
            <a:schemeClr val="bg1">
              <a:lumMod val="20000"/>
              <a:lumOff val="80000"/>
            </a:schemeClr>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598918" y="3825671"/>
            <a:ext cx="5480836" cy="1011884"/>
          </a:xfrm>
          <a:prstGeom prst="rect">
            <a:avLst/>
          </a:prstGeom>
          <a:solidFill>
            <a:schemeClr val="bg1">
              <a:lumMod val="20000"/>
              <a:lumOff val="80000"/>
            </a:schemeClr>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611720" y="1295400"/>
            <a:ext cx="5480836" cy="2530270"/>
          </a:xfrm>
          <a:prstGeom prst="rect">
            <a:avLst/>
          </a:prstGeom>
          <a:solidFill>
            <a:schemeClr val="bg1">
              <a:lumMod val="20000"/>
              <a:lumOff val="80000"/>
            </a:schemeClr>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Content Placeholder 16"/>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280150" y="1226478"/>
            <a:ext cx="5302250" cy="2108849"/>
          </a:xfrm>
        </p:spPr>
      </p:pic>
      <p:sp>
        <p:nvSpPr>
          <p:cNvPr id="5" name="Title 4"/>
          <p:cNvSpPr>
            <a:spLocks noGrp="1"/>
          </p:cNvSpPr>
          <p:nvPr>
            <p:ph type="title"/>
          </p:nvPr>
        </p:nvSpPr>
        <p:spPr/>
        <p:txBody>
          <a:bodyPr/>
          <a:lstStyle/>
          <a:p>
            <a:r>
              <a:rPr lang="en-US" dirty="0" smtClean="0"/>
              <a:t>Cutting and Notching</a:t>
            </a:r>
            <a:endParaRPr lang="en-US" dirty="0"/>
          </a:p>
        </p:txBody>
      </p:sp>
      <p:sp>
        <p:nvSpPr>
          <p:cNvPr id="2" name="Content Placeholder 1"/>
          <p:cNvSpPr>
            <a:spLocks noGrp="1"/>
          </p:cNvSpPr>
          <p:nvPr>
            <p:ph idx="1"/>
          </p:nvPr>
        </p:nvSpPr>
        <p:spPr>
          <a:xfrm>
            <a:off x="606276" y="1763357"/>
            <a:ext cx="5302249" cy="2008175"/>
          </a:xfrm>
        </p:spPr>
        <p:txBody>
          <a:bodyPr>
            <a:noAutofit/>
          </a:bodyPr>
          <a:lstStyle/>
          <a:p>
            <a:pPr marL="0" indent="0">
              <a:buNone/>
            </a:pPr>
            <a:r>
              <a:rPr lang="en-US" altLang="en-US" sz="2000" dirty="0" smtClean="0"/>
              <a:t>Notches </a:t>
            </a:r>
            <a:r>
              <a:rPr lang="en-US" altLang="en-US" sz="2000" dirty="0"/>
              <a:t>in solid lumber joists, rafters, blocking and beams shall not exceed one-sixth of the depth of the member, shall not be longer than one-third of the depth of the member and shall not be located in the middle one-third of the span</a:t>
            </a:r>
            <a:r>
              <a:rPr lang="en-US" altLang="en-US" sz="2000" dirty="0" smtClean="0"/>
              <a:t>.</a:t>
            </a:r>
            <a:endParaRPr lang="en-US" altLang="en-US" sz="2000" dirty="0"/>
          </a:p>
          <a:p>
            <a:endParaRPr lang="en-US" altLang="en-US" sz="2000" dirty="0"/>
          </a:p>
          <a:p>
            <a:endParaRPr lang="en-US" sz="2000" dirty="0"/>
          </a:p>
        </p:txBody>
      </p:sp>
      <p:sp>
        <p:nvSpPr>
          <p:cNvPr id="7" name="Content Placeholder 1"/>
          <p:cNvSpPr txBox="1">
            <a:spLocks/>
          </p:cNvSpPr>
          <p:nvPr/>
        </p:nvSpPr>
        <p:spPr>
          <a:xfrm>
            <a:off x="606276" y="3825670"/>
            <a:ext cx="4754363" cy="1017037"/>
          </a:xfrm>
          <a:prstGeom prst="rect">
            <a:avLst/>
          </a:prstGeom>
        </p:spPr>
        <p:txBody>
          <a:bodyPr vert="horz" lIns="91440" tIns="45720" rIns="91440" bIns="45720" rtlCol="0">
            <a:no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en-US" sz="2000" dirty="0"/>
              <a:t>Notches at the ends of the member shall not exceed one-fourth the depth of the member</a:t>
            </a:r>
            <a:r>
              <a:rPr lang="en-US" altLang="en-US" sz="2000" dirty="0" smtClean="0"/>
              <a:t>.</a:t>
            </a:r>
            <a:endParaRPr lang="en-US" altLang="en-US" sz="2000" dirty="0"/>
          </a:p>
          <a:p>
            <a:pPr fontAlgn="auto">
              <a:spcAft>
                <a:spcPts val="0"/>
              </a:spcAft>
            </a:pPr>
            <a:endParaRPr lang="en-US" sz="2000" dirty="0"/>
          </a:p>
        </p:txBody>
      </p:sp>
      <p:grpSp>
        <p:nvGrpSpPr>
          <p:cNvPr id="3" name="Group 2"/>
          <p:cNvGrpSpPr/>
          <p:nvPr/>
        </p:nvGrpSpPr>
        <p:grpSpPr>
          <a:xfrm>
            <a:off x="6773779" y="2115267"/>
            <a:ext cx="3104147" cy="433135"/>
            <a:chOff x="6773779" y="2093495"/>
            <a:chExt cx="3104147" cy="433135"/>
          </a:xfrm>
        </p:grpSpPr>
        <p:sp>
          <p:nvSpPr>
            <p:cNvPr id="10" name="Rectangle 9"/>
            <p:cNvSpPr/>
            <p:nvPr/>
          </p:nvSpPr>
          <p:spPr>
            <a:xfrm>
              <a:off x="8018261" y="2093495"/>
              <a:ext cx="1859665" cy="43313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773779" y="2093495"/>
              <a:ext cx="878305" cy="43313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80151" y="3393647"/>
            <a:ext cx="5302250" cy="1229157"/>
          </a:xfrm>
          <a:prstGeom prst="rect">
            <a:avLst/>
          </a:prstGeom>
        </p:spPr>
      </p:pic>
      <p:grpSp>
        <p:nvGrpSpPr>
          <p:cNvPr id="6" name="Group 5"/>
          <p:cNvGrpSpPr/>
          <p:nvPr/>
        </p:nvGrpSpPr>
        <p:grpSpPr>
          <a:xfrm>
            <a:off x="6267349" y="3392903"/>
            <a:ext cx="5302249" cy="432767"/>
            <a:chOff x="6280150" y="3393275"/>
            <a:chExt cx="5302249" cy="432767"/>
          </a:xfrm>
        </p:grpSpPr>
        <p:sp>
          <p:nvSpPr>
            <p:cNvPr id="25" name="Rectangle 24"/>
            <p:cNvSpPr/>
            <p:nvPr/>
          </p:nvSpPr>
          <p:spPr>
            <a:xfrm>
              <a:off x="11148886" y="3393647"/>
              <a:ext cx="433513" cy="43239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6280150" y="3393275"/>
              <a:ext cx="493629" cy="43239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8" name="Picture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80151" y="4788568"/>
            <a:ext cx="5328842" cy="1295878"/>
          </a:xfrm>
          <a:prstGeom prst="rect">
            <a:avLst/>
          </a:prstGeom>
        </p:spPr>
      </p:pic>
      <p:sp>
        <p:nvSpPr>
          <p:cNvPr id="29" name="Rectangle 28"/>
          <p:cNvSpPr/>
          <p:nvPr/>
        </p:nvSpPr>
        <p:spPr>
          <a:xfrm>
            <a:off x="6477000" y="5123543"/>
            <a:ext cx="4945743" cy="37442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bwMode="auto">
          <a:xfrm>
            <a:off x="606276" y="1244172"/>
            <a:ext cx="2579914"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r>
              <a:rPr lang="en-US" sz="3200" b="1" dirty="0" smtClean="0">
                <a:solidFill>
                  <a:schemeClr val="accent5"/>
                </a:solidFill>
                <a:latin typeface="Arial" panose="020B0604020202020204" pitchFamily="34" charset="0"/>
                <a:cs typeface="Arial" panose="020B0604020202020204" pitchFamily="34" charset="0"/>
              </a:rPr>
              <a:t>R802.7.1</a:t>
            </a:r>
            <a:endParaRPr lang="en-US" altLang="en-US" sz="3200" dirty="0">
              <a:latin typeface="Arial" panose="020B0604020202020204" pitchFamily="34" charset="0"/>
              <a:cs typeface="Arial" panose="020B0604020202020204" pitchFamily="34" charset="0"/>
            </a:endParaRPr>
          </a:p>
        </p:txBody>
      </p:sp>
      <p:sp>
        <p:nvSpPr>
          <p:cNvPr id="9" name="TextBox 8"/>
          <p:cNvSpPr txBox="1"/>
          <p:nvPr/>
        </p:nvSpPr>
        <p:spPr bwMode="auto">
          <a:xfrm>
            <a:off x="759422" y="4842708"/>
            <a:ext cx="4857607"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r"/>
            <a:endParaRPr kumimoji="1" lang="en-US" sz="3200" dirty="0">
              <a:solidFill>
                <a:srgbClr val="000000"/>
              </a:solidFill>
              <a:latin typeface="Georgia" panose="02040502050405020303" pitchFamily="18" charset="0"/>
            </a:endParaRPr>
          </a:p>
        </p:txBody>
      </p:sp>
      <p:sp>
        <p:nvSpPr>
          <p:cNvPr id="31" name="Content Placeholder 1"/>
          <p:cNvSpPr txBox="1">
            <a:spLocks/>
          </p:cNvSpPr>
          <p:nvPr/>
        </p:nvSpPr>
        <p:spPr>
          <a:xfrm>
            <a:off x="606276" y="4842708"/>
            <a:ext cx="4754363" cy="1310510"/>
          </a:xfrm>
          <a:prstGeom prst="rect">
            <a:avLst/>
          </a:prstGeom>
        </p:spPr>
        <p:txBody>
          <a:bodyPr vert="horz" lIns="91440" tIns="45720" rIns="91440" bIns="45720" rtlCol="0">
            <a:no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en-US" sz="2000" dirty="0">
                <a:solidFill>
                  <a:schemeClr val="bg1">
                    <a:lumMod val="50000"/>
                  </a:schemeClr>
                </a:solidFill>
              </a:rPr>
              <a:t>The tension side of members </a:t>
            </a:r>
            <a:r>
              <a:rPr lang="en-US" altLang="en-US" sz="2000" dirty="0" smtClean="0">
                <a:solidFill>
                  <a:schemeClr val="bg1">
                    <a:lumMod val="50000"/>
                  </a:schemeClr>
                </a:solidFill>
              </a:rPr>
              <a:t>four </a:t>
            </a:r>
            <a:r>
              <a:rPr lang="en-US" altLang="en-US" sz="2000" dirty="0">
                <a:solidFill>
                  <a:schemeClr val="bg1">
                    <a:lumMod val="50000"/>
                  </a:schemeClr>
                </a:solidFill>
              </a:rPr>
              <a:t>inches or greater in nominal thickness shall not be notched except at the ends of the members.</a:t>
            </a:r>
          </a:p>
          <a:p>
            <a:pPr marL="0" indent="0" fontAlgn="auto">
              <a:spcAft>
                <a:spcPts val="0"/>
              </a:spcAft>
              <a:buNone/>
            </a:pPr>
            <a:endParaRPr lang="en-US" sz="2000" dirty="0"/>
          </a:p>
        </p:txBody>
      </p:sp>
    </p:spTree>
    <p:custDataLst>
      <p:tags r:id="rId1"/>
    </p:custDataLst>
    <p:extLst>
      <p:ext uri="{BB962C8B-B14F-4D97-AF65-F5344CB8AC3E}">
        <p14:creationId xmlns:p14="http://schemas.microsoft.com/office/powerpoint/2010/main" val="18189866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50866" y="1355144"/>
            <a:ext cx="594307" cy="523208"/>
            <a:chOff x="226114" y="1582982"/>
            <a:chExt cx="781592" cy="688087"/>
          </a:xfrm>
        </p:grpSpPr>
        <p:sp>
          <p:nvSpPr>
            <p:cNvPr id="11" name="Oval 10"/>
            <p:cNvSpPr/>
            <p:nvPr/>
          </p:nvSpPr>
          <p:spPr>
            <a:xfrm>
              <a:off x="242160" y="1676400"/>
              <a:ext cx="557939" cy="557939"/>
            </a:xfrm>
            <a:prstGeom prst="ellipse">
              <a:avLst/>
            </a:prstGeom>
            <a:solidFill>
              <a:srgbClr val="FFFFF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bwMode="auto">
            <a:xfrm>
              <a:off x="226114" y="1582982"/>
              <a:ext cx="588935" cy="68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2800" dirty="0" smtClean="0">
                  <a:solidFill>
                    <a:srgbClr val="000000"/>
                  </a:solidFill>
                  <a:latin typeface="Arial" panose="020B0604020202020204" pitchFamily="34" charset="0"/>
                  <a:cs typeface="Arial" panose="020B0604020202020204" pitchFamily="34" charset="0"/>
                </a:rPr>
                <a:t>8</a:t>
              </a:r>
              <a:endParaRPr kumimoji="1" lang="en-US" sz="2800" dirty="0">
                <a:solidFill>
                  <a:srgbClr val="000000"/>
                </a:solidFill>
                <a:latin typeface="Arial" panose="020B0604020202020204" pitchFamily="34" charset="0"/>
                <a:cs typeface="Arial" panose="020B0604020202020204" pitchFamily="34" charset="0"/>
              </a:endParaRPr>
            </a:p>
          </p:txBody>
        </p:sp>
        <p:cxnSp>
          <p:nvCxnSpPr>
            <p:cNvPr id="13" name="Straight Connector 12"/>
            <p:cNvCxnSpPr/>
            <p:nvPr/>
          </p:nvCxnSpPr>
          <p:spPr>
            <a:xfrm>
              <a:off x="800100" y="1937288"/>
              <a:ext cx="207606"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7" name="Rectangle 6"/>
          <p:cNvSpPr/>
          <p:nvPr/>
        </p:nvSpPr>
        <p:spPr>
          <a:xfrm>
            <a:off x="589948" y="1295400"/>
            <a:ext cx="5480836" cy="4914900"/>
          </a:xfrm>
          <a:prstGeom prst="rect">
            <a:avLst/>
          </a:prstGeom>
          <a:solidFill>
            <a:schemeClr val="bg1">
              <a:lumMod val="20000"/>
              <a:lumOff val="80000"/>
            </a:schemeClr>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4"/>
          <p:cNvSpPr>
            <a:spLocks noGrp="1"/>
          </p:cNvSpPr>
          <p:nvPr>
            <p:ph type="title"/>
          </p:nvPr>
        </p:nvSpPr>
        <p:spPr/>
        <p:txBody>
          <a:bodyPr/>
          <a:lstStyle/>
          <a:p>
            <a:r>
              <a:rPr lang="en-US" dirty="0" smtClean="0"/>
              <a:t>Cutting and Notching</a:t>
            </a:r>
            <a:endParaRPr lang="en-US" dirty="0"/>
          </a:p>
        </p:txBody>
      </p:sp>
      <p:pic>
        <p:nvPicPr>
          <p:cNvPr id="6" name="Content Placeholder 5"/>
          <p:cNvPicPr>
            <a:picLocks noGrp="1" noChangeAspect="1" noChangeArrowheads="1"/>
          </p:cNvPicPr>
          <p:nvPr>
            <p:ph idx="10"/>
          </p:nvPr>
        </p:nvPicPr>
        <p:blipFill>
          <a:blip r:embed="rId4">
            <a:extLst>
              <a:ext uri="{28A0092B-C50C-407E-A947-70E740481C1C}">
                <a14:useLocalDpi xmlns:a14="http://schemas.microsoft.com/office/drawing/2010/main" val="0"/>
              </a:ext>
            </a:extLst>
          </a:blip>
          <a:stretch>
            <a:fillRect/>
          </a:stretch>
        </p:blipFill>
        <p:spPr bwMode="auto">
          <a:xfrm>
            <a:off x="6181849" y="1355144"/>
            <a:ext cx="5519058" cy="339634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4"/>
          <p:cNvSpPr txBox="1">
            <a:spLocks/>
          </p:cNvSpPr>
          <p:nvPr/>
        </p:nvSpPr>
        <p:spPr>
          <a:xfrm>
            <a:off x="611720" y="0"/>
            <a:ext cx="10970683" cy="644525"/>
          </a:xfrm>
          <a:prstGeom prst="rect">
            <a:avLst/>
          </a:prstGeom>
        </p:spPr>
        <p:txBody>
          <a:bodyPr vert="horz" lIns="0" tIns="0" rIns="0" bIns="0" rtlCol="0" anchor="b">
            <a:noAutofit/>
          </a:bodyPr>
          <a:lstStyle>
            <a:lvl1pPr algn="l" defTabSz="914377" rtl="0" eaLnBrk="1" latinLnBrk="0" hangingPunct="1">
              <a:spcBef>
                <a:spcPct val="0"/>
              </a:spcBef>
              <a:buNone/>
              <a:defRPr sz="2400" b="1" kern="1200">
                <a:solidFill>
                  <a:schemeClr val="tx1">
                    <a:lumMod val="75000"/>
                    <a:lumOff val="25000"/>
                  </a:schemeClr>
                </a:solidFill>
                <a:latin typeface="Arial Black" panose="020B0A04020102020204" pitchFamily="34" charset="0"/>
                <a:ea typeface="+mj-ea"/>
                <a:cs typeface="Arial" panose="020B0604020202020204" pitchFamily="34" charset="0"/>
              </a:defRPr>
            </a:lvl1pPr>
          </a:lstStyle>
          <a:p>
            <a:pPr fontAlgn="auto">
              <a:spcAft>
                <a:spcPts val="0"/>
              </a:spcAft>
            </a:pPr>
            <a:r>
              <a:rPr lang="en-US" smtClean="0"/>
              <a:t>Cutting and Notching</a:t>
            </a:r>
            <a:endParaRPr lang="en-US" dirty="0"/>
          </a:p>
        </p:txBody>
      </p:sp>
      <p:sp>
        <p:nvSpPr>
          <p:cNvPr id="9" name="Content Placeholder 1"/>
          <p:cNvSpPr txBox="1">
            <a:spLocks/>
          </p:cNvSpPr>
          <p:nvPr/>
        </p:nvSpPr>
        <p:spPr>
          <a:xfrm>
            <a:off x="611720" y="1959430"/>
            <a:ext cx="5480836" cy="4016827"/>
          </a:xfrm>
          <a:prstGeom prst="rect">
            <a:avLst/>
          </a:prstGeom>
        </p:spPr>
        <p:txBody>
          <a:bodyPr vert="horz" lIns="91440" tIns="45720" rIns="91440" bIns="45720" rtlCol="0">
            <a:norm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lnSpc>
                <a:spcPct val="80000"/>
              </a:lnSpc>
              <a:spcAft>
                <a:spcPts val="0"/>
              </a:spcAft>
            </a:pPr>
            <a:endParaRPr lang="en-US" altLang="en-US" sz="2400" dirty="0" smtClean="0"/>
          </a:p>
          <a:p>
            <a:pPr fontAlgn="auto">
              <a:spcAft>
                <a:spcPts val="0"/>
              </a:spcAft>
            </a:pPr>
            <a:endParaRPr lang="en-US" dirty="0"/>
          </a:p>
        </p:txBody>
      </p:sp>
      <p:sp>
        <p:nvSpPr>
          <p:cNvPr id="14" name="Content Placeholder 1"/>
          <p:cNvSpPr txBox="1">
            <a:spLocks/>
          </p:cNvSpPr>
          <p:nvPr/>
        </p:nvSpPr>
        <p:spPr>
          <a:xfrm>
            <a:off x="601629" y="1298460"/>
            <a:ext cx="5394939" cy="4843463"/>
          </a:xfrm>
          <a:prstGeom prst="rect">
            <a:avLst/>
          </a:prstGeom>
        </p:spPr>
        <p:txBody>
          <a:bodyPr vert="horz" lIns="91440" tIns="45720" rIns="91440" bIns="45720" rtlCol="0">
            <a:no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90000"/>
              </a:lnSpc>
              <a:spcAft>
                <a:spcPts val="0"/>
              </a:spcAft>
              <a:buFont typeface="Arial" panose="020B0604020202020204" pitchFamily="34" charset="0"/>
              <a:buNone/>
            </a:pPr>
            <a:r>
              <a:rPr lang="en-US" sz="3200" b="1" dirty="0" smtClean="0">
                <a:solidFill>
                  <a:schemeClr val="accent5"/>
                </a:solidFill>
              </a:rPr>
              <a:t>R802.7.1</a:t>
            </a:r>
            <a:endParaRPr lang="en-US" altLang="en-US" sz="3200" dirty="0" smtClean="0"/>
          </a:p>
          <a:p>
            <a:pPr marL="0" indent="0">
              <a:buNone/>
            </a:pPr>
            <a:r>
              <a:rPr lang="en-US" altLang="en-US" sz="2400" dirty="0"/>
              <a:t>The diameter of the holes bored or cut into members shall not exceed one-third the depth of the member.</a:t>
            </a:r>
          </a:p>
          <a:p>
            <a:pPr marL="0" indent="0">
              <a:buNone/>
            </a:pPr>
            <a:endParaRPr lang="en-US" altLang="en-US" sz="2400" dirty="0"/>
          </a:p>
          <a:p>
            <a:pPr marL="0" indent="0">
              <a:buNone/>
            </a:pPr>
            <a:r>
              <a:rPr lang="en-US" altLang="en-US" sz="2400" dirty="0"/>
              <a:t>Holes shall not be closer than 2 in. to the top or bottom of the member, or to any other hole located in the member. Where the member is also notched, the hole shall not be closer than 2 inches to the notch.</a:t>
            </a:r>
          </a:p>
          <a:p>
            <a:pPr marL="0" indent="0" fontAlgn="auto">
              <a:spcAft>
                <a:spcPts val="0"/>
              </a:spcAft>
              <a:buFont typeface="Arial" panose="020B0604020202020204" pitchFamily="34" charset="0"/>
              <a:buNone/>
            </a:pPr>
            <a:endParaRPr lang="en-US" dirty="0"/>
          </a:p>
        </p:txBody>
      </p:sp>
    </p:spTree>
    <p:custDataLst>
      <p:tags r:id="rId1"/>
    </p:custDataLst>
    <p:extLst>
      <p:ext uri="{BB962C8B-B14F-4D97-AF65-F5344CB8AC3E}">
        <p14:creationId xmlns:p14="http://schemas.microsoft.com/office/powerpoint/2010/main" val="11872633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9861" y="1393724"/>
            <a:ext cx="655034" cy="523208"/>
            <a:chOff x="146251" y="1633720"/>
            <a:chExt cx="861455" cy="688087"/>
          </a:xfrm>
        </p:grpSpPr>
        <p:sp>
          <p:nvSpPr>
            <p:cNvPr id="19" name="Oval 18"/>
            <p:cNvSpPr/>
            <p:nvPr/>
          </p:nvSpPr>
          <p:spPr>
            <a:xfrm>
              <a:off x="242160" y="1676400"/>
              <a:ext cx="557939" cy="557939"/>
            </a:xfrm>
            <a:prstGeom prst="ellipse">
              <a:avLst/>
            </a:prstGeom>
            <a:solidFill>
              <a:srgbClr val="FFFFF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bwMode="auto">
            <a:xfrm>
              <a:off x="146251" y="1633720"/>
              <a:ext cx="749758" cy="68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2800" dirty="0" smtClean="0">
                  <a:solidFill>
                    <a:srgbClr val="000000"/>
                  </a:solidFill>
                  <a:latin typeface="Arial" panose="020B0604020202020204" pitchFamily="34" charset="0"/>
                  <a:cs typeface="Arial" panose="020B0604020202020204" pitchFamily="34" charset="0"/>
                </a:rPr>
                <a:t>9</a:t>
              </a:r>
              <a:endParaRPr kumimoji="1" lang="en-US" sz="2800" dirty="0">
                <a:solidFill>
                  <a:srgbClr val="000000"/>
                </a:solidFill>
                <a:latin typeface="Arial" panose="020B0604020202020204" pitchFamily="34" charset="0"/>
                <a:cs typeface="Arial" panose="020B0604020202020204" pitchFamily="34" charset="0"/>
              </a:endParaRPr>
            </a:p>
          </p:txBody>
        </p:sp>
        <p:cxnSp>
          <p:nvCxnSpPr>
            <p:cNvPr id="21" name="Straight Connector 20"/>
            <p:cNvCxnSpPr/>
            <p:nvPr/>
          </p:nvCxnSpPr>
          <p:spPr>
            <a:xfrm>
              <a:off x="800100" y="1937288"/>
              <a:ext cx="207606"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5" name="Title 4"/>
          <p:cNvSpPr>
            <a:spLocks noGrp="1"/>
          </p:cNvSpPr>
          <p:nvPr>
            <p:ph type="title"/>
          </p:nvPr>
        </p:nvSpPr>
        <p:spPr/>
        <p:txBody>
          <a:bodyPr/>
          <a:lstStyle/>
          <a:p>
            <a:r>
              <a:rPr lang="en-US" dirty="0" smtClean="0"/>
              <a:t>Lateral Support</a:t>
            </a:r>
            <a:endParaRPr lang="en-US" dirty="0"/>
          </a:p>
        </p:txBody>
      </p:sp>
      <p:pic>
        <p:nvPicPr>
          <p:cNvPr id="7" name="Content Placeholder 6"/>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7115546" y="1492302"/>
            <a:ext cx="3345171" cy="4145944"/>
          </a:xfrm>
        </p:spPr>
      </p:pic>
      <p:sp>
        <p:nvSpPr>
          <p:cNvPr id="8" name="TextBox 7"/>
          <p:cNvSpPr txBox="1"/>
          <p:nvPr/>
        </p:nvSpPr>
        <p:spPr bwMode="auto">
          <a:xfrm>
            <a:off x="9813617" y="1331336"/>
            <a:ext cx="1806883" cy="523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400" dirty="0" smtClean="0">
                <a:solidFill>
                  <a:srgbClr val="000000"/>
                </a:solidFill>
                <a:latin typeface="Arial" panose="020B0604020202020204" pitchFamily="34" charset="0"/>
                <a:cs typeface="Arial" panose="020B0604020202020204" pitchFamily="34" charset="0"/>
              </a:rPr>
              <a:t>Blocking to rafter or </a:t>
            </a:r>
          </a:p>
          <a:p>
            <a:pPr algn="r"/>
            <a:r>
              <a:rPr kumimoji="1" lang="en-US" sz="1400" dirty="0" smtClean="0">
                <a:solidFill>
                  <a:srgbClr val="000000"/>
                </a:solidFill>
                <a:latin typeface="Arial" panose="020B0604020202020204" pitchFamily="34" charset="0"/>
                <a:cs typeface="Arial" panose="020B0604020202020204" pitchFamily="34" charset="0"/>
              </a:rPr>
              <a:t>ceiling joist per code</a:t>
            </a:r>
            <a:endParaRPr kumimoji="1" lang="en-US" sz="1400" dirty="0">
              <a:solidFill>
                <a:srgbClr val="000000"/>
              </a:solidFill>
              <a:latin typeface="Arial" panose="020B0604020202020204" pitchFamily="34" charset="0"/>
              <a:cs typeface="Arial" panose="020B0604020202020204" pitchFamily="34" charset="0"/>
            </a:endParaRPr>
          </a:p>
        </p:txBody>
      </p:sp>
      <p:cxnSp>
        <p:nvCxnSpPr>
          <p:cNvPr id="10" name="Straight Arrow Connector 9"/>
          <p:cNvCxnSpPr/>
          <p:nvPr/>
        </p:nvCxnSpPr>
        <p:spPr>
          <a:xfrm flipH="1">
            <a:off x="10131913" y="1843217"/>
            <a:ext cx="553453" cy="166742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11" name="TextBox 10"/>
          <p:cNvSpPr txBox="1"/>
          <p:nvPr/>
        </p:nvSpPr>
        <p:spPr bwMode="auto">
          <a:xfrm>
            <a:off x="8886885" y="5692745"/>
            <a:ext cx="1627347" cy="30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400" dirty="0" smtClean="0">
                <a:solidFill>
                  <a:srgbClr val="000000"/>
                </a:solidFill>
                <a:latin typeface="Arial" panose="020B0604020202020204" pitchFamily="34" charset="0"/>
                <a:cs typeface="Arial" panose="020B0604020202020204" pitchFamily="34" charset="0"/>
              </a:rPr>
              <a:t>Fastening to Plate</a:t>
            </a:r>
            <a:endParaRPr kumimoji="1" lang="en-US" sz="1400" dirty="0">
              <a:solidFill>
                <a:srgbClr val="000000"/>
              </a:solidFill>
              <a:latin typeface="Arial" panose="020B0604020202020204" pitchFamily="34" charset="0"/>
              <a:cs typeface="Arial" panose="020B0604020202020204" pitchFamily="34" charset="0"/>
            </a:endParaRPr>
          </a:p>
        </p:txBody>
      </p:sp>
      <p:cxnSp>
        <p:nvCxnSpPr>
          <p:cNvPr id="13" name="Straight Arrow Connector 12"/>
          <p:cNvCxnSpPr>
            <a:stCxn id="16" idx="0"/>
          </p:cNvCxnSpPr>
          <p:nvPr/>
        </p:nvCxnSpPr>
        <p:spPr>
          <a:xfrm flipH="1" flipV="1">
            <a:off x="9605816" y="3781870"/>
            <a:ext cx="1265131" cy="1229421"/>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16" name="TextBox 15"/>
          <p:cNvSpPr txBox="1"/>
          <p:nvPr/>
        </p:nvSpPr>
        <p:spPr bwMode="auto">
          <a:xfrm>
            <a:off x="9813617" y="5011291"/>
            <a:ext cx="2114659" cy="523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1400" dirty="0" smtClean="0">
                <a:solidFill>
                  <a:srgbClr val="000000"/>
                </a:solidFill>
                <a:latin typeface="Arial" panose="020B0604020202020204" pitchFamily="34" charset="0"/>
                <a:cs typeface="Arial" panose="020B0604020202020204" pitchFamily="34" charset="0"/>
              </a:rPr>
              <a:t>Blocking or other lateral </a:t>
            </a:r>
          </a:p>
          <a:p>
            <a:r>
              <a:rPr kumimoji="1" lang="en-US" sz="1400" dirty="0" smtClean="0">
                <a:solidFill>
                  <a:srgbClr val="000000"/>
                </a:solidFill>
                <a:latin typeface="Arial" panose="020B0604020202020204" pitchFamily="34" charset="0"/>
                <a:cs typeface="Arial" panose="020B0604020202020204" pitchFamily="34" charset="0"/>
              </a:rPr>
              <a:t>support per code</a:t>
            </a:r>
            <a:endParaRPr kumimoji="1" lang="en-US" sz="1400" dirty="0">
              <a:solidFill>
                <a:srgbClr val="000000"/>
              </a:solidFill>
              <a:latin typeface="Arial" panose="020B0604020202020204" pitchFamily="34" charset="0"/>
              <a:cs typeface="Arial" panose="020B0604020202020204" pitchFamily="34" charset="0"/>
            </a:endParaRPr>
          </a:p>
        </p:txBody>
      </p:sp>
      <p:cxnSp>
        <p:nvCxnSpPr>
          <p:cNvPr id="18" name="Straight Arrow Connector 17"/>
          <p:cNvCxnSpPr/>
          <p:nvPr/>
        </p:nvCxnSpPr>
        <p:spPr>
          <a:xfrm flipH="1" flipV="1">
            <a:off x="9165771" y="4196908"/>
            <a:ext cx="631372" cy="144133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12" name="Rectangle 11"/>
          <p:cNvSpPr/>
          <p:nvPr/>
        </p:nvSpPr>
        <p:spPr>
          <a:xfrm>
            <a:off x="601598" y="1299843"/>
            <a:ext cx="5480836" cy="4855156"/>
          </a:xfrm>
          <a:prstGeom prst="rect">
            <a:avLst/>
          </a:prstGeom>
          <a:solidFill>
            <a:schemeClr val="bg1">
              <a:lumMod val="20000"/>
              <a:lumOff val="80000"/>
            </a:schemeClr>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Content Placeholder 1"/>
          <p:cNvSpPr txBox="1">
            <a:spLocks/>
          </p:cNvSpPr>
          <p:nvPr/>
        </p:nvSpPr>
        <p:spPr>
          <a:xfrm>
            <a:off x="612123" y="1290267"/>
            <a:ext cx="5179077" cy="4864732"/>
          </a:xfrm>
          <a:prstGeom prst="rect">
            <a:avLst/>
          </a:prstGeom>
        </p:spPr>
        <p:txBody>
          <a:bodyPr vert="horz" lIns="91440" tIns="45720" rIns="91440" bIns="45720" rtlCol="0">
            <a:normAutofit fontScale="92500" lnSpcReduction="10000"/>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r>
              <a:rPr lang="en-US" sz="3500" b="1" dirty="0" smtClean="0">
                <a:solidFill>
                  <a:schemeClr val="accent5"/>
                </a:solidFill>
              </a:rPr>
              <a:t>R802.8 </a:t>
            </a:r>
          </a:p>
          <a:p>
            <a:pPr marL="0" indent="0">
              <a:buNone/>
            </a:pPr>
            <a:r>
              <a:rPr lang="en-US" altLang="en-US" sz="2400" dirty="0"/>
              <a:t>Roof framing members and ceiling joists having a depth-to-thickness ratio exceeding 5 to 1 based on nominal dimensions shall be provided with </a:t>
            </a:r>
            <a:r>
              <a:rPr lang="en-US" altLang="en-US" sz="2400" dirty="0" smtClean="0"/>
              <a:t>lateral </a:t>
            </a:r>
            <a:r>
              <a:rPr lang="en-US" altLang="en-US" sz="2400" dirty="0"/>
              <a:t>support at points of bearing to prevent </a:t>
            </a:r>
            <a:r>
              <a:rPr lang="en-US" altLang="en-US" sz="2400" dirty="0" smtClean="0"/>
              <a:t>rotation</a:t>
            </a:r>
          </a:p>
          <a:p>
            <a:pPr marL="0" indent="0">
              <a:buNone/>
            </a:pPr>
            <a:endParaRPr lang="en-US" altLang="en-US" sz="2400" dirty="0"/>
          </a:p>
          <a:p>
            <a:pPr marL="0" indent="0">
              <a:buNone/>
            </a:pPr>
            <a:r>
              <a:rPr lang="en-US" altLang="en-US" sz="2400" dirty="0"/>
              <a:t>For roof rafters with ceiling joists attached per Table R602.3(1), the depth-thickness ratio for the total assembly shall be determined using the combined thickness of the rafter plus the attached ceiling joist.</a:t>
            </a:r>
          </a:p>
          <a:p>
            <a:pPr marL="0" indent="0" fontAlgn="auto">
              <a:spcAft>
                <a:spcPts val="0"/>
              </a:spcAft>
              <a:buFont typeface="Arial" panose="020B0604020202020204" pitchFamily="34" charset="0"/>
              <a:buNone/>
            </a:pPr>
            <a:endParaRPr lang="en-US" dirty="0" smtClean="0"/>
          </a:p>
          <a:p>
            <a:pPr marL="0" indent="0" fontAlgn="auto">
              <a:spcAft>
                <a:spcPts val="0"/>
              </a:spcAft>
              <a:buFont typeface="Arial" panose="020B0604020202020204" pitchFamily="34" charset="0"/>
              <a:buNone/>
            </a:pPr>
            <a:endParaRPr lang="en-US" dirty="0"/>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136966"/>
            <a:ext cx="12216064" cy="1085433"/>
          </a:xfrm>
          <a:prstGeom prst="rect">
            <a:avLst/>
          </a:prstGeom>
        </p:spPr>
      </p:pic>
    </p:spTree>
    <p:custDataLst>
      <p:tags r:id="rId1"/>
    </p:custDataLst>
    <p:extLst>
      <p:ext uri="{BB962C8B-B14F-4D97-AF65-F5344CB8AC3E}">
        <p14:creationId xmlns:p14="http://schemas.microsoft.com/office/powerpoint/2010/main" val="36933044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1826" y="1393724"/>
            <a:ext cx="666999" cy="461653"/>
            <a:chOff x="130515" y="1633720"/>
            <a:chExt cx="877191" cy="607134"/>
          </a:xfrm>
        </p:grpSpPr>
        <p:sp>
          <p:nvSpPr>
            <p:cNvPr id="13" name="Oval 12"/>
            <p:cNvSpPr/>
            <p:nvPr/>
          </p:nvSpPr>
          <p:spPr>
            <a:xfrm>
              <a:off x="242160" y="1676400"/>
              <a:ext cx="557939" cy="557939"/>
            </a:xfrm>
            <a:prstGeom prst="ellipse">
              <a:avLst/>
            </a:prstGeom>
            <a:solidFill>
              <a:srgbClr val="FFFFF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bwMode="auto">
            <a:xfrm>
              <a:off x="130515" y="1633720"/>
              <a:ext cx="749759" cy="607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2400" dirty="0" smtClean="0">
                  <a:solidFill>
                    <a:srgbClr val="000000"/>
                  </a:solidFill>
                  <a:latin typeface="Arial" panose="020B0604020202020204" pitchFamily="34" charset="0"/>
                  <a:cs typeface="Arial" panose="020B0604020202020204" pitchFamily="34" charset="0"/>
                </a:rPr>
                <a:t>10</a:t>
              </a:r>
              <a:endParaRPr kumimoji="1" lang="en-US" sz="2400" dirty="0">
                <a:solidFill>
                  <a:srgbClr val="000000"/>
                </a:solidFill>
                <a:latin typeface="Arial" panose="020B0604020202020204" pitchFamily="34" charset="0"/>
                <a:cs typeface="Arial" panose="020B0604020202020204" pitchFamily="34" charset="0"/>
              </a:endParaRPr>
            </a:p>
          </p:txBody>
        </p:sp>
        <p:cxnSp>
          <p:nvCxnSpPr>
            <p:cNvPr id="15" name="Straight Connector 14"/>
            <p:cNvCxnSpPr/>
            <p:nvPr/>
          </p:nvCxnSpPr>
          <p:spPr>
            <a:xfrm>
              <a:off x="800100" y="1937288"/>
              <a:ext cx="207606"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5" name="Title 4"/>
          <p:cNvSpPr>
            <a:spLocks noGrp="1"/>
          </p:cNvSpPr>
          <p:nvPr>
            <p:ph type="title"/>
          </p:nvPr>
        </p:nvSpPr>
        <p:spPr/>
        <p:txBody>
          <a:bodyPr/>
          <a:lstStyle/>
          <a:p>
            <a:r>
              <a:rPr lang="en-US" dirty="0" smtClean="0"/>
              <a:t>Bridging</a:t>
            </a:r>
            <a:endParaRPr lang="en-US" dirty="0"/>
          </a:p>
        </p:txBody>
      </p:sp>
      <p:pic>
        <p:nvPicPr>
          <p:cNvPr id="8"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a:xfrm>
            <a:off x="6395077" y="1531782"/>
            <a:ext cx="2632755" cy="1850423"/>
          </a:xfrm>
          <a:prstGeom prst="rect">
            <a:avLst/>
          </a:prstGeom>
          <a:noFill/>
        </p:spPr>
      </p:pic>
      <p:sp>
        <p:nvSpPr>
          <p:cNvPr id="9" name="Rectangle 8"/>
          <p:cNvSpPr/>
          <p:nvPr/>
        </p:nvSpPr>
        <p:spPr>
          <a:xfrm>
            <a:off x="611720" y="1293687"/>
            <a:ext cx="5480836" cy="4855156"/>
          </a:xfrm>
          <a:prstGeom prst="rect">
            <a:avLst/>
          </a:prstGeom>
          <a:solidFill>
            <a:schemeClr val="bg1">
              <a:lumMod val="20000"/>
              <a:lumOff val="80000"/>
            </a:schemeClr>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Content Placeholder 1"/>
          <p:cNvSpPr txBox="1">
            <a:spLocks/>
          </p:cNvSpPr>
          <p:nvPr/>
        </p:nvSpPr>
        <p:spPr>
          <a:xfrm>
            <a:off x="611720" y="1250143"/>
            <a:ext cx="5302249" cy="5063264"/>
          </a:xfrm>
          <a:prstGeom prst="rect">
            <a:avLst/>
          </a:prstGeom>
        </p:spPr>
        <p:txBody>
          <a:bodyPr vert="horz" lIns="91440" tIns="45720" rIns="91440" bIns="45720" rtlCol="0">
            <a:norm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r>
              <a:rPr lang="en-US" sz="3200" b="1" dirty="0" smtClean="0">
                <a:solidFill>
                  <a:schemeClr val="accent5"/>
                </a:solidFill>
              </a:rPr>
              <a:t>R802.8.1</a:t>
            </a:r>
          </a:p>
          <a:p>
            <a:pPr marL="0" indent="0" fontAlgn="auto">
              <a:spcAft>
                <a:spcPts val="0"/>
              </a:spcAft>
              <a:buNone/>
            </a:pPr>
            <a:r>
              <a:rPr lang="en-US" altLang="en-US" sz="2400" dirty="0"/>
              <a:t>Rafters and ceiling joists having a depth to-thickness ratio exceeding 6 to 1 based on nominal dimensions shall be supported laterally by solid blocking, diagonal bridging (wood or metal) or a continuous 1-inch by 3-inch wood strip nailed across the rafters or ceiling joists at intervals not exceeding 8 feet</a:t>
            </a:r>
            <a:endParaRPr lang="en-US" dirty="0" smtClean="0"/>
          </a:p>
          <a:p>
            <a:pPr marL="0" indent="0" fontAlgn="auto">
              <a:spcAft>
                <a:spcPts val="0"/>
              </a:spcAft>
              <a:buFont typeface="Arial" panose="020B0604020202020204" pitchFamily="34" charset="0"/>
              <a:buNone/>
            </a:pPr>
            <a:endParaRPr lang="en-US" dirty="0"/>
          </a:p>
        </p:txBody>
      </p:sp>
      <p:pic>
        <p:nvPicPr>
          <p:cNvPr id="11" name="Content Placeholder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06193" y="3634179"/>
            <a:ext cx="4643277" cy="2321639"/>
          </a:xfrm>
          <a:prstGeom prst="rect">
            <a:avLst/>
          </a:prstGeom>
        </p:spPr>
      </p:pic>
      <p:pic>
        <p:nvPicPr>
          <p:cNvPr id="16" name="Picture 3"/>
          <p:cNvPicPr>
            <a:picLocks noGrp="1" noChangeAspect="1" noChangeArrowheads="1"/>
          </p:cNvPicPr>
          <p:nvPr>
            <p:ph sz="quarter" idx="4294967295"/>
          </p:nvPr>
        </p:nvPicPr>
        <p:blipFill>
          <a:blip r:embed="rId6" cstate="print">
            <a:extLst>
              <a:ext uri="{28A0092B-C50C-407E-A947-70E740481C1C}">
                <a14:useLocalDpi xmlns:a14="http://schemas.microsoft.com/office/drawing/2010/main" val="0"/>
              </a:ext>
            </a:extLst>
          </a:blip>
          <a:srcRect l="23859" t="24409" r="3101" b="15015"/>
          <a:stretch>
            <a:fillRect/>
          </a:stretch>
        </p:blipFill>
        <p:spPr>
          <a:xfrm>
            <a:off x="9027832" y="1531782"/>
            <a:ext cx="2679935" cy="1639211"/>
          </a:xfrm>
          <a:prstGeom prst="rect">
            <a:avLst/>
          </a:prstGeom>
        </p:spPr>
      </p:pic>
    </p:spTree>
    <p:custDataLst>
      <p:tags r:id="rId1"/>
    </p:custDataLst>
    <p:extLst>
      <p:ext uri="{BB962C8B-B14F-4D97-AF65-F5344CB8AC3E}">
        <p14:creationId xmlns:p14="http://schemas.microsoft.com/office/powerpoint/2010/main" val="21440843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16570" y="1392077"/>
            <a:ext cx="664272" cy="461653"/>
            <a:chOff x="130516" y="1242249"/>
            <a:chExt cx="873607" cy="461653"/>
          </a:xfrm>
        </p:grpSpPr>
        <p:sp>
          <p:nvSpPr>
            <p:cNvPr id="23" name="Oval 22"/>
            <p:cNvSpPr/>
            <p:nvPr/>
          </p:nvSpPr>
          <p:spPr>
            <a:xfrm>
              <a:off x="242162" y="1274702"/>
              <a:ext cx="557940" cy="424246"/>
            </a:xfrm>
            <a:prstGeom prst="ellipse">
              <a:avLst/>
            </a:prstGeom>
            <a:solidFill>
              <a:srgbClr val="FFFFF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bwMode="auto">
            <a:xfrm>
              <a:off x="130516" y="1242249"/>
              <a:ext cx="749759"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2400" dirty="0" smtClean="0">
                  <a:solidFill>
                    <a:srgbClr val="000000"/>
                  </a:solidFill>
                  <a:latin typeface="Arial" panose="020B0604020202020204" pitchFamily="34" charset="0"/>
                  <a:cs typeface="Arial" panose="020B0604020202020204" pitchFamily="34" charset="0"/>
                </a:rPr>
                <a:t>11</a:t>
              </a:r>
              <a:endParaRPr kumimoji="1" lang="en-US" sz="2400" dirty="0">
                <a:solidFill>
                  <a:srgbClr val="000000"/>
                </a:solidFill>
                <a:latin typeface="Arial" panose="020B0604020202020204" pitchFamily="34" charset="0"/>
                <a:cs typeface="Arial" panose="020B0604020202020204" pitchFamily="34" charset="0"/>
              </a:endParaRPr>
            </a:p>
          </p:txBody>
        </p:sp>
        <p:cxnSp>
          <p:nvCxnSpPr>
            <p:cNvPr id="25" name="Straight Connector 24"/>
            <p:cNvCxnSpPr/>
            <p:nvPr/>
          </p:nvCxnSpPr>
          <p:spPr>
            <a:xfrm>
              <a:off x="796516" y="1494770"/>
              <a:ext cx="207607"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5" name="Title 4"/>
          <p:cNvSpPr>
            <a:spLocks noGrp="1"/>
          </p:cNvSpPr>
          <p:nvPr>
            <p:ph type="title"/>
          </p:nvPr>
        </p:nvSpPr>
        <p:spPr/>
        <p:txBody>
          <a:bodyPr/>
          <a:lstStyle/>
          <a:p>
            <a:r>
              <a:rPr lang="en-US" dirty="0" smtClean="0"/>
              <a:t>Framing of Openings</a:t>
            </a:r>
            <a:endParaRPr lang="en-US" dirty="0"/>
          </a:p>
        </p:txBody>
      </p:sp>
      <p:pic>
        <p:nvPicPr>
          <p:cNvPr id="3" name="Content Placeholder 2"/>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6822594" y="1519523"/>
            <a:ext cx="4217361" cy="4458716"/>
          </a:xfrm>
        </p:spPr>
      </p:pic>
      <p:sp>
        <p:nvSpPr>
          <p:cNvPr id="4" name="TextBox 3"/>
          <p:cNvSpPr txBox="1"/>
          <p:nvPr/>
        </p:nvSpPr>
        <p:spPr bwMode="auto">
          <a:xfrm>
            <a:off x="7477494" y="1723148"/>
            <a:ext cx="752107" cy="26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100" dirty="0" smtClean="0">
                <a:solidFill>
                  <a:srgbClr val="000000"/>
                </a:solidFill>
                <a:latin typeface="Arial" panose="020B0604020202020204" pitchFamily="34" charset="0"/>
                <a:cs typeface="Arial" panose="020B0604020202020204" pitchFamily="34" charset="0"/>
              </a:rPr>
              <a:t>RAFTER</a:t>
            </a:r>
            <a:endParaRPr kumimoji="1" lang="en-US" sz="1100" dirty="0">
              <a:solidFill>
                <a:srgbClr val="000000"/>
              </a:solidFill>
              <a:latin typeface="Arial" panose="020B0604020202020204" pitchFamily="34" charset="0"/>
              <a:cs typeface="Arial" panose="020B0604020202020204" pitchFamily="34" charset="0"/>
            </a:endParaRPr>
          </a:p>
        </p:txBody>
      </p:sp>
      <p:sp>
        <p:nvSpPr>
          <p:cNvPr id="8" name="TextBox 7"/>
          <p:cNvSpPr txBox="1"/>
          <p:nvPr/>
        </p:nvSpPr>
        <p:spPr bwMode="auto">
          <a:xfrm>
            <a:off x="10521158" y="1973497"/>
            <a:ext cx="1173697" cy="26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100" dirty="0" smtClean="0">
                <a:solidFill>
                  <a:srgbClr val="000000"/>
                </a:solidFill>
                <a:latin typeface="Arial" panose="020B0604020202020204" pitchFamily="34" charset="0"/>
                <a:cs typeface="Arial" panose="020B0604020202020204" pitchFamily="34" charset="0"/>
              </a:rPr>
              <a:t>RIDGE BOARD</a:t>
            </a:r>
            <a:endParaRPr kumimoji="1" lang="en-US" sz="1100" dirty="0">
              <a:solidFill>
                <a:srgbClr val="000000"/>
              </a:solidFill>
              <a:latin typeface="Arial" panose="020B0604020202020204" pitchFamily="34" charset="0"/>
              <a:cs typeface="Arial" panose="020B0604020202020204" pitchFamily="34" charset="0"/>
            </a:endParaRPr>
          </a:p>
        </p:txBody>
      </p:sp>
      <p:cxnSp>
        <p:nvCxnSpPr>
          <p:cNvPr id="7" name="Straight Arrow Connector 6"/>
          <p:cNvCxnSpPr/>
          <p:nvPr/>
        </p:nvCxnSpPr>
        <p:spPr>
          <a:xfrm>
            <a:off x="7874163" y="2013655"/>
            <a:ext cx="270205" cy="344534"/>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p:cNvCxnSpPr/>
          <p:nvPr/>
        </p:nvCxnSpPr>
        <p:spPr>
          <a:xfrm flipH="1">
            <a:off x="10936705" y="2235095"/>
            <a:ext cx="227619" cy="338585"/>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15" name="TextBox 14"/>
          <p:cNvSpPr txBox="1"/>
          <p:nvPr/>
        </p:nvSpPr>
        <p:spPr bwMode="auto">
          <a:xfrm>
            <a:off x="9322169" y="1388724"/>
            <a:ext cx="2069776" cy="26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100" dirty="0" smtClean="0">
                <a:solidFill>
                  <a:srgbClr val="000000"/>
                </a:solidFill>
                <a:latin typeface="Arial" panose="020B0604020202020204" pitchFamily="34" charset="0"/>
                <a:cs typeface="Arial" panose="020B0604020202020204" pitchFamily="34" charset="0"/>
              </a:rPr>
              <a:t>DOUBLE TRIMMER RAFTER</a:t>
            </a:r>
            <a:endParaRPr kumimoji="1" lang="en-US" sz="1100" dirty="0">
              <a:solidFill>
                <a:srgbClr val="000000"/>
              </a:solidFill>
              <a:latin typeface="Arial" panose="020B0604020202020204" pitchFamily="34" charset="0"/>
              <a:cs typeface="Arial" panose="020B0604020202020204" pitchFamily="34" charset="0"/>
            </a:endParaRPr>
          </a:p>
        </p:txBody>
      </p:sp>
      <p:cxnSp>
        <p:nvCxnSpPr>
          <p:cNvPr id="17" name="Straight Arrow Connector 16"/>
          <p:cNvCxnSpPr/>
          <p:nvPr/>
        </p:nvCxnSpPr>
        <p:spPr>
          <a:xfrm flipH="1">
            <a:off x="10157683" y="1676400"/>
            <a:ext cx="15205" cy="754615"/>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19" name="TextBox 18"/>
          <p:cNvSpPr txBox="1"/>
          <p:nvPr/>
        </p:nvSpPr>
        <p:spPr bwMode="auto">
          <a:xfrm>
            <a:off x="6477648" y="5494980"/>
            <a:ext cx="1396515" cy="26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100" dirty="0" smtClean="0">
                <a:solidFill>
                  <a:srgbClr val="000000"/>
                </a:solidFill>
                <a:latin typeface="Arial" panose="020B0604020202020204" pitchFamily="34" charset="0"/>
                <a:cs typeface="Arial" panose="020B0604020202020204" pitchFamily="34" charset="0"/>
              </a:rPr>
              <a:t>DOUBLE HEADER</a:t>
            </a:r>
            <a:endParaRPr kumimoji="1" lang="en-US" sz="1100" dirty="0">
              <a:solidFill>
                <a:srgbClr val="000000"/>
              </a:solidFill>
              <a:latin typeface="Arial" panose="020B0604020202020204" pitchFamily="34" charset="0"/>
              <a:cs typeface="Arial" panose="020B0604020202020204" pitchFamily="34" charset="0"/>
            </a:endParaRPr>
          </a:p>
        </p:txBody>
      </p:sp>
      <p:cxnSp>
        <p:nvCxnSpPr>
          <p:cNvPr id="21" name="Straight Arrow Connector 20"/>
          <p:cNvCxnSpPr/>
          <p:nvPr/>
        </p:nvCxnSpPr>
        <p:spPr>
          <a:xfrm flipV="1">
            <a:off x="7477494" y="4692316"/>
            <a:ext cx="376053" cy="649705"/>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14" name="Rectangle 13"/>
          <p:cNvSpPr/>
          <p:nvPr/>
        </p:nvSpPr>
        <p:spPr>
          <a:xfrm>
            <a:off x="611720" y="1293687"/>
            <a:ext cx="5480836" cy="4855156"/>
          </a:xfrm>
          <a:prstGeom prst="rect">
            <a:avLst/>
          </a:prstGeom>
          <a:solidFill>
            <a:schemeClr val="bg1">
              <a:lumMod val="20000"/>
              <a:lumOff val="80000"/>
            </a:schemeClr>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Content Placeholder 1"/>
          <p:cNvSpPr>
            <a:spLocks noGrp="1"/>
          </p:cNvSpPr>
          <p:nvPr>
            <p:ph idx="1"/>
          </p:nvPr>
        </p:nvSpPr>
        <p:spPr>
          <a:xfrm>
            <a:off x="613927" y="1245325"/>
            <a:ext cx="5302249" cy="4903518"/>
          </a:xfrm>
        </p:spPr>
        <p:txBody>
          <a:bodyPr>
            <a:noAutofit/>
          </a:bodyPr>
          <a:lstStyle/>
          <a:p>
            <a:pPr marL="0" indent="0">
              <a:buNone/>
            </a:pPr>
            <a:r>
              <a:rPr lang="en-US" sz="3200" b="1" dirty="0" smtClean="0">
                <a:solidFill>
                  <a:schemeClr val="accent5"/>
                </a:solidFill>
              </a:rPr>
              <a:t>R802.9</a:t>
            </a:r>
          </a:p>
          <a:p>
            <a:r>
              <a:rPr lang="en-US" altLang="en-US" sz="2400" dirty="0"/>
              <a:t>When the header joist span exceeds 4 feet, the trimmer joists and the header joist shall be doubled </a:t>
            </a:r>
          </a:p>
          <a:p>
            <a:r>
              <a:rPr lang="en-US" altLang="en-US" sz="2400" dirty="0"/>
              <a:t>Approved hangers shall be used for the header joist to trimmer joist connections when the header joist span exceeds 6 feet.</a:t>
            </a:r>
          </a:p>
          <a:p>
            <a:r>
              <a:rPr lang="en-US" altLang="en-US" sz="2400" dirty="0"/>
              <a:t>Tail joists over 12 feet long shall be supported at the header by framing anchors or on ledger strips not less than 2 inches by 2 inches.</a:t>
            </a:r>
          </a:p>
          <a:p>
            <a:pPr marL="0" indent="0">
              <a:buNone/>
            </a:pPr>
            <a:endParaRPr lang="en-US" altLang="en-US" sz="3200" b="1" dirty="0" smtClean="0"/>
          </a:p>
          <a:p>
            <a:endParaRPr lang="en-US" altLang="en-US" sz="2000" dirty="0" smtClean="0"/>
          </a:p>
          <a:p>
            <a:pPr marL="0" indent="0">
              <a:buNone/>
            </a:pPr>
            <a:endParaRPr lang="en-US" altLang="en-US" sz="2000" dirty="0" smtClean="0"/>
          </a:p>
          <a:p>
            <a:pPr marL="0" indent="0">
              <a:buNone/>
            </a:pPr>
            <a:endParaRPr lang="en-US" sz="2000" dirty="0"/>
          </a:p>
          <a:p>
            <a:pPr marL="0" indent="0">
              <a:buNone/>
            </a:pPr>
            <a:endParaRPr lang="en-US" sz="2000" dirty="0"/>
          </a:p>
        </p:txBody>
      </p:sp>
      <p:grpSp>
        <p:nvGrpSpPr>
          <p:cNvPr id="35" name="Group 34"/>
          <p:cNvGrpSpPr/>
          <p:nvPr/>
        </p:nvGrpSpPr>
        <p:grpSpPr>
          <a:xfrm>
            <a:off x="6289204" y="1319841"/>
            <a:ext cx="5331296" cy="4865720"/>
            <a:chOff x="6289204" y="1290955"/>
            <a:chExt cx="5331296" cy="4865720"/>
          </a:xfrm>
        </p:grpSpPr>
        <p:pic>
          <p:nvPicPr>
            <p:cNvPr id="18" name="Picture 4" descr="IRC Wood Framing 01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89204" y="1290955"/>
              <a:ext cx="5331296" cy="3999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 name="Group 33"/>
            <p:cNvGrpSpPr/>
            <p:nvPr/>
          </p:nvGrpSpPr>
          <p:grpSpPr>
            <a:xfrm>
              <a:off x="6330866" y="3463336"/>
              <a:ext cx="5197497" cy="2693339"/>
              <a:chOff x="6330866" y="3463336"/>
              <a:chExt cx="5197497" cy="2693339"/>
            </a:xfrm>
          </p:grpSpPr>
          <p:sp>
            <p:nvSpPr>
              <p:cNvPr id="6" name="TextBox 5"/>
              <p:cNvSpPr txBox="1"/>
              <p:nvPr/>
            </p:nvSpPr>
            <p:spPr bwMode="auto">
              <a:xfrm>
                <a:off x="6330866" y="5756578"/>
                <a:ext cx="2255922" cy="400097"/>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lIns="91429" tIns="45714" rIns="91429" bIns="45714" rtlCol="0">
                <a:spAutoFit/>
              </a:bodyPr>
              <a:lstStyle/>
              <a:p>
                <a:r>
                  <a:rPr kumimoji="1" lang="en-US" sz="2000" dirty="0" smtClean="0">
                    <a:solidFill>
                      <a:schemeClr val="bg1">
                        <a:lumMod val="50000"/>
                      </a:schemeClr>
                    </a:solidFill>
                    <a:latin typeface="Arial" panose="020B0604020202020204" pitchFamily="34" charset="0"/>
                    <a:cs typeface="Arial" panose="020B0604020202020204" pitchFamily="34" charset="0"/>
                  </a:rPr>
                  <a:t>Header</a:t>
                </a:r>
                <a:endParaRPr kumimoji="1" lang="en-US" sz="2000" dirty="0">
                  <a:solidFill>
                    <a:schemeClr val="bg1">
                      <a:lumMod val="50000"/>
                    </a:schemeClr>
                  </a:solidFill>
                  <a:latin typeface="Arial" panose="020B0604020202020204" pitchFamily="34" charset="0"/>
                  <a:cs typeface="Arial" panose="020B0604020202020204" pitchFamily="34" charset="0"/>
                </a:endParaRPr>
              </a:p>
            </p:txBody>
          </p:sp>
          <p:sp>
            <p:nvSpPr>
              <p:cNvPr id="26" name="TextBox 25"/>
              <p:cNvSpPr txBox="1"/>
              <p:nvPr/>
            </p:nvSpPr>
            <p:spPr bwMode="auto">
              <a:xfrm>
                <a:off x="9272441" y="5754951"/>
                <a:ext cx="2255922" cy="400097"/>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lIns="91429" tIns="45714" rIns="91429" bIns="45714" rtlCol="0">
                <a:spAutoFit/>
              </a:bodyPr>
              <a:lstStyle/>
              <a:p>
                <a:r>
                  <a:rPr kumimoji="1" lang="en-US" sz="2000" dirty="0" smtClean="0">
                    <a:solidFill>
                      <a:schemeClr val="bg1">
                        <a:lumMod val="50000"/>
                      </a:schemeClr>
                    </a:solidFill>
                    <a:latin typeface="Arial" panose="020B0604020202020204" pitchFamily="34" charset="0"/>
                    <a:cs typeface="Arial" panose="020B0604020202020204" pitchFamily="34" charset="0"/>
                  </a:rPr>
                  <a:t>Trimmer</a:t>
                </a:r>
                <a:endParaRPr kumimoji="1" lang="en-US" sz="2000" dirty="0">
                  <a:solidFill>
                    <a:schemeClr val="bg1">
                      <a:lumMod val="50000"/>
                    </a:schemeClr>
                  </a:solidFill>
                  <a:latin typeface="Arial" panose="020B0604020202020204" pitchFamily="34" charset="0"/>
                  <a:cs typeface="Arial" panose="020B0604020202020204" pitchFamily="34" charset="0"/>
                </a:endParaRPr>
              </a:p>
            </p:txBody>
          </p:sp>
          <p:cxnSp>
            <p:nvCxnSpPr>
              <p:cNvPr id="11" name="Straight Arrow Connector 10"/>
              <p:cNvCxnSpPr/>
              <p:nvPr/>
            </p:nvCxnSpPr>
            <p:spPr>
              <a:xfrm flipV="1">
                <a:off x="7000875" y="3463336"/>
                <a:ext cx="1143493" cy="235156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flipH="1" flipV="1">
                <a:off x="9155566" y="3564601"/>
                <a:ext cx="645659" cy="219035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grpSp>
      <p:pic>
        <p:nvPicPr>
          <p:cNvPr id="20" name="Picture 4" descr="IRC Wood Framing 0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89204" y="1301691"/>
            <a:ext cx="5331296" cy="399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729523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7"/>
                                        </p:tgtEl>
                                      </p:cBhvr>
                                    </p:animEffect>
                                    <p:set>
                                      <p:cBhvr>
                                        <p:cTn id="16" dur="1" fill="hold">
                                          <p:stCondLst>
                                            <p:cond delay="499"/>
                                          </p:stCondLst>
                                        </p:cTn>
                                        <p:tgtEl>
                                          <p:spTgt spid="7"/>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10"/>
                                        </p:tgtEl>
                                      </p:cBhvr>
                                    </p:animEffect>
                                    <p:set>
                                      <p:cBhvr>
                                        <p:cTn id="19" dur="1" fill="hold">
                                          <p:stCondLst>
                                            <p:cond delay="499"/>
                                          </p:stCondLst>
                                        </p:cTn>
                                        <p:tgtEl>
                                          <p:spTgt spid="10"/>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19"/>
                                        </p:tgtEl>
                                      </p:cBhvr>
                                    </p:animEffect>
                                    <p:set>
                                      <p:cBhvr>
                                        <p:cTn id="28" dur="1" fill="hold">
                                          <p:stCondLst>
                                            <p:cond delay="499"/>
                                          </p:stCondLst>
                                        </p:cTn>
                                        <p:tgtEl>
                                          <p:spTgt spid="19"/>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21"/>
                                        </p:tgtEl>
                                      </p:cBhvr>
                                    </p:animEffect>
                                    <p:set>
                                      <p:cBhvr>
                                        <p:cTn id="31" dur="1" fill="hold">
                                          <p:stCondLst>
                                            <p:cond delay="499"/>
                                          </p:stCondLst>
                                        </p:cTn>
                                        <p:tgtEl>
                                          <p:spTgt spid="21"/>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35"/>
                                        </p:tgtEl>
                                      </p:cBhvr>
                                    </p:animEffect>
                                    <p:set>
                                      <p:cBhvr>
                                        <p:cTn id="39" dur="1" fill="hold">
                                          <p:stCondLst>
                                            <p:cond delay="499"/>
                                          </p:stCondLst>
                                        </p:cTn>
                                        <p:tgtEl>
                                          <p:spTgt spid="35"/>
                                        </p:tgtEl>
                                        <p:attrNameLst>
                                          <p:attrName>style.visibility</p:attrName>
                                        </p:attrNameLst>
                                      </p:cBhvr>
                                      <p:to>
                                        <p:strVal val="hidden"/>
                                      </p:to>
                                    </p:set>
                                  </p:childTnLst>
                                </p:cTn>
                              </p:par>
                              <p:par>
                                <p:cTn id="40" presetID="10" presetClass="entr" presetSubtype="0"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5" grpId="0"/>
      <p:bldP spid="1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p:nvPr/>
        </p:nvCxnSpPr>
        <p:spPr>
          <a:xfrm>
            <a:off x="487313" y="1624551"/>
            <a:ext cx="157860"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7309" y="1393723"/>
            <a:ext cx="470217" cy="461653"/>
          </a:xfrm>
          <a:prstGeom prst="ellipse">
            <a:avLst/>
          </a:prstGeom>
          <a:solidFill>
            <a:srgbClr val="FFFFFF"/>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Roof Tie-Down</a:t>
            </a:r>
            <a:endParaRPr lang="en-US" dirty="0"/>
          </a:p>
        </p:txBody>
      </p:sp>
      <p:sp>
        <p:nvSpPr>
          <p:cNvPr id="5" name="Content Placeholder 4"/>
          <p:cNvSpPr>
            <a:spLocks noGrp="1"/>
          </p:cNvSpPr>
          <p:nvPr>
            <p:ph idx="1"/>
          </p:nvPr>
        </p:nvSpPr>
        <p:spPr/>
        <p:txBody>
          <a:bodyPr/>
          <a:lstStyle/>
          <a:p>
            <a:endParaRPr lang="en-US" dirty="0"/>
          </a:p>
        </p:txBody>
      </p:sp>
      <p:sp>
        <p:nvSpPr>
          <p:cNvPr id="4" name="Rectangle 3"/>
          <p:cNvSpPr/>
          <p:nvPr/>
        </p:nvSpPr>
        <p:spPr>
          <a:xfrm>
            <a:off x="611718" y="1309899"/>
            <a:ext cx="10970682" cy="4961551"/>
          </a:xfrm>
          <a:prstGeom prst="rect">
            <a:avLst/>
          </a:prstGeom>
          <a:solidFill>
            <a:schemeClr val="bg1">
              <a:lumMod val="20000"/>
              <a:lumOff val="80000"/>
            </a:schemeClr>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611716" y="1261836"/>
            <a:ext cx="10646229" cy="5016758"/>
          </a:xfrm>
          <a:prstGeom prst="rect">
            <a:avLst/>
          </a:prstGeom>
        </p:spPr>
        <p:txBody>
          <a:bodyPr wrap="square">
            <a:spAutoFit/>
          </a:bodyPr>
          <a:lstStyle/>
          <a:p>
            <a:pPr>
              <a:defRPr/>
            </a:pPr>
            <a:r>
              <a:rPr lang="en-US" sz="3200" b="1" dirty="0" smtClean="0">
                <a:solidFill>
                  <a:srgbClr val="FF773D"/>
                </a:solidFill>
                <a:latin typeface="Arial" panose="020B0604020202020204" pitchFamily="34" charset="0"/>
                <a:cs typeface="Arial" panose="020B0604020202020204" pitchFamily="34" charset="0"/>
              </a:rPr>
              <a:t>R802.11</a:t>
            </a:r>
          </a:p>
          <a:p>
            <a:pPr>
              <a:defRPr/>
            </a:pPr>
            <a:r>
              <a:rPr lang="en-US" altLang="en-US" sz="2400" dirty="0" smtClean="0">
                <a:solidFill>
                  <a:schemeClr val="bg1">
                    <a:lumMod val="50000"/>
                  </a:schemeClr>
                </a:solidFill>
                <a:latin typeface="Arial" panose="020B0604020202020204" pitchFamily="34" charset="0"/>
                <a:cs typeface="Arial" panose="020B0604020202020204" pitchFamily="34" charset="0"/>
              </a:rPr>
              <a:t>Roof </a:t>
            </a:r>
            <a:r>
              <a:rPr lang="en-US" altLang="en-US" sz="2400" dirty="0">
                <a:solidFill>
                  <a:schemeClr val="bg1">
                    <a:lumMod val="50000"/>
                  </a:schemeClr>
                </a:solidFill>
                <a:latin typeface="Arial" panose="020B0604020202020204" pitchFamily="34" charset="0"/>
                <a:cs typeface="Arial" panose="020B0604020202020204" pitchFamily="34" charset="0"/>
              </a:rPr>
              <a:t>assemblies shall have uplift resistance in accordance with Sections R802.11.1.1 and R802.11.1.2</a:t>
            </a:r>
            <a:r>
              <a:rPr lang="en-US" altLang="en-US" sz="2400" dirty="0" smtClean="0">
                <a:solidFill>
                  <a:schemeClr val="bg1">
                    <a:lumMod val="50000"/>
                  </a:schemeClr>
                </a:solidFill>
                <a:latin typeface="Arial" panose="020B0604020202020204" pitchFamily="34" charset="0"/>
                <a:cs typeface="Arial" panose="020B0604020202020204" pitchFamily="34" charset="0"/>
              </a:rPr>
              <a:t>.</a:t>
            </a:r>
            <a:endParaRPr lang="en-US" sz="2400" dirty="0" smtClean="0">
              <a:solidFill>
                <a:schemeClr val="bg1">
                  <a:lumMod val="50000"/>
                </a:schemeClr>
              </a:solidFill>
              <a:latin typeface="Arial" panose="020B0604020202020204" pitchFamily="34" charset="0"/>
              <a:cs typeface="Arial" panose="020B0604020202020204" pitchFamily="34" charset="0"/>
            </a:endParaRPr>
          </a:p>
          <a:p>
            <a:pPr>
              <a:defRPr/>
            </a:pPr>
            <a:endParaRPr lang="en-US" sz="2400" dirty="0">
              <a:solidFill>
                <a:schemeClr val="bg1">
                  <a:lumMod val="50000"/>
                </a:schemeClr>
              </a:solidFill>
              <a:latin typeface="Arial" panose="020B0604020202020204" pitchFamily="34" charset="0"/>
              <a:cs typeface="Arial" panose="020B0604020202020204" pitchFamily="34" charset="0"/>
            </a:endParaRPr>
          </a:p>
          <a:p>
            <a:pPr>
              <a:defRPr/>
            </a:pPr>
            <a:r>
              <a:rPr lang="en-US" sz="2400" dirty="0" smtClean="0">
                <a:solidFill>
                  <a:schemeClr val="bg1">
                    <a:lumMod val="50000"/>
                  </a:schemeClr>
                </a:solidFill>
                <a:latin typeface="Arial" panose="020B0604020202020204" pitchFamily="34" charset="0"/>
                <a:cs typeface="Arial" panose="020B0604020202020204" pitchFamily="34" charset="0"/>
              </a:rPr>
              <a:t>Where </a:t>
            </a:r>
            <a:r>
              <a:rPr lang="en-US" sz="2400" dirty="0">
                <a:solidFill>
                  <a:schemeClr val="bg1">
                    <a:lumMod val="50000"/>
                  </a:schemeClr>
                </a:solidFill>
                <a:latin typeface="Arial" panose="020B0604020202020204" pitchFamily="34" charset="0"/>
                <a:cs typeface="Arial" panose="020B0604020202020204" pitchFamily="34" charset="0"/>
              </a:rPr>
              <a:t>the uplift force does not exceed 200 pounds, rafters and trusses spaced not more than 24 inches on center shall be permitted to be attached to their supporting wall assemblies in accordance with Table R602.3(1</a:t>
            </a:r>
            <a:r>
              <a:rPr lang="en-US" sz="2400" dirty="0" smtClean="0">
                <a:solidFill>
                  <a:schemeClr val="bg1">
                    <a:lumMod val="50000"/>
                  </a:schemeClr>
                </a:solidFill>
                <a:latin typeface="Arial" panose="020B0604020202020204" pitchFamily="34" charset="0"/>
                <a:cs typeface="Arial" panose="020B0604020202020204" pitchFamily="34" charset="0"/>
              </a:rPr>
              <a:t>)</a:t>
            </a:r>
          </a:p>
          <a:p>
            <a:pPr>
              <a:defRPr/>
            </a:pPr>
            <a:endParaRPr lang="en-US" sz="2400" dirty="0">
              <a:solidFill>
                <a:schemeClr val="bg1">
                  <a:lumMod val="50000"/>
                </a:schemeClr>
              </a:solidFill>
              <a:latin typeface="Arial" panose="020B0604020202020204" pitchFamily="34" charset="0"/>
              <a:cs typeface="Arial" panose="020B0604020202020204" pitchFamily="34" charset="0"/>
            </a:endParaRPr>
          </a:p>
          <a:p>
            <a:pPr>
              <a:defRPr/>
            </a:pPr>
            <a:r>
              <a:rPr lang="en-US" sz="2400" dirty="0">
                <a:solidFill>
                  <a:schemeClr val="bg1">
                    <a:lumMod val="50000"/>
                  </a:schemeClr>
                </a:solidFill>
                <a:latin typeface="Arial" panose="020B0604020202020204" pitchFamily="34" charset="0"/>
                <a:cs typeface="Arial" panose="020B0604020202020204" pitchFamily="34" charset="0"/>
              </a:rPr>
              <a:t>Where the basic wind speed does not exceed 115 mph, the wind exposure category is B, the roof pitch is 5:12 or greater, and the roof span is 32 feet or less, rafters and trusses spaced not more than 24 inches on center shall be permitted to be attached to their supporting wall assemblies in accordance with Table R602.3(1</a:t>
            </a:r>
            <a:r>
              <a:rPr lang="en-US" sz="2400" dirty="0" smtClean="0">
                <a:solidFill>
                  <a:schemeClr val="bg1">
                    <a:lumMod val="50000"/>
                  </a:schemeClr>
                </a:solidFill>
                <a:latin typeface="Arial" panose="020B0604020202020204" pitchFamily="34" charset="0"/>
                <a:cs typeface="Arial" panose="020B0604020202020204" pitchFamily="34" charset="0"/>
              </a:rPr>
              <a:t>)</a:t>
            </a:r>
            <a:endParaRPr lang="en-US" altLang="en-US" sz="2400" dirty="0">
              <a:solidFill>
                <a:schemeClr val="bg1">
                  <a:lumMod val="50000"/>
                </a:schemeClr>
              </a:solidFill>
              <a:latin typeface="Arial" panose="020B0604020202020204" pitchFamily="34" charset="0"/>
              <a:cs typeface="Arial" panose="020B0604020202020204" pitchFamily="34" charset="0"/>
            </a:endParaRPr>
          </a:p>
        </p:txBody>
      </p:sp>
      <p:sp>
        <p:nvSpPr>
          <p:cNvPr id="9" name="TextBox 8"/>
          <p:cNvSpPr txBox="1"/>
          <p:nvPr/>
        </p:nvSpPr>
        <p:spPr bwMode="auto">
          <a:xfrm>
            <a:off x="-21826" y="1393724"/>
            <a:ext cx="570102"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2400" dirty="0" smtClean="0">
                <a:solidFill>
                  <a:srgbClr val="000000"/>
                </a:solidFill>
                <a:latin typeface="Arial" panose="020B0604020202020204" pitchFamily="34" charset="0"/>
                <a:cs typeface="Arial" panose="020B0604020202020204" pitchFamily="34" charset="0"/>
              </a:rPr>
              <a:t>12</a:t>
            </a:r>
            <a:endParaRPr kumimoji="1" lang="en-US" sz="2400" dirty="0">
              <a:solidFill>
                <a:srgbClr val="000000"/>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83540637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417525" y="1669971"/>
            <a:ext cx="16561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smtClean="0"/>
              <a:t>Rafter Uplift Resistance</a:t>
            </a:r>
            <a:endParaRPr lang="en-US" dirty="0"/>
          </a:p>
        </p:txBody>
      </p:sp>
      <p:sp>
        <p:nvSpPr>
          <p:cNvPr id="4" name="Rectangle 3"/>
          <p:cNvSpPr/>
          <p:nvPr/>
        </p:nvSpPr>
        <p:spPr>
          <a:xfrm>
            <a:off x="602742" y="1299420"/>
            <a:ext cx="5188458" cy="5007948"/>
          </a:xfrm>
          <a:prstGeom prst="rect">
            <a:avLst/>
          </a:prstGeom>
          <a:solidFill>
            <a:schemeClr val="bg1">
              <a:lumMod val="20000"/>
              <a:lumOff val="80000"/>
            </a:schemeClr>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611719" y="1257298"/>
            <a:ext cx="5179481" cy="4647426"/>
          </a:xfrm>
          <a:prstGeom prst="rect">
            <a:avLst/>
          </a:prstGeom>
        </p:spPr>
        <p:txBody>
          <a:bodyPr wrap="square">
            <a:spAutoFit/>
          </a:bodyPr>
          <a:lstStyle/>
          <a:p>
            <a:r>
              <a:rPr lang="en-US" sz="3200" b="1" dirty="0" smtClean="0">
                <a:solidFill>
                  <a:schemeClr val="accent5"/>
                </a:solidFill>
                <a:latin typeface="Arial" panose="020B0604020202020204" pitchFamily="34" charset="0"/>
                <a:cs typeface="Arial" panose="020B0604020202020204" pitchFamily="34" charset="0"/>
              </a:rPr>
              <a:t>R802.11.1.2</a:t>
            </a:r>
            <a:r>
              <a:rPr lang="en-US" sz="3200" b="1" dirty="0" smtClean="0">
                <a:solidFill>
                  <a:schemeClr val="bg1">
                    <a:lumMod val="50000"/>
                  </a:schemeClr>
                </a:solidFill>
                <a:latin typeface="Arial" panose="020B0604020202020204" pitchFamily="34" charset="0"/>
                <a:cs typeface="Arial" panose="020B0604020202020204" pitchFamily="34" charset="0"/>
              </a:rPr>
              <a:t> </a:t>
            </a:r>
          </a:p>
          <a:p>
            <a:r>
              <a:rPr lang="en-US" sz="2400" b="1" dirty="0" smtClean="0">
                <a:solidFill>
                  <a:schemeClr val="bg1">
                    <a:lumMod val="50000"/>
                  </a:schemeClr>
                </a:solidFill>
                <a:latin typeface="Arial" panose="020B0604020202020204" pitchFamily="34" charset="0"/>
                <a:cs typeface="Arial" panose="020B0604020202020204" pitchFamily="34" charset="0"/>
              </a:rPr>
              <a:t>Rafter </a:t>
            </a:r>
            <a:r>
              <a:rPr lang="en-US" sz="2400" b="1" dirty="0">
                <a:solidFill>
                  <a:schemeClr val="bg1">
                    <a:lumMod val="50000"/>
                  </a:schemeClr>
                </a:solidFill>
                <a:latin typeface="Arial" panose="020B0604020202020204" pitchFamily="34" charset="0"/>
                <a:cs typeface="Arial" panose="020B0604020202020204" pitchFamily="34" charset="0"/>
              </a:rPr>
              <a:t>uplift resistance. </a:t>
            </a:r>
            <a:r>
              <a:rPr lang="en-US" sz="2400" dirty="0">
                <a:solidFill>
                  <a:schemeClr val="bg1">
                    <a:lumMod val="50000"/>
                  </a:schemeClr>
                </a:solidFill>
                <a:latin typeface="Arial" panose="020B0604020202020204" pitchFamily="34" charset="0"/>
                <a:cs typeface="Arial" panose="020B0604020202020204" pitchFamily="34" charset="0"/>
              </a:rPr>
              <a:t>Individual rafters shall be attached to supporting wall assemblies by connections capable of resisting uplift forces as determined by </a:t>
            </a:r>
          </a:p>
          <a:p>
            <a:r>
              <a:rPr lang="en-US" sz="2400" dirty="0" smtClean="0">
                <a:solidFill>
                  <a:schemeClr val="bg1">
                    <a:lumMod val="50000"/>
                  </a:schemeClr>
                </a:solidFill>
                <a:latin typeface="Arial" panose="020B0604020202020204" pitchFamily="34" charset="0"/>
                <a:cs typeface="Arial" panose="020B0604020202020204" pitchFamily="34" charset="0"/>
              </a:rPr>
              <a:t>Table </a:t>
            </a:r>
            <a:r>
              <a:rPr lang="en-US" sz="2400" dirty="0">
                <a:solidFill>
                  <a:schemeClr val="bg1">
                    <a:lumMod val="50000"/>
                  </a:schemeClr>
                </a:solidFill>
                <a:latin typeface="Arial" panose="020B0604020202020204" pitchFamily="34" charset="0"/>
                <a:cs typeface="Arial" panose="020B0604020202020204" pitchFamily="34" charset="0"/>
              </a:rPr>
              <a:t>R802.11 or as determined by accepted engineering practice. Connections for beams used in a roof system shall be designed in accordance with accepted engineering practice</a:t>
            </a:r>
            <a:r>
              <a:rPr lang="en-US" sz="2400" dirty="0" smtClean="0">
                <a:solidFill>
                  <a:schemeClr val="bg1">
                    <a:lumMod val="50000"/>
                  </a:schemeClr>
                </a:solidFill>
                <a:latin typeface="Arial" panose="020B0604020202020204" pitchFamily="34" charset="0"/>
                <a:cs typeface="Arial" panose="020B0604020202020204" pitchFamily="34" charset="0"/>
              </a:rPr>
              <a:t>.</a:t>
            </a:r>
          </a:p>
        </p:txBody>
      </p:sp>
      <p:sp>
        <p:nvSpPr>
          <p:cNvPr id="9" name="Oval 8"/>
          <p:cNvSpPr/>
          <p:nvPr/>
        </p:nvSpPr>
        <p:spPr>
          <a:xfrm>
            <a:off x="49942" y="1406477"/>
            <a:ext cx="470217" cy="461653"/>
          </a:xfrm>
          <a:prstGeom prst="ellipse">
            <a:avLst/>
          </a:prstGeom>
          <a:solidFill>
            <a:srgbClr val="FFFFFF"/>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bwMode="auto">
          <a:xfrm>
            <a:off x="-8651" y="1406486"/>
            <a:ext cx="570102"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2400" dirty="0" smtClean="0">
                <a:solidFill>
                  <a:srgbClr val="000000"/>
                </a:solidFill>
                <a:latin typeface="Arial" panose="020B0604020202020204" pitchFamily="34" charset="0"/>
                <a:cs typeface="Arial" panose="020B0604020202020204" pitchFamily="34" charset="0"/>
              </a:rPr>
              <a:t>13</a:t>
            </a:r>
            <a:endParaRPr kumimoji="1" lang="en-US" sz="2400" dirty="0">
              <a:solidFill>
                <a:srgbClr val="000000"/>
              </a:solidFill>
              <a:latin typeface="Arial" panose="020B0604020202020204" pitchFamily="34" charset="0"/>
              <a:cs typeface="Arial" panose="020B0604020202020204" pitchFamily="34" charset="0"/>
            </a:endParaRPr>
          </a:p>
        </p:txBody>
      </p:sp>
      <p:pic>
        <p:nvPicPr>
          <p:cNvPr id="8" name="Picture 1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01698" y="1333500"/>
            <a:ext cx="4475388" cy="4853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95216444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12253" y="1519238"/>
            <a:ext cx="8339833" cy="39957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Table R602.3.1</a:t>
            </a:r>
            <a:endParaRPr lang="en-US" dirty="0"/>
          </a:p>
        </p:txBody>
      </p:sp>
      <p:graphicFrame>
        <p:nvGraphicFramePr>
          <p:cNvPr id="6" name="Object 5"/>
          <p:cNvGraphicFramePr>
            <a:graphicFrameLocks noChangeAspect="1"/>
          </p:cNvGraphicFramePr>
          <p:nvPr>
            <p:extLst>
              <p:ext uri="{D42A27DB-BD31-4B8C-83A1-F6EECF244321}">
                <p14:modId xmlns:p14="http://schemas.microsoft.com/office/powerpoint/2010/main" val="2112742983"/>
              </p:ext>
            </p:extLst>
          </p:nvPr>
        </p:nvGraphicFramePr>
        <p:xfrm>
          <a:off x="272701" y="5681662"/>
          <a:ext cx="11818938" cy="1057275"/>
        </p:xfrm>
        <a:graphic>
          <a:graphicData uri="http://schemas.openxmlformats.org/presentationml/2006/ole">
            <mc:AlternateContent xmlns:mc="http://schemas.openxmlformats.org/markup-compatibility/2006">
              <mc:Choice xmlns:v="urn:schemas-microsoft-com:vml" Requires="v">
                <p:oleObj spid="_x0000_s1388" r:id="rId6" imgW="11818800" imgH="1056960" progId="">
                  <p:embed/>
                </p:oleObj>
              </mc:Choice>
              <mc:Fallback>
                <p:oleObj r:id="rId6" imgW="11818800" imgH="1056960" progId="">
                  <p:embed/>
                  <p:pic>
                    <p:nvPicPr>
                      <p:cNvPr id="0" name=""/>
                      <p:cNvPicPr/>
                      <p:nvPr/>
                    </p:nvPicPr>
                    <p:blipFill>
                      <a:blip r:embed="rId7"/>
                      <a:stretch>
                        <a:fillRect/>
                      </a:stretch>
                    </p:blipFill>
                    <p:spPr>
                      <a:xfrm>
                        <a:off x="272701" y="5681662"/>
                        <a:ext cx="11818938" cy="1057275"/>
                      </a:xfrm>
                      <a:prstGeom prst="rect">
                        <a:avLst/>
                      </a:prstGeom>
                    </p:spPr>
                  </p:pic>
                </p:oleObj>
              </mc:Fallback>
            </mc:AlternateContent>
          </a:graphicData>
        </a:graphic>
      </p:graphicFrame>
      <p:sp>
        <p:nvSpPr>
          <p:cNvPr id="8" name="Rectangle 7"/>
          <p:cNvSpPr/>
          <p:nvPr/>
        </p:nvSpPr>
        <p:spPr>
          <a:xfrm>
            <a:off x="2012252" y="4831555"/>
            <a:ext cx="8339833" cy="66913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72701" y="5681661"/>
            <a:ext cx="11818938" cy="105727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09600" y="2688560"/>
            <a:ext cx="5486400" cy="1200329"/>
          </a:xfrm>
          <a:prstGeom prst="rect">
            <a:avLst/>
          </a:prstGeom>
          <a:solidFill>
            <a:srgbClr val="FFFFFF"/>
          </a:solidFill>
        </p:spPr>
        <p:txBody>
          <a:bodyPr wrap="square">
            <a:spAutoFit/>
          </a:bodyPr>
          <a:lstStyle/>
          <a:p>
            <a:pPr marL="342900" indent="-342900">
              <a:buFont typeface="Arial" panose="020B0604020202020204" pitchFamily="34" charset="0"/>
              <a:buChar char="•"/>
            </a:pPr>
            <a:r>
              <a:rPr lang="en-US" altLang="en-US" sz="2400" dirty="0">
                <a:solidFill>
                  <a:schemeClr val="bg1">
                    <a:lumMod val="75000"/>
                  </a:schemeClr>
                </a:solidFill>
                <a:latin typeface="Arial" panose="020B0604020202020204" pitchFamily="34" charset="0"/>
                <a:cs typeface="Arial" panose="020B0604020202020204" pitchFamily="34" charset="0"/>
              </a:rPr>
              <a:t>When uplift does not exceed 200 pounds </a:t>
            </a:r>
            <a:r>
              <a:rPr lang="en-US" altLang="en-US" sz="2400" dirty="0" smtClean="0">
                <a:solidFill>
                  <a:schemeClr val="bg1">
                    <a:lumMod val="75000"/>
                  </a:schemeClr>
                </a:solidFill>
                <a:latin typeface="Arial" panose="020B0604020202020204" pitchFamily="34" charset="0"/>
                <a:cs typeface="Arial" panose="020B0604020202020204" pitchFamily="34" charset="0"/>
              </a:rPr>
              <a:t>rafters </a:t>
            </a:r>
            <a:r>
              <a:rPr lang="en-US" altLang="en-US" sz="2400" dirty="0">
                <a:solidFill>
                  <a:schemeClr val="bg1">
                    <a:lumMod val="75000"/>
                  </a:schemeClr>
                </a:solidFill>
                <a:latin typeface="Arial" panose="020B0604020202020204" pitchFamily="34" charset="0"/>
                <a:cs typeface="Arial" panose="020B0604020202020204" pitchFamily="34" charset="0"/>
              </a:rPr>
              <a:t>can be attached per Table R602.3.1</a:t>
            </a:r>
          </a:p>
        </p:txBody>
      </p:sp>
    </p:spTree>
    <p:custDataLst>
      <p:tags r:id="rId2"/>
    </p:custDataLst>
    <p:extLst>
      <p:ext uri="{BB962C8B-B14F-4D97-AF65-F5344CB8AC3E}">
        <p14:creationId xmlns:p14="http://schemas.microsoft.com/office/powerpoint/2010/main" val="581935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 R802.11</a:t>
            </a:r>
            <a:endParaRPr lang="en-US" dirty="0"/>
          </a:p>
        </p:txBody>
      </p:sp>
      <p:sp>
        <p:nvSpPr>
          <p:cNvPr id="5" name="Content Placeholder 4"/>
          <p:cNvSpPr>
            <a:spLocks noGrp="1"/>
          </p:cNvSpPr>
          <p:nvPr>
            <p:ph idx="1"/>
          </p:nvPr>
        </p:nvSpPr>
        <p:spPr>
          <a:xfrm>
            <a:off x="597431" y="1382486"/>
            <a:ext cx="11261164" cy="3357563"/>
          </a:xfrm>
        </p:spPr>
        <p:txBody>
          <a:bodyPr lIns="0" tIns="0" rIns="0" bIns="0">
            <a:normAutofit/>
          </a:bodyPr>
          <a:lstStyle/>
          <a:p>
            <a:pPr marL="0" indent="0">
              <a:buNone/>
            </a:pPr>
            <a:r>
              <a:rPr lang="en-US" altLang="en-US" sz="2400" dirty="0" smtClean="0">
                <a:solidFill>
                  <a:schemeClr val="bg1">
                    <a:lumMod val="75000"/>
                  </a:schemeClr>
                </a:solidFill>
              </a:rPr>
              <a:t>When </a:t>
            </a:r>
            <a:r>
              <a:rPr lang="en-US" altLang="en-US" sz="2400" dirty="0">
                <a:solidFill>
                  <a:schemeClr val="bg1">
                    <a:lumMod val="75000"/>
                  </a:schemeClr>
                </a:solidFill>
              </a:rPr>
              <a:t>uplift is greater than 200 pounds, then a designed connection must be provided beyond the basic requirement for </a:t>
            </a:r>
            <a:r>
              <a:rPr lang="en-US" altLang="en-US" sz="2400" dirty="0" smtClean="0">
                <a:solidFill>
                  <a:schemeClr val="bg1">
                    <a:lumMod val="75000"/>
                  </a:schemeClr>
                </a:solidFill>
              </a:rPr>
              <a:t>toenails</a:t>
            </a:r>
          </a:p>
          <a:p>
            <a:pPr marL="0" indent="0">
              <a:buNone/>
            </a:pPr>
            <a:endParaRPr lang="en-US" altLang="en-US" sz="2400" dirty="0">
              <a:solidFill>
                <a:schemeClr val="bg1">
                  <a:lumMod val="75000"/>
                </a:schemeClr>
              </a:solidFill>
            </a:endParaRPr>
          </a:p>
          <a:p>
            <a:pPr marL="0" indent="0">
              <a:buNone/>
            </a:pPr>
            <a:endParaRPr lang="en-US" altLang="en-US" sz="2400" dirty="0">
              <a:solidFill>
                <a:schemeClr val="bg1">
                  <a:lumMod val="75000"/>
                </a:schemeClr>
              </a:solidFill>
            </a:endParaRPr>
          </a:p>
          <a:p>
            <a:pPr marL="0" indent="0">
              <a:buNone/>
            </a:pPr>
            <a:endParaRPr lang="en-US" altLang="en-US" sz="2400" dirty="0">
              <a:solidFill>
                <a:schemeClr val="bg1">
                  <a:lumMod val="75000"/>
                </a:schemeClr>
              </a:solidFill>
            </a:endParaRPr>
          </a:p>
          <a:p>
            <a:pPr marL="0" indent="0">
              <a:buNone/>
            </a:pPr>
            <a:endParaRPr lang="en-US" altLang="en-US" sz="2400" dirty="0">
              <a:solidFill>
                <a:schemeClr val="bg1">
                  <a:lumMod val="75000"/>
                </a:schemeClr>
              </a:solidFill>
            </a:endParaRPr>
          </a:p>
          <a:p>
            <a:pPr marL="0" indent="0">
              <a:buNone/>
            </a:pPr>
            <a:endParaRPr lang="en-US" altLang="en-US" sz="2400" dirty="0" smtClean="0">
              <a:solidFill>
                <a:schemeClr val="bg1">
                  <a:lumMod val="75000"/>
                </a:schemeClr>
              </a:solidFill>
            </a:endParaRPr>
          </a:p>
          <a:p>
            <a:pPr marL="0" indent="0">
              <a:buNone/>
            </a:pPr>
            <a:endParaRPr lang="en-US" altLang="en-US" sz="2400" dirty="0" smtClean="0">
              <a:solidFill>
                <a:schemeClr val="bg1">
                  <a:lumMod val="75000"/>
                </a:schemeClr>
              </a:solidFill>
            </a:endParaRPr>
          </a:p>
        </p:txBody>
      </p:sp>
      <p:sp>
        <p:nvSpPr>
          <p:cNvPr id="3" name="TextBox 2"/>
          <p:cNvSpPr txBox="1"/>
          <p:nvPr/>
        </p:nvSpPr>
        <p:spPr bwMode="auto">
          <a:xfrm>
            <a:off x="8926289" y="2255183"/>
            <a:ext cx="2719387"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r"/>
            <a:r>
              <a:rPr kumimoji="1" lang="en-US" sz="1600" dirty="0" smtClean="0">
                <a:solidFill>
                  <a:srgbClr val="000000"/>
                </a:solidFill>
                <a:latin typeface="Arial" panose="020B0604020202020204" pitchFamily="34" charset="0"/>
                <a:cs typeface="Arial" panose="020B0604020202020204" pitchFamily="34" charset="0"/>
              </a:rPr>
              <a:t>Table R802.11</a:t>
            </a:r>
            <a:endParaRPr kumimoji="1" lang="en-US" sz="1600" dirty="0">
              <a:solidFill>
                <a:srgbClr val="000000"/>
              </a:solidFill>
              <a:latin typeface="Arial" panose="020B0604020202020204" pitchFamily="34" charset="0"/>
              <a:cs typeface="Arial" panose="020B0604020202020204" pitchFamily="34" charset="0"/>
            </a:endParaRPr>
          </a:p>
        </p:txBody>
      </p:sp>
      <p:grpSp>
        <p:nvGrpSpPr>
          <p:cNvPr id="10" name="Group 9"/>
          <p:cNvGrpSpPr/>
          <p:nvPr/>
        </p:nvGrpSpPr>
        <p:grpSpPr>
          <a:xfrm>
            <a:off x="611720" y="2574588"/>
            <a:ext cx="11019668" cy="3845463"/>
            <a:chOff x="2439762" y="3212508"/>
            <a:chExt cx="9191626" cy="3207543"/>
          </a:xfrm>
        </p:grpSpPr>
        <p:pic>
          <p:nvPicPr>
            <p:cNvPr id="8"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9762" y="4381701"/>
              <a:ext cx="9191626" cy="2038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9762" y="3212508"/>
              <a:ext cx="9191625" cy="1190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3220432" y="5404844"/>
              <a:ext cx="785813" cy="249831"/>
            </a:xfrm>
            <a:prstGeom prst="rect">
              <a:avLst/>
            </a:prstGeom>
            <a:solidFill>
              <a:schemeClr val="accent1">
                <a:alpha val="1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5504850" y="4157664"/>
              <a:ext cx="785813" cy="245469"/>
            </a:xfrm>
            <a:prstGeom prst="rect">
              <a:avLst/>
            </a:prstGeom>
            <a:solidFill>
              <a:schemeClr val="accent1">
                <a:alpha val="1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538789" y="5404844"/>
              <a:ext cx="757920" cy="249831"/>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6290663" y="5654675"/>
              <a:ext cx="757920" cy="249831"/>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289416" y="4155881"/>
              <a:ext cx="785813" cy="245469"/>
            </a:xfrm>
            <a:prstGeom prst="rect">
              <a:avLst/>
            </a:prstGeom>
            <a:solidFill>
              <a:schemeClr val="accent1">
                <a:alpha val="1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7" name="Picture 16"/>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594435" y="6501187"/>
            <a:ext cx="264160" cy="264160"/>
          </a:xfrm>
          <a:prstGeom prst="rect">
            <a:avLst/>
          </a:prstGeom>
        </p:spPr>
      </p:pic>
    </p:spTree>
    <p:custDataLst>
      <p:tags r:id="rId1"/>
    </p:custDataLst>
    <p:extLst>
      <p:ext uri="{BB962C8B-B14F-4D97-AF65-F5344CB8AC3E}">
        <p14:creationId xmlns:p14="http://schemas.microsoft.com/office/powerpoint/2010/main" val="28387076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b" compatLnSpc="1">
            <a:prstTxWarp prst="textNoShape">
              <a:avLst/>
            </a:prstTxWarp>
            <a:noAutofit/>
          </a:bodyPr>
          <a:lstStyle/>
          <a:p>
            <a:pPr eaLnBrk="1" hangingPunct="1"/>
            <a:r>
              <a:rPr lang="en-US" b="0" dirty="0">
                <a:latin typeface="Arial Black" panose="020B0A04020102020204" pitchFamily="34" charset="0"/>
              </a:rPr>
              <a:t>Course Summary</a:t>
            </a:r>
          </a:p>
        </p:txBody>
      </p:sp>
      <p:graphicFrame>
        <p:nvGraphicFramePr>
          <p:cNvPr id="2" name="Diagram 1"/>
          <p:cNvGraphicFramePr/>
          <p:nvPr>
            <p:extLst>
              <p:ext uri="{D42A27DB-BD31-4B8C-83A1-F6EECF244321}">
                <p14:modId xmlns:p14="http://schemas.microsoft.com/office/powerpoint/2010/main" val="2878835389"/>
              </p:ext>
            </p:extLst>
          </p:nvPr>
        </p:nvGraphicFramePr>
        <p:xfrm>
          <a:off x="621336" y="1352551"/>
          <a:ext cx="10961065" cy="483393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TextBox 2"/>
          <p:cNvSpPr txBox="1"/>
          <p:nvPr/>
        </p:nvSpPr>
        <p:spPr bwMode="auto">
          <a:xfrm>
            <a:off x="611720" y="1585124"/>
            <a:ext cx="259764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lang="en-US" sz="1400" dirty="0">
                <a:solidFill>
                  <a:schemeClr val="bg2"/>
                </a:solidFill>
                <a:latin typeface="Arial Black" panose="020B0A04020102020204" pitchFamily="34" charset="0"/>
              </a:rPr>
              <a:t>Code Requirements for Stick Framed Roofs</a:t>
            </a:r>
          </a:p>
        </p:txBody>
      </p:sp>
      <p:sp>
        <p:nvSpPr>
          <p:cNvPr id="6" name="TextBox 5"/>
          <p:cNvSpPr txBox="1"/>
          <p:nvPr/>
        </p:nvSpPr>
        <p:spPr bwMode="auto">
          <a:xfrm>
            <a:off x="2971800" y="4692316"/>
            <a:ext cx="8482263" cy="1581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lvl="0">
              <a:lnSpc>
                <a:spcPct val="120000"/>
              </a:lnSpc>
              <a:spcAft>
                <a:spcPts val="0"/>
              </a:spcAft>
            </a:pPr>
            <a:r>
              <a:rPr lang="en-US" dirty="0">
                <a:solidFill>
                  <a:schemeClr val="bg2"/>
                </a:solidFill>
                <a:latin typeface="Arial" panose="020B0604020202020204" pitchFamily="34" charset="0"/>
                <a:cs typeface="Arial" panose="020B0604020202020204" pitchFamily="34" charset="0"/>
              </a:rPr>
              <a:t>Conventionally framed roof-ceiling systems form a diaphragm that transfers </a:t>
            </a:r>
            <a:r>
              <a:rPr lang="en-US" dirty="0" smtClean="0">
                <a:solidFill>
                  <a:schemeClr val="bg2"/>
                </a:solidFill>
                <a:latin typeface="Arial" panose="020B0604020202020204" pitchFamily="34" charset="0"/>
                <a:cs typeface="Arial" panose="020B0604020202020204" pitchFamily="34" charset="0"/>
              </a:rPr>
              <a:t>lateral </a:t>
            </a:r>
            <a:r>
              <a:rPr lang="en-US" dirty="0">
                <a:solidFill>
                  <a:schemeClr val="bg2"/>
                </a:solidFill>
                <a:latin typeface="Arial" panose="020B0604020202020204" pitchFamily="34" charset="0"/>
                <a:cs typeface="Arial" panose="020B0604020202020204" pitchFamily="34" charset="0"/>
              </a:rPr>
              <a:t>loads through the structure in a continuous load path. </a:t>
            </a:r>
            <a:r>
              <a:rPr lang="en-US" dirty="0" smtClean="0">
                <a:solidFill>
                  <a:schemeClr val="bg2"/>
                </a:solidFill>
                <a:latin typeface="Arial" panose="020B0604020202020204" pitchFamily="34" charset="0"/>
                <a:cs typeface="Arial" panose="020B0604020202020204" pitchFamily="34" charset="0"/>
              </a:rPr>
              <a:t>Rafters, ridge and joist form </a:t>
            </a:r>
            <a:r>
              <a:rPr lang="en-US" dirty="0">
                <a:solidFill>
                  <a:schemeClr val="bg2"/>
                </a:solidFill>
                <a:latin typeface="Arial" panose="020B0604020202020204" pitchFamily="34" charset="0"/>
                <a:cs typeface="Arial" panose="020B0604020202020204" pitchFamily="34" charset="0"/>
              </a:rPr>
              <a:t>a continuous tie to support the roof against downward thrust. </a:t>
            </a:r>
          </a:p>
          <a:p>
            <a:pPr algn="r"/>
            <a:endParaRPr kumimoji="1" lang="en-US" sz="3200" dirty="0">
              <a:solidFill>
                <a:srgbClr val="000000"/>
              </a:solidFill>
              <a:latin typeface="Georgia" panose="02040502050405020303" pitchFamily="18" charset="0"/>
            </a:endParaRPr>
          </a:p>
        </p:txBody>
      </p:sp>
      <p:sp>
        <p:nvSpPr>
          <p:cNvPr id="8" name="TextBox 7"/>
          <p:cNvSpPr txBox="1"/>
          <p:nvPr/>
        </p:nvSpPr>
        <p:spPr bwMode="auto">
          <a:xfrm>
            <a:off x="2971800" y="3110357"/>
            <a:ext cx="8648700" cy="1138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noAutofit/>
          </a:bodyPr>
          <a:lstStyle/>
          <a:p>
            <a:pPr>
              <a:lnSpc>
                <a:spcPct val="120000"/>
              </a:lnSpc>
            </a:pPr>
            <a:r>
              <a:rPr lang="en-US" dirty="0" smtClean="0">
                <a:solidFill>
                  <a:schemeClr val="bg2"/>
                </a:solidFill>
                <a:latin typeface="Arial" panose="020B0604020202020204" pitchFamily="34" charset="0"/>
                <a:cs typeface="Arial" panose="020B0604020202020204" pitchFamily="34" charset="0"/>
              </a:rPr>
              <a:t>Stick-frame roofs are a preferred method of building when flexibility in the roof shape </a:t>
            </a:r>
            <a:r>
              <a:rPr lang="en-US" dirty="0" smtClean="0">
                <a:solidFill>
                  <a:schemeClr val="bg1">
                    <a:lumMod val="50000"/>
                  </a:schemeClr>
                </a:solidFill>
                <a:latin typeface="Arial" panose="020B0604020202020204" pitchFamily="34" charset="0"/>
                <a:cs typeface="Arial" panose="020B0604020202020204" pitchFamily="34" charset="0"/>
              </a:rPr>
              <a:t>or volume in the attic space </a:t>
            </a:r>
            <a:r>
              <a:rPr lang="en-US" dirty="0" smtClean="0">
                <a:solidFill>
                  <a:schemeClr val="bg2"/>
                </a:solidFill>
                <a:latin typeface="Arial" panose="020B0604020202020204" pitchFamily="34" charset="0"/>
                <a:cs typeface="Arial" panose="020B0604020202020204" pitchFamily="34" charset="0"/>
              </a:rPr>
              <a:t>is desirable. The code for conventionally framed roofs is based on historical performance and uses of prescriptive construction</a:t>
            </a:r>
            <a:r>
              <a:rPr lang="en-US" dirty="0">
                <a:solidFill>
                  <a:schemeClr val="bg2"/>
                </a:solidFill>
                <a:latin typeface="Arial" panose="020B0604020202020204" pitchFamily="34" charset="0"/>
                <a:cs typeface="Arial" panose="020B0604020202020204" pitchFamily="34" charset="0"/>
              </a:rPr>
              <a:t>. </a:t>
            </a:r>
            <a:endParaRPr kumimoji="1" lang="en-US" dirty="0">
              <a:solidFill>
                <a:srgbClr val="000000"/>
              </a:solidFill>
              <a:latin typeface="Georgia" panose="02040502050405020303" pitchFamily="18" charset="0"/>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Credit Information, cont.</a:t>
            </a:r>
            <a:endParaRPr lang="en-US" dirty="0"/>
          </a:p>
        </p:txBody>
      </p:sp>
      <p:sp>
        <p:nvSpPr>
          <p:cNvPr id="6" name="Content Placeholder 2"/>
          <p:cNvSpPr txBox="1">
            <a:spLocks/>
          </p:cNvSpPr>
          <p:nvPr/>
        </p:nvSpPr>
        <p:spPr>
          <a:xfrm>
            <a:off x="342901" y="1295400"/>
            <a:ext cx="6453414" cy="4837112"/>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lvl="0">
              <a:lnSpc>
                <a:spcPct val="120000"/>
              </a:lnSpc>
              <a:spcBef>
                <a:spcPts val="0"/>
              </a:spcBef>
              <a:spcAft>
                <a:spcPts val="600"/>
              </a:spcAft>
              <a:defRPr/>
            </a:pPr>
            <a:r>
              <a:rPr lang="en-US" sz="1800" dirty="0" smtClean="0">
                <a:solidFill>
                  <a:schemeClr val="tx2"/>
                </a:solidFill>
                <a:latin typeface="Arial"/>
                <a:cs typeface="Calibri" pitchFamily="34" charset="0"/>
              </a:rPr>
              <a:t>ICC Member Information</a:t>
            </a:r>
          </a:p>
          <a:p>
            <a:pPr lvl="0">
              <a:lnSpc>
                <a:spcPct val="120000"/>
              </a:lnSpc>
              <a:spcBef>
                <a:spcPts val="0"/>
              </a:spcBef>
              <a:spcAft>
                <a:spcPts val="600"/>
              </a:spcAft>
              <a:defRPr/>
            </a:pPr>
            <a:r>
              <a:rPr lang="en-US" sz="1800" b="0" dirty="0">
                <a:solidFill>
                  <a:schemeClr val="tx2"/>
                </a:solidFill>
                <a:latin typeface="Arial"/>
                <a:cs typeface="Calibri" pitchFamily="34" charset="0"/>
              </a:rPr>
              <a:t>This course has been approved by the International Code Council (ICC) for continuing professional education. For learners that complete this course, it is your responsibility to self-report your credits to the ICC. Please retain your Completion Certificate for your records.</a:t>
            </a:r>
          </a:p>
          <a:p>
            <a:pPr lvl="0">
              <a:lnSpc>
                <a:spcPct val="120000"/>
              </a:lnSpc>
              <a:spcBef>
                <a:spcPts val="0"/>
              </a:spcBef>
              <a:spcAft>
                <a:spcPts val="600"/>
              </a:spcAft>
              <a:defRPr/>
            </a:pPr>
            <a:r>
              <a:rPr lang="en-US" sz="1800" b="0" dirty="0">
                <a:solidFill>
                  <a:schemeClr val="tx2"/>
                </a:solidFill>
                <a:latin typeface="Arial"/>
                <a:cs typeface="Calibri" pitchFamily="34" charset="0"/>
              </a:rPr>
              <a:t>Be sure that your ICC ID number is provided on the sign-in sheet or in your Simpson profile in order to have it displayed on your certificate.</a:t>
            </a:r>
          </a:p>
          <a:p>
            <a:pPr lvl="0">
              <a:lnSpc>
                <a:spcPct val="120000"/>
              </a:lnSpc>
              <a:spcBef>
                <a:spcPts val="0"/>
              </a:spcBef>
              <a:spcAft>
                <a:spcPts val="600"/>
              </a:spcAft>
              <a:defRPr/>
            </a:pPr>
            <a:r>
              <a:rPr lang="en-US" sz="1800" spc="10" dirty="0" smtClean="0">
                <a:solidFill>
                  <a:schemeClr val="tx2"/>
                </a:solidFill>
                <a:latin typeface="Arial"/>
                <a:cs typeface="Calibri" pitchFamily="34" charset="0"/>
              </a:rPr>
              <a:t>This </a:t>
            </a:r>
            <a:r>
              <a:rPr lang="en-US" sz="1800" spc="10" dirty="0">
                <a:solidFill>
                  <a:schemeClr val="tx2"/>
                </a:solidFill>
                <a:latin typeface="Arial"/>
                <a:cs typeface="Calibri" pitchFamily="34" charset="0"/>
              </a:rPr>
              <a:t>course offers 0.1 </a:t>
            </a:r>
            <a:r>
              <a:rPr lang="en-US" sz="1800" spc="10" dirty="0" smtClean="0">
                <a:solidFill>
                  <a:schemeClr val="tx2"/>
                </a:solidFill>
                <a:latin typeface="Arial"/>
                <a:cs typeface="Calibri" pitchFamily="34" charset="0"/>
              </a:rPr>
              <a:t>CEU </a:t>
            </a:r>
            <a:r>
              <a:rPr lang="en-US" sz="1800" spc="10" dirty="0">
                <a:solidFill>
                  <a:schemeClr val="tx2"/>
                </a:solidFill>
                <a:latin typeface="Arial"/>
                <a:cs typeface="Calibri" pitchFamily="34" charset="0"/>
              </a:rPr>
              <a:t>(1 hour of credit</a:t>
            </a:r>
            <a:r>
              <a:rPr lang="en-US" sz="1800" spc="10" dirty="0" smtClean="0">
                <a:solidFill>
                  <a:schemeClr val="tx2"/>
                </a:solidFill>
                <a:latin typeface="Arial"/>
                <a:cs typeface="Calibri" pitchFamily="34" charset="0"/>
              </a:rPr>
              <a:t>).</a:t>
            </a:r>
          </a:p>
          <a:p>
            <a:pPr>
              <a:lnSpc>
                <a:spcPct val="120000"/>
              </a:lnSpc>
              <a:spcBef>
                <a:spcPts val="0"/>
              </a:spcBef>
              <a:spcAft>
                <a:spcPts val="600"/>
              </a:spcAft>
              <a:defRPr/>
            </a:pPr>
            <a:r>
              <a:rPr lang="en-US" sz="1800" spc="10" dirty="0">
                <a:solidFill>
                  <a:schemeClr val="tx2"/>
                </a:solidFill>
                <a:latin typeface="Arial"/>
                <a:cs typeface="Calibri" pitchFamily="34" charset="0"/>
              </a:rPr>
              <a:t>ICC Course Number: </a:t>
            </a:r>
            <a:r>
              <a:rPr lang="en-US" sz="1800" spc="10" dirty="0">
                <a:solidFill>
                  <a:schemeClr val="tx2"/>
                </a:solidFill>
                <a:latin typeface="Arial"/>
                <a:cs typeface="Calibri" pitchFamily="34" charset="0"/>
              </a:rPr>
              <a:t>15772</a:t>
            </a:r>
            <a:endParaRPr lang="en-US" sz="1800" b="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bwMode="auto">
          <a:xfrm>
            <a:off x="8475518" y="1716786"/>
            <a:ext cx="1737360" cy="859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403516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Background Pic"/>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081" y="988828"/>
            <a:ext cx="12201552" cy="5730950"/>
          </a:xfrm>
          <a:prstGeom prst="rect">
            <a:avLst/>
          </a:prstGeom>
        </p:spPr>
      </p:pic>
      <p:sp>
        <p:nvSpPr>
          <p:cNvPr id="14" name="Transparent Black Rectangle"/>
          <p:cNvSpPr/>
          <p:nvPr/>
        </p:nvSpPr>
        <p:spPr>
          <a:xfrm>
            <a:off x="0" y="2778552"/>
            <a:ext cx="12202633" cy="916262"/>
          </a:xfrm>
          <a:prstGeom prst="rect">
            <a:avLst/>
          </a:prstGeom>
          <a:solidFill>
            <a:schemeClr val="dk1">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612648" rIns="612648" rtlCol="0" anchor="ctr"/>
          <a:lstStyle/>
          <a:p>
            <a:r>
              <a:rPr lang="en-US" sz="2400" b="1" dirty="0" smtClean="0">
                <a:solidFill>
                  <a:srgbClr val="FFFFFF"/>
                </a:solidFill>
                <a:latin typeface="Arial" panose="020B0604020202020204" pitchFamily="34" charset="0"/>
                <a:cs typeface="Arial" panose="020B0604020202020204" pitchFamily="34" charset="0"/>
              </a:rPr>
              <a:t>Any Questions?</a:t>
            </a:r>
            <a:endParaRPr lang="en-US" sz="2400" b="1" dirty="0">
              <a:solidFill>
                <a:srgbClr val="FFFFFF"/>
              </a:solidFill>
              <a:latin typeface="Arial" panose="020B0604020202020204" pitchFamily="34" charset="0"/>
              <a:cs typeface="Arial" panose="020B0604020202020204" pitchFamily="34" charset="0"/>
            </a:endParaRPr>
          </a:p>
        </p:txBody>
      </p:sp>
      <p:sp>
        <p:nvSpPr>
          <p:cNvPr id="11" name="Rectangle 10"/>
          <p:cNvSpPr/>
          <p:nvPr/>
        </p:nvSpPr>
        <p:spPr>
          <a:xfrm>
            <a:off x="0" y="1"/>
            <a:ext cx="12192000" cy="1140300"/>
          </a:xfrm>
          <a:prstGeom prst="rect">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itle 1"/>
          <p:cNvSpPr>
            <a:spLocks noGrp="1"/>
          </p:cNvSpPr>
          <p:nvPr>
            <p:ph type="title"/>
          </p:nvPr>
        </p:nvSpPr>
        <p:spPr bwMode="auto">
          <a:xfrm>
            <a:off x="0" y="1"/>
            <a:ext cx="12192000" cy="116147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09600" tIns="0" rIns="609600" bIns="0" numCol="1" rtlCol="0" anchor="ctr" compatLnSpc="1">
            <a:prstTxWarp prst="textNoShape">
              <a:avLst/>
            </a:prstTxWarp>
            <a:noAutofit/>
          </a:bodyPr>
          <a:lstStyle/>
          <a:p>
            <a:pPr eaLnBrk="1" hangingPunct="1"/>
            <a:r>
              <a:rPr lang="en-US" b="0" dirty="0" smtClean="0">
                <a:latin typeface="Arial Black" panose="020B0A04020102020204" pitchFamily="34" charset="0"/>
              </a:rPr>
              <a:t>Course Completion</a:t>
            </a:r>
            <a:endParaRPr lang="en-US" b="0" dirty="0">
              <a:latin typeface="Arial Black" panose="020B0A04020102020204" pitchFamily="34" charset="0"/>
            </a:endParaRPr>
          </a:p>
        </p:txBody>
      </p:sp>
      <p:sp>
        <p:nvSpPr>
          <p:cNvPr id="8" name="Rectangle 7"/>
          <p:cNvSpPr/>
          <p:nvPr/>
        </p:nvSpPr>
        <p:spPr>
          <a:xfrm>
            <a:off x="-5" y="6400800"/>
            <a:ext cx="12192000" cy="457200"/>
          </a:xfrm>
          <a:prstGeom prst="rect">
            <a:avLst/>
          </a:prstGeom>
          <a:solidFill>
            <a:srgbClr val="FFFFFF"/>
          </a:solidFill>
          <a:ln>
            <a:noFill/>
          </a:ln>
          <a:effectLst>
            <a:outerShdw blurRad="50800" dist="38100" dir="162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06444748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Course Completion</a:t>
            </a:r>
            <a:endParaRPr lang="en-US" dirty="0"/>
          </a:p>
        </p:txBody>
      </p:sp>
      <p:sp>
        <p:nvSpPr>
          <p:cNvPr id="7" name="Rectangle 10"/>
          <p:cNvSpPr>
            <a:spLocks noChangeArrowheads="1"/>
          </p:cNvSpPr>
          <p:nvPr/>
        </p:nvSpPr>
        <p:spPr bwMode="auto">
          <a:xfrm>
            <a:off x="1988344" y="2959008"/>
            <a:ext cx="8215312" cy="1200329"/>
          </a:xfrm>
          <a:prstGeom prst="rect">
            <a:avLst/>
          </a:prstGeom>
          <a:noFill/>
          <a:ln w="9525">
            <a:noFill/>
            <a:miter lim="800000"/>
            <a:headEnd/>
            <a:tailEnd/>
          </a:ln>
        </p:spPr>
        <p:txBody>
          <a:bodyPr wrap="square">
            <a:spAutoFit/>
          </a:bodyPr>
          <a:lstStyle/>
          <a:p>
            <a:pPr algn="ctr" eaLnBrk="0" fontAlgn="base" hangingPunct="0">
              <a:spcBef>
                <a:spcPct val="0"/>
              </a:spcBef>
              <a:spcAft>
                <a:spcPct val="0"/>
              </a:spcAft>
              <a:defRPr/>
            </a:pPr>
            <a:r>
              <a:rPr lang="en-US" sz="2400" b="1" dirty="0">
                <a:solidFill>
                  <a:srgbClr val="666666"/>
                </a:solidFill>
                <a:latin typeface="Arial" panose="020B0604020202020204" pitchFamily="34" charset="0"/>
                <a:cs typeface="Arial" panose="020B0604020202020204" pitchFamily="34" charset="0"/>
              </a:rPr>
              <a:t> </a:t>
            </a:r>
            <a:r>
              <a:rPr lang="en-US" sz="2400" b="1" dirty="0" smtClean="0">
                <a:solidFill>
                  <a:srgbClr val="666666"/>
                </a:solidFill>
                <a:latin typeface="Arial" panose="020B0604020202020204" pitchFamily="34" charset="0"/>
                <a:cs typeface="Arial" panose="020B0604020202020204" pitchFamily="34" charset="0"/>
              </a:rPr>
              <a:t>Simpson Strong-Tie</a:t>
            </a:r>
            <a:endParaRPr lang="en-US" sz="2400" b="1" baseline="30000" dirty="0">
              <a:solidFill>
                <a:srgbClr val="666666"/>
              </a:solidFill>
              <a:latin typeface="Arial" panose="020B0604020202020204" pitchFamily="34" charset="0"/>
              <a:cs typeface="Arial" panose="020B0604020202020204" pitchFamily="34" charset="0"/>
            </a:endParaRPr>
          </a:p>
          <a:p>
            <a:pPr algn="ctr" eaLnBrk="0" fontAlgn="base" hangingPunct="0">
              <a:spcBef>
                <a:spcPct val="0"/>
              </a:spcBef>
              <a:spcAft>
                <a:spcPct val="0"/>
              </a:spcAft>
              <a:defRPr/>
            </a:pPr>
            <a:r>
              <a:rPr lang="en-US" sz="2400" dirty="0">
                <a:solidFill>
                  <a:srgbClr val="666666"/>
                </a:solidFill>
                <a:latin typeface="Arial" panose="020B0604020202020204" pitchFamily="34" charset="0"/>
                <a:cs typeface="Arial" panose="020B0604020202020204" pitchFamily="34" charset="0"/>
              </a:rPr>
              <a:t/>
            </a:r>
            <a:br>
              <a:rPr lang="en-US" sz="2400" dirty="0">
                <a:solidFill>
                  <a:srgbClr val="666666"/>
                </a:solidFill>
                <a:latin typeface="Arial" panose="020B0604020202020204" pitchFamily="34" charset="0"/>
                <a:cs typeface="Arial" panose="020B0604020202020204" pitchFamily="34" charset="0"/>
              </a:rPr>
            </a:br>
            <a:r>
              <a:rPr lang="en-US" sz="2400" dirty="0">
                <a:solidFill>
                  <a:srgbClr val="666666"/>
                </a:solidFill>
                <a:latin typeface="Arial" panose="020B0604020202020204" pitchFamily="34" charset="0"/>
                <a:cs typeface="Arial" panose="020B0604020202020204" pitchFamily="34" charset="0"/>
              </a:rPr>
              <a:t>This concludes the </a:t>
            </a:r>
            <a:r>
              <a:rPr lang="en-US" sz="2400" dirty="0" smtClean="0">
                <a:solidFill>
                  <a:srgbClr val="666666"/>
                </a:solidFill>
                <a:latin typeface="Arial" panose="020B0604020202020204" pitchFamily="34" charset="0"/>
                <a:cs typeface="Arial" panose="020B0604020202020204" pitchFamily="34" charset="0"/>
              </a:rPr>
              <a:t>continuing </a:t>
            </a:r>
            <a:r>
              <a:rPr lang="en-US" sz="2400" dirty="0">
                <a:solidFill>
                  <a:srgbClr val="666666"/>
                </a:solidFill>
                <a:latin typeface="Arial" panose="020B0604020202020204" pitchFamily="34" charset="0"/>
                <a:cs typeface="Arial" panose="020B0604020202020204" pitchFamily="34" charset="0"/>
              </a:rPr>
              <a:t>e</a:t>
            </a:r>
            <a:r>
              <a:rPr lang="en-US" sz="2400" dirty="0" smtClean="0">
                <a:solidFill>
                  <a:srgbClr val="666666"/>
                </a:solidFill>
                <a:latin typeface="Arial" panose="020B0604020202020204" pitchFamily="34" charset="0"/>
                <a:cs typeface="Arial" panose="020B0604020202020204" pitchFamily="34" charset="0"/>
              </a:rPr>
              <a:t>ducation course.</a:t>
            </a:r>
            <a:endParaRPr lang="en-US" sz="2400" dirty="0">
              <a:solidFill>
                <a:srgbClr val="666666"/>
              </a:solidFill>
              <a:latin typeface="Arial" panose="020B0604020202020204" pitchFamily="34" charset="0"/>
              <a:cs typeface="Arial" panose="020B0604020202020204" pitchFamily="34" charset="0"/>
            </a:endParaRPr>
          </a:p>
        </p:txBody>
      </p:sp>
      <p:sp>
        <p:nvSpPr>
          <p:cNvPr id="8" name="TextBox 1"/>
          <p:cNvSpPr txBox="1">
            <a:spLocks noChangeArrowheads="1"/>
          </p:cNvSpPr>
          <p:nvPr/>
        </p:nvSpPr>
        <p:spPr bwMode="auto">
          <a:xfrm>
            <a:off x="1988345" y="5090689"/>
            <a:ext cx="821531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ctr" eaLnBrk="0" fontAlgn="base" hangingPunct="0">
              <a:lnSpc>
                <a:spcPct val="120000"/>
              </a:lnSpc>
              <a:spcBef>
                <a:spcPct val="0"/>
              </a:spcBef>
              <a:spcAft>
                <a:spcPct val="0"/>
              </a:spcAft>
            </a:pPr>
            <a:r>
              <a:rPr lang="en-US" dirty="0">
                <a:solidFill>
                  <a:srgbClr val="666666"/>
                </a:solidFill>
                <a:latin typeface="Arial" panose="020B0604020202020204" pitchFamily="34" charset="0"/>
                <a:cs typeface="Arial" panose="020B0604020202020204" pitchFamily="34" charset="0"/>
              </a:rPr>
              <a:t>For a library of </a:t>
            </a:r>
            <a:r>
              <a:rPr lang="en-US" b="1" dirty="0">
                <a:solidFill>
                  <a:srgbClr val="666666"/>
                </a:solidFill>
                <a:latin typeface="Arial" panose="020B0604020202020204" pitchFamily="34" charset="0"/>
                <a:cs typeface="Arial" panose="020B0604020202020204" pitchFamily="34" charset="0"/>
              </a:rPr>
              <a:t>Simpson</a:t>
            </a:r>
            <a:r>
              <a:rPr lang="en-US" dirty="0">
                <a:solidFill>
                  <a:srgbClr val="666666"/>
                </a:solidFill>
                <a:latin typeface="Arial" panose="020B0604020202020204" pitchFamily="34" charset="0"/>
                <a:cs typeface="Arial" panose="020B0604020202020204" pitchFamily="34" charset="0"/>
              </a:rPr>
              <a:t> </a:t>
            </a:r>
            <a:r>
              <a:rPr lang="en-US" b="1" dirty="0">
                <a:solidFill>
                  <a:srgbClr val="666666"/>
                </a:solidFill>
                <a:latin typeface="Arial" panose="020B0604020202020204" pitchFamily="34" charset="0"/>
                <a:cs typeface="Arial" panose="020B0604020202020204" pitchFamily="34" charset="0"/>
              </a:rPr>
              <a:t>Strong-Tie</a:t>
            </a:r>
            <a:r>
              <a:rPr lang="en-US" dirty="0">
                <a:solidFill>
                  <a:srgbClr val="666666"/>
                </a:solidFill>
                <a:latin typeface="Arial" panose="020B0604020202020204" pitchFamily="34" charset="0"/>
                <a:cs typeface="Arial" panose="020B0604020202020204" pitchFamily="34" charset="0"/>
              </a:rPr>
              <a:t> </a:t>
            </a:r>
            <a:r>
              <a:rPr lang="en-US" dirty="0" smtClean="0">
                <a:solidFill>
                  <a:srgbClr val="666666"/>
                </a:solidFill>
                <a:latin typeface="Arial" panose="020B0604020202020204" pitchFamily="34" charset="0"/>
                <a:cs typeface="Arial" panose="020B0604020202020204" pitchFamily="34" charset="0"/>
              </a:rPr>
              <a:t> courses,</a:t>
            </a:r>
          </a:p>
          <a:p>
            <a:pPr algn="ctr" eaLnBrk="0" fontAlgn="base" hangingPunct="0">
              <a:lnSpc>
                <a:spcPct val="120000"/>
              </a:lnSpc>
              <a:spcBef>
                <a:spcPct val="0"/>
              </a:spcBef>
              <a:spcAft>
                <a:spcPct val="0"/>
              </a:spcAft>
            </a:pPr>
            <a:r>
              <a:rPr lang="en-US" dirty="0" smtClean="0">
                <a:solidFill>
                  <a:srgbClr val="666666"/>
                </a:solidFill>
                <a:latin typeface="Arial" panose="020B0604020202020204" pitchFamily="34" charset="0"/>
                <a:cs typeface="Arial" panose="020B0604020202020204" pitchFamily="34" charset="0"/>
              </a:rPr>
              <a:t>visit </a:t>
            </a:r>
            <a:r>
              <a:rPr lang="en-US" dirty="0" smtClean="0">
                <a:solidFill>
                  <a:schemeClr val="accent6"/>
                </a:solidFill>
                <a:latin typeface="Arial" panose="020B0604020202020204" pitchFamily="34" charset="0"/>
                <a:cs typeface="Arial" panose="020B0604020202020204" pitchFamily="34" charset="0"/>
              </a:rPr>
              <a:t>strongtie.com/workshops</a:t>
            </a:r>
            <a:endParaRPr lang="en-US" dirty="0">
              <a:solidFill>
                <a:schemeClr val="accent6"/>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54314" y="1676400"/>
            <a:ext cx="1672146" cy="1114764"/>
          </a:xfrm>
          <a:prstGeom prst="rect">
            <a:avLst/>
          </a:prstGeom>
        </p:spPr>
      </p:pic>
    </p:spTree>
    <p:custDataLst>
      <p:tags r:id="rId1"/>
    </p:custDataLst>
    <p:extLst>
      <p:ext uri="{BB962C8B-B14F-4D97-AF65-F5344CB8AC3E}">
        <p14:creationId xmlns:p14="http://schemas.microsoft.com/office/powerpoint/2010/main" val="289505029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Next Steps!</a:t>
            </a:r>
            <a:endParaRPr lang="en-US" dirty="0"/>
          </a:p>
        </p:txBody>
      </p:sp>
      <p:sp>
        <p:nvSpPr>
          <p:cNvPr id="10" name="Rectangle 10"/>
          <p:cNvSpPr>
            <a:spLocks noChangeArrowheads="1"/>
          </p:cNvSpPr>
          <p:nvPr/>
        </p:nvSpPr>
        <p:spPr bwMode="auto">
          <a:xfrm>
            <a:off x="342900" y="1295400"/>
            <a:ext cx="9944100" cy="4739759"/>
          </a:xfrm>
          <a:prstGeom prst="rect">
            <a:avLst/>
          </a:prstGeom>
          <a:noFill/>
          <a:ln w="9525">
            <a:noFill/>
            <a:miter lim="800000"/>
            <a:headEnd/>
            <a:tailEnd/>
          </a:ln>
        </p:spPr>
        <p:txBody>
          <a:bodyPr wrap="square" lIns="0" tIns="0" rIns="0" bIns="0">
            <a:spAutoFit/>
          </a:bodyPr>
          <a:lstStyle/>
          <a:p>
            <a:pPr algn="just" eaLnBrk="0" fontAlgn="base" hangingPunct="0">
              <a:lnSpc>
                <a:spcPct val="120000"/>
              </a:lnSpc>
              <a:spcBef>
                <a:spcPct val="0"/>
              </a:spcBef>
              <a:spcAft>
                <a:spcPts val="1200"/>
              </a:spcAft>
              <a:defRPr/>
            </a:pPr>
            <a:r>
              <a:rPr lang="en-US" sz="2000" b="1" dirty="0" smtClean="0">
                <a:solidFill>
                  <a:schemeClr val="accent6"/>
                </a:solidFill>
                <a:latin typeface="Arial" panose="020B0604020202020204" pitchFamily="34" charset="0"/>
                <a:cs typeface="Arial" panose="020B0604020202020204" pitchFamily="34" charset="0"/>
              </a:rPr>
              <a:t>AIA</a:t>
            </a:r>
            <a:r>
              <a:rPr lang="en-US" sz="2000" b="1" dirty="0">
                <a:solidFill>
                  <a:schemeClr val="accent6"/>
                </a:solidFill>
                <a:latin typeface="Arial" panose="020B0604020202020204" pitchFamily="34" charset="0"/>
                <a:cs typeface="Arial" panose="020B0604020202020204" pitchFamily="34" charset="0"/>
              </a:rPr>
              <a:t>: </a:t>
            </a:r>
            <a:r>
              <a:rPr lang="en-US" sz="2000" dirty="0">
                <a:solidFill>
                  <a:srgbClr val="666666"/>
                </a:solidFill>
                <a:latin typeface="Arial" panose="020B0604020202020204" pitchFamily="34" charset="0"/>
                <a:cs typeface="Arial" panose="020B0604020202020204" pitchFamily="34" charset="0"/>
              </a:rPr>
              <a:t>For those seeking AIA LU/HSW: You will receive an email with a link allowing access to print your Certificate. </a:t>
            </a:r>
            <a:r>
              <a:rPr lang="en-US" sz="2000" dirty="0" smtClean="0">
                <a:solidFill>
                  <a:srgbClr val="666666"/>
                </a:solidFill>
                <a:latin typeface="Arial" panose="020B0604020202020204" pitchFamily="34" charset="0"/>
                <a:cs typeface="Arial" panose="020B0604020202020204" pitchFamily="34" charset="0"/>
              </a:rPr>
              <a:t>Congratulations, </a:t>
            </a:r>
            <a:r>
              <a:rPr lang="en-US" sz="2000" dirty="0">
                <a:solidFill>
                  <a:srgbClr val="666666"/>
                </a:solidFill>
                <a:latin typeface="Arial" panose="020B0604020202020204" pitchFamily="34" charset="0"/>
                <a:cs typeface="Arial" panose="020B0604020202020204" pitchFamily="34" charset="0"/>
              </a:rPr>
              <a:t>you will have earned </a:t>
            </a:r>
            <a:r>
              <a:rPr lang="en-US" sz="2000" dirty="0" smtClean="0">
                <a:solidFill>
                  <a:srgbClr val="666666"/>
                </a:solidFill>
                <a:latin typeface="Arial" panose="020B0604020202020204" pitchFamily="34" charset="0"/>
                <a:cs typeface="Arial" panose="020B0604020202020204" pitchFamily="34" charset="0"/>
              </a:rPr>
              <a:t>1 LU/HSW credit. </a:t>
            </a:r>
            <a:r>
              <a:rPr lang="en-US" sz="2000" dirty="0">
                <a:solidFill>
                  <a:srgbClr val="666666"/>
                </a:solidFill>
                <a:latin typeface="Arial" panose="020B0604020202020204" pitchFamily="34" charset="0"/>
                <a:cs typeface="Arial" panose="020B0604020202020204" pitchFamily="34" charset="0"/>
              </a:rPr>
              <a:t>If your AIA member number has been inserted into your profile, Simpson Strong-Tie will report your credits on your behalf  to the AIA. No test is required in order to receive HSW credits</a:t>
            </a:r>
            <a:r>
              <a:rPr lang="en-US" sz="2000" dirty="0" smtClean="0">
                <a:solidFill>
                  <a:srgbClr val="666666"/>
                </a:solidFill>
                <a:latin typeface="Arial" panose="020B0604020202020204" pitchFamily="34" charset="0"/>
                <a:cs typeface="Arial" panose="020B0604020202020204" pitchFamily="34" charset="0"/>
              </a:rPr>
              <a:t>.</a:t>
            </a:r>
            <a:endParaRPr lang="en-US" sz="2000" b="1"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b="1" dirty="0">
                <a:solidFill>
                  <a:schemeClr val="accent6"/>
                </a:solidFill>
                <a:latin typeface="Arial" panose="020B0604020202020204" pitchFamily="34" charset="0"/>
                <a:cs typeface="Arial" panose="020B0604020202020204" pitchFamily="34" charset="0"/>
              </a:rPr>
              <a:t>IACET: </a:t>
            </a:r>
            <a:r>
              <a:rPr lang="en-US" sz="20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a:t>
            </a:r>
            <a:r>
              <a:rPr lang="en-US" sz="2000" dirty="0" smtClean="0">
                <a:solidFill>
                  <a:srgbClr val="666666"/>
                </a:solidFill>
                <a:latin typeface="Arial" panose="020B0604020202020204" pitchFamily="34" charset="0"/>
                <a:cs typeface="Arial" panose="020B0604020202020204" pitchFamily="34" charset="0"/>
              </a:rPr>
              <a:t>0.1 CEUs (1 hour of credit). </a:t>
            </a:r>
            <a:r>
              <a:rPr lang="en-US" sz="2000" dirty="0">
                <a:solidFill>
                  <a:srgbClr val="666666"/>
                </a:solidFill>
                <a:latin typeface="Arial" panose="020B0604020202020204" pitchFamily="34" charset="0"/>
                <a:cs typeface="Arial" panose="020B0604020202020204" pitchFamily="34" charset="0"/>
              </a:rPr>
              <a:t>You can then access your Certificate of Completion from the Course Content tab. </a:t>
            </a:r>
            <a:r>
              <a:rPr lang="en-US" sz="2000" dirty="0" smtClean="0">
                <a:solidFill>
                  <a:srgbClr val="666666"/>
                </a:solidFill>
                <a:latin typeface="Arial" panose="020B0604020202020204" pitchFamily="34" charset="0"/>
                <a:cs typeface="Arial" panose="020B0604020202020204" pitchFamily="34" charset="0"/>
              </a:rPr>
              <a:t>You </a:t>
            </a:r>
            <a:r>
              <a:rPr lang="en-US" sz="2000" dirty="0">
                <a:solidFill>
                  <a:srgbClr val="666666"/>
                </a:solidFill>
                <a:latin typeface="Arial" panose="020B0604020202020204" pitchFamily="34" charset="0"/>
                <a:cs typeface="Arial" panose="020B0604020202020204" pitchFamily="34" charset="0"/>
              </a:rPr>
              <a:t>must self-report your credits to your certifying organization or </a:t>
            </a:r>
            <a:r>
              <a:rPr lang="en-US" sz="2000" dirty="0" smtClean="0">
                <a:solidFill>
                  <a:srgbClr val="666666"/>
                </a:solidFill>
                <a:latin typeface="Arial" panose="020B0604020202020204" pitchFamily="34" charset="0"/>
                <a:cs typeface="Arial" panose="020B0604020202020204" pitchFamily="34" charset="0"/>
              </a:rPr>
              <a:t>agency.</a:t>
            </a:r>
            <a:endParaRPr lang="en-US" sz="2000"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dirty="0" smtClean="0">
                <a:solidFill>
                  <a:srgbClr val="666666"/>
                </a:solidFill>
                <a:latin typeface="Arial" panose="020B0604020202020204" pitchFamily="34" charset="0"/>
                <a:cs typeface="Arial" panose="020B0604020202020204" pitchFamily="34" charset="0"/>
              </a:rPr>
              <a:t>If </a:t>
            </a:r>
            <a:r>
              <a:rPr lang="en-US" sz="2000" dirty="0">
                <a:solidFill>
                  <a:srgbClr val="666666"/>
                </a:solidFill>
                <a:latin typeface="Arial" panose="020B0604020202020204" pitchFamily="34" charset="0"/>
                <a:cs typeface="Arial" panose="020B0604020202020204" pitchFamily="34" charset="0"/>
              </a:rPr>
              <a:t>you have questions or need assistance, please contact </a:t>
            </a:r>
            <a:r>
              <a:rPr lang="en-US" sz="2000" dirty="0">
                <a:solidFill>
                  <a:schemeClr val="accent6"/>
                </a:solidFill>
                <a:latin typeface="Arial" panose="020B0604020202020204" pitchFamily="34" charset="0"/>
                <a:cs typeface="Arial" panose="020B0604020202020204" pitchFamily="34" charset="0"/>
              </a:rPr>
              <a:t>training@strongtie.com</a:t>
            </a:r>
            <a:r>
              <a:rPr lang="en-US" sz="2000" dirty="0" smtClean="0">
                <a:solidFill>
                  <a:srgbClr val="666666"/>
                </a:solidFill>
                <a:latin typeface="Arial" panose="020B0604020202020204" pitchFamily="34" charset="0"/>
                <a:cs typeface="Arial" panose="020B0604020202020204" pitchFamily="34" charset="0"/>
              </a:rPr>
              <a:t>.</a:t>
            </a:r>
            <a:endParaRPr lang="en-US" sz="2000" dirty="0">
              <a:solidFill>
                <a:srgbClr val="666666"/>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5875062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Next Steps!</a:t>
            </a:r>
            <a:endParaRPr lang="en-US" dirty="0"/>
          </a:p>
        </p:txBody>
      </p:sp>
      <p:sp>
        <p:nvSpPr>
          <p:cNvPr id="10" name="Rectangle 10"/>
          <p:cNvSpPr>
            <a:spLocks noChangeArrowheads="1"/>
          </p:cNvSpPr>
          <p:nvPr/>
        </p:nvSpPr>
        <p:spPr bwMode="auto">
          <a:xfrm>
            <a:off x="342900" y="1295400"/>
            <a:ext cx="9944100" cy="4739759"/>
          </a:xfrm>
          <a:prstGeom prst="rect">
            <a:avLst/>
          </a:prstGeom>
          <a:noFill/>
          <a:ln w="9525">
            <a:noFill/>
            <a:miter lim="800000"/>
            <a:headEnd/>
            <a:tailEnd/>
          </a:ln>
        </p:spPr>
        <p:txBody>
          <a:bodyPr wrap="square" lIns="0" tIns="0" rIns="0" bIns="0">
            <a:spAutoFit/>
          </a:bodyPr>
          <a:lstStyle/>
          <a:p>
            <a:pPr algn="just" eaLnBrk="0" fontAlgn="base" hangingPunct="0">
              <a:lnSpc>
                <a:spcPct val="120000"/>
              </a:lnSpc>
              <a:spcBef>
                <a:spcPct val="0"/>
              </a:spcBef>
              <a:spcAft>
                <a:spcPts val="1200"/>
              </a:spcAft>
              <a:defRPr/>
            </a:pPr>
            <a:r>
              <a:rPr lang="en-US" sz="2000" b="1" dirty="0" smtClean="0">
                <a:solidFill>
                  <a:schemeClr val="accent6"/>
                </a:solidFill>
                <a:latin typeface="Arial" panose="020B0604020202020204" pitchFamily="34" charset="0"/>
                <a:cs typeface="Arial" panose="020B0604020202020204" pitchFamily="34" charset="0"/>
              </a:rPr>
              <a:t>ICC: </a:t>
            </a:r>
            <a:r>
              <a:rPr lang="en-US" sz="2000" dirty="0">
                <a:solidFill>
                  <a:srgbClr val="666666"/>
                </a:solidFill>
                <a:latin typeface="Arial" panose="020B0604020202020204" pitchFamily="34" charset="0"/>
                <a:cs typeface="Arial" panose="020B0604020202020204" pitchFamily="34" charset="0"/>
              </a:rPr>
              <a:t>For those seeking </a:t>
            </a:r>
            <a:r>
              <a:rPr lang="en-US" sz="2000" dirty="0" smtClean="0">
                <a:solidFill>
                  <a:srgbClr val="666666"/>
                </a:solidFill>
                <a:latin typeface="Arial" panose="020B0604020202020204" pitchFamily="34" charset="0"/>
                <a:cs typeface="Arial" panose="020B0604020202020204" pitchFamily="34" charset="0"/>
              </a:rPr>
              <a:t>ICC CEUs: </a:t>
            </a:r>
            <a:r>
              <a:rPr lang="en-US" sz="2000" dirty="0">
                <a:solidFill>
                  <a:srgbClr val="666666"/>
                </a:solidFill>
                <a:latin typeface="Arial" panose="020B0604020202020204" pitchFamily="34" charset="0"/>
                <a:cs typeface="Arial" panose="020B0604020202020204" pitchFamily="34" charset="0"/>
              </a:rPr>
              <a:t>You will receive an email with a link allowing access to print your Certificate. </a:t>
            </a:r>
            <a:r>
              <a:rPr lang="en-US" sz="2000" dirty="0" smtClean="0">
                <a:solidFill>
                  <a:srgbClr val="666666"/>
                </a:solidFill>
                <a:latin typeface="Arial" panose="020B0604020202020204" pitchFamily="34" charset="0"/>
                <a:cs typeface="Arial" panose="020B0604020202020204" pitchFamily="34" charset="0"/>
              </a:rPr>
              <a:t>Congratulations, </a:t>
            </a:r>
            <a:r>
              <a:rPr lang="en-US" sz="2000" dirty="0">
                <a:solidFill>
                  <a:srgbClr val="666666"/>
                </a:solidFill>
                <a:latin typeface="Arial" panose="020B0604020202020204" pitchFamily="34" charset="0"/>
                <a:cs typeface="Arial" panose="020B0604020202020204" pitchFamily="34" charset="0"/>
              </a:rPr>
              <a:t>you will have earned </a:t>
            </a:r>
            <a:r>
              <a:rPr lang="en-US" sz="2000" dirty="0" smtClean="0">
                <a:solidFill>
                  <a:srgbClr val="666666"/>
                </a:solidFill>
                <a:latin typeface="Arial" panose="020B0604020202020204" pitchFamily="34" charset="0"/>
                <a:cs typeface="Arial" panose="020B0604020202020204" pitchFamily="34" charset="0"/>
              </a:rPr>
              <a:t>0.1 ICC CEU (1 hour of credit). Please make sure your ICC member number has been inserted into your profile. It is your responsibility to self-report your credits to the ICC. Please retain your Completion Certificate for your records.</a:t>
            </a:r>
            <a:endParaRPr lang="en-US" sz="2000" b="1"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b="1" dirty="0">
                <a:solidFill>
                  <a:schemeClr val="accent6"/>
                </a:solidFill>
                <a:latin typeface="Arial" panose="020B0604020202020204" pitchFamily="34" charset="0"/>
                <a:cs typeface="Arial" panose="020B0604020202020204" pitchFamily="34" charset="0"/>
              </a:rPr>
              <a:t>IACET: </a:t>
            </a:r>
            <a:r>
              <a:rPr lang="en-US" sz="20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a:t>
            </a:r>
            <a:r>
              <a:rPr lang="en-US" sz="2000" dirty="0" smtClean="0">
                <a:solidFill>
                  <a:srgbClr val="666666"/>
                </a:solidFill>
                <a:latin typeface="Arial" panose="020B0604020202020204" pitchFamily="34" charset="0"/>
                <a:cs typeface="Arial" panose="020B0604020202020204" pitchFamily="34" charset="0"/>
              </a:rPr>
              <a:t>0.1 CEUs (1 hour of credit). </a:t>
            </a:r>
            <a:r>
              <a:rPr lang="en-US" sz="2000" dirty="0">
                <a:solidFill>
                  <a:srgbClr val="666666"/>
                </a:solidFill>
                <a:latin typeface="Arial" panose="020B0604020202020204" pitchFamily="34" charset="0"/>
                <a:cs typeface="Arial" panose="020B0604020202020204" pitchFamily="34" charset="0"/>
              </a:rPr>
              <a:t>You can then access your Certificate of Completion from the Course Content tab. </a:t>
            </a:r>
            <a:r>
              <a:rPr lang="en-US" sz="2000" dirty="0" smtClean="0">
                <a:solidFill>
                  <a:srgbClr val="666666"/>
                </a:solidFill>
                <a:latin typeface="Arial" panose="020B0604020202020204" pitchFamily="34" charset="0"/>
                <a:cs typeface="Arial" panose="020B0604020202020204" pitchFamily="34" charset="0"/>
              </a:rPr>
              <a:t>You </a:t>
            </a:r>
            <a:r>
              <a:rPr lang="en-US" sz="2000" dirty="0">
                <a:solidFill>
                  <a:srgbClr val="666666"/>
                </a:solidFill>
                <a:latin typeface="Arial" panose="020B0604020202020204" pitchFamily="34" charset="0"/>
                <a:cs typeface="Arial" panose="020B0604020202020204" pitchFamily="34" charset="0"/>
              </a:rPr>
              <a:t>must self-report your credits to your certifying organization or </a:t>
            </a:r>
            <a:r>
              <a:rPr lang="en-US" sz="2000" dirty="0" smtClean="0">
                <a:solidFill>
                  <a:srgbClr val="666666"/>
                </a:solidFill>
                <a:latin typeface="Arial" panose="020B0604020202020204" pitchFamily="34" charset="0"/>
                <a:cs typeface="Arial" panose="020B0604020202020204" pitchFamily="34" charset="0"/>
              </a:rPr>
              <a:t>agency.</a:t>
            </a:r>
            <a:endParaRPr lang="en-US" sz="2000" i="1" dirty="0">
              <a:solidFill>
                <a:srgbClr val="666666"/>
              </a:solidFill>
              <a:latin typeface="Arial" panose="020B0604020202020204" pitchFamily="34" charset="0"/>
              <a:cs typeface="Arial" panose="020B0604020202020204" pitchFamily="34" charset="0"/>
            </a:endParaRPr>
          </a:p>
          <a:p>
            <a:pPr algn="just" eaLnBrk="0" fontAlgn="base" hangingPunct="0">
              <a:lnSpc>
                <a:spcPct val="120000"/>
              </a:lnSpc>
              <a:spcBef>
                <a:spcPct val="0"/>
              </a:spcBef>
              <a:spcAft>
                <a:spcPts val="1200"/>
              </a:spcAft>
              <a:defRPr/>
            </a:pPr>
            <a:r>
              <a:rPr lang="en-US" sz="2000" dirty="0" smtClean="0">
                <a:solidFill>
                  <a:srgbClr val="666666"/>
                </a:solidFill>
                <a:latin typeface="Arial" panose="020B0604020202020204" pitchFamily="34" charset="0"/>
                <a:cs typeface="Arial" panose="020B0604020202020204" pitchFamily="34" charset="0"/>
              </a:rPr>
              <a:t>If </a:t>
            </a:r>
            <a:r>
              <a:rPr lang="en-US" sz="2000" dirty="0">
                <a:solidFill>
                  <a:srgbClr val="666666"/>
                </a:solidFill>
                <a:latin typeface="Arial" panose="020B0604020202020204" pitchFamily="34" charset="0"/>
                <a:cs typeface="Arial" panose="020B0604020202020204" pitchFamily="34" charset="0"/>
              </a:rPr>
              <a:t>you have questions or need assistance, please contact </a:t>
            </a:r>
            <a:r>
              <a:rPr lang="en-US" sz="2000" dirty="0">
                <a:solidFill>
                  <a:schemeClr val="accent6"/>
                </a:solidFill>
                <a:latin typeface="Arial" panose="020B0604020202020204" pitchFamily="34" charset="0"/>
                <a:cs typeface="Arial" panose="020B0604020202020204" pitchFamily="34" charset="0"/>
              </a:rPr>
              <a:t>training@strongtie.com</a:t>
            </a:r>
            <a:r>
              <a:rPr lang="en-US" sz="2000" dirty="0" smtClean="0">
                <a:solidFill>
                  <a:srgbClr val="666666"/>
                </a:solidFill>
                <a:latin typeface="Arial" panose="020B0604020202020204" pitchFamily="34" charset="0"/>
                <a:cs typeface="Arial" panose="020B0604020202020204" pitchFamily="34" charset="0"/>
              </a:rPr>
              <a:t>.</a:t>
            </a:r>
            <a:endParaRPr lang="en-US" sz="2000" dirty="0">
              <a:solidFill>
                <a:srgbClr val="666666"/>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137502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latin typeface="Arial Black" panose="020B0A04020102020204" pitchFamily="34" charset="0"/>
              </a:rPr>
              <a:t>Credit Information, cont.</a:t>
            </a:r>
          </a:p>
        </p:txBody>
      </p:sp>
      <p:sp>
        <p:nvSpPr>
          <p:cNvPr id="6" name="Rectangle 5"/>
          <p:cNvSpPr/>
          <p:nvPr/>
        </p:nvSpPr>
        <p:spPr>
          <a:xfrm>
            <a:off x="0" y="1327152"/>
            <a:ext cx="12192000" cy="4949392"/>
          </a:xfrm>
          <a:prstGeom prst="rect">
            <a:avLst/>
          </a:prstGeom>
          <a:solidFill>
            <a:srgbClr val="E5E5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95007" y="1327152"/>
            <a:ext cx="6616557" cy="4949393"/>
          </a:xfrm>
          <a:prstGeom prst="rect">
            <a:avLst/>
          </a:prstGeom>
        </p:spPr>
      </p:pic>
      <p:cxnSp>
        <p:nvCxnSpPr>
          <p:cNvPr id="8" name="Straight Connector 7"/>
          <p:cNvCxnSpPr/>
          <p:nvPr/>
        </p:nvCxnSpPr>
        <p:spPr>
          <a:xfrm>
            <a:off x="0" y="6276545"/>
            <a:ext cx="12192000"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8365" y="1327152"/>
            <a:ext cx="12192000"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10" name="Left Arrow 9"/>
          <p:cNvSpPr/>
          <p:nvPr/>
        </p:nvSpPr>
        <p:spPr>
          <a:xfrm>
            <a:off x="6913705" y="4939002"/>
            <a:ext cx="571500" cy="326571"/>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1" name="Rectangle 10"/>
          <p:cNvSpPr/>
          <p:nvPr/>
        </p:nvSpPr>
        <p:spPr>
          <a:xfrm>
            <a:off x="7803448" y="4794078"/>
            <a:ext cx="3672840" cy="1007158"/>
          </a:xfrm>
          <a:prstGeom prst="rect">
            <a:avLst/>
          </a:prstGeom>
          <a:solidFill>
            <a:srgbClr val="FFFFFF"/>
          </a:solidFill>
          <a:ln w="19050">
            <a:solidFill>
              <a:schemeClr val="accent6"/>
            </a:solidFill>
          </a:ln>
          <a:effectLst>
            <a:outerShdw blurRad="127000" dist="38100" dir="2700000" rotWithShape="0">
              <a:srgbClr val="000000">
                <a:alpha val="20000"/>
              </a:srgbClr>
            </a:outerShdw>
          </a:effectLst>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sz="20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cs typeface="Arial" panose="020B0604020202020204" pitchFamily="34" charset="0"/>
              </a:rPr>
              <a:t>CLICK this</a:t>
            </a:r>
            <a:r>
              <a:rPr kumimoji="0" lang="en-US" sz="2000" b="0" i="0" u="none" strike="noStrike" kern="0" cap="none" spc="0" normalizeH="0" noProof="0" dirty="0" smtClean="0">
                <a:ln>
                  <a:noFill/>
                </a:ln>
                <a:solidFill>
                  <a:schemeClr val="tx1">
                    <a:lumMod val="75000"/>
                    <a:lumOff val="25000"/>
                  </a:schemeClr>
                </a:solidFill>
                <a:effectLst/>
                <a:uLnTx/>
                <a:uFillTx/>
                <a:latin typeface="Arial" panose="020B0604020202020204" pitchFamily="34" charset="0"/>
                <a:cs typeface="Arial" panose="020B0604020202020204" pitchFamily="34" charset="0"/>
              </a:rPr>
              <a:t> link to open your</a:t>
            </a:r>
            <a:r>
              <a:rPr kumimoji="0" lang="en-US" sz="20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cs typeface="Arial" panose="020B0604020202020204" pitchFamily="34" charset="0"/>
              </a:rPr>
              <a:t> </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cs typeface="Arial" panose="020B0604020202020204" pitchFamily="34" charset="0"/>
              </a:rPr>
              <a:t>Attendance Certificate</a:t>
            </a:r>
            <a:r>
              <a:rPr kumimoji="0" lang="en-US" sz="2000" b="0" i="0" u="none" strike="noStrike" kern="0" cap="none" spc="0" normalizeH="0" baseline="0" noProof="0" dirty="0" smtClean="0">
                <a:ln>
                  <a:noFill/>
                </a:ln>
                <a:solidFill>
                  <a:schemeClr val="tx1">
                    <a:lumMod val="75000"/>
                    <a:lumOff val="25000"/>
                  </a:schemeClr>
                </a:solidFill>
                <a:effectLst/>
                <a:uLnTx/>
                <a:uFillTx/>
                <a:latin typeface="Arial" panose="020B0604020202020204" pitchFamily="34" charset="0"/>
                <a:cs typeface="Arial" panose="020B0604020202020204" pitchFamily="34" charset="0"/>
              </a:rPr>
              <a:t> </a:t>
            </a:r>
          </a:p>
        </p:txBody>
      </p:sp>
      <p:sp>
        <p:nvSpPr>
          <p:cNvPr id="3" name="Content Placeholder 2"/>
          <p:cNvSpPr>
            <a:spLocks noGrp="1"/>
          </p:cNvSpPr>
          <p:nvPr>
            <p:ph idx="1"/>
          </p:nvPr>
        </p:nvSpPr>
        <p:spPr/>
        <p:txBody>
          <a:bodyPr/>
          <a:lstStyle/>
          <a:p>
            <a:endParaRPr lang="en-US" dirty="0"/>
          </a:p>
        </p:txBody>
      </p:sp>
    </p:spTree>
    <p:custDataLst>
      <p:tags r:id="rId1"/>
    </p:custDataLst>
    <p:extLst>
      <p:ext uri="{BB962C8B-B14F-4D97-AF65-F5344CB8AC3E}">
        <p14:creationId xmlns:p14="http://schemas.microsoft.com/office/powerpoint/2010/main" val="21476077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the Test for CEUs</a:t>
            </a:r>
          </a:p>
        </p:txBody>
      </p:sp>
      <p:sp>
        <p:nvSpPr>
          <p:cNvPr id="3" name="Content Placeholder 2"/>
          <p:cNvSpPr>
            <a:spLocks noGrp="1"/>
          </p:cNvSpPr>
          <p:nvPr>
            <p:ph idx="1"/>
          </p:nvPr>
        </p:nvSpPr>
        <p:spPr/>
        <p:txBody>
          <a:bodyPr/>
          <a:lstStyle/>
          <a:p>
            <a:endParaRPr lang="en-US"/>
          </a:p>
        </p:txBody>
      </p:sp>
      <p:sp>
        <p:nvSpPr>
          <p:cNvPr id="4" name="Content Placeholder 3"/>
          <p:cNvSpPr>
            <a:spLocks noGrp="1"/>
          </p:cNvSpPr>
          <p:nvPr>
            <p:ph idx="10"/>
          </p:nvPr>
        </p:nvSpPr>
        <p:spPr/>
        <p:txBody>
          <a:bodyPr/>
          <a:lstStyle/>
          <a:p>
            <a:endParaRPr lang="en-US"/>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08933" y="1295400"/>
            <a:ext cx="5055693" cy="4952999"/>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9425" y="2167910"/>
            <a:ext cx="4133349" cy="1445967"/>
          </a:xfrm>
          <a:prstGeom prst="rect">
            <a:avLst/>
          </a:prstGeom>
          <a:ln w="28575">
            <a:solidFill>
              <a:schemeClr val="accent6"/>
            </a:solidFill>
          </a:ln>
          <a:effectLst>
            <a:outerShdw blurRad="127000" dist="38100" dir="2700000" algn="tl" rotWithShape="0">
              <a:prstClr val="black">
                <a:alpha val="20000"/>
              </a:prstClr>
            </a:outerShdw>
          </a:effectLst>
        </p:spPr>
      </p:pic>
      <p:sp>
        <p:nvSpPr>
          <p:cNvPr id="7" name="Rectangle 6"/>
          <p:cNvSpPr/>
          <p:nvPr/>
        </p:nvSpPr>
        <p:spPr>
          <a:xfrm>
            <a:off x="7994215" y="2603224"/>
            <a:ext cx="2261937" cy="818147"/>
          </a:xfrm>
          <a:prstGeom prst="rect">
            <a:avLst/>
          </a:prstGeom>
          <a:noFill/>
          <a:ln w="12700">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a:off x="5152426" y="2167910"/>
            <a:ext cx="2841789" cy="435314"/>
          </a:xfrm>
          <a:prstGeom prst="line">
            <a:avLst/>
          </a:prstGeom>
          <a:ln>
            <a:solidFill>
              <a:schemeClr val="accent6"/>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5152426" y="3421371"/>
            <a:ext cx="2841789" cy="189728"/>
          </a:xfrm>
          <a:prstGeom prst="line">
            <a:avLst/>
          </a:prstGeom>
          <a:ln>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bwMode="auto">
          <a:xfrm>
            <a:off x="342901" y="4172176"/>
            <a:ext cx="5486399" cy="1634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pPr algn="ctr">
              <a:lnSpc>
                <a:spcPct val="120000"/>
              </a:lnSpc>
            </a:pPr>
            <a:r>
              <a:rPr kumimoji="1" lang="en-US" sz="2400" dirty="0" smtClean="0">
                <a:solidFill>
                  <a:schemeClr val="tx1">
                    <a:lumMod val="75000"/>
                    <a:lumOff val="25000"/>
                  </a:schemeClr>
                </a:solidFill>
                <a:latin typeface="Arial" panose="020B0604020202020204" pitchFamily="34" charset="0"/>
                <a:cs typeface="Arial" panose="020B0604020202020204" pitchFamily="34" charset="0"/>
              </a:rPr>
              <a:t>In order to earn credits, </a:t>
            </a:r>
          </a:p>
          <a:p>
            <a:pPr algn="ctr">
              <a:lnSpc>
                <a:spcPct val="120000"/>
              </a:lnSpc>
            </a:pPr>
            <a:r>
              <a:rPr kumimoji="1" lang="en-US" sz="2400" dirty="0">
                <a:solidFill>
                  <a:schemeClr val="tx1">
                    <a:lumMod val="75000"/>
                    <a:lumOff val="25000"/>
                  </a:schemeClr>
                </a:solidFill>
                <a:latin typeface="Arial" panose="020B0604020202020204" pitchFamily="34" charset="0"/>
                <a:cs typeface="Arial" panose="020B0604020202020204" pitchFamily="34" charset="0"/>
              </a:rPr>
              <a:t>y</a:t>
            </a:r>
            <a:r>
              <a:rPr kumimoji="1" lang="en-US" sz="2400" dirty="0" smtClean="0">
                <a:solidFill>
                  <a:schemeClr val="tx1">
                    <a:lumMod val="75000"/>
                    <a:lumOff val="25000"/>
                  </a:schemeClr>
                </a:solidFill>
                <a:latin typeface="Arial" panose="020B0604020202020204" pitchFamily="34" charset="0"/>
                <a:cs typeface="Arial" panose="020B0604020202020204" pitchFamily="34" charset="0"/>
              </a:rPr>
              <a:t>ou will need to pass the test.</a:t>
            </a:r>
          </a:p>
          <a:p>
            <a:pPr algn="ctr">
              <a:lnSpc>
                <a:spcPct val="120000"/>
              </a:lnSpc>
              <a:spcBef>
                <a:spcPts val="1800"/>
              </a:spcBef>
            </a:pPr>
            <a:r>
              <a:rPr kumimoji="1" lang="en-US" sz="2800" dirty="0" smtClean="0">
                <a:solidFill>
                  <a:schemeClr val="tx1">
                    <a:lumMod val="75000"/>
                    <a:lumOff val="25000"/>
                  </a:schemeClr>
                </a:solidFill>
                <a:latin typeface="Arial" panose="020B0604020202020204" pitchFamily="34" charset="0"/>
                <a:cs typeface="Arial" panose="020B0604020202020204" pitchFamily="34" charset="0"/>
              </a:rPr>
              <a:t>Click the </a:t>
            </a:r>
            <a:r>
              <a:rPr kumimoji="1" lang="en-US" sz="2800" u="sng" dirty="0" smtClean="0">
                <a:solidFill>
                  <a:schemeClr val="accent6"/>
                </a:solidFill>
                <a:latin typeface="Arial" panose="020B0604020202020204" pitchFamily="34" charset="0"/>
                <a:cs typeface="Arial" panose="020B0604020202020204" pitchFamily="34" charset="0"/>
              </a:rPr>
              <a:t>Your Workshop</a:t>
            </a:r>
            <a:r>
              <a:rPr kumimoji="1" lang="en-US" sz="2800" dirty="0" smtClean="0">
                <a:solidFill>
                  <a:schemeClr val="accent6"/>
                </a:solidFill>
                <a:latin typeface="Arial" panose="020B0604020202020204" pitchFamily="34" charset="0"/>
                <a:cs typeface="Arial" panose="020B0604020202020204" pitchFamily="34" charset="0"/>
              </a:rPr>
              <a:t> </a:t>
            </a:r>
            <a:r>
              <a:rPr kumimoji="1" lang="en-US" sz="2800" dirty="0" smtClean="0">
                <a:solidFill>
                  <a:schemeClr val="tx1">
                    <a:lumMod val="75000"/>
                    <a:lumOff val="25000"/>
                  </a:schemeClr>
                </a:solidFill>
                <a:latin typeface="Arial" panose="020B0604020202020204" pitchFamily="34" charset="0"/>
                <a:cs typeface="Arial" panose="020B0604020202020204" pitchFamily="34" charset="0"/>
              </a:rPr>
              <a:t>link.</a:t>
            </a:r>
            <a:endParaRPr kumimoji="1" lang="en-US" sz="2800" dirty="0">
              <a:solidFill>
                <a:schemeClr val="tx1">
                  <a:lumMod val="75000"/>
                  <a:lumOff val="25000"/>
                </a:schemeClr>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5988298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Stronger Roof Solutions</a:t>
            </a:r>
            <a:endParaRPr lang="en-US" dirty="0"/>
          </a:p>
        </p:txBody>
      </p:sp>
      <p:sp>
        <p:nvSpPr>
          <p:cNvPr id="5" name="Text Placeholder 4"/>
          <p:cNvSpPr>
            <a:spLocks noGrp="1"/>
          </p:cNvSpPr>
          <p:nvPr>
            <p:ph idx="1"/>
          </p:nvPr>
        </p:nvSpPr>
        <p:spPr>
          <a:xfrm>
            <a:off x="611718" y="1309899"/>
            <a:ext cx="5789082" cy="4843463"/>
          </a:xfrm>
        </p:spPr>
        <p:txBody>
          <a:bodyPr lIns="0" tIns="0" rIns="0" bIns="0"/>
          <a:lstStyle/>
          <a:p>
            <a:pPr marL="0" indent="0">
              <a:buNone/>
            </a:pPr>
            <a:r>
              <a:rPr lang="en-US" sz="3200" b="1" dirty="0" smtClean="0">
                <a:solidFill>
                  <a:schemeClr val="accent5"/>
                </a:solidFill>
              </a:rPr>
              <a:t>Stronger Roof Solutions</a:t>
            </a:r>
            <a:endParaRPr lang="en-US" sz="3200" b="1" dirty="0">
              <a:solidFill>
                <a:schemeClr val="accent5"/>
              </a:solidFill>
            </a:endParaRPr>
          </a:p>
          <a:p>
            <a:pPr marL="380990" indent="-380990"/>
            <a:r>
              <a:rPr lang="en-US" sz="2400" dirty="0"/>
              <a:t>Simplify complicated connections.</a:t>
            </a:r>
          </a:p>
          <a:p>
            <a:pPr marL="380990" indent="-380990"/>
            <a:r>
              <a:rPr lang="en-US" sz="2400" dirty="0"/>
              <a:t>Design and build a cost-effective and </a:t>
            </a:r>
            <a:r>
              <a:rPr lang="en-US" sz="2400" dirty="0" smtClean="0"/>
              <a:t>resilient </a:t>
            </a:r>
            <a:r>
              <a:rPr lang="en-US" sz="2400" dirty="0"/>
              <a:t>stick-frame roof </a:t>
            </a:r>
            <a:r>
              <a:rPr lang="en-US" sz="2400" dirty="0" smtClean="0"/>
              <a:t>using our: </a:t>
            </a:r>
          </a:p>
          <a:p>
            <a:pPr marL="792460" lvl="1" indent="-380990">
              <a:buClr>
                <a:schemeClr val="accent1"/>
              </a:buClr>
              <a:buFont typeface="Wingdings" panose="05000000000000000000" pitchFamily="2" charset="2"/>
              <a:buChar char="ü"/>
            </a:pPr>
            <a:r>
              <a:rPr lang="en-US" sz="2400" dirty="0" smtClean="0"/>
              <a:t>LSSJ </a:t>
            </a:r>
            <a:r>
              <a:rPr lang="en-US" sz="2400" dirty="0"/>
              <a:t>adjustable jack </a:t>
            </a:r>
            <a:r>
              <a:rPr lang="en-US" sz="2400" dirty="0" smtClean="0"/>
              <a:t>hangers</a:t>
            </a:r>
          </a:p>
          <a:p>
            <a:pPr marL="792460" lvl="1" indent="-380990">
              <a:buClr>
                <a:schemeClr val="accent1"/>
              </a:buClr>
              <a:buFont typeface="Wingdings" panose="05000000000000000000" pitchFamily="2" charset="2"/>
              <a:buChar char="ü"/>
            </a:pPr>
            <a:r>
              <a:rPr lang="en-US" sz="2400" dirty="0" smtClean="0"/>
              <a:t>HHRC </a:t>
            </a:r>
            <a:r>
              <a:rPr lang="en-US" sz="2400" dirty="0"/>
              <a:t>hip-ridge connectors </a:t>
            </a:r>
            <a:endParaRPr lang="en-US" sz="2400" dirty="0" smtClean="0"/>
          </a:p>
          <a:p>
            <a:pPr marL="792460" lvl="1" indent="-380990">
              <a:buClr>
                <a:schemeClr val="accent1"/>
              </a:buClr>
              <a:buFont typeface="Wingdings" panose="05000000000000000000" pitchFamily="2" charset="2"/>
              <a:buChar char="ü"/>
            </a:pPr>
            <a:r>
              <a:rPr lang="en-US" sz="2400" dirty="0" smtClean="0"/>
              <a:t>LRU </a:t>
            </a:r>
            <a:r>
              <a:rPr lang="en-US" sz="2400" dirty="0"/>
              <a:t>rafter hangers.</a:t>
            </a:r>
          </a:p>
          <a:p>
            <a:pPr marL="380990" indent="-380990"/>
            <a:r>
              <a:rPr lang="en-US" sz="2400" dirty="0"/>
              <a:t>Quick and simple installation makes it easy to meet code and pass inspection.</a:t>
            </a:r>
          </a:p>
          <a:p>
            <a:pPr marL="0" indent="0">
              <a:buNone/>
            </a:pPr>
            <a:endParaRPr lang="en-US" dirty="0"/>
          </a:p>
        </p:txBody>
      </p:sp>
      <p:sp>
        <p:nvSpPr>
          <p:cNvPr id="3" name="Slide Number Placeholder 2"/>
          <p:cNvSpPr>
            <a:spLocks noGrp="1"/>
          </p:cNvSpPr>
          <p:nvPr>
            <p:ph type="sldNum" sz="quarter" idx="4294967295"/>
          </p:nvPr>
        </p:nvSpPr>
        <p:spPr>
          <a:xfrm>
            <a:off x="0" y="6356350"/>
            <a:ext cx="498475" cy="365125"/>
          </a:xfrm>
          <a:prstGeom prst="rect">
            <a:avLst/>
          </a:prstGeom>
        </p:spPr>
        <p:txBody>
          <a:bodyPr/>
          <a:lstStyle/>
          <a:p>
            <a:pPr defTabSz="609570" eaLnBrk="1" fontAlgn="auto" hangingPunct="1">
              <a:spcBef>
                <a:spcPts val="0"/>
              </a:spcBef>
              <a:spcAft>
                <a:spcPts val="0"/>
              </a:spcAft>
              <a:defRPr/>
            </a:pPr>
            <a:fld id="{FAE8C8BA-9436-1B4F-B169-04B0B5566D9D}" type="slidenum">
              <a:rPr lang="en-US"/>
              <a:pPr defTabSz="609570" eaLnBrk="1" fontAlgn="auto" hangingPunct="1">
                <a:spcBef>
                  <a:spcPts val="0"/>
                </a:spcBef>
                <a:spcAft>
                  <a:spcPts val="0"/>
                </a:spcAft>
                <a:defRPr/>
              </a:pPr>
              <a:t>66</a:t>
            </a:fld>
            <a:endParaRPr lang="en-US" dirty="0"/>
          </a:p>
        </p:txBody>
      </p:sp>
      <p:pic>
        <p:nvPicPr>
          <p:cNvPr id="27652" name="Picture 4" descr="SSTM-STRONGROOF17C_9x10_3-4_LoRes.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869345" y="1344706"/>
            <a:ext cx="3832675" cy="4579337"/>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5640642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LSSJ Hanger</a:t>
            </a:r>
            <a:endParaRPr lang="en-US" dirty="0"/>
          </a:p>
        </p:txBody>
      </p:sp>
      <p:sp>
        <p:nvSpPr>
          <p:cNvPr id="3" name="Slide Number Placeholder 2"/>
          <p:cNvSpPr>
            <a:spLocks noGrp="1"/>
          </p:cNvSpPr>
          <p:nvPr>
            <p:ph type="sldNum" sz="quarter" idx="4294967295"/>
          </p:nvPr>
        </p:nvSpPr>
        <p:spPr>
          <a:xfrm>
            <a:off x="0" y="6356350"/>
            <a:ext cx="498475" cy="365125"/>
          </a:xfrm>
          <a:prstGeom prst="rect">
            <a:avLst/>
          </a:prstGeom>
        </p:spPr>
        <p:txBody>
          <a:bodyPr/>
          <a:lstStyle/>
          <a:p>
            <a:pPr defTabSz="609570" eaLnBrk="1" fontAlgn="auto" hangingPunct="1">
              <a:spcBef>
                <a:spcPts val="0"/>
              </a:spcBef>
              <a:spcAft>
                <a:spcPts val="0"/>
              </a:spcAft>
              <a:defRPr/>
            </a:pPr>
            <a:fld id="{FAE8C8BA-9436-1B4F-B169-04B0B5566D9D}" type="slidenum">
              <a:rPr lang="en-US"/>
              <a:pPr defTabSz="609570" eaLnBrk="1" fontAlgn="auto" hangingPunct="1">
                <a:spcBef>
                  <a:spcPts val="0"/>
                </a:spcBef>
                <a:spcAft>
                  <a:spcPts val="0"/>
                </a:spcAft>
                <a:defRPr/>
              </a:pPr>
              <a:t>67</a:t>
            </a:fld>
            <a:endParaRPr lang="en-US" dirty="0"/>
          </a:p>
        </p:txBody>
      </p:sp>
      <p:pic>
        <p:nvPicPr>
          <p:cNvPr id="13314" name="Picture 2" descr="LSSJ26LZ"/>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195344" y="1473200"/>
            <a:ext cx="3952268" cy="4707196"/>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bwMode="auto">
          <a:xfrm>
            <a:off x="624420" y="1305344"/>
            <a:ext cx="5789080" cy="4364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lang="en-US" sz="3200" b="1" dirty="0">
                <a:solidFill>
                  <a:schemeClr val="accent5"/>
                </a:solidFill>
                <a:latin typeface="Arial" panose="020B0604020202020204" pitchFamily="34" charset="0"/>
                <a:cs typeface="Arial" panose="020B0604020202020204" pitchFamily="34" charset="0"/>
              </a:rPr>
              <a:t>LSSJ </a:t>
            </a:r>
            <a:r>
              <a:rPr lang="en-US" sz="3200" b="1" dirty="0" smtClean="0">
                <a:solidFill>
                  <a:schemeClr val="accent5"/>
                </a:solidFill>
                <a:latin typeface="Arial" panose="020B0604020202020204" pitchFamily="34" charset="0"/>
                <a:cs typeface="Arial" panose="020B0604020202020204" pitchFamily="34" charset="0"/>
              </a:rPr>
              <a:t>Hanger</a:t>
            </a:r>
            <a:endParaRPr lang="en-US" sz="3200" dirty="0">
              <a:solidFill>
                <a:schemeClr val="accent5"/>
              </a:solidFill>
              <a:latin typeface="Arial" panose="020B0604020202020204" pitchFamily="34" charset="0"/>
              <a:cs typeface="Arial" panose="020B0604020202020204" pitchFamily="34" charset="0"/>
            </a:endParaRPr>
          </a:p>
          <a:p>
            <a:pPr marL="380990" indent="-380990">
              <a:lnSpc>
                <a:spcPct val="120000"/>
              </a:lnSpc>
              <a:spcBef>
                <a:spcPts val="400"/>
              </a:spcBef>
              <a:spcAft>
                <a:spcPts val="400"/>
              </a:spcAft>
              <a:buFont typeface="Arial" panose="020B0604020202020204" pitchFamily="34" charset="0"/>
              <a:buChar char="•"/>
            </a:pPr>
            <a:r>
              <a:rPr lang="en-US" sz="2400" dirty="0" smtClean="0">
                <a:solidFill>
                  <a:schemeClr val="bg2"/>
                </a:solidFill>
                <a:latin typeface="Arial" panose="020B0604020202020204" pitchFamily="34" charset="0"/>
                <a:cs typeface="Arial" panose="020B0604020202020204" pitchFamily="34" charset="0"/>
              </a:rPr>
              <a:t>Ideal for attaching jack rafters to hip members.</a:t>
            </a:r>
          </a:p>
          <a:p>
            <a:pPr marL="380990" indent="-380990">
              <a:lnSpc>
                <a:spcPct val="120000"/>
              </a:lnSpc>
              <a:spcBef>
                <a:spcPts val="400"/>
              </a:spcBef>
              <a:spcAft>
                <a:spcPts val="400"/>
              </a:spcAft>
              <a:buFont typeface="Arial" panose="020B0604020202020204" pitchFamily="34" charset="0"/>
              <a:buChar char="•"/>
            </a:pPr>
            <a:r>
              <a:rPr lang="en-US" sz="2400" dirty="0" smtClean="0">
                <a:solidFill>
                  <a:schemeClr val="bg2"/>
                </a:solidFill>
                <a:latin typeface="Arial" panose="020B0604020202020204" pitchFamily="34" charset="0"/>
                <a:cs typeface="Arial" panose="020B0604020202020204" pitchFamily="34" charset="0"/>
              </a:rPr>
              <a:t>Quick </a:t>
            </a:r>
            <a:r>
              <a:rPr lang="en-US" sz="2400" dirty="0">
                <a:solidFill>
                  <a:schemeClr val="bg2"/>
                </a:solidFill>
                <a:latin typeface="Arial" panose="020B0604020202020204" pitchFamily="34" charset="0"/>
                <a:cs typeface="Arial" panose="020B0604020202020204" pitchFamily="34" charset="0"/>
              </a:rPr>
              <a:t>and intuitive installation, resulting in lower labor costs. </a:t>
            </a:r>
          </a:p>
          <a:p>
            <a:pPr marL="380990" indent="-380990">
              <a:lnSpc>
                <a:spcPct val="120000"/>
              </a:lnSpc>
              <a:spcBef>
                <a:spcPts val="400"/>
              </a:spcBef>
              <a:spcAft>
                <a:spcPts val="400"/>
              </a:spcAft>
              <a:buFont typeface="Arial" panose="020B0604020202020204" pitchFamily="34" charset="0"/>
              <a:buChar char="•"/>
            </a:pPr>
            <a:r>
              <a:rPr lang="en-US" sz="2400" dirty="0">
                <a:solidFill>
                  <a:schemeClr val="bg2"/>
                </a:solidFill>
                <a:latin typeface="Arial" panose="020B0604020202020204" pitchFamily="34" charset="0"/>
                <a:cs typeface="Arial" panose="020B0604020202020204" pitchFamily="34" charset="0"/>
              </a:rPr>
              <a:t>The versatile, hinged seat is easily field-adjustable to typical rafter slopes, with a maximum slope of </a:t>
            </a:r>
            <a:r>
              <a:rPr lang="en-US" sz="2400" dirty="0" smtClean="0">
                <a:solidFill>
                  <a:schemeClr val="bg2"/>
                </a:solidFill>
                <a:latin typeface="Arial" panose="020B0604020202020204" pitchFamily="34" charset="0"/>
                <a:cs typeface="Arial" panose="020B0604020202020204" pitchFamily="34" charset="0"/>
              </a:rPr>
              <a:t>12:12.</a:t>
            </a:r>
            <a:endParaRPr lang="en-US" sz="2400" dirty="0">
              <a:solidFill>
                <a:schemeClr val="bg2"/>
              </a:solidFill>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6401451" y="1334103"/>
            <a:ext cx="5180952" cy="4825397"/>
          </a:xfrm>
        </p:spPr>
      </p:pic>
    </p:spTree>
    <p:custDataLst>
      <p:tags r:id="rId1"/>
    </p:custDataLst>
    <p:extLst>
      <p:ext uri="{BB962C8B-B14F-4D97-AF65-F5344CB8AC3E}">
        <p14:creationId xmlns:p14="http://schemas.microsoft.com/office/powerpoint/2010/main" val="536702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2" fill="hold"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1+ppt_w/2"/>
                                          </p:val>
                                        </p:tav>
                                      </p:tavLst>
                                    </p:anim>
                                    <p:anim calcmode="lin" valueType="num">
                                      <p:cBhvr additive="base">
                                        <p:cTn id="7" dur="500"/>
                                        <p:tgtEl>
                                          <p:spTgt spid="5"/>
                                        </p:tgtEl>
                                        <p:attrNameLst>
                                          <p:attrName>ppt_y</p:attrName>
                                        </p:attrNameLst>
                                      </p:cBhvr>
                                      <p:tavLst>
                                        <p:tav tm="0">
                                          <p:val>
                                            <p:strVal val="ppt_y"/>
                                          </p:val>
                                        </p:tav>
                                        <p:tav tm="100000">
                                          <p:val>
                                            <p:strVal val="ppt_y"/>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HHRC Hip-Ridge Connector</a:t>
            </a:r>
          </a:p>
        </p:txBody>
      </p:sp>
      <p:sp>
        <p:nvSpPr>
          <p:cNvPr id="3" name="Content Placeholder 2"/>
          <p:cNvSpPr>
            <a:spLocks noGrp="1"/>
          </p:cNvSpPr>
          <p:nvPr>
            <p:ph idx="1"/>
          </p:nvPr>
        </p:nvSpPr>
        <p:spPr>
          <a:xfrm>
            <a:off x="624420" y="1305344"/>
            <a:ext cx="5302249" cy="4843463"/>
          </a:xfrm>
        </p:spPr>
        <p:txBody>
          <a:bodyPr lIns="0" tIns="0" rIns="0" bIns="0"/>
          <a:lstStyle/>
          <a:p>
            <a:pPr marL="0" indent="0">
              <a:buNone/>
            </a:pPr>
            <a:r>
              <a:rPr lang="en-US" sz="3200" b="1" dirty="0" smtClean="0">
                <a:solidFill>
                  <a:schemeClr val="accent5"/>
                </a:solidFill>
              </a:rPr>
              <a:t>HHRC</a:t>
            </a:r>
          </a:p>
          <a:p>
            <a:pPr marL="349250" indent="-349250">
              <a:lnSpc>
                <a:spcPct val="120000"/>
              </a:lnSpc>
              <a:spcBef>
                <a:spcPts val="400"/>
              </a:spcBef>
              <a:spcAft>
                <a:spcPts val="400"/>
              </a:spcAft>
            </a:pPr>
            <a:r>
              <a:rPr lang="en-US" sz="2400" dirty="0" smtClean="0"/>
              <a:t>A </a:t>
            </a:r>
            <a:r>
              <a:rPr lang="en-US" sz="2400" dirty="0"/>
              <a:t>heavy, </a:t>
            </a:r>
            <a:r>
              <a:rPr lang="en-US" sz="2400" dirty="0" smtClean="0"/>
              <a:t>field slope-able </a:t>
            </a:r>
            <a:r>
              <a:rPr lang="en-US" sz="2400" dirty="0"/>
              <a:t>connector that attaches hip and roof beams to the end of a ridge </a:t>
            </a:r>
            <a:r>
              <a:rPr lang="en-US" sz="2400" dirty="0" smtClean="0"/>
              <a:t>beam</a:t>
            </a:r>
            <a:endParaRPr lang="en-US" sz="2400" dirty="0"/>
          </a:p>
          <a:p>
            <a:pPr marL="349250" indent="-349250">
              <a:lnSpc>
                <a:spcPct val="120000"/>
              </a:lnSpc>
              <a:spcBef>
                <a:spcPts val="400"/>
              </a:spcBef>
              <a:spcAft>
                <a:spcPts val="400"/>
              </a:spcAft>
            </a:pPr>
            <a:r>
              <a:rPr lang="en-US" sz="2400" dirty="0"/>
              <a:t>Installs with Strong-Drive</a:t>
            </a:r>
            <a:r>
              <a:rPr lang="en-US" sz="2400" baseline="30000" dirty="0"/>
              <a:t>®</a:t>
            </a:r>
            <a:r>
              <a:rPr lang="en-US" sz="2400" dirty="0"/>
              <a:t> SD Connector screws </a:t>
            </a:r>
            <a:r>
              <a:rPr lang="en-US" sz="2400" dirty="0" smtClean="0"/>
              <a:t>(</a:t>
            </a:r>
            <a:r>
              <a:rPr lang="en-US" sz="2400" dirty="0"/>
              <a:t>included with each connector</a:t>
            </a:r>
            <a:r>
              <a:rPr lang="en-US" sz="2400" dirty="0" smtClean="0"/>
              <a:t>)</a:t>
            </a:r>
            <a:endParaRPr lang="en-US" sz="2400" dirty="0"/>
          </a:p>
          <a:p>
            <a:endParaRPr lang="en-US" dirty="0"/>
          </a:p>
        </p:txBody>
      </p:sp>
      <p:pic>
        <p:nvPicPr>
          <p:cNvPr id="5" name="Picture 4" descr="HHRC4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85815" y="1351570"/>
            <a:ext cx="5079841" cy="4819045"/>
          </a:xfrm>
          <a:prstGeom prst="rect">
            <a:avLst/>
          </a:prstGeom>
          <a:noFill/>
          <a:extLst>
            <a:ext uri="{909E8E84-426E-40DD-AFC4-6F175D3DCCD1}">
              <a14:hiddenFill xmlns:a14="http://schemas.microsoft.com/office/drawing/2010/main">
                <a:solidFill>
                  <a:srgbClr val="FFFFFF"/>
                </a:solidFill>
              </a14:hiddenFill>
            </a:ext>
          </a:extLst>
        </p:spPr>
      </p:pic>
      <p:pic>
        <p:nvPicPr>
          <p:cNvPr id="7" name="Content Placeholder 6"/>
          <p:cNvPicPr>
            <a:picLocks noGrp="1" noChangeAspect="1"/>
          </p:cNvPicPr>
          <p:nvPr>
            <p:ph idx="10"/>
          </p:nvPr>
        </p:nvPicPr>
        <p:blipFill>
          <a:blip r:embed="rId5">
            <a:extLst>
              <a:ext uri="{28A0092B-C50C-407E-A947-70E740481C1C}">
                <a14:useLocalDpi xmlns:a14="http://schemas.microsoft.com/office/drawing/2010/main" val="0"/>
              </a:ext>
            </a:extLst>
          </a:blip>
          <a:stretch>
            <a:fillRect/>
          </a:stretch>
        </p:blipFill>
        <p:spPr>
          <a:xfrm>
            <a:off x="6340799" y="1336183"/>
            <a:ext cx="5180952" cy="4825397"/>
          </a:xfrm>
        </p:spPr>
      </p:pic>
    </p:spTree>
    <p:custDataLst>
      <p:tags r:id="rId1"/>
    </p:custDataLst>
    <p:extLst>
      <p:ext uri="{BB962C8B-B14F-4D97-AF65-F5344CB8AC3E}">
        <p14:creationId xmlns:p14="http://schemas.microsoft.com/office/powerpoint/2010/main" val="284091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2" fill="hold" nodeType="clickEffect">
                                  <p:stCondLst>
                                    <p:cond delay="0"/>
                                  </p:stCondLst>
                                  <p:childTnLst>
                                    <p:anim calcmode="lin" valueType="num">
                                      <p:cBhvr additive="base">
                                        <p:cTn id="6" dur="500"/>
                                        <p:tgtEl>
                                          <p:spTgt spid="7"/>
                                        </p:tgtEl>
                                        <p:attrNameLst>
                                          <p:attrName>ppt_x</p:attrName>
                                        </p:attrNameLst>
                                      </p:cBhvr>
                                      <p:tavLst>
                                        <p:tav tm="0">
                                          <p:val>
                                            <p:strVal val="ppt_x"/>
                                          </p:val>
                                        </p:tav>
                                        <p:tav tm="100000">
                                          <p:val>
                                            <p:strVal val="1+ppt_w/2"/>
                                          </p:val>
                                        </p:tav>
                                      </p:tavLst>
                                    </p:anim>
                                    <p:anim calcmode="lin" valueType="num">
                                      <p:cBhvr additive="base">
                                        <p:cTn id="7" dur="500"/>
                                        <p:tgtEl>
                                          <p:spTgt spid="7"/>
                                        </p:tgtEl>
                                        <p:attrNameLst>
                                          <p:attrName>ppt_y</p:attrName>
                                        </p:attrNameLst>
                                      </p:cBhvr>
                                      <p:tavLst>
                                        <p:tav tm="0">
                                          <p:val>
                                            <p:strVal val="ppt_y"/>
                                          </p:val>
                                        </p:tav>
                                        <p:tav tm="100000">
                                          <p:val>
                                            <p:strVal val="ppt_y"/>
                                          </p:val>
                                        </p:tav>
                                      </p:tavLst>
                                    </p:anim>
                                    <p:set>
                                      <p:cBhvr>
                                        <p:cTn id="8"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RU210Z"/>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340799" y="1165788"/>
            <a:ext cx="5180952" cy="518095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LRU Rafter Hanger</a:t>
            </a:r>
            <a:endParaRPr lang="en-US" dirty="0"/>
          </a:p>
        </p:txBody>
      </p:sp>
      <p:sp>
        <p:nvSpPr>
          <p:cNvPr id="3" name="Content Placeholder 2"/>
          <p:cNvSpPr>
            <a:spLocks noGrp="1"/>
          </p:cNvSpPr>
          <p:nvPr>
            <p:ph idx="1"/>
          </p:nvPr>
        </p:nvSpPr>
        <p:spPr>
          <a:xfrm>
            <a:off x="624424" y="1305346"/>
            <a:ext cx="5302249" cy="4843463"/>
          </a:xfrm>
        </p:spPr>
        <p:txBody>
          <a:bodyPr lIns="0" tIns="0" rIns="0" bIns="0">
            <a:normAutofit fontScale="92500" lnSpcReduction="10000"/>
          </a:bodyPr>
          <a:lstStyle/>
          <a:p>
            <a:pPr marL="0" indent="0">
              <a:buNone/>
            </a:pPr>
            <a:r>
              <a:rPr lang="en-US" sz="3500" b="1" dirty="0" smtClean="0">
                <a:solidFill>
                  <a:schemeClr val="accent5"/>
                </a:solidFill>
              </a:rPr>
              <a:t>LRU</a:t>
            </a:r>
          </a:p>
          <a:p>
            <a:pPr marL="507974" indent="-507974">
              <a:lnSpc>
                <a:spcPct val="110000"/>
              </a:lnSpc>
              <a:spcBef>
                <a:spcPts val="400"/>
              </a:spcBef>
              <a:spcAft>
                <a:spcPts val="400"/>
              </a:spcAft>
            </a:pPr>
            <a:r>
              <a:rPr lang="en-US" sz="2600" dirty="0" smtClean="0"/>
              <a:t>Economic </a:t>
            </a:r>
            <a:r>
              <a:rPr lang="en-US" sz="2600" dirty="0"/>
              <a:t>alternative for applications requiring a sloped hanger for rafter-to-ridge connections.</a:t>
            </a:r>
          </a:p>
          <a:p>
            <a:pPr marL="507974" indent="-507974">
              <a:lnSpc>
                <a:spcPct val="110000"/>
              </a:lnSpc>
              <a:spcBef>
                <a:spcPts val="400"/>
              </a:spcBef>
              <a:spcAft>
                <a:spcPts val="400"/>
              </a:spcAft>
            </a:pPr>
            <a:r>
              <a:rPr lang="en-US" sz="2600" dirty="0"/>
              <a:t>Unique design enables installation before or after the rafter is in place. </a:t>
            </a:r>
          </a:p>
          <a:p>
            <a:pPr marL="507974" indent="-507974">
              <a:lnSpc>
                <a:spcPct val="110000"/>
              </a:lnSpc>
              <a:spcBef>
                <a:spcPts val="400"/>
              </a:spcBef>
              <a:spcAft>
                <a:spcPts val="400"/>
              </a:spcAft>
            </a:pPr>
            <a:r>
              <a:rPr lang="en-US" sz="2600" dirty="0"/>
              <a:t>Field-adjustable seat helps improve job efficiency by eliminating mismatched angles in the field and lead times associated with special orders</a:t>
            </a:r>
            <a:r>
              <a:rPr lang="en-US" sz="2800" dirty="0"/>
              <a:t>.</a:t>
            </a:r>
          </a:p>
          <a:p>
            <a:endParaRPr lang="en-US" dirty="0"/>
          </a:p>
        </p:txBody>
      </p:sp>
      <p:pic>
        <p:nvPicPr>
          <p:cNvPr id="7" name="Content Placeholder 6"/>
          <p:cNvPicPr>
            <a:picLocks noGrp="1" noChangeAspect="1"/>
          </p:cNvPicPr>
          <p:nvPr>
            <p:ph idx="10"/>
          </p:nvPr>
        </p:nvPicPr>
        <p:blipFill>
          <a:blip r:embed="rId5">
            <a:extLst>
              <a:ext uri="{28A0092B-C50C-407E-A947-70E740481C1C}">
                <a14:useLocalDpi xmlns:a14="http://schemas.microsoft.com/office/drawing/2010/main" val="0"/>
              </a:ext>
            </a:extLst>
          </a:blip>
          <a:stretch>
            <a:fillRect/>
          </a:stretch>
        </p:blipFill>
        <p:spPr>
          <a:xfrm>
            <a:off x="6340799" y="1336183"/>
            <a:ext cx="5180952" cy="4825397"/>
          </a:xfrm>
        </p:spPr>
      </p:pic>
    </p:spTree>
    <p:custDataLst>
      <p:tags r:id="rId1"/>
    </p:custDataLst>
    <p:extLst>
      <p:ext uri="{BB962C8B-B14F-4D97-AF65-F5344CB8AC3E}">
        <p14:creationId xmlns:p14="http://schemas.microsoft.com/office/powerpoint/2010/main" val="2712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2" fill="hold" nodeType="clickEffect">
                                  <p:stCondLst>
                                    <p:cond delay="0"/>
                                  </p:stCondLst>
                                  <p:childTnLst>
                                    <p:anim calcmode="lin" valueType="num">
                                      <p:cBhvr additive="base">
                                        <p:cTn id="6" dur="500"/>
                                        <p:tgtEl>
                                          <p:spTgt spid="7"/>
                                        </p:tgtEl>
                                        <p:attrNameLst>
                                          <p:attrName>ppt_x</p:attrName>
                                        </p:attrNameLst>
                                      </p:cBhvr>
                                      <p:tavLst>
                                        <p:tav tm="0">
                                          <p:val>
                                            <p:strVal val="ppt_x"/>
                                          </p:val>
                                        </p:tav>
                                        <p:tav tm="100000">
                                          <p:val>
                                            <p:strVal val="1+ppt_w/2"/>
                                          </p:val>
                                        </p:tav>
                                      </p:tavLst>
                                    </p:anim>
                                    <p:anim calcmode="lin" valueType="num">
                                      <p:cBhvr additive="base">
                                        <p:cTn id="7" dur="500"/>
                                        <p:tgtEl>
                                          <p:spTgt spid="7"/>
                                        </p:tgtEl>
                                        <p:attrNameLst>
                                          <p:attrName>ppt_y</p:attrName>
                                        </p:attrNameLst>
                                      </p:cBhvr>
                                      <p:tavLst>
                                        <p:tav tm="0">
                                          <p:val>
                                            <p:strVal val="ppt_y"/>
                                          </p:val>
                                        </p:tav>
                                        <p:tav tm="100000">
                                          <p:val>
                                            <p:strVal val="ppt_y"/>
                                          </p:val>
                                        </p:tav>
                                      </p:tavLst>
                                    </p:anim>
                                    <p:set>
                                      <p:cBhvr>
                                        <p:cTn id="8"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Additional Credit Offerings</a:t>
            </a:r>
            <a:endParaRPr lang="en-US" dirty="0"/>
          </a:p>
        </p:txBody>
      </p:sp>
      <p:sp>
        <p:nvSpPr>
          <p:cNvPr id="6" name="Content Placeholder 2"/>
          <p:cNvSpPr txBox="1">
            <a:spLocks/>
          </p:cNvSpPr>
          <p:nvPr/>
        </p:nvSpPr>
        <p:spPr>
          <a:xfrm>
            <a:off x="6734175" y="1304923"/>
            <a:ext cx="5114926" cy="4943477"/>
          </a:xfrm>
          <a:prstGeom prst="rect">
            <a:avLst/>
          </a:prstGeom>
          <a:noFill/>
          <a:ln>
            <a:noFill/>
          </a:ln>
          <a:effectLst/>
        </p:spPr>
        <p:txBody>
          <a:bodyPr vert="horz" lIns="0" tIns="0" rIns="0" bIns="0"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lvl="0" algn="ctr">
              <a:lnSpc>
                <a:spcPct val="150000"/>
              </a:lnSpc>
              <a:spcBef>
                <a:spcPts val="0"/>
              </a:spcBef>
              <a:spcAft>
                <a:spcPts val="600"/>
              </a:spcAft>
              <a:defRPr/>
            </a:pPr>
            <a:r>
              <a:rPr lang="en-US" sz="2400" b="0" dirty="0" smtClean="0">
                <a:solidFill>
                  <a:schemeClr val="tx2"/>
                </a:solidFill>
                <a:latin typeface="Arial"/>
                <a:cs typeface="Calibri" pitchFamily="34" charset="0"/>
              </a:rPr>
              <a:t>Visit</a:t>
            </a:r>
          </a:p>
          <a:p>
            <a:pPr lvl="0" algn="ctr">
              <a:lnSpc>
                <a:spcPct val="150000"/>
              </a:lnSpc>
              <a:spcBef>
                <a:spcPts val="0"/>
              </a:spcBef>
              <a:spcAft>
                <a:spcPts val="600"/>
              </a:spcAft>
              <a:defRPr/>
            </a:pPr>
            <a:r>
              <a:rPr lang="en-US" sz="2400" dirty="0" smtClean="0">
                <a:solidFill>
                  <a:srgbClr val="666666"/>
                </a:solidFill>
                <a:latin typeface="Arial"/>
                <a:cs typeface="Calibri" pitchFamily="34" charset="0"/>
                <a:hlinkClick r:id="rId4"/>
              </a:rPr>
              <a:t>strongtie.com/workshops</a:t>
            </a:r>
            <a:r>
              <a:rPr lang="en-US" sz="2000" dirty="0" smtClean="0">
                <a:solidFill>
                  <a:srgbClr val="666666"/>
                </a:solidFill>
                <a:latin typeface="Arial"/>
                <a:cs typeface="Calibri" pitchFamily="34" charset="0"/>
              </a:rPr>
              <a:t> </a:t>
            </a:r>
            <a:endParaRPr lang="en-US" sz="2000" dirty="0">
              <a:solidFill>
                <a:srgbClr val="666666"/>
              </a:solidFill>
              <a:latin typeface="Arial"/>
              <a:cs typeface="Calibri" pitchFamily="34" charset="0"/>
            </a:endParaRPr>
          </a:p>
          <a:p>
            <a:pPr lvl="0" algn="ctr">
              <a:lnSpc>
                <a:spcPct val="150000"/>
              </a:lnSpc>
              <a:spcBef>
                <a:spcPts val="0"/>
              </a:spcBef>
              <a:spcAft>
                <a:spcPts val="600"/>
              </a:spcAft>
              <a:defRPr/>
            </a:pPr>
            <a:r>
              <a:rPr lang="en-US" sz="2400" b="0" dirty="0" smtClean="0">
                <a:solidFill>
                  <a:schemeClr val="tx2"/>
                </a:solidFill>
                <a:latin typeface="Arial"/>
                <a:cs typeface="Calibri" pitchFamily="34" charset="0"/>
              </a:rPr>
              <a:t>for more information</a:t>
            </a:r>
            <a:endParaRPr lang="en-US" sz="2400" b="0" dirty="0">
              <a:solidFill>
                <a:schemeClr val="tx2"/>
              </a:solidFill>
              <a:latin typeface="Arial"/>
              <a:cs typeface="Calibri" pitchFamily="34" charset="0"/>
            </a:endParaRPr>
          </a:p>
        </p:txBody>
      </p:sp>
      <p:graphicFrame>
        <p:nvGraphicFramePr>
          <p:cNvPr id="3" name="Table 2"/>
          <p:cNvGraphicFramePr>
            <a:graphicFrameLocks noGrp="1"/>
          </p:cNvGraphicFramePr>
          <p:nvPr>
            <p:extLst/>
          </p:nvPr>
        </p:nvGraphicFramePr>
        <p:xfrm>
          <a:off x="342900" y="1295400"/>
          <a:ext cx="5753098" cy="4643348"/>
        </p:xfrm>
        <a:graphic>
          <a:graphicData uri="http://schemas.openxmlformats.org/drawingml/2006/table">
            <a:tbl>
              <a:tblPr firstRow="1" bandRow="1">
                <a:tableStyleId>{5C22544A-7EE6-4342-B048-85BDC9FD1C3A}</a:tableStyleId>
              </a:tblPr>
              <a:tblGrid>
                <a:gridCol w="3552206">
                  <a:extLst>
                    <a:ext uri="{9D8B030D-6E8A-4147-A177-3AD203B41FA5}">
                      <a16:colId xmlns:a16="http://schemas.microsoft.com/office/drawing/2014/main" val="2259256711"/>
                    </a:ext>
                  </a:extLst>
                </a:gridCol>
                <a:gridCol w="902525">
                  <a:extLst>
                    <a:ext uri="{9D8B030D-6E8A-4147-A177-3AD203B41FA5}">
                      <a16:colId xmlns:a16="http://schemas.microsoft.com/office/drawing/2014/main" val="3725519834"/>
                    </a:ext>
                  </a:extLst>
                </a:gridCol>
                <a:gridCol w="688769">
                  <a:extLst>
                    <a:ext uri="{9D8B030D-6E8A-4147-A177-3AD203B41FA5}">
                      <a16:colId xmlns:a16="http://schemas.microsoft.com/office/drawing/2014/main" val="2916451015"/>
                    </a:ext>
                  </a:extLst>
                </a:gridCol>
                <a:gridCol w="609598">
                  <a:extLst>
                    <a:ext uri="{9D8B030D-6E8A-4147-A177-3AD203B41FA5}">
                      <a16:colId xmlns:a16="http://schemas.microsoft.com/office/drawing/2014/main" val="3505433091"/>
                    </a:ext>
                  </a:extLst>
                </a:gridCol>
              </a:tblGrid>
              <a:tr h="367244">
                <a:tc>
                  <a:txBody>
                    <a:bodyPr/>
                    <a:lstStyle/>
                    <a:p>
                      <a:r>
                        <a:rPr lang="en-US" b="1" dirty="0" smtClean="0">
                          <a:solidFill>
                            <a:schemeClr val="tx2"/>
                          </a:solidFill>
                        </a:rPr>
                        <a:t>Course</a:t>
                      </a:r>
                      <a:r>
                        <a:rPr lang="en-US" b="1" baseline="0" dirty="0" smtClean="0">
                          <a:solidFill>
                            <a:schemeClr val="tx2"/>
                          </a:solidFill>
                        </a:rPr>
                        <a:t> Name</a:t>
                      </a:r>
                      <a:endParaRPr lang="en-US" b="1" dirty="0">
                        <a:solidFill>
                          <a:schemeClr val="tx2"/>
                        </a:solidFill>
                      </a:endParaRPr>
                    </a:p>
                  </a:txBody>
                  <a:tcPr>
                    <a:solidFill>
                      <a:srgbClr val="FBEBD5"/>
                    </a:solidFill>
                  </a:tcPr>
                </a:tc>
                <a:tc>
                  <a:txBody>
                    <a:bodyPr/>
                    <a:lstStyle/>
                    <a:p>
                      <a:r>
                        <a:rPr lang="en-US" dirty="0" smtClean="0">
                          <a:solidFill>
                            <a:schemeClr val="tx2"/>
                          </a:solidFill>
                        </a:rPr>
                        <a:t>CEUs</a:t>
                      </a:r>
                      <a:endParaRPr lang="en-US" dirty="0">
                        <a:solidFill>
                          <a:schemeClr val="tx2"/>
                        </a:solidFill>
                      </a:endParaRPr>
                    </a:p>
                  </a:txBody>
                  <a:tcPr>
                    <a:solidFill>
                      <a:srgbClr val="FBEBD5"/>
                    </a:solidFill>
                  </a:tcPr>
                </a:tc>
                <a:tc>
                  <a:txBody>
                    <a:bodyPr/>
                    <a:lstStyle/>
                    <a:p>
                      <a:r>
                        <a:rPr lang="en-US" dirty="0" smtClean="0">
                          <a:solidFill>
                            <a:schemeClr val="tx2"/>
                          </a:solidFill>
                        </a:rPr>
                        <a:t>AIA</a:t>
                      </a:r>
                      <a:endParaRPr lang="en-US" dirty="0">
                        <a:solidFill>
                          <a:schemeClr val="tx2"/>
                        </a:solidFill>
                      </a:endParaRPr>
                    </a:p>
                  </a:txBody>
                  <a:tcPr>
                    <a:solidFill>
                      <a:srgbClr val="FBEBD5"/>
                    </a:solidFill>
                  </a:tcPr>
                </a:tc>
                <a:tc>
                  <a:txBody>
                    <a:bodyPr/>
                    <a:lstStyle/>
                    <a:p>
                      <a:r>
                        <a:rPr lang="en-US" dirty="0" smtClean="0">
                          <a:solidFill>
                            <a:schemeClr val="tx2"/>
                          </a:solidFill>
                        </a:rPr>
                        <a:t>ICC</a:t>
                      </a:r>
                      <a:endParaRPr lang="en-US" dirty="0">
                        <a:solidFill>
                          <a:schemeClr val="tx2"/>
                        </a:solidFill>
                      </a:endParaRPr>
                    </a:p>
                  </a:txBody>
                  <a:tcPr>
                    <a:solidFill>
                      <a:srgbClr val="FBEBD5"/>
                    </a:solidFill>
                  </a:tcPr>
                </a:tc>
                <a:extLst>
                  <a:ext uri="{0D108BD9-81ED-4DB2-BD59-A6C34878D82A}">
                    <a16:rowId xmlns:a16="http://schemas.microsoft.com/office/drawing/2014/main" val="1586458345"/>
                  </a:ext>
                </a:extLst>
              </a:tr>
              <a:tr h="367244">
                <a:tc>
                  <a:txBody>
                    <a:bodyPr/>
                    <a:lstStyle/>
                    <a:p>
                      <a:r>
                        <a:rPr lang="en-US" sz="1400" dirty="0" smtClean="0">
                          <a:solidFill>
                            <a:schemeClr val="tx2"/>
                          </a:solidFill>
                        </a:rPr>
                        <a:t>Introduction to Deck</a:t>
                      </a:r>
                      <a:r>
                        <a:rPr lang="en-US" sz="1400" baseline="0" dirty="0" smtClean="0">
                          <a:solidFill>
                            <a:schemeClr val="tx2"/>
                          </a:solidFill>
                        </a:rPr>
                        <a:t> Design</a:t>
                      </a:r>
                      <a:endParaRPr lang="en-US" sz="1400" dirty="0">
                        <a:solidFill>
                          <a:schemeClr val="tx2"/>
                        </a:solidFill>
                      </a:endParaRPr>
                    </a:p>
                  </a:txBody>
                  <a:tcPr/>
                </a:tc>
                <a:tc>
                  <a:txBody>
                    <a:bodyPr/>
                    <a:lstStyle/>
                    <a:p>
                      <a:r>
                        <a:rPr lang="en-US" sz="1400" dirty="0" smtClean="0">
                          <a:solidFill>
                            <a:schemeClr val="tx2"/>
                          </a:solidFill>
                        </a:rPr>
                        <a:t>0.1</a:t>
                      </a:r>
                      <a:endParaRPr lang="en-US" sz="1400" dirty="0">
                        <a:solidFill>
                          <a:schemeClr val="tx2"/>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extLst>
                  <a:ext uri="{0D108BD9-81ED-4DB2-BD59-A6C34878D82A}">
                    <a16:rowId xmlns:a16="http://schemas.microsoft.com/office/drawing/2014/main" val="2322473799"/>
                  </a:ext>
                </a:extLst>
              </a:tr>
              <a:tr h="367244">
                <a:tc>
                  <a:txBody>
                    <a:bodyPr/>
                    <a:lstStyle/>
                    <a:p>
                      <a:r>
                        <a:rPr lang="en-US" sz="1400" dirty="0" smtClean="0">
                          <a:solidFill>
                            <a:schemeClr val="tx2"/>
                          </a:solidFill>
                        </a:rPr>
                        <a:t>Introduction to Wind</a:t>
                      </a:r>
                      <a:r>
                        <a:rPr lang="en-US" sz="1400" baseline="0" dirty="0" smtClean="0">
                          <a:solidFill>
                            <a:schemeClr val="tx2"/>
                          </a:solidFill>
                        </a:rPr>
                        <a:t> Design and the Wood Frame Construction Manual</a:t>
                      </a:r>
                      <a:endParaRPr lang="en-US" sz="1400" dirty="0">
                        <a:solidFill>
                          <a:schemeClr val="tx2"/>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rPr>
                        <a:t>0.1</a:t>
                      </a: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extLst>
                  <a:ext uri="{0D108BD9-81ED-4DB2-BD59-A6C34878D82A}">
                    <a16:rowId xmlns:a16="http://schemas.microsoft.com/office/drawing/2014/main" val="540969009"/>
                  </a:ext>
                </a:extLst>
              </a:tr>
              <a:tr h="367244">
                <a:tc>
                  <a:txBody>
                    <a:bodyPr/>
                    <a:lstStyle/>
                    <a:p>
                      <a:r>
                        <a:rPr lang="en-US" sz="1400" dirty="0" smtClean="0">
                          <a:solidFill>
                            <a:schemeClr val="tx2"/>
                          </a:solidFill>
                        </a:rPr>
                        <a:t>Shear Walls and Lateral Bracing</a:t>
                      </a:r>
                      <a:r>
                        <a:rPr lang="en-US" sz="1400" baseline="0" dirty="0" smtClean="0">
                          <a:solidFill>
                            <a:schemeClr val="tx2"/>
                          </a:solidFill>
                        </a:rPr>
                        <a:t> in Light Frame Construction</a:t>
                      </a:r>
                      <a:endParaRPr lang="en-US" sz="1400" dirty="0">
                        <a:solidFill>
                          <a:schemeClr val="tx2"/>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rPr>
                        <a:t>0.1</a:t>
                      </a: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extLst>
                  <a:ext uri="{0D108BD9-81ED-4DB2-BD59-A6C34878D82A}">
                    <a16:rowId xmlns:a16="http://schemas.microsoft.com/office/drawing/2014/main" val="4250044656"/>
                  </a:ext>
                </a:extLst>
              </a:tr>
              <a:tr h="367244">
                <a:tc>
                  <a:txBody>
                    <a:bodyPr/>
                    <a:lstStyle/>
                    <a:p>
                      <a:r>
                        <a:rPr lang="en-US" sz="1400" dirty="0" smtClean="0">
                          <a:solidFill>
                            <a:schemeClr val="tx2"/>
                          </a:solidFill>
                        </a:rPr>
                        <a:t>Understanding Restraint Rod Systems</a:t>
                      </a:r>
                      <a:endParaRPr lang="en-US" sz="1400" dirty="0">
                        <a:solidFill>
                          <a:schemeClr val="tx2"/>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rPr>
                        <a:t>0.1</a:t>
                      </a: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extLst>
                  <a:ext uri="{0D108BD9-81ED-4DB2-BD59-A6C34878D82A}">
                    <a16:rowId xmlns:a16="http://schemas.microsoft.com/office/drawing/2014/main" val="458162553"/>
                  </a:ext>
                </a:extLst>
              </a:tr>
              <a:tr h="367244">
                <a:tc>
                  <a:txBody>
                    <a:bodyPr/>
                    <a:lstStyle/>
                    <a:p>
                      <a:r>
                        <a:rPr lang="en-US" sz="1400" dirty="0" smtClean="0">
                          <a:solidFill>
                            <a:schemeClr val="tx2"/>
                          </a:solidFill>
                        </a:rPr>
                        <a:t>Cracking the Concrete</a:t>
                      </a:r>
                      <a:r>
                        <a:rPr lang="en-US" sz="1400" baseline="0" dirty="0" smtClean="0">
                          <a:solidFill>
                            <a:schemeClr val="tx2"/>
                          </a:solidFill>
                        </a:rPr>
                        <a:t> Anchor Codes</a:t>
                      </a:r>
                      <a:endParaRPr lang="en-US" sz="1400" dirty="0">
                        <a:solidFill>
                          <a:schemeClr val="tx2"/>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rPr>
                        <a:t>0.1</a:t>
                      </a: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extLst>
                  <a:ext uri="{0D108BD9-81ED-4DB2-BD59-A6C34878D82A}">
                    <a16:rowId xmlns:a16="http://schemas.microsoft.com/office/drawing/2014/main" val="1296403420"/>
                  </a:ext>
                </a:extLst>
              </a:tr>
              <a:tr h="367244">
                <a:tc>
                  <a:txBody>
                    <a:bodyPr/>
                    <a:lstStyle/>
                    <a:p>
                      <a:r>
                        <a:rPr lang="en-US" sz="1400" dirty="0" smtClean="0">
                          <a:solidFill>
                            <a:schemeClr val="tx2"/>
                          </a:solidFill>
                        </a:rPr>
                        <a:t>Concrete Deterioration</a:t>
                      </a:r>
                      <a:endParaRPr lang="en-US" sz="1400" dirty="0">
                        <a:solidFill>
                          <a:schemeClr val="tx2"/>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rPr>
                        <a:t>0.1</a:t>
                      </a: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extLst>
                  <a:ext uri="{0D108BD9-81ED-4DB2-BD59-A6C34878D82A}">
                    <a16:rowId xmlns:a16="http://schemas.microsoft.com/office/drawing/2014/main" val="3282687141"/>
                  </a:ext>
                </a:extLst>
              </a:tr>
              <a:tr h="367244">
                <a:tc>
                  <a:txBody>
                    <a:bodyPr/>
                    <a:lstStyle/>
                    <a:p>
                      <a:r>
                        <a:rPr lang="en-US" sz="1400" dirty="0" smtClean="0">
                          <a:solidFill>
                            <a:schemeClr val="tx2"/>
                          </a:solidFill>
                        </a:rPr>
                        <a:t>Moment Frame Design</a:t>
                      </a:r>
                      <a:endParaRPr lang="en-US" sz="1400" dirty="0">
                        <a:solidFill>
                          <a:schemeClr val="tx2"/>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rPr>
                        <a:t>0.1</a:t>
                      </a: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extLst>
                  <a:ext uri="{0D108BD9-81ED-4DB2-BD59-A6C34878D82A}">
                    <a16:rowId xmlns:a16="http://schemas.microsoft.com/office/drawing/2014/main" val="852815169"/>
                  </a:ext>
                </a:extLst>
              </a:tr>
              <a:tr h="367244">
                <a:tc>
                  <a:txBody>
                    <a:bodyPr/>
                    <a:lstStyle/>
                    <a:p>
                      <a:r>
                        <a:rPr lang="en-US" sz="1400" dirty="0" smtClean="0">
                          <a:solidFill>
                            <a:schemeClr val="tx2"/>
                          </a:solidFill>
                        </a:rPr>
                        <a:t>Introduction to Wind Code Provisions and Meteorological Concepts</a:t>
                      </a:r>
                      <a:endParaRPr lang="en-US" sz="1400" dirty="0">
                        <a:solidFill>
                          <a:schemeClr val="tx2"/>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rPr>
                        <a:t>0.1</a:t>
                      </a: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extLst>
                  <a:ext uri="{0D108BD9-81ED-4DB2-BD59-A6C34878D82A}">
                    <a16:rowId xmlns:a16="http://schemas.microsoft.com/office/drawing/2014/main" val="3513889307"/>
                  </a:ext>
                </a:extLst>
              </a:tr>
              <a:tr h="367244">
                <a:tc>
                  <a:txBody>
                    <a:bodyPr/>
                    <a:lstStyle/>
                    <a:p>
                      <a:r>
                        <a:rPr lang="en-US" sz="1400" dirty="0" smtClean="0">
                          <a:solidFill>
                            <a:schemeClr val="tx2"/>
                          </a:solidFill>
                        </a:rPr>
                        <a:t>Wind Design</a:t>
                      </a:r>
                      <a:r>
                        <a:rPr lang="en-US" sz="1400" baseline="0" dirty="0" smtClean="0">
                          <a:solidFill>
                            <a:schemeClr val="tx2"/>
                          </a:solidFill>
                        </a:rPr>
                        <a:t> in Accordance with ASCE 7-10</a:t>
                      </a:r>
                      <a:endParaRPr lang="en-US" sz="1400" dirty="0">
                        <a:solidFill>
                          <a:schemeClr val="tx2"/>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rPr>
                        <a:t>0.1</a:t>
                      </a: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extLst>
                  <a:ext uri="{0D108BD9-81ED-4DB2-BD59-A6C34878D82A}">
                    <a16:rowId xmlns:a16="http://schemas.microsoft.com/office/drawing/2014/main" val="44024530"/>
                  </a:ext>
                </a:extLst>
              </a:tr>
              <a:tr h="367244">
                <a:tc>
                  <a:txBody>
                    <a:bodyPr/>
                    <a:lstStyle/>
                    <a:p>
                      <a:r>
                        <a:rPr lang="en-US" sz="1400" dirty="0" smtClean="0">
                          <a:solidFill>
                            <a:schemeClr val="tx2"/>
                          </a:solidFill>
                        </a:rPr>
                        <a:t>Wood Framed Seismic Design 1: Code Provisions,</a:t>
                      </a:r>
                      <a:r>
                        <a:rPr lang="en-US" sz="1400" baseline="0" dirty="0" smtClean="0">
                          <a:solidFill>
                            <a:schemeClr val="tx2"/>
                          </a:solidFill>
                        </a:rPr>
                        <a:t> Design Parameters </a:t>
                      </a:r>
                      <a:endParaRPr lang="en-US" sz="1400" dirty="0">
                        <a:solidFill>
                          <a:schemeClr val="tx2"/>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rPr>
                        <a:t>0.1</a:t>
                      </a: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tc>
                  <a:txBody>
                    <a:bodyPr/>
                    <a:lstStyle/>
                    <a:p>
                      <a:pPr algn="ctr"/>
                      <a:r>
                        <a:rPr lang="en-US" sz="1800" b="0" i="0" kern="1200" dirty="0" smtClean="0">
                          <a:solidFill>
                            <a:srgbClr val="00B050"/>
                          </a:solidFill>
                          <a:effectLst/>
                          <a:latin typeface="+mn-lt"/>
                          <a:ea typeface="+mn-ea"/>
                          <a:cs typeface="+mn-cs"/>
                        </a:rPr>
                        <a:t>✔</a:t>
                      </a:r>
                      <a:endParaRPr lang="en-US" dirty="0">
                        <a:solidFill>
                          <a:srgbClr val="00B050"/>
                        </a:solidFill>
                      </a:endParaRPr>
                    </a:p>
                  </a:txBody>
                  <a:tcPr/>
                </a:tc>
                <a:extLst>
                  <a:ext uri="{0D108BD9-81ED-4DB2-BD59-A6C34878D82A}">
                    <a16:rowId xmlns:a16="http://schemas.microsoft.com/office/drawing/2014/main" val="2533447444"/>
                  </a:ext>
                </a:extLst>
              </a:tr>
            </a:tbl>
          </a:graphicData>
        </a:graphic>
      </p:graphicFrame>
    </p:spTree>
    <p:custDataLst>
      <p:tags r:id="rId1"/>
    </p:custDataLst>
    <p:extLst>
      <p:ext uri="{BB962C8B-B14F-4D97-AF65-F5344CB8AC3E}">
        <p14:creationId xmlns:p14="http://schemas.microsoft.com/office/powerpoint/2010/main" val="28072948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Additional Products</a:t>
            </a:r>
            <a:endParaRPr lang="en-US" dirty="0"/>
          </a:p>
        </p:txBody>
      </p:sp>
      <p:pic>
        <p:nvPicPr>
          <p:cNvPr id="19" name="Content Placeholder 18"/>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7924611" y="3188114"/>
            <a:ext cx="2972477" cy="2705716"/>
          </a:xfrm>
        </p:spPr>
      </p:pic>
      <p:sp>
        <p:nvSpPr>
          <p:cNvPr id="20" name="TextBox 19"/>
          <p:cNvSpPr txBox="1"/>
          <p:nvPr/>
        </p:nvSpPr>
        <p:spPr bwMode="auto">
          <a:xfrm>
            <a:off x="9135417" y="5840980"/>
            <a:ext cx="1351630"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lang="en-US" dirty="0">
                <a:solidFill>
                  <a:schemeClr val="tx2"/>
                </a:solidFill>
                <a:latin typeface="Arial" panose="020B0604020202020204" pitchFamily="34" charset="0"/>
                <a:cs typeface="Arial" panose="020B0604020202020204" pitchFamily="34" charset="0"/>
              </a:rPr>
              <a:t>MSTI </a:t>
            </a:r>
            <a:r>
              <a:rPr lang="en-US" dirty="0" smtClean="0">
                <a:solidFill>
                  <a:schemeClr val="tx2"/>
                </a:solidFill>
                <a:latin typeface="Arial" panose="020B0604020202020204" pitchFamily="34" charset="0"/>
                <a:cs typeface="Arial" panose="020B0604020202020204" pitchFamily="34" charset="0"/>
              </a:rPr>
              <a:t>Strap</a:t>
            </a:r>
            <a:endParaRPr lang="en-US" dirty="0">
              <a:solidFill>
                <a:schemeClr val="tx2"/>
              </a:solidFill>
              <a:latin typeface="Arial" panose="020B0604020202020204" pitchFamily="34" charset="0"/>
              <a:cs typeface="Arial" panose="020B0604020202020204" pitchFamily="34" charset="0"/>
            </a:endParaRPr>
          </a:p>
        </p:txBody>
      </p:sp>
      <p:sp>
        <p:nvSpPr>
          <p:cNvPr id="12" name="TextBox 11"/>
          <p:cNvSpPr txBox="1"/>
          <p:nvPr/>
        </p:nvSpPr>
        <p:spPr bwMode="auto">
          <a:xfrm>
            <a:off x="6828355" y="3529363"/>
            <a:ext cx="1402926"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dirty="0" smtClean="0">
                <a:solidFill>
                  <a:schemeClr val="tx2"/>
                </a:solidFill>
                <a:latin typeface="Arial" panose="020B0604020202020204" pitchFamily="34" charset="0"/>
                <a:cs typeface="Arial" panose="020B0604020202020204" pitchFamily="34" charset="0"/>
              </a:rPr>
              <a:t>Ridge Strap</a:t>
            </a:r>
            <a:endParaRPr kumimoji="1" lang="en-US" dirty="0">
              <a:solidFill>
                <a:schemeClr val="tx2"/>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7000" y="1536277"/>
            <a:ext cx="2146789" cy="1854623"/>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4560" y="1371600"/>
            <a:ext cx="3909298" cy="3278766"/>
          </a:xfrm>
          <a:prstGeom prst="rect">
            <a:avLst/>
          </a:prstGeom>
        </p:spPr>
      </p:pic>
      <p:sp>
        <p:nvSpPr>
          <p:cNvPr id="17" name="TextBox 16"/>
          <p:cNvSpPr txBox="1"/>
          <p:nvPr/>
        </p:nvSpPr>
        <p:spPr bwMode="auto">
          <a:xfrm>
            <a:off x="4216661" y="4171652"/>
            <a:ext cx="825845"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dirty="0" smtClean="0">
                <a:solidFill>
                  <a:schemeClr val="tx2"/>
                </a:solidFill>
                <a:latin typeface="Arial" panose="020B0604020202020204" pitchFamily="34" charset="0"/>
                <a:cs typeface="Arial" panose="020B0604020202020204" pitchFamily="34" charset="0"/>
              </a:rPr>
              <a:t>H2.5A</a:t>
            </a:r>
            <a:endParaRPr kumimoji="1" lang="en-US" dirty="0">
              <a:solidFill>
                <a:schemeClr val="tx2"/>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80339" y="5044063"/>
            <a:ext cx="4762500" cy="666750"/>
          </a:xfrm>
          <a:prstGeom prst="rect">
            <a:avLst/>
          </a:prstGeom>
        </p:spPr>
      </p:pic>
      <p:sp>
        <p:nvSpPr>
          <p:cNvPr id="11" name="TextBox 10"/>
          <p:cNvSpPr txBox="1"/>
          <p:nvPr/>
        </p:nvSpPr>
        <p:spPr bwMode="auto">
          <a:xfrm>
            <a:off x="1589244" y="5743789"/>
            <a:ext cx="889965"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dirty="0" smtClean="0">
                <a:solidFill>
                  <a:schemeClr val="tx2"/>
                </a:solidFill>
                <a:latin typeface="Arial" panose="020B0604020202020204" pitchFamily="34" charset="0"/>
                <a:cs typeface="Arial" panose="020B0604020202020204" pitchFamily="34" charset="0"/>
              </a:rPr>
              <a:t>SDWC</a:t>
            </a:r>
            <a:endParaRPr kumimoji="1" lang="en-US" dirty="0">
              <a:solidFill>
                <a:schemeClr val="tx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6561489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Title 8"/>
          <p:cNvSpPr>
            <a:spLocks noGrp="1"/>
          </p:cNvSpPr>
          <p:nvPr>
            <p:ph type="title"/>
          </p:nvPr>
        </p:nvSpPr>
        <p:spPr bwMode="auto">
          <a:xfrm>
            <a:off x="611720" y="3"/>
            <a:ext cx="10970683" cy="644525"/>
          </a:xfrm>
          <a:ln>
            <a:miter lim="800000"/>
            <a:headEnd/>
            <a:tailEnd/>
          </a:ln>
        </p:spPr>
        <p:txBody>
          <a:bodyPr vert="horz" wrap="square" lIns="0" tIns="0" rIns="0" bIns="0" numCol="1" rtlCol="0" anchor="b" compatLnSpc="1">
            <a:prstTxWarp prst="textNoShape">
              <a:avLst/>
            </a:prstTxWarp>
            <a:noAutofit/>
          </a:bodyPr>
          <a:lstStyle/>
          <a:p>
            <a:pPr>
              <a:spcBef>
                <a:spcPts val="0"/>
              </a:spcBef>
              <a:defRPr/>
            </a:pPr>
            <a:r>
              <a:rPr lang="en-US" b="0" spc="11" dirty="0"/>
              <a:t>Course Description</a:t>
            </a:r>
          </a:p>
        </p:txBody>
      </p:sp>
      <p:sp>
        <p:nvSpPr>
          <p:cNvPr id="5" name="Rectangle 60"/>
          <p:cNvSpPr>
            <a:spLocks noGrp="1" noChangeArrowheads="1"/>
          </p:cNvSpPr>
          <p:nvPr>
            <p:ph idx="4294967295"/>
          </p:nvPr>
        </p:nvSpPr>
        <p:spPr bwMode="auto">
          <a:xfrm>
            <a:off x="621245" y="1686932"/>
            <a:ext cx="10961158" cy="1409700"/>
          </a:xfrm>
          <a:prstGeom prst="rect">
            <a:avLst/>
          </a:prstGeom>
          <a:noFill/>
          <a:ln w="9525">
            <a:noFill/>
            <a:miter lim="800000"/>
            <a:headEnd/>
            <a:tailEnd/>
          </a:ln>
        </p:spPr>
        <p:txBody>
          <a:bodyPr vert="horz" lIns="0" tIns="0" rIns="0" bIns="0" rtlCol="0">
            <a:normAutofit/>
          </a:bodyPr>
          <a:lstStyle/>
          <a:p>
            <a:pPr marL="0" indent="0" algn="ctr">
              <a:buNone/>
            </a:pPr>
            <a:r>
              <a:rPr lang="en-US" sz="2000" dirty="0" smtClean="0">
                <a:solidFill>
                  <a:schemeClr val="accent5"/>
                </a:solidFill>
                <a:latin typeface="Arial Black" panose="020B0A04020102020204" pitchFamily="34" charset="0"/>
              </a:rPr>
              <a:t>Code Requirements for Conventionally Framed Roofs</a:t>
            </a:r>
            <a:endParaRPr lang="en-US" sz="2000" dirty="0">
              <a:solidFill>
                <a:schemeClr val="accent5"/>
              </a:solidFill>
              <a:latin typeface="Arial Black" panose="020B0A04020102020204" pitchFamily="34" charset="0"/>
            </a:endParaRPr>
          </a:p>
          <a:p>
            <a:pPr marL="0" indent="0" algn="ctr">
              <a:lnSpc>
                <a:spcPct val="110000"/>
              </a:lnSpc>
              <a:spcBef>
                <a:spcPts val="1200"/>
              </a:spcBef>
              <a:buNone/>
            </a:pPr>
            <a:r>
              <a:rPr lang="en-US" altLang="en-US" sz="2000" dirty="0" smtClean="0">
                <a:solidFill>
                  <a:srgbClr val="666666"/>
                </a:solidFill>
                <a:latin typeface="Arial"/>
                <a:ea typeface="Calibri" pitchFamily="34" charset="0"/>
              </a:rPr>
              <a:t>We created this course to </a:t>
            </a:r>
            <a:r>
              <a:rPr lang="en-US" altLang="en-US" sz="2000" dirty="0">
                <a:solidFill>
                  <a:srgbClr val="666666"/>
                </a:solidFill>
                <a:latin typeface="Arial"/>
                <a:ea typeface="Calibri" pitchFamily="34" charset="0"/>
              </a:rPr>
              <a:t>help familiarize </a:t>
            </a:r>
            <a:r>
              <a:rPr lang="en-US" altLang="en-US" sz="2000" dirty="0" smtClean="0">
                <a:solidFill>
                  <a:srgbClr val="666666"/>
                </a:solidFill>
                <a:latin typeface="Arial"/>
                <a:ea typeface="Calibri" pitchFamily="34" charset="0"/>
              </a:rPr>
              <a:t>Building Officials, Inspectors and Builders</a:t>
            </a:r>
            <a:r>
              <a:rPr lang="en-US" altLang="en-US" sz="2000" dirty="0">
                <a:solidFill>
                  <a:srgbClr val="666666"/>
                </a:solidFill>
                <a:latin typeface="Arial"/>
                <a:ea typeface="Calibri" pitchFamily="34" charset="0"/>
              </a:rPr>
              <a:t/>
            </a:r>
            <a:br>
              <a:rPr lang="en-US" altLang="en-US" sz="2000" dirty="0">
                <a:solidFill>
                  <a:srgbClr val="666666"/>
                </a:solidFill>
                <a:latin typeface="Arial"/>
                <a:ea typeface="Calibri" pitchFamily="34" charset="0"/>
              </a:rPr>
            </a:br>
            <a:r>
              <a:rPr lang="en-US" altLang="en-US" sz="2000" dirty="0">
                <a:solidFill>
                  <a:srgbClr val="666666"/>
                </a:solidFill>
                <a:latin typeface="Arial"/>
                <a:ea typeface="Calibri" pitchFamily="34" charset="0"/>
              </a:rPr>
              <a:t>with code-compliant </a:t>
            </a:r>
            <a:r>
              <a:rPr lang="en-US" sz="2000" dirty="0" smtClean="0"/>
              <a:t>stick-framed </a:t>
            </a:r>
            <a:r>
              <a:rPr lang="en-US" sz="2000" dirty="0"/>
              <a:t>roof systems</a:t>
            </a:r>
            <a:r>
              <a:rPr lang="en-US" altLang="en-US" sz="2000" dirty="0" smtClean="0">
                <a:solidFill>
                  <a:srgbClr val="666666"/>
                </a:solidFill>
                <a:latin typeface="Arial"/>
                <a:ea typeface="Calibri" pitchFamily="34" charset="0"/>
              </a:rPr>
              <a:t> using </a:t>
            </a:r>
            <a:r>
              <a:rPr lang="en-US" altLang="en-US" sz="2000" dirty="0">
                <a:solidFill>
                  <a:srgbClr val="666666"/>
                </a:solidFill>
                <a:latin typeface="Arial"/>
                <a:ea typeface="Calibri" pitchFamily="34" charset="0"/>
              </a:rPr>
              <a:t>the 2015 </a:t>
            </a:r>
            <a:r>
              <a:rPr lang="en-US" altLang="en-US" sz="2000" dirty="0" smtClean="0">
                <a:solidFill>
                  <a:srgbClr val="666666"/>
                </a:solidFill>
                <a:latin typeface="Arial"/>
                <a:ea typeface="Calibri" pitchFamily="34" charset="0"/>
              </a:rPr>
              <a:t>IRC requirements.</a:t>
            </a:r>
            <a:endParaRPr lang="en-US" altLang="en-US" sz="2000" dirty="0">
              <a:solidFill>
                <a:srgbClr val="666666"/>
              </a:solidFill>
              <a:latin typeface="Arial"/>
              <a:ea typeface="Calibri" pitchFamily="34" charset="0"/>
            </a:endParaRPr>
          </a:p>
        </p:txBody>
      </p:sp>
      <p:graphicFrame>
        <p:nvGraphicFramePr>
          <p:cNvPr id="6" name="Content Placeholder 3"/>
          <p:cNvGraphicFramePr>
            <a:graphicFrameLocks/>
          </p:cNvGraphicFramePr>
          <p:nvPr>
            <p:extLst>
              <p:ext uri="{D42A27DB-BD31-4B8C-83A1-F6EECF244321}">
                <p14:modId xmlns:p14="http://schemas.microsoft.com/office/powerpoint/2010/main" val="1676660361"/>
              </p:ext>
            </p:extLst>
          </p:nvPr>
        </p:nvGraphicFramePr>
        <p:xfrm>
          <a:off x="2364253" y="3117675"/>
          <a:ext cx="7452848" cy="2095291"/>
        </p:xfrm>
        <a:graphic>
          <a:graphicData uri="http://schemas.openxmlformats.org/drawingml/2006/table">
            <a:tbl>
              <a:tblPr firstRow="1" bandRow="1">
                <a:tableStyleId>{7E9639D4-E3E2-4D34-9284-5A2195B3D0D7}</a:tableStyleId>
              </a:tblPr>
              <a:tblGrid>
                <a:gridCol w="7452848">
                  <a:extLst>
                    <a:ext uri="{9D8B030D-6E8A-4147-A177-3AD203B41FA5}">
                      <a16:colId xmlns:a16="http://schemas.microsoft.com/office/drawing/2014/main" val="20000"/>
                    </a:ext>
                  </a:extLst>
                </a:gridCol>
              </a:tblGrid>
              <a:tr h="429051">
                <a:tc>
                  <a:txBody>
                    <a:bodyPr/>
                    <a:lstStyle/>
                    <a:p>
                      <a:pPr algn="ctr"/>
                      <a:r>
                        <a:rPr lang="en-US" sz="1800" b="0" dirty="0" smtClean="0">
                          <a:solidFill>
                            <a:srgbClr val="FFFFFF"/>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Course Contents</a:t>
                      </a:r>
                      <a:endParaRPr lang="en-US" sz="1800" b="0" dirty="0">
                        <a:solidFill>
                          <a:srgbClr val="FFFFFF"/>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a:txBody>
                  <a:tcPr marL="121920" marR="121920" marT="60960" marB="60960" anchor="ctr">
                    <a:lnL w="12700" cap="flat" cmpd="sng" algn="ctr">
                      <a:solidFill>
                        <a:schemeClr val="tx2">
                          <a:lumMod val="50000"/>
                          <a:lumOff val="50000"/>
                        </a:schemeClr>
                      </a:solidFill>
                      <a:prstDash val="solid"/>
                      <a:round/>
                      <a:headEnd type="none" w="med" len="med"/>
                      <a:tailEnd type="none" w="med" len="med"/>
                    </a:lnL>
                    <a:lnR w="12700" cap="flat" cmpd="sng" algn="ctr">
                      <a:solidFill>
                        <a:schemeClr val="tx2">
                          <a:lumMod val="50000"/>
                          <a:lumOff val="50000"/>
                        </a:schemeClr>
                      </a:solidFill>
                      <a:prstDash val="solid"/>
                      <a:round/>
                      <a:headEnd type="none" w="med" len="med"/>
                      <a:tailEnd type="none" w="med" len="med"/>
                    </a:lnR>
                    <a:lnT w="12700" cap="flat" cmpd="sng" algn="ctr">
                      <a:solidFill>
                        <a:schemeClr val="tx2">
                          <a:lumMod val="50000"/>
                          <a:lumOff val="50000"/>
                        </a:schemeClr>
                      </a:solidFill>
                      <a:prstDash val="solid"/>
                      <a:round/>
                      <a:headEnd type="none" w="med" len="med"/>
                      <a:tailEnd type="none" w="med" len="med"/>
                    </a:lnT>
                    <a:lnB w="12700" cap="flat" cmpd="sng" algn="ctr">
                      <a:solidFill>
                        <a:schemeClr val="tx2">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16560">
                <a:tc>
                  <a:txBody>
                    <a:bodyPr/>
                    <a:lstStyle/>
                    <a:p>
                      <a:r>
                        <a:rPr lang="en-US" sz="1800" dirty="0" smtClean="0">
                          <a:solidFill>
                            <a:schemeClr val="bg2"/>
                          </a:solidFill>
                          <a:latin typeface="Arial" panose="020B0604020202020204" pitchFamily="34" charset="0"/>
                          <a:cs typeface="Arial" panose="020B0604020202020204" pitchFamily="34" charset="0"/>
                        </a:rPr>
                        <a:t>Introduction / Learning Objectives</a:t>
                      </a:r>
                      <a:endParaRPr lang="en-US" sz="1800" b="0" dirty="0">
                        <a:solidFill>
                          <a:schemeClr val="bg2"/>
                        </a:solidFill>
                        <a:latin typeface="Arial" panose="020B0604020202020204" pitchFamily="34" charset="0"/>
                        <a:cs typeface="Arial" panose="020B0604020202020204" pitchFamily="34" charset="0"/>
                      </a:endParaRPr>
                    </a:p>
                  </a:txBody>
                  <a:tcPr marL="121920" marR="121920" marT="60960" marB="60960" anchor="ctr">
                    <a:lnL w="12700" cap="flat" cmpd="sng" algn="ctr">
                      <a:solidFill>
                        <a:schemeClr val="tx2">
                          <a:lumMod val="50000"/>
                          <a:lumOff val="50000"/>
                        </a:schemeClr>
                      </a:solidFill>
                      <a:prstDash val="solid"/>
                      <a:round/>
                      <a:headEnd type="none" w="med" len="med"/>
                      <a:tailEnd type="none" w="med" len="med"/>
                    </a:lnL>
                    <a:lnR w="12700" cap="flat" cmpd="sng" algn="ctr">
                      <a:solidFill>
                        <a:schemeClr val="tx2">
                          <a:lumMod val="50000"/>
                          <a:lumOff val="50000"/>
                        </a:schemeClr>
                      </a:solidFill>
                      <a:prstDash val="solid"/>
                      <a:round/>
                      <a:headEnd type="none" w="med" len="med"/>
                      <a:tailEnd type="none" w="med" len="med"/>
                    </a:lnR>
                    <a:lnT w="12700" cap="flat" cmpd="sng" algn="ctr">
                      <a:solidFill>
                        <a:schemeClr val="tx2">
                          <a:lumMod val="50000"/>
                          <a:lumOff val="50000"/>
                        </a:schemeClr>
                      </a:solidFill>
                      <a:prstDash val="solid"/>
                      <a:round/>
                      <a:headEnd type="none" w="med" len="med"/>
                      <a:tailEnd type="none" w="med" len="med"/>
                    </a:lnT>
                    <a:lnB w="1270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1"/>
                  </a:ext>
                </a:extLst>
              </a:tr>
              <a:tr h="416560">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800" dirty="0" smtClean="0">
                          <a:solidFill>
                            <a:schemeClr val="bg2"/>
                          </a:solidFill>
                          <a:latin typeface="Arial" panose="020B0604020202020204" pitchFamily="34" charset="0"/>
                          <a:cs typeface="Arial" panose="020B0604020202020204" pitchFamily="34" charset="0"/>
                        </a:rPr>
                        <a:t>Roof Basics and Terminology</a:t>
                      </a:r>
                    </a:p>
                  </a:txBody>
                  <a:tcPr marL="121920" marR="121920" marT="60960" marB="60960" anchor="ctr">
                    <a:lnL w="12700" cap="flat" cmpd="sng" algn="ctr">
                      <a:solidFill>
                        <a:schemeClr val="tx2">
                          <a:lumMod val="50000"/>
                          <a:lumOff val="50000"/>
                        </a:schemeClr>
                      </a:solidFill>
                      <a:prstDash val="solid"/>
                      <a:round/>
                      <a:headEnd type="none" w="med" len="med"/>
                      <a:tailEnd type="none" w="med" len="med"/>
                    </a:lnL>
                    <a:lnR w="12700" cap="flat" cmpd="sng" algn="ctr">
                      <a:solidFill>
                        <a:schemeClr val="tx2">
                          <a:lumMod val="50000"/>
                          <a:lumOff val="50000"/>
                        </a:schemeClr>
                      </a:solidFill>
                      <a:prstDash val="solid"/>
                      <a:round/>
                      <a:headEnd type="none" w="med" len="med"/>
                      <a:tailEnd type="none" w="med" len="med"/>
                    </a:lnR>
                    <a:lnT w="12700" cap="flat" cmpd="sng" algn="ctr">
                      <a:solidFill>
                        <a:schemeClr val="tx2">
                          <a:lumMod val="50000"/>
                          <a:lumOff val="50000"/>
                        </a:schemeClr>
                      </a:solidFill>
                      <a:prstDash val="solid"/>
                      <a:round/>
                      <a:headEnd type="none" w="med" len="med"/>
                      <a:tailEnd type="none" w="med" len="med"/>
                    </a:lnT>
                    <a:lnB w="1270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3249345773"/>
                  </a:ext>
                </a:extLst>
              </a:tr>
              <a:tr h="416560">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800" dirty="0" smtClean="0">
                          <a:solidFill>
                            <a:schemeClr val="bg2"/>
                          </a:solidFill>
                          <a:latin typeface="Arial" panose="020B0604020202020204" pitchFamily="34" charset="0"/>
                          <a:cs typeface="Arial" panose="020B0604020202020204" pitchFamily="34" charset="0"/>
                        </a:rPr>
                        <a:t>Code Requirements for Conventionally </a:t>
                      </a:r>
                      <a:r>
                        <a:rPr lang="en-US" sz="1800" baseline="0" dirty="0" smtClean="0">
                          <a:solidFill>
                            <a:schemeClr val="bg2"/>
                          </a:solidFill>
                          <a:latin typeface="Arial" panose="020B0604020202020204" pitchFamily="34" charset="0"/>
                          <a:cs typeface="Arial" panose="020B0604020202020204" pitchFamily="34" charset="0"/>
                        </a:rPr>
                        <a:t>Framed Roofs</a:t>
                      </a:r>
                      <a:endParaRPr lang="en-US" sz="1800" dirty="0" smtClean="0">
                        <a:solidFill>
                          <a:schemeClr val="bg2"/>
                        </a:solidFill>
                        <a:latin typeface="Arial" panose="020B0604020202020204" pitchFamily="34" charset="0"/>
                        <a:cs typeface="Arial" panose="020B0604020202020204" pitchFamily="34" charset="0"/>
                      </a:endParaRPr>
                    </a:p>
                  </a:txBody>
                  <a:tcPr marL="121920" marR="121920" marT="60960" marB="60960" anchor="ctr">
                    <a:lnL w="12700" cap="flat" cmpd="sng" algn="ctr">
                      <a:solidFill>
                        <a:schemeClr val="tx2">
                          <a:lumMod val="50000"/>
                          <a:lumOff val="50000"/>
                        </a:schemeClr>
                      </a:solidFill>
                      <a:prstDash val="solid"/>
                      <a:round/>
                      <a:headEnd type="none" w="med" len="med"/>
                      <a:tailEnd type="none" w="med" len="med"/>
                    </a:lnL>
                    <a:lnR w="12700" cap="flat" cmpd="sng" algn="ctr">
                      <a:solidFill>
                        <a:schemeClr val="tx2">
                          <a:lumMod val="50000"/>
                          <a:lumOff val="50000"/>
                        </a:schemeClr>
                      </a:solidFill>
                      <a:prstDash val="solid"/>
                      <a:round/>
                      <a:headEnd type="none" w="med" len="med"/>
                      <a:tailEnd type="none" w="med" len="med"/>
                    </a:lnR>
                    <a:lnT w="12700" cap="flat" cmpd="sng" algn="ctr">
                      <a:solidFill>
                        <a:schemeClr val="tx2">
                          <a:lumMod val="50000"/>
                          <a:lumOff val="50000"/>
                        </a:schemeClr>
                      </a:solidFill>
                      <a:prstDash val="solid"/>
                      <a:round/>
                      <a:headEnd type="none" w="med" len="med"/>
                      <a:tailEnd type="none" w="med" len="med"/>
                    </a:lnT>
                    <a:lnB w="1270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2"/>
                  </a:ext>
                </a:extLst>
              </a:tr>
              <a:tr h="416560">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800" dirty="0" smtClean="0">
                          <a:solidFill>
                            <a:schemeClr val="bg2"/>
                          </a:solidFill>
                          <a:latin typeface="Arial" panose="020B0604020202020204" pitchFamily="34" charset="0"/>
                          <a:cs typeface="Arial" panose="020B0604020202020204" pitchFamily="34" charset="0"/>
                        </a:rPr>
                        <a:t>Questions and Wrap-up</a:t>
                      </a:r>
                    </a:p>
                  </a:txBody>
                  <a:tcPr marL="121920" marR="121920" marT="60960" marB="60960" anchor="ctr">
                    <a:lnL w="12700" cap="flat" cmpd="sng" algn="ctr">
                      <a:solidFill>
                        <a:schemeClr val="tx2">
                          <a:lumMod val="50000"/>
                          <a:lumOff val="50000"/>
                        </a:schemeClr>
                      </a:solidFill>
                      <a:prstDash val="solid"/>
                      <a:round/>
                      <a:headEnd type="none" w="med" len="med"/>
                      <a:tailEnd type="none" w="med" len="med"/>
                    </a:lnL>
                    <a:lnR w="12700" cap="flat" cmpd="sng" algn="ctr">
                      <a:solidFill>
                        <a:schemeClr val="tx2">
                          <a:lumMod val="50000"/>
                          <a:lumOff val="50000"/>
                        </a:schemeClr>
                      </a:solidFill>
                      <a:prstDash val="solid"/>
                      <a:round/>
                      <a:headEnd type="none" w="med" len="med"/>
                      <a:tailEnd type="none" w="med" len="med"/>
                    </a:lnR>
                    <a:lnT w="12700" cap="flat" cmpd="sng" algn="ctr">
                      <a:solidFill>
                        <a:schemeClr val="tx2">
                          <a:lumMod val="50000"/>
                          <a:lumOff val="50000"/>
                        </a:schemeClr>
                      </a:solidFill>
                      <a:prstDash val="solid"/>
                      <a:round/>
                      <a:headEnd type="none" w="med" len="med"/>
                      <a:tailEnd type="none" w="med" len="med"/>
                    </a:lnT>
                    <a:lnB w="1270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bwMode="auto">
          <a:xfrm>
            <a:off x="609600" y="3"/>
            <a:ext cx="10972803" cy="644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b" compatLnSpc="1">
            <a:prstTxWarp prst="textNoShape">
              <a:avLst/>
            </a:prstTxWarp>
            <a:noAutofit/>
          </a:bodyPr>
          <a:lstStyle/>
          <a:p>
            <a:pPr eaLnBrk="1" hangingPunct="1"/>
            <a:r>
              <a:rPr lang="en-US" b="0" dirty="0">
                <a:latin typeface="Arial Black" panose="020B0A04020102020204" pitchFamily="34" charset="0"/>
              </a:rPr>
              <a:t>Learning Objectives</a:t>
            </a:r>
          </a:p>
        </p:txBody>
      </p:sp>
      <p:sp>
        <p:nvSpPr>
          <p:cNvPr id="8195" name="Content Placeholder 2"/>
          <p:cNvSpPr>
            <a:spLocks noGrp="1"/>
          </p:cNvSpPr>
          <p:nvPr>
            <p:ph idx="1"/>
          </p:nvPr>
        </p:nvSpPr>
        <p:spPr>
          <a:xfrm>
            <a:off x="619125" y="1685924"/>
            <a:ext cx="10963275" cy="4486275"/>
          </a:xfrm>
        </p:spPr>
        <p:txBody>
          <a:bodyPr vert="horz" lIns="0" tIns="0" rIns="0" bIns="0" rtlCol="0">
            <a:noAutofit/>
          </a:bodyPr>
          <a:lstStyle/>
          <a:p>
            <a:pPr eaLnBrk="1" hangingPunct="1">
              <a:buFont typeface="Arial" charset="0"/>
              <a:buNone/>
              <a:defRPr/>
            </a:pPr>
            <a:r>
              <a:rPr lang="en-US" sz="2000" dirty="0">
                <a:solidFill>
                  <a:schemeClr val="accent5"/>
                </a:solidFill>
                <a:latin typeface="Arial Black" panose="020B0A04020102020204" pitchFamily="34" charset="0"/>
              </a:rPr>
              <a:t>Upon completion of this seminar, you </a:t>
            </a:r>
            <a:r>
              <a:rPr lang="en-US" sz="2000" dirty="0" smtClean="0">
                <a:solidFill>
                  <a:schemeClr val="accent5"/>
                </a:solidFill>
                <a:latin typeface="Arial Black" panose="020B0A04020102020204" pitchFamily="34" charset="0"/>
              </a:rPr>
              <a:t>will be able to:</a:t>
            </a:r>
          </a:p>
          <a:p>
            <a:pPr eaLnBrk="1" hangingPunct="1">
              <a:buFont typeface="Arial" charset="0"/>
              <a:buNone/>
              <a:defRPr/>
            </a:pPr>
            <a:endParaRPr lang="en-US" altLang="en-US" sz="2000" dirty="0">
              <a:solidFill>
                <a:schemeClr val="accent5"/>
              </a:solidFill>
              <a:latin typeface="Arial Black" panose="020B0A04020102020204" pitchFamily="34" charset="0"/>
            </a:endParaRPr>
          </a:p>
          <a:p>
            <a:pPr lvl="0"/>
            <a:r>
              <a:rPr lang="en-US" dirty="0" smtClean="0"/>
              <a:t>Identify correct application of IRC building codes for conventionally framed roof construction, also known as stick framing</a:t>
            </a:r>
          </a:p>
          <a:p>
            <a:pPr marL="0" lvl="0" indent="0">
              <a:buNone/>
            </a:pPr>
            <a:endParaRPr lang="en-US" dirty="0" smtClean="0"/>
          </a:p>
          <a:p>
            <a:r>
              <a:rPr lang="en-US" dirty="0" smtClean="0"/>
              <a:t>Recognize the relationship between critical connections and there role in building a stable roof, such as the rafter/joist connection</a:t>
            </a:r>
          </a:p>
          <a:p>
            <a:pPr lvl="0"/>
            <a:endParaRPr lang="en-US" dirty="0" smtClean="0"/>
          </a:p>
          <a:p>
            <a:pPr lvl="0"/>
            <a:r>
              <a:rPr lang="en-US" dirty="0" smtClean="0"/>
              <a:t>Describe basics of conventional roof framing such as, hip and valley rafters, ridge boards and ridge beams and correct application of rafters, joists and other members</a:t>
            </a:r>
            <a:endParaRPr lang="en-US" dirty="0"/>
          </a:p>
        </p:txBody>
      </p:sp>
    </p:spTree>
    <p:custDataLst>
      <p:tags r:id="rId1"/>
    </p:custDataLst>
    <p:extLst>
      <p:ext uri="{BB962C8B-B14F-4D97-AF65-F5344CB8AC3E}">
        <p14:creationId xmlns:p14="http://schemas.microsoft.com/office/powerpoint/2010/main" val="1161353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ESENTATION_ID" val="11080"/>
  <p:tag name="ARTICULATE_REFERENCE_TYPE_7" val="1"/>
  <p:tag name="ARTICULATE_REFERENCE_TITLE_7" val="Downloadable and printable slide deck for this course"/>
  <p:tag name="ARTICULATE_REFERENCE_7" val="C:\Users\bmayer\Documents\Articulate Presenter\Rod Systems Training\Understanding Rod Uplift Systems and AC391\Understanding Restraint Rod Systems.pdf"/>
  <p:tag name="ARTICULATE_REFERENCE_TYPE_4" val="0"/>
  <p:tag name="ARTICULATE_REFERENCE_TITLE_4" val="Structure magazine article: “Coming Up with Tie-Downs Part II: ICC-ES Passes AC391 Providing Industry Guidance for Continuous Rod Tie-down System Design”"/>
  <p:tag name="ARTICULATE_REFERENCE_4" val="http://www.strongtie.com/ftp/articles/StructureArticle_BryanWert_November2011.pdf"/>
  <p:tag name="ARTICULATE_REFERENCE_TYPE_5" val="0"/>
  <p:tag name="ARTICULATE_REFERENCE_TITLE_5" val="Wood Shrinkage Calculator "/>
  <p:tag name="ARTICULATE_REFERENCE_5" val="http://strongtie.com/webapps/woodshrinkage/?source=topnav"/>
  <p:tag name="ARTICULATE_REFERENCE_TYPE_6" val="1"/>
  <p:tag name="ARTICULATE_REFERENCE_TITLE_6" val="Downloadable and printable slide deck for this course"/>
  <p:tag name="ARTICULATE_REFERENCE_6" val="C:\Users\bmayer\Documents\Articulate Presenter\Rod Systems Training\Understanding Rod Uplift Systems and AC391\Understanding Restraint Rod Systems - PDF.pdf"/>
  <p:tag name="PLAYERLOGOHEIGHT" val="129"/>
  <p:tag name="PLAYERLOGOWIDTH" val="244"/>
  <p:tag name="PRESENTATION_PLAYLIST_COUNT" val="0"/>
  <p:tag name="PRESENTATION_PRESENTER_SLIDE_LEVEL" val="0"/>
  <p:tag name="LMS_COMPLETION_TITLE" val="Understanding Restraint Rod Systems"/>
  <p:tag name="LMS_COMPLETION_ID" val="Understanding_Restraint_Rod_Systems"/>
  <p:tag name="LMS_COMPLETION_VERSION" val="1.0"/>
  <p:tag name="LMS_COMPLETION_DURATION" val="01:00:00"/>
  <p:tag name="LMS_COMPLETION_SCO_TITLE" val="Understanding Restraint Rod Systems"/>
  <p:tag name="LMS_COMPLETION_SCO_ID" val="Understanding_Restraint_Rod_Systems"/>
  <p:tag name="LMS_COMPLETION_EDITION" val="0"/>
  <p:tag name="LMS_COMPLETION_INTERACTION" val="1117"/>
  <p:tag name="LMS_COMPLETION_THRESHOLD" val="80"/>
  <p:tag name="LMS_COMPLETION_METHOD" val="QUIZ"/>
  <p:tag name="LMS_COMPLETION_TARGET" val="d653f3c4-ebc4-40cf-a8cc-60cada7e514b"/>
  <p:tag name="LMS_COMPLETION_TARGET_ID" val="1117"/>
  <p:tag name="LMS_COMPLETION_TARGET_INDEX" val="65"/>
  <p:tag name="LMS_QUIZ_INSERT" val="1"/>
  <p:tag name="LMS_REPORTING" val="1"/>
  <p:tag name="LMS_DATA_SCORM" val="Yes"/>
  <p:tag name="ARTICULATE_REFERENCE_COUNT" val="3"/>
  <p:tag name="ARTICULATE_REFERENCE_TYPE_1" val="0"/>
  <p:tag name="ARTICULATE_REFERENCE_TITLE_1" val="Companion for the 2001 AF&amp;PA Wood-Frame Construction Manual for Wind Design"/>
  <p:tag name="ARTICULATE_REFERENCE_1" val="http://www.strongtie.com/ftp/bulletins/T-01WFCM08.pdf"/>
  <p:tag name="ARTICULATE_REFERENCE_TYPE_2" val="0"/>
  <p:tag name="ARTICULATE_REFERENCE_TITLE_2" val="AWC Wood Frame Construction Manual"/>
  <p:tag name="ARTICULATE_REFERENCE_2" val="http://www.awc.org/standards/wfcm.html"/>
  <p:tag name="ARTICULATE_REFERENCE_TYPE_3" val="1"/>
  <p:tag name="ARTICULATE_REFERENCE_TITLE_3" val="Downloadable and printable course material (PDF)"/>
  <p:tag name="ARTICULATE_REFERENCE_3" val="C:\Users\bmayer\Documents\Articulate Presenter\Wind Design for WFCM 2001\Designing with 2001 WFCM - PDF.pdf"/>
  <p:tag name="PUBLISH_TITLE" val="Wind Design with the WFCM 2001 - Determining Loads"/>
  <p:tag name="ARTICULATE_PUBLISH_PATH" val="C:\Users\bmayer\Documents\Articulate Presenter\Wind Design for WFCM 2001\Publish"/>
  <p:tag name="ARTICULATE_LOGO" val="(None selected)"/>
  <p:tag name="ARTICULATE_PRESENTER" val="Shane Vilasineekul, P.E."/>
  <p:tag name="ARTICULATE_PRESENTER_GUID" val="8EE630282A57"/>
  <p:tag name="ARTICULATE_LMS" val="0"/>
  <p:tag name="LMS_PROTOCOL_METHOD" val="SCORM"/>
  <p:tag name="LMS_PROTOCOL_VERSION" val="1.2"/>
  <p:tag name="LAUNCHINNEWWINDOW" val="0"/>
  <p:tag name="LASTPUBLISHED" val="C:\Users\bmayer\Documents\Articulate Presenter\Wind Design for WFCM 2001\Publish\Wind Design with the WFCM 2001 - Determining Loads\player.html"/>
  <p:tag name="ARTICULATE_PROJECT_CHECK" val="0"/>
  <p:tag name="ARTICULATE_TEMPLATE_GUID" val="1a000000-6000-0000-b000-000000000001"/>
  <p:tag name="PRESENTER_PREVIEW_START" val="1"/>
  <p:tag name="PRESENTER_PREVIEW_END" val="25"/>
  <p:tag name="LMS_PUBLISH" val="No"/>
  <p:tag name="ARTICULATE_TEMPLATE" val="Corporate Communications"/>
  <p:tag name="PRESENTER_PREVIEW_MODE" val="0"/>
  <p:tag name="ARTICULATE_PRESENTER_VERSION" val="6"/>
  <p:tag name="TAG_BACKING_FORM_KEY" val="6229400-c:\users\rwelch\documents\projects\customer\sdpws shearwalls\sdpws_shear_wall_design_ppt_2015_11_23.pptx"/>
  <p:tag name="ARTICULATE_DESIGN_ID_WOOD DESIGN CONTENT" val="2Tya2jkn"/>
  <p:tag name="ARTICULATE_DESIGN_ID_WOOD DESIGN TITLE" val="tUelLqqk"/>
  <p:tag name="ARTICULATE_DESIGN_ID_1_WOOD DESIGN TITLE" val="3M4X2hMx"/>
  <p:tag name="ARTICULATE_SLIDE_THUMBNAIL_REFRESH" val="1"/>
  <p:tag name="ARTICULATE_SLIDE_COUNT" val="70"/>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GUID" val="ac514481-0f72-4201-a9ce-a65ce46d75e1"/>
  <p:tag name="ARTICULATE_TITLE_TAG" val="Credit Information"/>
  <p:tag name="ARTICULATE_SLIDE_PAUSE" val="1"/>
  <p:tag name="ARTICULATE_NAV_LEVEL" val="2"/>
  <p:tag name="ARTICULATE_PLAYLIST_ID" val="-1"/>
  <p:tag name="ARTICULATE_LOCK_SLIDE" val="0"/>
  <p:tag name="ARTICULATE_SLIDE_NAV" val="3"/>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GUID" val="59958831-59bb-4b6e-843c-83c77a6c45a8"/>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TITLE_TAG" val="Course Description"/>
  <p:tag name="ARTICULATE_SLIDE_PAUSE" val="1"/>
  <p:tag name="ARTICULATE_NAV_LEVEL" val="2"/>
  <p:tag name="ARTICULATE_PLAYLIST_ID" val="-1"/>
  <p:tag name="ARTICULATE_LOCK_SLIDE" val="0"/>
  <p:tag name="ARTICULATE_SLIDE_GUID" val="ac514481-0f72-4201-a9ce-a65ce46d1120"/>
  <p:tag name="ARTICULATE_SLIDE_NAV" val="4"/>
  <p:tag name="MASTERSHAPECOUNT" val="5"/>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PAUSE" val="1"/>
  <p:tag name="ARTICULATE_NAV_LEVEL" val="2"/>
  <p:tag name="ARTICULATE_PLAYLIST_ID" val="-1"/>
  <p:tag name="ARTICULATE_LOCK_SLIDE" val="0"/>
  <p:tag name="ARTICULATE_SLIDE_NAV" val="6"/>
  <p:tag name="MASTERSHAPECOUNT" val="5"/>
  <p:tag name="ARTICULATE_SLIDE_GUID" val="4f0871b4-253e-4320-9969-c5f0cefc0692"/>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GUID" val="73ba14ac-497e-4bcb-bf62-885ce77e1019"/>
  <p:tag name="ARTICULATE_SLIDE_PAUSE" val="1"/>
  <p:tag name="ARTICULATE_NAV_LEVEL" val="1"/>
  <p:tag name="ARTICULATE_PLAYLIST_ID" val="-1"/>
  <p:tag name="ARTICULATE_LOCK_SLIDE" val="0"/>
  <p:tag name="ARTICULATE_SLIDE_NAV" val="63"/>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Wood Design Content">
  <a:themeElements>
    <a:clrScheme name="Strong-Tie Website">
      <a:dk1>
        <a:sysClr val="windowText" lastClr="000000"/>
      </a:dk1>
      <a:lt1>
        <a:srgbClr val="ABABAB"/>
      </a:lt1>
      <a:dk2>
        <a:srgbClr val="2C2C2C"/>
      </a:dk2>
      <a:lt2>
        <a:srgbClr val="666666"/>
      </a:lt2>
      <a:accent1>
        <a:srgbClr val="FF5308"/>
      </a:accent1>
      <a:accent2>
        <a:srgbClr val="FFCC66"/>
      </a:accent2>
      <a:accent3>
        <a:srgbClr val="E1DDCF"/>
      </a:accent3>
      <a:accent4>
        <a:srgbClr val="FF9467"/>
      </a:accent4>
      <a:accent5>
        <a:srgbClr val="FF773D"/>
      </a:accent5>
      <a:accent6>
        <a:srgbClr val="2B5781"/>
      </a:accent6>
      <a:hlink>
        <a:srgbClr val="2C2C2C"/>
      </a:hlink>
      <a:folHlink>
        <a:srgbClr val="66666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a:solidFill>
            <a:schemeClr val="accent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a:spPr>
      <a:bodyPr lIns="91429" tIns="45714" rIns="91429" bIns="45714"/>
      <a:lstStyle>
        <a:defPPr algn="r">
          <a:defRPr kumimoji="1" sz="3200" dirty="0">
            <a:solidFill>
              <a:srgbClr val="000000"/>
            </a:solidFill>
            <a:latin typeface="Georgia" panose="02040502050405020303" pitchFamily="18" charset="0"/>
          </a:defRPr>
        </a:defPPr>
      </a:lstStyle>
    </a:txDef>
  </a:objectDefaults>
  <a:extraClrSchemeLst/>
</a:theme>
</file>

<file path=ppt/theme/theme2.xml><?xml version="1.0" encoding="utf-8"?>
<a:theme xmlns:a="http://schemas.openxmlformats.org/drawingml/2006/main" name="Wood Design Title">
  <a:themeElements>
    <a:clrScheme name="Strong-Tie Website">
      <a:dk1>
        <a:sysClr val="windowText" lastClr="000000"/>
      </a:dk1>
      <a:lt1>
        <a:srgbClr val="ABABAB"/>
      </a:lt1>
      <a:dk2>
        <a:srgbClr val="2C2C2C"/>
      </a:dk2>
      <a:lt2>
        <a:srgbClr val="666666"/>
      </a:lt2>
      <a:accent1>
        <a:srgbClr val="FF5308"/>
      </a:accent1>
      <a:accent2>
        <a:srgbClr val="FFCC66"/>
      </a:accent2>
      <a:accent3>
        <a:srgbClr val="E1DDCF"/>
      </a:accent3>
      <a:accent4>
        <a:srgbClr val="FF9467"/>
      </a:accent4>
      <a:accent5>
        <a:srgbClr val="FF773D"/>
      </a:accent5>
      <a:accent6>
        <a:srgbClr val="2B5781"/>
      </a:accent6>
      <a:hlink>
        <a:srgbClr val="2C2C2C"/>
      </a:hlink>
      <a:folHlink>
        <a:srgbClr val="66666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Wood Design Title">
  <a:themeElements>
    <a:clrScheme name="Strong-Tie Website">
      <a:dk1>
        <a:sysClr val="windowText" lastClr="000000"/>
      </a:dk1>
      <a:lt1>
        <a:srgbClr val="ABABAB"/>
      </a:lt1>
      <a:dk2>
        <a:srgbClr val="2C2C2C"/>
      </a:dk2>
      <a:lt2>
        <a:srgbClr val="666666"/>
      </a:lt2>
      <a:accent1>
        <a:srgbClr val="FF5308"/>
      </a:accent1>
      <a:accent2>
        <a:srgbClr val="FFCC66"/>
      </a:accent2>
      <a:accent3>
        <a:srgbClr val="E1DDCF"/>
      </a:accent3>
      <a:accent4>
        <a:srgbClr val="FF9467"/>
      </a:accent4>
      <a:accent5>
        <a:srgbClr val="FF773D"/>
      </a:accent5>
      <a:accent6>
        <a:srgbClr val="2B5781"/>
      </a:accent6>
      <a:hlink>
        <a:srgbClr val="2C2C2C"/>
      </a:hlink>
      <a:folHlink>
        <a:srgbClr val="66666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197553</TotalTime>
  <Words>9399</Words>
  <Application>Microsoft Office PowerPoint</Application>
  <PresentationFormat>Widescreen</PresentationFormat>
  <Paragraphs>995</Paragraphs>
  <Slides>70</Slides>
  <Notes>70</Notes>
  <HiddenSlides>8</HiddenSlides>
  <MMClips>0</MMClips>
  <ScaleCrop>false</ScaleCrop>
  <HeadingPairs>
    <vt:vector size="8" baseType="variant">
      <vt:variant>
        <vt:lpstr>Fonts Used</vt:lpstr>
      </vt:variant>
      <vt:variant>
        <vt:i4>8</vt:i4>
      </vt:variant>
      <vt:variant>
        <vt:lpstr>Theme</vt:lpstr>
      </vt:variant>
      <vt:variant>
        <vt:i4>3</vt:i4>
      </vt:variant>
      <vt:variant>
        <vt:lpstr>Embedded OLE Servers</vt:lpstr>
      </vt:variant>
      <vt:variant>
        <vt:i4>0</vt:i4>
      </vt:variant>
      <vt:variant>
        <vt:lpstr>Slide Titles</vt:lpstr>
      </vt:variant>
      <vt:variant>
        <vt:i4>70</vt:i4>
      </vt:variant>
    </vt:vector>
  </HeadingPairs>
  <TitlesOfParts>
    <vt:vector size="81" baseType="lpstr">
      <vt:lpstr>Arial</vt:lpstr>
      <vt:lpstr>Arial Black</vt:lpstr>
      <vt:lpstr>Calibri</vt:lpstr>
      <vt:lpstr>Eras Medium ITC</vt:lpstr>
      <vt:lpstr>Garamond</vt:lpstr>
      <vt:lpstr>Georgia</vt:lpstr>
      <vt:lpstr>Times New Roman</vt:lpstr>
      <vt:lpstr>Wingdings</vt:lpstr>
      <vt:lpstr>Wood Design Content</vt:lpstr>
      <vt:lpstr>Wood Design Title</vt:lpstr>
      <vt:lpstr>1_Wood Design Title</vt:lpstr>
      <vt:lpstr>PowerPoint Presentation</vt:lpstr>
      <vt:lpstr>Welcome!</vt:lpstr>
      <vt:lpstr>PowerPoint Presentation</vt:lpstr>
      <vt:lpstr>Credit Information</vt:lpstr>
      <vt:lpstr>Credit Information</vt:lpstr>
      <vt:lpstr>Credit Information, cont.</vt:lpstr>
      <vt:lpstr>Additional Credit Offerings</vt:lpstr>
      <vt:lpstr>Course Description</vt:lpstr>
      <vt:lpstr>Learning Objectives</vt:lpstr>
      <vt:lpstr>IRC Chapter 8 Roof-Ceiling Construction</vt:lpstr>
      <vt:lpstr>Truss Assembly vs. Stick Framed Roof Construction</vt:lpstr>
      <vt:lpstr>Hip and Valley Rafters</vt:lpstr>
      <vt:lpstr>Ridge Board and Ridge Beams</vt:lpstr>
      <vt:lpstr>R802.2</vt:lpstr>
      <vt:lpstr>Design and Construction</vt:lpstr>
      <vt:lpstr>Hanger Slope and Skew Calculator</vt:lpstr>
      <vt:lpstr>R802.3 Framing Details</vt:lpstr>
      <vt:lpstr>Framing Details: Ridge Board</vt:lpstr>
      <vt:lpstr>R802.3 Framing Details</vt:lpstr>
      <vt:lpstr>Framing Details: Valley and Hip Rafters</vt:lpstr>
      <vt:lpstr>Framing Details: Valley and Hip Rafters</vt:lpstr>
      <vt:lpstr>Framing Details: Valley and Hip Rafters</vt:lpstr>
      <vt:lpstr>Framing Details: Ridge Beam</vt:lpstr>
      <vt:lpstr>R802.3.1 Ceiling Joists and Rafter Connections</vt:lpstr>
      <vt:lpstr>Framing Details: Continuous Tie</vt:lpstr>
      <vt:lpstr>Fastening Table R802.5.1(9) </vt:lpstr>
      <vt:lpstr>Fastening Table R602.3.1</vt:lpstr>
      <vt:lpstr>Rafter and Joist Fastening Connection</vt:lpstr>
      <vt:lpstr>What’s Wrong with this Picture?</vt:lpstr>
      <vt:lpstr> Table R802.5.1(9) Footnotes</vt:lpstr>
      <vt:lpstr>Table R802.5.1(9) Footnote: d</vt:lpstr>
      <vt:lpstr>Ceiling Joists Lapped</vt:lpstr>
      <vt:lpstr>Table R802.5.1(9) Footnote: h</vt:lpstr>
      <vt:lpstr>R802.3.1 Rafter Tie</vt:lpstr>
      <vt:lpstr>R802.3.1 Ceiling Joists and Rafter Connections</vt:lpstr>
      <vt:lpstr>R802.3.1 Rafter Tie</vt:lpstr>
      <vt:lpstr>R802.3.1 Rafter Tie</vt:lpstr>
      <vt:lpstr>Continuous Tie Examples</vt:lpstr>
      <vt:lpstr>R802.3.1 Ridge Beam and Collar Ties</vt:lpstr>
      <vt:lpstr>R802.3.1 Ridge Beam</vt:lpstr>
      <vt:lpstr>R802.3.1 Collar Ties</vt:lpstr>
      <vt:lpstr>Allowable Ceiling Joist Spans</vt:lpstr>
      <vt:lpstr>Allowable Rafter Spans</vt:lpstr>
      <vt:lpstr>Table R802.5.1(1) Footnote</vt:lpstr>
      <vt:lpstr>Crosstie Location</vt:lpstr>
      <vt:lpstr>R802.5.1 Purlins</vt:lpstr>
      <vt:lpstr>R802.5.1 Purlins</vt:lpstr>
      <vt:lpstr>R802.6 Bearing</vt:lpstr>
      <vt:lpstr>Bearing</vt:lpstr>
      <vt:lpstr>Cutting and Notching</vt:lpstr>
      <vt:lpstr>Cutting and Notching</vt:lpstr>
      <vt:lpstr>Lateral Support</vt:lpstr>
      <vt:lpstr>Bridging</vt:lpstr>
      <vt:lpstr>Framing of Openings</vt:lpstr>
      <vt:lpstr>Roof Tie-Down</vt:lpstr>
      <vt:lpstr>Rafter Uplift Resistance</vt:lpstr>
      <vt:lpstr>Table R602.3.1</vt:lpstr>
      <vt:lpstr>Table R802.11</vt:lpstr>
      <vt:lpstr>Course Summary</vt:lpstr>
      <vt:lpstr>Course Completion</vt:lpstr>
      <vt:lpstr>Course Completion</vt:lpstr>
      <vt:lpstr>Next Steps!</vt:lpstr>
      <vt:lpstr>Next Steps!</vt:lpstr>
      <vt:lpstr>Credit Information, cont.</vt:lpstr>
      <vt:lpstr>Access the Test for CEUs</vt:lpstr>
      <vt:lpstr>Stronger Roof Solutions</vt:lpstr>
      <vt:lpstr>LSSJ Hanger</vt:lpstr>
      <vt:lpstr>HHRC Hip-Ridge Connector</vt:lpstr>
      <vt:lpstr>LRU Rafter Hanger</vt:lpstr>
      <vt:lpstr>Additional Products</vt:lpstr>
    </vt:vector>
  </TitlesOfParts>
  <Company>Simpson Strong-Tie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Ryan Welch</dc:creator>
  <cp:lastModifiedBy>Justin Gary Baffico</cp:lastModifiedBy>
  <cp:revision>7139</cp:revision>
  <cp:lastPrinted>2018-06-01T00:00:58Z</cp:lastPrinted>
  <dcterms:created xsi:type="dcterms:W3CDTF">2004-10-15T00:00:51Z</dcterms:created>
  <dcterms:modified xsi:type="dcterms:W3CDTF">2018-10-01T15:09:42Z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Understanding Rod Uplift Systems and AC391</vt:lpwstr>
  </property>
  <property fmtid="{D5CDD505-2E9C-101B-9397-08002B2CF9AE}" pid="4" name="ArticulateGUID">
    <vt:lpwstr>6F896810-D8A7-430B-8988-381C4E5433DC</vt:lpwstr>
  </property>
  <property fmtid="{D5CDD505-2E9C-101B-9397-08002B2CF9AE}" pid="5" name="ArticulateProjectFull">
    <vt:lpwstr>C:\Users\wcarmical\Documents\AA_Projects 2018\Roof Framing\Final Project Docs\AIA-CFR101\Presentation\AIA-CFR101_080318.ppta</vt:lpwstr>
  </property>
</Properties>
</file>