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4.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5.xml" ContentType="application/vnd.openxmlformats-officedocument.presentationml.notesSlide+xml"/>
  <Override PartName="/ppt/tags/tag20.xml" ContentType="application/vnd.openxmlformats-officedocument.presentationml.tags+xml"/>
  <Override PartName="/ppt/notesSlides/notesSlide6.xml" ContentType="application/vnd.openxmlformats-officedocument.presentationml.notesSlide+xml"/>
  <Override PartName="/ppt/tags/tag21.xml" ContentType="application/vnd.openxmlformats-officedocument.presentationml.tags+xml"/>
  <Override PartName="/ppt/notesSlides/notesSlide7.xml" ContentType="application/vnd.openxmlformats-officedocument.presentationml.notesSlide+xml"/>
  <Override PartName="/ppt/tags/tag22.xml" ContentType="application/vnd.openxmlformats-officedocument.presentationml.tags+xml"/>
  <Override PartName="/ppt/notesSlides/notesSlide8.xml" ContentType="application/vnd.openxmlformats-officedocument.presentationml.notesSlide+xml"/>
  <Override PartName="/ppt/tags/tag23.xml" ContentType="application/vnd.openxmlformats-officedocument.presentationml.tags+xml"/>
  <Override PartName="/ppt/notesSlides/notesSlide9.xml" ContentType="application/vnd.openxmlformats-officedocument.presentationml.notesSlide+xml"/>
  <Override PartName="/ppt/tags/tag24.xml" ContentType="application/vnd.openxmlformats-officedocument.presentationml.tags+xml"/>
  <Override PartName="/ppt/notesSlides/notesSlide10.xml" ContentType="application/vnd.openxmlformats-officedocument.presentationml.notesSlide+xml"/>
  <Override PartName="/ppt/tags/tag25.xml" ContentType="application/vnd.openxmlformats-officedocument.presentationml.tags+xml"/>
  <Override PartName="/ppt/notesSlides/notesSlide11.xml" ContentType="application/vnd.openxmlformats-officedocument.presentationml.notesSlide+xml"/>
  <Override PartName="/ppt/tags/tag26.xml" ContentType="application/vnd.openxmlformats-officedocument.presentationml.tags+xml"/>
  <Override PartName="/ppt/notesSlides/notesSlide12.xml" ContentType="application/vnd.openxmlformats-officedocument.presentationml.notesSlide+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notesSlides/notesSlide14.xml" ContentType="application/vnd.openxmlformats-officedocument.presentationml.notesSlide+xml"/>
  <Override PartName="/ppt/tags/tag29.xml" ContentType="application/vnd.openxmlformats-officedocument.presentationml.tags+xml"/>
  <Override PartName="/ppt/notesSlides/notesSlide15.xml" ContentType="application/vnd.openxmlformats-officedocument.presentationml.notesSlide+xml"/>
  <Override PartName="/ppt/tags/tag30.xml" ContentType="application/vnd.openxmlformats-officedocument.presentationml.tags+xml"/>
  <Override PartName="/ppt/notesSlides/notesSlide16.xml" ContentType="application/vnd.openxmlformats-officedocument.presentationml.notesSlide+xml"/>
  <Override PartName="/ppt/tags/tag31.xml" ContentType="application/vnd.openxmlformats-officedocument.presentationml.tags+xml"/>
  <Override PartName="/ppt/notesSlides/notesSlide17.xml" ContentType="application/vnd.openxmlformats-officedocument.presentationml.notesSlide+xml"/>
  <Override PartName="/ppt/tags/tag32.xml" ContentType="application/vnd.openxmlformats-officedocument.presentationml.tags+xml"/>
  <Override PartName="/ppt/notesSlides/notesSlide18.xml" ContentType="application/vnd.openxmlformats-officedocument.presentationml.notesSlide+xml"/>
  <Override PartName="/ppt/tags/tag33.xml" ContentType="application/vnd.openxmlformats-officedocument.presentationml.tags+xml"/>
  <Override PartName="/ppt/notesSlides/notesSlide19.xml" ContentType="application/vnd.openxmlformats-officedocument.presentationml.notesSlide+xml"/>
  <Override PartName="/ppt/tags/tag34.xml" ContentType="application/vnd.openxmlformats-officedocument.presentationml.tags+xml"/>
  <Override PartName="/ppt/notesSlides/notesSlide20.xml" ContentType="application/vnd.openxmlformats-officedocument.presentationml.notesSlide+xml"/>
  <Override PartName="/ppt/tags/tag35.xml" ContentType="application/vnd.openxmlformats-officedocument.presentationml.tags+xml"/>
  <Override PartName="/ppt/notesSlides/notesSlide21.xml" ContentType="application/vnd.openxmlformats-officedocument.presentationml.notesSlide+xml"/>
  <Override PartName="/ppt/tags/tag36.xml" ContentType="application/vnd.openxmlformats-officedocument.presentationml.tags+xml"/>
  <Override PartName="/ppt/notesSlides/notesSlide22.xml" ContentType="application/vnd.openxmlformats-officedocument.presentationml.notesSlide+xml"/>
  <Override PartName="/ppt/tags/tag37.xml" ContentType="application/vnd.openxmlformats-officedocument.presentationml.tags+xml"/>
  <Override PartName="/ppt/notesSlides/notesSlide23.xml" ContentType="application/vnd.openxmlformats-officedocument.presentationml.notesSlide+xml"/>
  <Override PartName="/ppt/tags/tag38.xml" ContentType="application/vnd.openxmlformats-officedocument.presentationml.tags+xml"/>
  <Override PartName="/ppt/notesSlides/notesSlide24.xml" ContentType="application/vnd.openxmlformats-officedocument.presentationml.notesSlide+xml"/>
  <Override PartName="/ppt/tags/tag39.xml" ContentType="application/vnd.openxmlformats-officedocument.presentationml.tags+xml"/>
  <Override PartName="/ppt/notesSlides/notesSlide25.xml" ContentType="application/vnd.openxmlformats-officedocument.presentationml.notesSlide+xml"/>
  <Override PartName="/ppt/tags/tag40.xml" ContentType="application/vnd.openxmlformats-officedocument.presentationml.tags+xml"/>
  <Override PartName="/ppt/notesSlides/notesSlide26.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27.xml" ContentType="application/vnd.openxmlformats-officedocument.presentationml.notesSlide+xml"/>
  <Override PartName="/ppt/tags/tag43.xml" ContentType="application/vnd.openxmlformats-officedocument.presentationml.tags+xml"/>
  <Override PartName="/ppt/notesSlides/notesSlide28.xml" ContentType="application/vnd.openxmlformats-officedocument.presentationml.notesSlide+xml"/>
  <Override PartName="/ppt/tags/tag44.xml" ContentType="application/vnd.openxmlformats-officedocument.presentationml.tags+xml"/>
  <Override PartName="/ppt/notesSlides/notesSlide29.xml" ContentType="application/vnd.openxmlformats-officedocument.presentationml.notesSlide+xml"/>
  <Override PartName="/ppt/tags/tag45.xml" ContentType="application/vnd.openxmlformats-officedocument.presentationml.tags+xml"/>
  <Override PartName="/ppt/notesSlides/notesSlide30.xml" ContentType="application/vnd.openxmlformats-officedocument.presentationml.notesSlide+xml"/>
  <Override PartName="/ppt/tags/tag46.xml" ContentType="application/vnd.openxmlformats-officedocument.presentationml.tags+xml"/>
  <Override PartName="/ppt/notesSlides/notesSlide31.xml" ContentType="application/vnd.openxmlformats-officedocument.presentationml.notesSlide+xml"/>
  <Override PartName="/ppt/tags/tag47.xml" ContentType="application/vnd.openxmlformats-officedocument.presentationml.tags+xml"/>
  <Override PartName="/ppt/notesSlides/notesSlide32.xml" ContentType="application/vnd.openxmlformats-officedocument.presentationml.notesSlide+xml"/>
  <Override PartName="/ppt/tags/tag48.xml" ContentType="application/vnd.openxmlformats-officedocument.presentationml.tags+xml"/>
  <Override PartName="/ppt/notesSlides/notesSlide33.xml" ContentType="application/vnd.openxmlformats-officedocument.presentationml.notesSlide+xml"/>
  <Override PartName="/ppt/tags/tag49.xml" ContentType="application/vnd.openxmlformats-officedocument.presentationml.tags+xml"/>
  <Override PartName="/ppt/notesSlides/notesSlide34.xml" ContentType="application/vnd.openxmlformats-officedocument.presentationml.notesSlide+xml"/>
  <Override PartName="/ppt/tags/tag50.xml" ContentType="application/vnd.openxmlformats-officedocument.presentationml.tags+xml"/>
  <Override PartName="/ppt/notesSlides/notesSlide35.xml" ContentType="application/vnd.openxmlformats-officedocument.presentationml.notesSlide+xml"/>
  <Override PartName="/ppt/tags/tag51.xml" ContentType="application/vnd.openxmlformats-officedocument.presentationml.tags+xml"/>
  <Override PartName="/ppt/notesSlides/notesSlide36.xml" ContentType="application/vnd.openxmlformats-officedocument.presentationml.notesSlide+xml"/>
  <Override PartName="/ppt/tags/tag52.xml" ContentType="application/vnd.openxmlformats-officedocument.presentationml.tags+xml"/>
  <Override PartName="/ppt/notesSlides/notesSlide37.xml" ContentType="application/vnd.openxmlformats-officedocument.presentationml.notesSlide+xml"/>
  <Override PartName="/ppt/tags/tag53.xml" ContentType="application/vnd.openxmlformats-officedocument.presentationml.tags+xml"/>
  <Override PartName="/ppt/notesSlides/notesSlide38.xml" ContentType="application/vnd.openxmlformats-officedocument.presentationml.notesSlide+xml"/>
  <Override PartName="/ppt/tags/tag54.xml" ContentType="application/vnd.openxmlformats-officedocument.presentationml.tags+xml"/>
  <Override PartName="/ppt/notesSlides/notesSlide39.xml" ContentType="application/vnd.openxmlformats-officedocument.presentationml.notesSlide+xml"/>
  <Override PartName="/ppt/tags/tag55.xml" ContentType="application/vnd.openxmlformats-officedocument.presentationml.tags+xml"/>
  <Override PartName="/ppt/notesSlides/notesSlide40.xml" ContentType="application/vnd.openxmlformats-officedocument.presentationml.notesSlide+xml"/>
  <Override PartName="/ppt/tags/tag56.xml" ContentType="application/vnd.openxmlformats-officedocument.presentationml.tags+xml"/>
  <Override PartName="/ppt/notesSlides/notesSlide41.xml" ContentType="application/vnd.openxmlformats-officedocument.presentationml.notesSlide+xml"/>
  <Override PartName="/ppt/tags/tag57.xml" ContentType="application/vnd.openxmlformats-officedocument.presentationml.tags+xml"/>
  <Override PartName="/ppt/notesSlides/notesSlide42.xml" ContentType="application/vnd.openxmlformats-officedocument.presentationml.notesSlide+xml"/>
  <Override PartName="/ppt/tags/tag58.xml" ContentType="application/vnd.openxmlformats-officedocument.presentationml.tags+xml"/>
  <Override PartName="/ppt/notesSlides/notesSlide43.xml" ContentType="application/vnd.openxmlformats-officedocument.presentationml.notesSlide+xml"/>
  <Override PartName="/ppt/tags/tag59.xml" ContentType="application/vnd.openxmlformats-officedocument.presentationml.tags+xml"/>
  <Override PartName="/ppt/notesSlides/notesSlide44.xml" ContentType="application/vnd.openxmlformats-officedocument.presentationml.notesSlide+xml"/>
  <Override PartName="/ppt/tags/tag60.xml" ContentType="application/vnd.openxmlformats-officedocument.presentationml.tags+xml"/>
  <Override PartName="/ppt/notesSlides/notesSlide45.xml" ContentType="application/vnd.openxmlformats-officedocument.presentationml.notesSlide+xml"/>
  <Override PartName="/ppt/tags/tag61.xml" ContentType="application/vnd.openxmlformats-officedocument.presentationml.tags+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0"/>
  </p:notesMasterIdLst>
  <p:sldIdLst>
    <p:sldId id="321" r:id="rId2"/>
    <p:sldId id="316" r:id="rId3"/>
    <p:sldId id="256" r:id="rId4"/>
    <p:sldId id="317" r:id="rId5"/>
    <p:sldId id="318" r:id="rId6"/>
    <p:sldId id="319" r:id="rId7"/>
    <p:sldId id="320"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 id="307" r:id="rId26"/>
    <p:sldId id="287" r:id="rId27"/>
    <p:sldId id="288" r:id="rId28"/>
    <p:sldId id="289" r:id="rId29"/>
    <p:sldId id="315" r:id="rId30"/>
    <p:sldId id="291" r:id="rId31"/>
    <p:sldId id="292" r:id="rId32"/>
    <p:sldId id="293" r:id="rId33"/>
    <p:sldId id="309" r:id="rId34"/>
    <p:sldId id="294" r:id="rId35"/>
    <p:sldId id="295" r:id="rId36"/>
    <p:sldId id="296" r:id="rId37"/>
    <p:sldId id="297" r:id="rId38"/>
    <p:sldId id="310" r:id="rId39"/>
    <p:sldId id="299" r:id="rId40"/>
    <p:sldId id="300" r:id="rId41"/>
    <p:sldId id="311" r:id="rId42"/>
    <p:sldId id="313" r:id="rId43"/>
    <p:sldId id="303" r:id="rId44"/>
    <p:sldId id="304" r:id="rId45"/>
    <p:sldId id="314" r:id="rId46"/>
    <p:sldId id="323" r:id="rId47"/>
    <p:sldId id="306" r:id="rId48"/>
    <p:sldId id="322" r:id="rId49"/>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1034">
          <p15:clr>
            <a:srgbClr val="A4A3A4"/>
          </p15:clr>
        </p15:guide>
        <p15:guide id="4" pos="247">
          <p15:clr>
            <a:srgbClr val="A4A3A4"/>
          </p15:clr>
        </p15:guide>
        <p15:guide id="5" pos="6144">
          <p15:clr>
            <a:srgbClr val="A4A3A4"/>
          </p15:clr>
        </p15:guide>
        <p15:guide id="6" pos="7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308"/>
    <a:srgbClr val="F9F9F9"/>
    <a:srgbClr val="FFFFFF"/>
    <a:srgbClr val="9BA5BA"/>
    <a:srgbClr val="CF5F1B"/>
    <a:srgbClr val="A09286"/>
    <a:srgbClr val="F47129"/>
    <a:srgbClr val="D7D8D9"/>
    <a:srgbClr val="C7C8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3" autoAdjust="0"/>
    <p:restoredTop sz="76228" autoAdjust="0"/>
  </p:normalViewPr>
  <p:slideViewPr>
    <p:cSldViewPr snapToGrid="0" showGuides="1">
      <p:cViewPr varScale="1">
        <p:scale>
          <a:sx n="55" d="100"/>
          <a:sy n="55" d="100"/>
        </p:scale>
        <p:origin x="828" y="78"/>
      </p:cViewPr>
      <p:guideLst>
        <p:guide orient="horz" pos="2160"/>
        <p:guide pos="3840"/>
        <p:guide orient="horz" pos="1034"/>
        <p:guide pos="247"/>
        <p:guide pos="6144"/>
        <p:guide pos="7476"/>
      </p:guideLst>
    </p:cSldViewPr>
  </p:slideViewPr>
  <p:outlineViewPr>
    <p:cViewPr>
      <p:scale>
        <a:sx n="33" d="100"/>
        <a:sy n="33" d="100"/>
      </p:scale>
      <p:origin x="0" y="3168"/>
    </p:cViewPr>
    <p:sldLst>
      <p:sld r:id="rId1" collapse="1"/>
    </p:sldLst>
  </p:outlineViewPr>
  <p:notesTextViewPr>
    <p:cViewPr>
      <p:scale>
        <a:sx n="100" d="100"/>
        <a:sy n="100" d="100"/>
      </p:scale>
      <p:origin x="0" y="0"/>
    </p:cViewPr>
  </p:notesTextViewPr>
  <p:notesViewPr>
    <p:cSldViewPr snapToGrid="0">
      <p:cViewPr varScale="1">
        <p:scale>
          <a:sx n="76" d="100"/>
          <a:sy n="76" d="100"/>
        </p:scale>
        <p:origin x="-2838" y="-84"/>
      </p:cViewPr>
      <p:guideLst>
        <p:guide orient="horz" pos="2880"/>
        <p:guide pos="2160"/>
      </p:guideLst>
    </p:cSldViewPr>
  </p:notesViewPr>
  <p:gridSpacing cx="38100" cy="381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_rels/viewProps.xml.rels><?xml version="1.0" encoding="UTF-8" standalone="yes"?>
<Relationships xmlns="http://schemas.openxmlformats.org/package/2006/relationships"><Relationship Id="rId1"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BBF981-E0E1-43B5-8C42-091F2ABB02C4}" type="datetimeFigureOut">
              <a:rPr lang="en-US" smtClean="0"/>
              <a:t>9/27/2018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6F5957-449C-4FD1-9262-9064EB8A5EF4}" type="slidenum">
              <a:rPr lang="en-US" smtClean="0"/>
              <a:t>‹#›</a:t>
            </a:fld>
            <a:endParaRPr lang="en-US"/>
          </a:p>
        </p:txBody>
      </p:sp>
    </p:spTree>
    <p:extLst>
      <p:ext uri="{BB962C8B-B14F-4D97-AF65-F5344CB8AC3E}">
        <p14:creationId xmlns:p14="http://schemas.microsoft.com/office/powerpoint/2010/main" val="3018585748"/>
      </p:ext>
    </p:extLst>
  </p:cSld>
  <p:clrMap bg1="lt1" tx1="dk1" bg2="lt2" tx2="dk2" accent1="accent1" accent2="accent2" accent3="accent3" accent4="accent4" accent5="accent5" accent6="accent6" hlink="hlink" folHlink="folHlink"/>
  <p:notesStyle>
    <a:lvl1pPr marL="0" algn="l" defTabSz="914400" rtl="0" eaLnBrk="1" latinLnBrk="0" hangingPunct="1">
      <a:defRPr sz="11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1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11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11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11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2161">
              <a:defRPr>
                <a:solidFill>
                  <a:schemeClr val="tx1"/>
                </a:solidFill>
                <a:latin typeface="Garamond" pitchFamily="18" charset="0"/>
              </a:defRPr>
            </a:lvl1pPr>
            <a:lvl2pPr marL="750956" indent="-288829" defTabSz="892161">
              <a:defRPr>
                <a:solidFill>
                  <a:schemeClr val="tx1"/>
                </a:solidFill>
                <a:latin typeface="Garamond" pitchFamily="18" charset="0"/>
              </a:defRPr>
            </a:lvl2pPr>
            <a:lvl3pPr marL="1155316" indent="-231064" defTabSz="892161">
              <a:defRPr>
                <a:solidFill>
                  <a:schemeClr val="tx1"/>
                </a:solidFill>
                <a:latin typeface="Garamond" pitchFamily="18" charset="0"/>
              </a:defRPr>
            </a:lvl3pPr>
            <a:lvl4pPr marL="1617443" indent="-231064" defTabSz="892161">
              <a:defRPr>
                <a:solidFill>
                  <a:schemeClr val="tx1"/>
                </a:solidFill>
                <a:latin typeface="Garamond" pitchFamily="18" charset="0"/>
              </a:defRPr>
            </a:lvl4pPr>
            <a:lvl5pPr marL="2079570" indent="-231064" defTabSz="892161">
              <a:defRPr>
                <a:solidFill>
                  <a:schemeClr val="tx1"/>
                </a:solidFill>
                <a:latin typeface="Garamond" pitchFamily="18" charset="0"/>
              </a:defRPr>
            </a:lvl5pPr>
            <a:lvl6pPr marL="2541696" indent="-231064" defTabSz="892161" eaLnBrk="0" fontAlgn="base" hangingPunct="0">
              <a:spcBef>
                <a:spcPct val="0"/>
              </a:spcBef>
              <a:spcAft>
                <a:spcPct val="0"/>
              </a:spcAft>
              <a:defRPr>
                <a:solidFill>
                  <a:schemeClr val="tx1"/>
                </a:solidFill>
                <a:latin typeface="Garamond" pitchFamily="18" charset="0"/>
              </a:defRPr>
            </a:lvl6pPr>
            <a:lvl7pPr marL="3003822" indent="-231064" defTabSz="892161" eaLnBrk="0" fontAlgn="base" hangingPunct="0">
              <a:spcBef>
                <a:spcPct val="0"/>
              </a:spcBef>
              <a:spcAft>
                <a:spcPct val="0"/>
              </a:spcAft>
              <a:defRPr>
                <a:solidFill>
                  <a:schemeClr val="tx1"/>
                </a:solidFill>
                <a:latin typeface="Garamond" pitchFamily="18" charset="0"/>
              </a:defRPr>
            </a:lvl7pPr>
            <a:lvl8pPr marL="3465949" indent="-231064" defTabSz="892161" eaLnBrk="0" fontAlgn="base" hangingPunct="0">
              <a:spcBef>
                <a:spcPct val="0"/>
              </a:spcBef>
              <a:spcAft>
                <a:spcPct val="0"/>
              </a:spcAft>
              <a:defRPr>
                <a:solidFill>
                  <a:schemeClr val="tx1"/>
                </a:solidFill>
                <a:latin typeface="Garamond" pitchFamily="18" charset="0"/>
              </a:defRPr>
            </a:lvl8pPr>
            <a:lvl9pPr marL="3928075" indent="-231064" defTabSz="892161" eaLnBrk="0" fontAlgn="base" hangingPunct="0">
              <a:spcBef>
                <a:spcPct val="0"/>
              </a:spcBef>
              <a:spcAft>
                <a:spcPct val="0"/>
              </a:spcAft>
              <a:defRPr>
                <a:solidFill>
                  <a:schemeClr val="tx1"/>
                </a:solidFill>
                <a:latin typeface="Garamond" pitchFamily="18" charset="0"/>
              </a:defRPr>
            </a:lvl9pPr>
          </a:lstStyle>
          <a:p>
            <a:fld id="{513466CC-8625-403E-9792-D20C1EB92621}" type="slidenum">
              <a:rPr lang="en-US" smtClean="0">
                <a:latin typeface="Times New Roman" pitchFamily="18" charset="0"/>
              </a:rPr>
              <a:pPr/>
              <a:t>2</a:t>
            </a:fld>
            <a:endParaRPr lang="en-US" dirty="0" smtClean="0">
              <a:latin typeface="Times New Roman" pitchFamily="18" charset="0"/>
            </a:endParaRPr>
          </a:p>
        </p:txBody>
      </p:sp>
      <p:sp>
        <p:nvSpPr>
          <p:cNvPr id="72707" name="Rectangle 2"/>
          <p:cNvSpPr>
            <a:spLocks noGrp="1" noRot="1" noChangeAspect="1" noChangeArrowheads="1" noTextEdit="1"/>
          </p:cNvSpPr>
          <p:nvPr>
            <p:ph type="sldImg"/>
          </p:nvPr>
        </p:nvSpPr>
        <p:spPr>
          <a:xfrm>
            <a:off x="384175" y="687388"/>
            <a:ext cx="6096000" cy="3429000"/>
          </a:xfrm>
          <a:ln/>
        </p:spPr>
      </p:sp>
      <p:sp>
        <p:nvSpPr>
          <p:cNvPr id="72708" name="Rectangle 3"/>
          <p:cNvSpPr>
            <a:spLocks noGrp="1" noChangeArrowheads="1"/>
          </p:cNvSpPr>
          <p:nvPr>
            <p:ph type="body" idx="1"/>
          </p:nvPr>
        </p:nvSpPr>
        <p:spPr>
          <a:xfrm>
            <a:off x="914717" y="4343401"/>
            <a:ext cx="5028571"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Do</a:t>
            </a:r>
          </a:p>
          <a:p>
            <a:r>
              <a:rPr lang="en-US" dirty="0" smtClean="0"/>
              <a:t>Meet and greet participants as they arrive. Start learning names, make them feel</a:t>
            </a:r>
            <a:r>
              <a:rPr lang="en-US" baseline="0" dirty="0" smtClean="0"/>
              <a:t> </a:t>
            </a:r>
            <a:r>
              <a:rPr lang="en-US" dirty="0" smtClean="0"/>
              <a:t>comfortable and settled in the training environment.</a:t>
            </a:r>
          </a:p>
          <a:p>
            <a:endParaRPr lang="en-US" dirty="0" smtClean="0"/>
          </a:p>
          <a:p>
            <a:r>
              <a:rPr lang="en-US" dirty="0" smtClean="0"/>
              <a:t>Make sure your opening has PUNCH:</a:t>
            </a:r>
          </a:p>
          <a:p>
            <a:pPr marL="164883" indent="-164883">
              <a:buFont typeface="Arial" panose="020B0604020202020204" pitchFamily="34" charset="0"/>
              <a:buChar char="•"/>
            </a:pPr>
            <a:r>
              <a:rPr lang="en-US" dirty="0" smtClean="0"/>
              <a:t>Promotes interest and enthusiasm for the session</a:t>
            </a:r>
          </a:p>
          <a:p>
            <a:pPr marL="164883" indent="-164883">
              <a:buFont typeface="Arial" panose="020B0604020202020204" pitchFamily="34" charset="0"/>
              <a:buChar char="•"/>
            </a:pPr>
            <a:r>
              <a:rPr lang="en-US" dirty="0" smtClean="0"/>
              <a:t>Understands participants’ needs</a:t>
            </a:r>
          </a:p>
          <a:p>
            <a:pPr marL="164883" indent="-164883">
              <a:buFont typeface="Arial" panose="020B0604020202020204" pitchFamily="34" charset="0"/>
              <a:buChar char="•"/>
            </a:pPr>
            <a:r>
              <a:rPr lang="en-US" dirty="0" smtClean="0"/>
              <a:t>Notes ground rules and administrative/housekeeping needs</a:t>
            </a:r>
          </a:p>
          <a:p>
            <a:pPr marL="164883" indent="-164883">
              <a:buFont typeface="Arial" panose="020B0604020202020204" pitchFamily="34" charset="0"/>
              <a:buChar char="•"/>
            </a:pPr>
            <a:r>
              <a:rPr lang="en-US" dirty="0" smtClean="0"/>
              <a:t>Clarifies expectations</a:t>
            </a:r>
          </a:p>
          <a:p>
            <a:pPr marL="164883" indent="-164883">
              <a:buFont typeface="Arial" panose="020B0604020202020204" pitchFamily="34" charset="0"/>
              <a:buChar char="•"/>
            </a:pPr>
            <a:r>
              <a:rPr lang="en-US" dirty="0" smtClean="0"/>
              <a:t>Helps everyone get to know each other</a:t>
            </a:r>
          </a:p>
          <a:p>
            <a:endParaRPr lang="en-US" dirty="0" smtClean="0"/>
          </a:p>
          <a:p>
            <a:r>
              <a:rPr lang="en-US" dirty="0" smtClean="0"/>
              <a:t>State your expectations around participation: Make it known and expected that you will</a:t>
            </a:r>
            <a:r>
              <a:rPr lang="en-US" baseline="0" dirty="0" smtClean="0"/>
              <a:t> </a:t>
            </a:r>
            <a:r>
              <a:rPr lang="en-US" dirty="0" smtClean="0"/>
              <a:t>be encouraging and inviting participation.</a:t>
            </a:r>
          </a:p>
          <a:p>
            <a:endParaRPr lang="en-US" dirty="0" smtClean="0"/>
          </a:p>
          <a:p>
            <a:r>
              <a:rPr lang="en-US" dirty="0" smtClean="0"/>
              <a:t>Tips to facilitate connections:</a:t>
            </a:r>
          </a:p>
          <a:p>
            <a:pPr marL="164883" indent="-164883">
              <a:buFont typeface="Arial" panose="020B0604020202020204" pitchFamily="34" charset="0"/>
              <a:buChar char="•"/>
            </a:pPr>
            <a:r>
              <a:rPr lang="en-US" dirty="0" smtClean="0"/>
              <a:t>Thank participants for their contribution (ideally with their name)</a:t>
            </a:r>
          </a:p>
          <a:p>
            <a:pPr marL="164883" indent="-164883">
              <a:buFont typeface="Arial" panose="020B0604020202020204" pitchFamily="34" charset="0"/>
              <a:buChar char="•"/>
            </a:pPr>
            <a:r>
              <a:rPr lang="en-US" dirty="0" smtClean="0"/>
              <a:t>Praise participation (especially the first person to speak)</a:t>
            </a:r>
          </a:p>
          <a:p>
            <a:pPr marL="164883" indent="-164883">
              <a:buFont typeface="Arial" panose="020B0604020202020204" pitchFamily="34" charset="0"/>
              <a:buChar char="•"/>
            </a:pPr>
            <a:r>
              <a:rPr lang="en-US" dirty="0" smtClean="0"/>
              <a:t>Express confidence in the participants</a:t>
            </a:r>
          </a:p>
          <a:p>
            <a:pPr marL="164883" indent="-164883">
              <a:buFont typeface="Arial" panose="020B0604020202020204" pitchFamily="34" charset="0"/>
              <a:buChar char="•"/>
            </a:pPr>
            <a:r>
              <a:rPr lang="en-US" dirty="0" smtClean="0"/>
              <a:t>Restate what someone said earlier (“As John mentioned earlier….”)</a:t>
            </a:r>
          </a:p>
          <a:p>
            <a:pPr marL="164883" indent="-164883">
              <a:buFont typeface="Arial" panose="020B0604020202020204" pitchFamily="34" charset="0"/>
              <a:buChar char="•"/>
            </a:pPr>
            <a:r>
              <a:rPr lang="en-US" dirty="0" smtClean="0"/>
              <a:t>Encourage participants to share what others were saying in their small groups (without</a:t>
            </a:r>
            <a:r>
              <a:rPr lang="en-US" baseline="0" dirty="0" smtClean="0"/>
              <a:t> </a:t>
            </a:r>
            <a:r>
              <a:rPr lang="en-US" dirty="0" smtClean="0"/>
              <a:t>naming names)</a:t>
            </a:r>
          </a:p>
          <a:p>
            <a:pPr marL="164883" indent="-164883">
              <a:buFont typeface="Arial" panose="020B0604020202020204" pitchFamily="34" charset="0"/>
              <a:buChar char="•"/>
            </a:pPr>
            <a:r>
              <a:rPr lang="en-US" dirty="0" smtClean="0"/>
              <a:t>Invite someone you heard speaking in a small group to share with the entire group</a:t>
            </a:r>
          </a:p>
          <a:p>
            <a:pPr marL="164883" indent="-164883">
              <a:buFont typeface="Arial" panose="020B0604020202020204" pitchFamily="34" charset="0"/>
              <a:buChar char="•"/>
            </a:pPr>
            <a:r>
              <a:rPr lang="en-US" dirty="0" smtClean="0"/>
              <a:t>Encourage the group to respond to an individual’s comment/question</a:t>
            </a:r>
          </a:p>
          <a:p>
            <a:endParaRPr lang="en-US" dirty="0" smtClean="0"/>
          </a:p>
          <a:p>
            <a:r>
              <a:rPr lang="en-US" dirty="0" smtClean="0"/>
              <a:t>Physical Room</a:t>
            </a:r>
            <a:r>
              <a:rPr lang="en-US" baseline="0" dirty="0" smtClean="0"/>
              <a:t> / Training Venue Setup:</a:t>
            </a:r>
          </a:p>
          <a:p>
            <a:pPr marL="164883" indent="-164883">
              <a:buFont typeface="Arial" panose="020B0604020202020204" pitchFamily="34" charset="0"/>
              <a:buChar char="•"/>
            </a:pPr>
            <a:r>
              <a:rPr lang="en-US" baseline="0" dirty="0" smtClean="0"/>
              <a:t>If using a table arrangement, consider grouping 4 to 6 students at each station. This will help encourage conversation and discussion during activities.</a:t>
            </a:r>
          </a:p>
          <a:p>
            <a:pPr marL="164883" indent="-164883">
              <a:buFont typeface="Arial" panose="020B0604020202020204" pitchFamily="34" charset="0"/>
              <a:buChar char="•"/>
            </a:pPr>
            <a:r>
              <a:rPr lang="en-US" dirty="0" smtClean="0"/>
              <a:t>Get people standing at regular intervals during your training session. Research shows</a:t>
            </a:r>
            <a:r>
              <a:rPr lang="en-US" baseline="0" dirty="0" smtClean="0"/>
              <a:t> </a:t>
            </a:r>
            <a:r>
              <a:rPr lang="en-US" dirty="0" smtClean="0"/>
              <a:t>that people learn up to 15% more when standing up!</a:t>
            </a:r>
          </a:p>
        </p:txBody>
      </p:sp>
    </p:spTree>
    <p:extLst>
      <p:ext uri="{BB962C8B-B14F-4D97-AF65-F5344CB8AC3E}">
        <p14:creationId xmlns:p14="http://schemas.microsoft.com/office/powerpoint/2010/main" val="822547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r>
              <a:rPr lang="en-US" altLang="en-US" b="1" dirty="0" smtClean="0"/>
              <a:t>Say</a:t>
            </a:r>
          </a:p>
          <a:p>
            <a:pPr marL="171450" indent="-171450">
              <a:buFontTx/>
              <a:buChar char="•"/>
            </a:pPr>
            <a:r>
              <a:rPr lang="en-US" altLang="en-US" dirty="0" smtClean="0"/>
              <a:t>This slide illustrates the importance of educating people about the latest standards in the industry.  </a:t>
            </a:r>
          </a:p>
          <a:p>
            <a:pPr marL="171450" indent="-171450">
              <a:buFontTx/>
              <a:buChar char="•"/>
            </a:pPr>
            <a:r>
              <a:rPr lang="en-US" altLang="en-US" dirty="0" smtClean="0"/>
              <a:t>These</a:t>
            </a:r>
            <a:r>
              <a:rPr lang="en-US" altLang="en-US" baseline="0" dirty="0" smtClean="0"/>
              <a:t> articles emphasize the </a:t>
            </a:r>
            <a:r>
              <a:rPr lang="en-US" altLang="en-US" dirty="0" smtClean="0"/>
              <a:t>importance of actually designing to, not just knowing about, the latest industry standards. </a:t>
            </a:r>
          </a:p>
          <a:p>
            <a:pPr marL="171450" indent="-171450">
              <a:buFontTx/>
              <a:buChar char="•"/>
            </a:pPr>
            <a:r>
              <a:rPr lang="en-US" altLang="en-US" dirty="0" smtClean="0"/>
              <a:t>These pictures represent failures that have occurred in recent years where the failure 1.) tragically led to someone’s death, and 2.) was in some way a result of a connection-related issue.  </a:t>
            </a:r>
          </a:p>
          <a:p>
            <a:pPr marL="171450" indent="-171450">
              <a:buFontTx/>
              <a:buChar char="•"/>
            </a:pPr>
            <a:r>
              <a:rPr lang="en-US" altLang="en-US" dirty="0" smtClean="0"/>
              <a:t>In the case of the Bid Dig project, it not only involved a connection-related issue but it was specifically a post-installed anchor (adhesive anchor) related issue.  </a:t>
            </a:r>
          </a:p>
          <a:p>
            <a:pPr marL="171450" indent="-171450">
              <a:buFontTx/>
              <a:buChar char="•"/>
            </a:pPr>
            <a:r>
              <a:rPr lang="en-US" altLang="en-US" dirty="0" smtClean="0"/>
              <a:t>It is this very project failure that led to many of the changes we will discuss later on related to adhesive anchor products.  </a:t>
            </a:r>
          </a:p>
        </p:txBody>
      </p:sp>
      <p:sp>
        <p:nvSpPr>
          <p:cNvPr id="4198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DBA58F69-33E1-4955-B408-98CEAFF68D16}" type="slidenum">
              <a:rPr lang="en-US" altLang="en-US" smtClean="0">
                <a:latin typeface="Times New Roman" pitchFamily="18" charset="0"/>
              </a:rPr>
              <a:pPr eaLnBrk="1" hangingPunct="1">
                <a:spcBef>
                  <a:spcPct val="0"/>
                </a:spcBef>
                <a:defRPr/>
              </a:pPr>
              <a:t>11</a:t>
            </a:fld>
            <a:endParaRPr lang="en-US" altLang="en-US" smtClean="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r>
              <a:rPr lang="en-US" altLang="en-US" b="1" dirty="0" smtClean="0"/>
              <a:t>Say</a:t>
            </a:r>
          </a:p>
          <a:p>
            <a:pPr marL="171450" indent="-171450">
              <a:buFontTx/>
              <a:buChar char="•"/>
            </a:pPr>
            <a:r>
              <a:rPr lang="en-US" altLang="en-US" dirty="0" smtClean="0"/>
              <a:t>We will start by discussing what we mean when we say </a:t>
            </a:r>
            <a:r>
              <a:rPr lang="en-US" altLang="en-US" b="1" dirty="0" smtClean="0"/>
              <a:t>Standard of Practice</a:t>
            </a:r>
            <a:r>
              <a:rPr lang="en-US" altLang="en-US" dirty="0" smtClean="0"/>
              <a:t> and will look at how it is established. </a:t>
            </a:r>
          </a:p>
        </p:txBody>
      </p:sp>
      <p:sp>
        <p:nvSpPr>
          <p:cNvPr id="4301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48A87F14-D4BC-4503-BD63-01E520E473FF}" type="slidenum">
              <a:rPr lang="en-US" altLang="en-US" smtClean="0">
                <a:latin typeface="Times New Roman" pitchFamily="18" charset="0"/>
              </a:rPr>
              <a:pPr eaLnBrk="1" hangingPunct="1">
                <a:spcBef>
                  <a:spcPct val="0"/>
                </a:spcBef>
                <a:defRPr/>
              </a:pPr>
              <a:t>12</a:t>
            </a:fld>
            <a:endParaRPr lang="en-US" altLang="en-US" smtClean="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r>
              <a:rPr lang="en-US" altLang="en-US" b="1" i="1" dirty="0" smtClean="0"/>
              <a:t>Notes:</a:t>
            </a:r>
          </a:p>
          <a:p>
            <a:pPr marL="171450" indent="-171450">
              <a:buFontTx/>
              <a:buChar char="•"/>
            </a:pPr>
            <a:r>
              <a:rPr lang="en-US" altLang="en-US" dirty="0" smtClean="0"/>
              <a:t>Although there is no one set definition of Standard of Practice, as it relates to anchor design perhaps it is best defined as… </a:t>
            </a:r>
          </a:p>
          <a:p>
            <a:pPr marL="171450" indent="-171450">
              <a:buFontTx/>
              <a:buChar char="•"/>
            </a:pPr>
            <a:r>
              <a:rPr lang="en-US" altLang="en-US" dirty="0" smtClean="0"/>
              <a:t>When establishing the standard of practice we will first look at what the building code has to say, then move onto its referenced standards for additional information and then onto the concept of using research reports and test data to justify designing/using a product on a job.  </a:t>
            </a:r>
          </a:p>
          <a:p>
            <a:pPr marL="171450" indent="-171450">
              <a:buFontTx/>
              <a:buChar char="•"/>
            </a:pPr>
            <a:r>
              <a:rPr lang="en-US" altLang="en-US" dirty="0" smtClean="0"/>
              <a:t>While we will focus on anchor design, this same process could be used for many other building products. </a:t>
            </a:r>
          </a:p>
          <a:p>
            <a:pPr marL="171450" indent="-171450">
              <a:buFontTx/>
              <a:buChar char="•"/>
            </a:pPr>
            <a:endParaRPr lang="en-US" altLang="en-US" dirty="0" smtClean="0"/>
          </a:p>
          <a:p>
            <a:pPr marL="0" indent="0">
              <a:buFontTx/>
              <a:buNone/>
            </a:pPr>
            <a:r>
              <a:rPr lang="en-US" altLang="en-US" b="1" i="1" dirty="0" smtClean="0"/>
              <a:t>Animations:</a:t>
            </a:r>
          </a:p>
          <a:p>
            <a:pPr marL="0" indent="0">
              <a:buFontTx/>
              <a:buNone/>
            </a:pPr>
            <a:r>
              <a:rPr lang="en-US" altLang="en-US" b="0" i="0" dirty="0" smtClean="0"/>
              <a:t>Standard of Practice Definition on slide at start. </a:t>
            </a:r>
          </a:p>
          <a:p>
            <a:pPr marL="0" indent="0">
              <a:buFontTx/>
              <a:buNone/>
            </a:pPr>
            <a:r>
              <a:rPr lang="en-US" altLang="en-US" b="0" i="0" dirty="0" smtClean="0"/>
              <a:t>Click 1+ imaged of referenced</a:t>
            </a:r>
            <a:r>
              <a:rPr lang="en-US" altLang="en-US" b="0" i="0" baseline="0" dirty="0" smtClean="0"/>
              <a:t> material and accompanying text. </a:t>
            </a:r>
            <a:endParaRPr lang="en-US" altLang="en-US" b="0" i="0" dirty="0" smtClean="0"/>
          </a:p>
        </p:txBody>
      </p:sp>
      <p:sp>
        <p:nvSpPr>
          <p:cNvPr id="4403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F5E953FB-E20A-420D-A1F5-4C5D20995944}" type="slidenum">
              <a:rPr lang="en-US" altLang="en-US" smtClean="0">
                <a:latin typeface="Times New Roman" pitchFamily="18" charset="0"/>
              </a:rPr>
              <a:pPr eaLnBrk="1" hangingPunct="1">
                <a:spcBef>
                  <a:spcPct val="0"/>
                </a:spcBef>
                <a:defRPr/>
              </a:pPr>
              <a:t>13</a:t>
            </a:fld>
            <a:endParaRPr lang="en-US" altLang="en-US"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smtClean="0"/>
              <a:t>Sometimes the building code will contain provisions for anchor products directly in the body of the code. </a:t>
            </a:r>
          </a:p>
          <a:p>
            <a:pPr marL="171450" indent="-171450">
              <a:buFontTx/>
              <a:buChar char="•"/>
            </a:pPr>
            <a:r>
              <a:rPr lang="en-US" altLang="en-US" dirty="0" smtClean="0"/>
              <a:t>If not, sometimes the code’s referenced standards will address how to design, test and qualify the anchor product. </a:t>
            </a:r>
          </a:p>
          <a:p>
            <a:pPr marL="171450" indent="-171450">
              <a:buFontTx/>
              <a:buChar char="•"/>
            </a:pPr>
            <a:r>
              <a:rPr lang="en-US" altLang="en-US" dirty="0" smtClean="0"/>
              <a:t>Chapter 35 of the IBC contains a list of various referenced standards.  However, even these referenced standards sometimes don’t address all types of post-installed anchor products.</a:t>
            </a:r>
          </a:p>
          <a:p>
            <a:pPr marL="171450" indent="-171450">
              <a:buFontTx/>
              <a:buChar char="•"/>
            </a:pPr>
            <a:endParaRPr lang="en-US" altLang="en-US" dirty="0" smtClean="0"/>
          </a:p>
        </p:txBody>
      </p:sp>
      <p:sp>
        <p:nvSpPr>
          <p:cNvPr id="45060"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B33F27E8-B7E4-4AB9-B41E-26A7F7ACE419}" type="slidenum">
              <a:rPr lang="en-US" altLang="en-US" smtClean="0">
                <a:latin typeface="Times New Roman" pitchFamily="18" charset="0"/>
              </a:rPr>
              <a:pPr eaLnBrk="1" hangingPunct="1">
                <a:spcBef>
                  <a:spcPct val="0"/>
                </a:spcBef>
                <a:defRPr/>
              </a:pPr>
              <a:t>14</a:t>
            </a:fld>
            <a:endParaRPr lang="en-US" altLang="en-US" smtClean="0">
              <a:latin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smtClean="0"/>
              <a:t>When the building code, or its referenced standards, doesn’t provide any specific provisions for a building product it is often considered an “alternate material.”</a:t>
            </a:r>
          </a:p>
          <a:p>
            <a:pPr marL="171450" indent="-171450">
              <a:buFontTx/>
              <a:buChar char="•"/>
            </a:pPr>
            <a:r>
              <a:rPr lang="en-US" altLang="en-US" dirty="0" smtClean="0"/>
              <a:t>Section 104.11 of the IBC addresses the use of “alternate materials” on a project.  </a:t>
            </a:r>
          </a:p>
          <a:p>
            <a:pPr marL="171450" indent="-171450">
              <a:buFontTx/>
              <a:buChar char="•"/>
            </a:pPr>
            <a:r>
              <a:rPr lang="en-US" altLang="en-US" dirty="0" smtClean="0"/>
              <a:t>It essentially says that the building official has the authority to approve the use of alternate materials so long as they meet the intent of the code. </a:t>
            </a:r>
          </a:p>
          <a:p>
            <a:pPr marL="171450" indent="-171450">
              <a:buFontTx/>
              <a:buChar char="•"/>
            </a:pPr>
            <a:r>
              <a:rPr lang="en-US" altLang="en-US" dirty="0" smtClean="0"/>
              <a:t>To assist the building official in the approval process, the concept of a research report is mentioned as a means to provide supporting data.  </a:t>
            </a:r>
          </a:p>
          <a:p>
            <a:pPr marL="171450" indent="-171450">
              <a:buFontTx/>
              <a:buChar char="•"/>
            </a:pPr>
            <a:r>
              <a:rPr lang="en-US" altLang="en-US" dirty="0" smtClean="0"/>
              <a:t>The research reports are to be from an “approved source.”  </a:t>
            </a:r>
          </a:p>
          <a:p>
            <a:pPr marL="171450" indent="-171450">
              <a:buFontTx/>
              <a:buChar char="•"/>
            </a:pPr>
            <a:r>
              <a:rPr lang="en-US" altLang="en-US" dirty="0" smtClean="0"/>
              <a:t>While this could vary from jurisdiction to jurisdiction, most building officials consider agencies such as ICC-ES and IAPMO UES to be “approved sources.”</a:t>
            </a:r>
          </a:p>
          <a:p>
            <a:pPr marL="171450" indent="-171450">
              <a:buFontTx/>
              <a:buChar char="•"/>
            </a:pPr>
            <a:r>
              <a:rPr lang="en-US" altLang="en-US" dirty="0" smtClean="0"/>
              <a:t>In the event a research report is unavailable, and/or where preferred otherwise by a building official, there is a section in 104.11 that says that the building official can ask for testing of an alternate material at no expense to them. </a:t>
            </a:r>
          </a:p>
          <a:p>
            <a:pPr marL="171450" indent="-171450">
              <a:buFontTx/>
              <a:buChar char="•"/>
            </a:pPr>
            <a:r>
              <a:rPr lang="en-US" altLang="en-US" dirty="0" smtClean="0"/>
              <a:t>Given the 2 options, most building officials would prefer a research report as opposed to taking on the additional liability of approving test methods for specialty building products. </a:t>
            </a:r>
          </a:p>
          <a:p>
            <a:pPr marL="0" indent="0">
              <a:buFontTx/>
              <a:buNone/>
            </a:pPr>
            <a:endParaRPr lang="en-US" altLang="en-US" dirty="0" smtClean="0"/>
          </a:p>
          <a:p>
            <a:pPr marL="0" indent="0">
              <a:buFontTx/>
              <a:buNone/>
            </a:pPr>
            <a:endParaRPr lang="en-US" altLang="en-US" dirty="0" smtClean="0"/>
          </a:p>
          <a:p>
            <a:r>
              <a:rPr lang="en-US" sz="1200" b="1" kern="1200" dirty="0" smtClean="0">
                <a:solidFill>
                  <a:schemeClr val="tx1"/>
                </a:solidFill>
                <a:cs typeface="Times New Roman" panose="02020603050405020304" pitchFamily="18" charset="0"/>
              </a:rPr>
              <a:t>Quiz Note</a:t>
            </a:r>
          </a:p>
          <a:p>
            <a:r>
              <a:rPr lang="en-US" sz="1200" b="0" kern="1200" dirty="0" smtClean="0">
                <a:solidFill>
                  <a:schemeClr val="tx1"/>
                </a:solidFill>
                <a:cs typeface="Times New Roman" panose="02020603050405020304" pitchFamily="18" charset="0"/>
              </a:rPr>
              <a:t>This slide features information that will be found on the post-training</a:t>
            </a:r>
            <a:r>
              <a:rPr lang="en-US" sz="1200" b="0" kern="1200" baseline="0" dirty="0" smtClean="0">
                <a:solidFill>
                  <a:schemeClr val="tx1"/>
                </a:solidFill>
                <a:cs typeface="Times New Roman" panose="02020603050405020304" pitchFamily="18" charset="0"/>
              </a:rPr>
              <a:t> knowledge assessment:</a:t>
            </a:r>
          </a:p>
          <a:p>
            <a:endParaRPr lang="en-US" sz="1200" b="0" kern="1200" baseline="0" dirty="0" smtClean="0">
              <a:solidFill>
                <a:schemeClr val="tx1"/>
              </a:solidFill>
              <a:cs typeface="Times New Roman" panose="02020603050405020304" pitchFamily="18" charset="0"/>
            </a:endParaRPr>
          </a:p>
          <a:p>
            <a:pPr lvl="0"/>
            <a:r>
              <a:rPr lang="en-US" sz="1200" kern="1200" dirty="0" smtClean="0">
                <a:solidFill>
                  <a:schemeClr val="tx1"/>
                </a:solidFill>
                <a:effectLst/>
                <a:latin typeface="+mn-lt"/>
                <a:ea typeface="+mn-ea"/>
                <a:cs typeface="+mn-cs"/>
              </a:rPr>
              <a:t>True or false: Section 104.11 of the International Building Code (IBC2003 or IBC2006), titled “Alternate Materials,” says that it is up to the building official to determine if an alternate material (one that is not prescribed by the building code) is considered “approved.”</a:t>
            </a:r>
          </a:p>
          <a:p>
            <a:pPr marL="228600" lvl="0" indent="-228600">
              <a:buFont typeface="+mj-lt"/>
              <a:buAutoNum type="alphaLcPeriod"/>
            </a:pPr>
            <a:r>
              <a:rPr lang="en-US" sz="1200" b="1" kern="1200" dirty="0" smtClean="0">
                <a:solidFill>
                  <a:schemeClr val="tx1"/>
                </a:solidFill>
                <a:effectLst/>
                <a:latin typeface="+mn-lt"/>
                <a:ea typeface="+mn-ea"/>
                <a:cs typeface="+mn-cs"/>
              </a:rPr>
              <a:t>True</a:t>
            </a:r>
            <a:endParaRPr lang="en-US" sz="1200" kern="1200" dirty="0" smtClean="0">
              <a:solidFill>
                <a:schemeClr val="tx1"/>
              </a:solidFill>
              <a:effectLst/>
              <a:latin typeface="+mn-lt"/>
              <a:ea typeface="+mn-ea"/>
              <a:cs typeface="+mn-cs"/>
            </a:endParaRPr>
          </a:p>
          <a:p>
            <a:pPr marL="228600" indent="-228600">
              <a:buFont typeface="+mj-lt"/>
              <a:buAutoNum type="alphaLcPeriod"/>
            </a:pPr>
            <a:r>
              <a:rPr lang="en-US" sz="1200" kern="1200" dirty="0" smtClean="0">
                <a:solidFill>
                  <a:schemeClr val="tx1"/>
                </a:solidFill>
                <a:effectLst/>
                <a:latin typeface="+mn-lt"/>
                <a:ea typeface="+mn-ea"/>
                <a:cs typeface="+mn-cs"/>
              </a:rPr>
              <a:t>False</a:t>
            </a:r>
            <a:endParaRPr lang="en-US" sz="1600" kern="1200" dirty="0" smtClean="0">
              <a:solidFill>
                <a:schemeClr val="tx1"/>
              </a:solidFill>
              <a:effectLst/>
              <a:latin typeface="+mn-lt"/>
              <a:ea typeface="+mn-ea"/>
              <a:cs typeface="+mn-cs"/>
            </a:endParaRPr>
          </a:p>
        </p:txBody>
      </p:sp>
      <p:sp>
        <p:nvSpPr>
          <p:cNvPr id="4608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86A64F06-E986-40C3-88E9-3A59EF15E910}" type="slidenum">
              <a:rPr lang="en-US" altLang="en-US" smtClean="0">
                <a:latin typeface="Times New Roman" pitchFamily="18" charset="0"/>
              </a:rPr>
              <a:pPr eaLnBrk="1" hangingPunct="1">
                <a:spcBef>
                  <a:spcPct val="0"/>
                </a:spcBef>
                <a:defRPr/>
              </a:pPr>
              <a:t>15</a:t>
            </a:fld>
            <a:endParaRPr lang="en-US" altLang="en-US" smtClean="0">
              <a:latin typeface="Times New Roman"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r>
              <a:rPr lang="en-US" altLang="en-US" b="1" i="1" dirty="0" smtClean="0"/>
              <a:t>Animations:</a:t>
            </a:r>
          </a:p>
          <a:p>
            <a:pPr marL="0" indent="0">
              <a:buFontTx/>
              <a:buNone/>
            </a:pPr>
            <a:r>
              <a:rPr lang="en-US" altLang="en-US" b="0" i="0" dirty="0" smtClean="0"/>
              <a:t>Images and first text on screen at start.</a:t>
            </a:r>
            <a:r>
              <a:rPr lang="en-US" altLang="en-US" b="0" i="0" baseline="0" dirty="0" smtClean="0"/>
              <a:t> </a:t>
            </a:r>
          </a:p>
          <a:p>
            <a:pPr marL="0" indent="0">
              <a:buFontTx/>
              <a:buNone/>
            </a:pPr>
            <a:r>
              <a:rPr lang="en-US" altLang="en-US" b="0" i="0" baseline="0" dirty="0" smtClean="0"/>
              <a:t>Click 1 = “Products…” text</a:t>
            </a:r>
          </a:p>
          <a:p>
            <a:pPr marL="0" indent="0">
              <a:buFontTx/>
              <a:buNone/>
            </a:pPr>
            <a:r>
              <a:rPr lang="en-US" altLang="en-US" b="0" i="0" baseline="0" dirty="0" smtClean="0"/>
              <a:t>Click 2 = “Research…” text</a:t>
            </a:r>
          </a:p>
          <a:p>
            <a:pPr marL="0" indent="0">
              <a:buFontTx/>
              <a:buNone/>
            </a:pPr>
            <a:r>
              <a:rPr lang="en-US" altLang="en-US" b="0" i="0" baseline="0" dirty="0" smtClean="0"/>
              <a:t>Click 3 = “Reports…” text</a:t>
            </a:r>
            <a:endParaRPr lang="en-US" altLang="en-US" b="0" i="0" dirty="0" smtClean="0"/>
          </a:p>
          <a:p>
            <a:pPr marL="0" indent="0">
              <a:buFontTx/>
              <a:buNone/>
            </a:pPr>
            <a:endParaRPr lang="en-US" altLang="en-US" b="1" i="1" dirty="0" smtClean="0"/>
          </a:p>
          <a:p>
            <a:pPr marL="0" indent="0">
              <a:buFontTx/>
              <a:buNone/>
            </a:pPr>
            <a:r>
              <a:rPr lang="en-US" altLang="en-US" b="1" i="1" dirty="0" smtClean="0"/>
              <a:t>Notes:</a:t>
            </a:r>
          </a:p>
          <a:p>
            <a:pPr marL="171450" indent="-171450">
              <a:buFontTx/>
              <a:buChar char="•"/>
            </a:pPr>
            <a:r>
              <a:rPr lang="en-US" altLang="en-US" dirty="0" smtClean="0"/>
              <a:t>In addition, it is important to understand the process that one must go through to obtain a research report for a building product. </a:t>
            </a:r>
          </a:p>
          <a:p>
            <a:pPr marL="171450" indent="-171450">
              <a:buFontTx/>
              <a:buChar char="•"/>
            </a:pPr>
            <a:r>
              <a:rPr lang="en-US" altLang="en-US" dirty="0" smtClean="0"/>
              <a:t>First, an Acceptance Criteria (ICC-ES ACs) or Evaluation Criteria (IAPMO UES ECs) is established by the industry.  Typically this involves academia, manufacturers, building officials and engineers coming to an agreement on the minimum set of standards that a product should be evaluated against in order to be qualified as code compliant in the report.  </a:t>
            </a:r>
          </a:p>
          <a:p>
            <a:pPr marL="171450" indent="-171450">
              <a:buFontTx/>
              <a:buChar char="•"/>
            </a:pPr>
            <a:r>
              <a:rPr lang="en-US" altLang="en-US" dirty="0" smtClean="0"/>
              <a:t>Then the product must be independently sampled and tested to that criteria. </a:t>
            </a:r>
          </a:p>
          <a:p>
            <a:pPr marL="171450" indent="-171450">
              <a:buFontTx/>
              <a:buChar char="•"/>
            </a:pPr>
            <a:r>
              <a:rPr lang="en-US" altLang="en-US" dirty="0" smtClean="0"/>
              <a:t>There are often many optional tests with the criteria.  So if a product either didn’t pass or wasn’t tested to that optional test then the research report will not recognize that product for whatever condition that test was qualifying it for.  </a:t>
            </a:r>
          </a:p>
          <a:p>
            <a:pPr marL="171450" indent="-171450">
              <a:buFontTx/>
              <a:buChar char="•"/>
            </a:pPr>
            <a:r>
              <a:rPr lang="en-US" altLang="en-US" dirty="0" smtClean="0"/>
              <a:t>That is why the research report is a very important document as it will contain the code recognized </a:t>
            </a:r>
            <a:r>
              <a:rPr lang="en-US" altLang="en-US" b="1" dirty="0" smtClean="0"/>
              <a:t>Conditions of Use</a:t>
            </a:r>
            <a:r>
              <a:rPr lang="en-US" altLang="en-US" dirty="0" smtClean="0"/>
              <a:t> for the product.  </a:t>
            </a:r>
          </a:p>
          <a:p>
            <a:pPr marL="171450" indent="-171450">
              <a:buFontTx/>
              <a:buChar char="•"/>
            </a:pPr>
            <a:r>
              <a:rPr lang="en-US" altLang="en-US" dirty="0" smtClean="0"/>
              <a:t>Research reports are then posted to the code report agencies website and are often made available from the product manufacturer’s website as well. </a:t>
            </a:r>
          </a:p>
          <a:p>
            <a:pPr marL="171450" indent="-171450">
              <a:buFontTx/>
              <a:buChar char="•"/>
            </a:pPr>
            <a:r>
              <a:rPr lang="en-US" altLang="en-US" dirty="0" smtClean="0"/>
              <a:t>The biggest value of the code report is that it provides a summary of </a:t>
            </a:r>
            <a:r>
              <a:rPr lang="en-US" altLang="en-US" b="1" dirty="0" smtClean="0"/>
              <a:t>independent</a:t>
            </a:r>
            <a:r>
              <a:rPr lang="en-US" altLang="en-US" dirty="0" smtClean="0"/>
              <a:t> tests the product has been evaluated for and the corresponding ‘Conditions of Use’ it is considered </a:t>
            </a:r>
            <a:r>
              <a:rPr lang="en-US" altLang="en-US" b="1" dirty="0" smtClean="0"/>
              <a:t>recognized for.</a:t>
            </a:r>
          </a:p>
        </p:txBody>
      </p:sp>
      <p:sp>
        <p:nvSpPr>
          <p:cNvPr id="4710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32B9A773-472D-4AE9-BBFB-D50933930CC4}" type="slidenum">
              <a:rPr lang="en-US" altLang="en-US" smtClean="0">
                <a:latin typeface="Times New Roman" pitchFamily="18" charset="0"/>
              </a:rPr>
              <a:pPr eaLnBrk="1" hangingPunct="1">
                <a:spcBef>
                  <a:spcPct val="0"/>
                </a:spcBef>
                <a:defRPr/>
              </a:pPr>
              <a:t>16</a:t>
            </a:fld>
            <a:endParaRPr lang="en-US" altLang="en-US" smtClean="0">
              <a:latin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smtClean="0"/>
              <a:t>Moving on with the show….</a:t>
            </a:r>
          </a:p>
          <a:p>
            <a:pPr marL="171450" indent="-171450">
              <a:buFontTx/>
              <a:buChar char="•"/>
            </a:pPr>
            <a:r>
              <a:rPr lang="en-US" altLang="en-US" smtClean="0"/>
              <a:t>We will start by discussing the standard of practice for designing anchors into masonry.</a:t>
            </a:r>
          </a:p>
        </p:txBody>
      </p:sp>
      <p:sp>
        <p:nvSpPr>
          <p:cNvPr id="4813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72190DB5-21F2-4FE7-8D92-642D3FD53653}" type="slidenum">
              <a:rPr lang="en-US" altLang="en-US" smtClean="0">
                <a:latin typeface="Times New Roman" pitchFamily="18" charset="0"/>
              </a:rPr>
              <a:pPr eaLnBrk="1" hangingPunct="1">
                <a:spcBef>
                  <a:spcPct val="0"/>
                </a:spcBef>
                <a:defRPr/>
              </a:pPr>
              <a:t>17</a:t>
            </a:fld>
            <a:endParaRPr lang="en-US" altLang="en-US" smtClean="0">
              <a:latin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r>
              <a:rPr lang="en-US" altLang="en-US" b="1" i="1" dirty="0" smtClean="0"/>
              <a:t>Animations:</a:t>
            </a:r>
            <a:r>
              <a:rPr lang="en-US" altLang="en-US" b="1" i="1" baseline="0" dirty="0" smtClean="0"/>
              <a:t> </a:t>
            </a:r>
          </a:p>
          <a:p>
            <a:pPr marL="0" indent="0">
              <a:buFontTx/>
              <a:buNone/>
            </a:pPr>
            <a:r>
              <a:rPr lang="en-US" altLang="en-US" b="0" baseline="0" dirty="0" smtClean="0"/>
              <a:t>At start: Question and image of building code on slide. </a:t>
            </a:r>
          </a:p>
          <a:p>
            <a:pPr marL="0" indent="0">
              <a:buFontTx/>
              <a:buNone/>
            </a:pPr>
            <a:r>
              <a:rPr lang="en-US" altLang="en-US" b="0" baseline="0" dirty="0" smtClean="0"/>
              <a:t>Click 1= text “Contains nothing about anchoring into masonry”</a:t>
            </a:r>
          </a:p>
          <a:p>
            <a:pPr marL="0" indent="0">
              <a:buFontTx/>
              <a:buNone/>
            </a:pPr>
            <a:r>
              <a:rPr lang="en-US" altLang="en-US" b="0" baseline="0" dirty="0" smtClean="0"/>
              <a:t>Click 2= arrow and ACI 530 text and image with second question comes on.</a:t>
            </a:r>
          </a:p>
          <a:p>
            <a:pPr marL="0" indent="0">
              <a:buFontTx/>
              <a:buNone/>
            </a:pPr>
            <a:endParaRPr lang="en-US" altLang="en-US" b="0" baseline="0" dirty="0" smtClean="0"/>
          </a:p>
          <a:p>
            <a:pPr marL="0" indent="0">
              <a:buFontTx/>
              <a:buNone/>
            </a:pPr>
            <a:r>
              <a:rPr lang="en-US" altLang="en-US" b="1" i="1" baseline="0" dirty="0" smtClean="0"/>
              <a:t>Notes</a:t>
            </a:r>
            <a:endParaRPr lang="en-US" altLang="en-US" b="1" i="1" dirty="0" smtClean="0"/>
          </a:p>
          <a:p>
            <a:pPr marL="171450" indent="-171450">
              <a:buFontTx/>
              <a:buChar char="•"/>
            </a:pPr>
            <a:r>
              <a:rPr lang="en-US" altLang="en-US" dirty="0" smtClean="0"/>
              <a:t>So to start, let’s take a look at what the building code has to say about anchoring into masonry.  </a:t>
            </a:r>
          </a:p>
          <a:p>
            <a:pPr marL="171450" indent="-171450">
              <a:buFontTx/>
              <a:buChar char="•"/>
            </a:pPr>
            <a:r>
              <a:rPr lang="en-US" altLang="en-US" dirty="0" smtClean="0"/>
              <a:t>IBC Chapter 21 is titled Masonry. </a:t>
            </a:r>
          </a:p>
          <a:p>
            <a:pPr marL="171450" indent="-171450">
              <a:buFontTx/>
              <a:buChar char="•"/>
            </a:pPr>
            <a:r>
              <a:rPr lang="en-US" altLang="en-US" dirty="0" smtClean="0"/>
              <a:t>However, there are no provisions within IBC Chapter 21 that pertain specifically to anchoring into masonry. </a:t>
            </a:r>
          </a:p>
          <a:p>
            <a:pPr marL="171450" indent="-171450">
              <a:buFontTx/>
              <a:buChar char="•"/>
            </a:pPr>
            <a:r>
              <a:rPr lang="en-US" altLang="en-US" dirty="0" smtClean="0"/>
              <a:t>IBC makes several references to ACI 530/TMS402/TMS602 (ACI 530). </a:t>
            </a:r>
          </a:p>
          <a:p>
            <a:pPr marL="171450" indent="-171450">
              <a:buFontTx/>
              <a:buChar char="•"/>
            </a:pPr>
            <a:r>
              <a:rPr lang="en-US" altLang="en-US" dirty="0" smtClean="0"/>
              <a:t>ACI 530 contains 2 chapters that contain provisions for anchoring into masonry</a:t>
            </a:r>
          </a:p>
          <a:p>
            <a:pPr marL="628650" lvl="1" indent="-171450">
              <a:buFontTx/>
              <a:buChar char="•"/>
            </a:pPr>
            <a:r>
              <a:rPr lang="en-US" altLang="en-US" dirty="0" smtClean="0"/>
              <a:t>Chapter 2 contains information when designing using Allowable Stress Design (ASD)</a:t>
            </a:r>
          </a:p>
          <a:p>
            <a:pPr marL="628650" lvl="1" indent="-171450">
              <a:buFontTx/>
              <a:buChar char="•"/>
            </a:pPr>
            <a:r>
              <a:rPr lang="en-US" altLang="en-US" dirty="0" smtClean="0"/>
              <a:t>Chapter 3 contains information when designing using Strength Design (SD)</a:t>
            </a:r>
          </a:p>
          <a:p>
            <a:endParaRPr lang="en-US" sz="1200" b="1" kern="1200" dirty="0" smtClean="0">
              <a:solidFill>
                <a:schemeClr val="tx1"/>
              </a:solidFill>
              <a:cs typeface="Times New Roman" panose="02020603050405020304" pitchFamily="18" charset="0"/>
            </a:endParaRPr>
          </a:p>
          <a:p>
            <a:r>
              <a:rPr lang="en-US" sz="1200" b="1" kern="1200" dirty="0" smtClean="0">
                <a:solidFill>
                  <a:schemeClr val="tx1"/>
                </a:solidFill>
                <a:cs typeface="Times New Roman" panose="02020603050405020304" pitchFamily="18" charset="0"/>
              </a:rPr>
              <a:t>Quiz Note</a:t>
            </a:r>
          </a:p>
          <a:p>
            <a:r>
              <a:rPr lang="en-US" sz="1200" b="0" kern="1200" dirty="0" smtClean="0">
                <a:solidFill>
                  <a:schemeClr val="tx1"/>
                </a:solidFill>
                <a:cs typeface="Times New Roman" panose="02020603050405020304" pitchFamily="18" charset="0"/>
              </a:rPr>
              <a:t>This slide features information that will be found on the post-training</a:t>
            </a:r>
            <a:r>
              <a:rPr lang="en-US" sz="1200" b="0" kern="1200" baseline="0" dirty="0" smtClean="0">
                <a:solidFill>
                  <a:schemeClr val="tx1"/>
                </a:solidFill>
                <a:cs typeface="Times New Roman" panose="02020603050405020304" pitchFamily="18" charset="0"/>
              </a:rPr>
              <a:t> knowledge assessment:</a:t>
            </a:r>
          </a:p>
          <a:p>
            <a:endParaRPr lang="en-US" sz="1200" b="0" kern="1200" baseline="0" dirty="0" smtClean="0">
              <a:solidFill>
                <a:schemeClr val="tx1"/>
              </a:solidFill>
              <a:cs typeface="Times New Roman" panose="02020603050405020304" pitchFamily="18" charset="0"/>
            </a:endParaRPr>
          </a:p>
          <a:p>
            <a:pPr lvl="0"/>
            <a:r>
              <a:rPr lang="en-US" sz="1200" kern="1200" dirty="0" smtClean="0">
                <a:solidFill>
                  <a:schemeClr val="tx1"/>
                </a:solidFill>
                <a:effectLst/>
                <a:latin typeface="+mn-lt"/>
                <a:ea typeface="+mn-ea"/>
                <a:cs typeface="+mn-cs"/>
              </a:rPr>
              <a:t>SD is an acronym that stands for the phrase:</a:t>
            </a:r>
          </a:p>
          <a:p>
            <a:pPr marL="228600" lvl="0" indent="-228600">
              <a:buFont typeface="+mj-lt"/>
              <a:buAutoNum type="alphaLcPeriod"/>
            </a:pPr>
            <a:r>
              <a:rPr lang="en-US" sz="1200" kern="1200" dirty="0" smtClean="0">
                <a:solidFill>
                  <a:schemeClr val="tx1"/>
                </a:solidFill>
                <a:effectLst/>
                <a:latin typeface="+mn-lt"/>
                <a:ea typeface="+mn-ea"/>
                <a:cs typeface="+mn-cs"/>
              </a:rPr>
              <a:t>Stress Design</a:t>
            </a:r>
          </a:p>
          <a:p>
            <a:pPr marL="228600" lvl="0" indent="-228600">
              <a:buFont typeface="+mj-lt"/>
              <a:buAutoNum type="alphaLcPeriod"/>
            </a:pPr>
            <a:r>
              <a:rPr lang="en-US" sz="1200" b="1" kern="1200" dirty="0" smtClean="0">
                <a:solidFill>
                  <a:schemeClr val="tx1"/>
                </a:solidFill>
                <a:effectLst/>
                <a:latin typeface="+mn-lt"/>
                <a:ea typeface="+mn-ea"/>
                <a:cs typeface="+mn-cs"/>
              </a:rPr>
              <a:t>Strength Design</a:t>
            </a:r>
            <a:endParaRPr lang="en-US" sz="1200" kern="1200" dirty="0" smtClean="0">
              <a:solidFill>
                <a:schemeClr val="tx1"/>
              </a:solidFill>
              <a:effectLst/>
              <a:latin typeface="+mn-lt"/>
              <a:ea typeface="+mn-ea"/>
              <a:cs typeface="+mn-cs"/>
            </a:endParaRPr>
          </a:p>
          <a:p>
            <a:pPr marL="228600" indent="-228600">
              <a:buFont typeface="+mj-lt"/>
              <a:buAutoNum type="alphaLcPeriod"/>
            </a:pPr>
            <a:r>
              <a:rPr lang="en-US" sz="1200" kern="1200" dirty="0" smtClean="0">
                <a:solidFill>
                  <a:schemeClr val="tx1"/>
                </a:solidFill>
                <a:effectLst/>
                <a:latin typeface="+mn-lt"/>
                <a:ea typeface="+mn-ea"/>
                <a:cs typeface="+mn-cs"/>
              </a:rPr>
              <a:t>State Design</a:t>
            </a:r>
            <a:endParaRPr lang="en-US" sz="1600" kern="1200" dirty="0" smtClean="0">
              <a:solidFill>
                <a:schemeClr val="tx1"/>
              </a:solidFill>
              <a:effectLst/>
              <a:latin typeface="+mn-lt"/>
              <a:ea typeface="+mn-ea"/>
              <a:cs typeface="+mn-cs"/>
            </a:endParaRPr>
          </a:p>
        </p:txBody>
      </p:sp>
      <p:sp>
        <p:nvSpPr>
          <p:cNvPr id="4915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1E5F5D25-C8A8-4DB7-A658-E0B98C87A399}" type="slidenum">
              <a:rPr lang="en-US" altLang="en-US" smtClean="0">
                <a:latin typeface="Times New Roman" pitchFamily="18" charset="0"/>
              </a:rPr>
              <a:pPr eaLnBrk="1" hangingPunct="1">
                <a:spcBef>
                  <a:spcPct val="0"/>
                </a:spcBef>
                <a:defRPr/>
              </a:pPr>
              <a:t>18</a:t>
            </a:fld>
            <a:endParaRPr lang="en-US" altLang="en-US" smtClean="0">
              <a:latin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smtClean="0"/>
              <a:t>Referring to Chapter 2, Section 2.1.4.1 contains test design requirements for “anchors solidly grouted in masonry” </a:t>
            </a:r>
          </a:p>
          <a:p>
            <a:pPr marL="171450" indent="-171450">
              <a:buFontTx/>
              <a:buChar char="•"/>
            </a:pPr>
            <a:r>
              <a:rPr lang="en-US" altLang="en-US" smtClean="0"/>
              <a:t>It says that if anchors are not designed per Section 2.1.4.2 then the anchor design is permitted to be based on testing.  </a:t>
            </a:r>
          </a:p>
          <a:p>
            <a:pPr marL="171450" indent="-171450">
              <a:buFontTx/>
              <a:buChar char="•"/>
            </a:pPr>
            <a:r>
              <a:rPr lang="en-US" altLang="en-US" smtClean="0"/>
              <a:t>The tests shall be done in accordance with ASTM E488 with the exception of a minimum of 5 tests are required instead of only 3. </a:t>
            </a:r>
          </a:p>
          <a:p>
            <a:pPr marL="171450" indent="-171450">
              <a:buFontTx/>
              <a:buChar char="•"/>
            </a:pPr>
            <a:r>
              <a:rPr lang="en-US" altLang="en-US" smtClean="0"/>
              <a:t>The “allowable load” of the anchor for design purposes shall not exceed 20% of the average tested strength. </a:t>
            </a:r>
          </a:p>
          <a:p>
            <a:pPr marL="171450" indent="-171450">
              <a:buFontTx/>
              <a:buChar char="•"/>
            </a:pPr>
            <a:r>
              <a:rPr lang="en-US" altLang="en-US" smtClean="0"/>
              <a:t>So in other words, this section established that a Safety Factor of 5.0 shall be used when anchoring into “solidly grouted” masonry.  </a:t>
            </a:r>
          </a:p>
        </p:txBody>
      </p:sp>
      <p:sp>
        <p:nvSpPr>
          <p:cNvPr id="50180"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0F0CEE11-A2C8-4B65-9B86-42754333DF24}" type="slidenum">
              <a:rPr lang="en-US" altLang="en-US" smtClean="0">
                <a:latin typeface="Times New Roman" pitchFamily="18" charset="0"/>
              </a:rPr>
              <a:pPr eaLnBrk="1" hangingPunct="1">
                <a:spcBef>
                  <a:spcPct val="0"/>
                </a:spcBef>
                <a:defRPr/>
              </a:pPr>
              <a:t>19</a:t>
            </a:fld>
            <a:endParaRPr lang="en-US" altLang="en-US" smtClean="0">
              <a:latin typeface="Times New Roman"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r>
              <a:rPr lang="en-US" altLang="en-US" b="1" i="1" dirty="0" smtClean="0"/>
              <a:t>Notes:</a:t>
            </a:r>
          </a:p>
          <a:p>
            <a:pPr marL="171450" indent="-171450">
              <a:buFontTx/>
              <a:buChar char="•"/>
            </a:pPr>
            <a:r>
              <a:rPr lang="en-US" altLang="en-US" dirty="0" smtClean="0"/>
              <a:t>Section 2.1.4.2 contains “design” information for certain anchor types such as those that are ‘cast-in-place’ or grouted solidly into masonry.  </a:t>
            </a:r>
          </a:p>
          <a:p>
            <a:pPr marL="171450" indent="-171450">
              <a:buFontTx/>
              <a:buChar char="•"/>
            </a:pPr>
            <a:r>
              <a:rPr lang="en-US" altLang="en-US" dirty="0" smtClean="0"/>
              <a:t>For these anchor types, there are equations available to calculate the allowable tension and shear loads. </a:t>
            </a:r>
          </a:p>
          <a:p>
            <a:pPr marL="171450" indent="-171450">
              <a:buFontTx/>
              <a:buChar char="•"/>
            </a:pPr>
            <a:r>
              <a:rPr lang="en-US" altLang="en-US" dirty="0" smtClean="0"/>
              <a:t>Although there are no provisions within ACI 530 specific to post-installed anchor products, this section sets the precedence for: 1.) designing anchors based on testing, and 2.) using a Safety Factor of 5.0 when using an </a:t>
            </a:r>
            <a:r>
              <a:rPr lang="en-US" altLang="en-US" dirty="0" err="1" smtClean="0"/>
              <a:t>alowable</a:t>
            </a:r>
            <a:r>
              <a:rPr lang="en-US" altLang="en-US" dirty="0" smtClean="0"/>
              <a:t> stress design approach for anchoring into masonry. </a:t>
            </a:r>
          </a:p>
        </p:txBody>
      </p:sp>
      <p:sp>
        <p:nvSpPr>
          <p:cNvPr id="512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DD3D418D-B602-4CCA-A0AF-896920B9746F}" type="slidenum">
              <a:rPr lang="en-US" altLang="en-US" smtClean="0">
                <a:latin typeface="Times New Roman" pitchFamily="18" charset="0"/>
              </a:rPr>
              <a:pPr eaLnBrk="1" hangingPunct="1">
                <a:spcBef>
                  <a:spcPct val="0"/>
                </a:spcBef>
                <a:defRPr/>
              </a:pPr>
              <a:t>20</a:t>
            </a:fld>
            <a:endParaRPr lang="en-US" altLang="en-US"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Be sure to mention the AIA provider and course number for those requiring AIA credit. Ask the attendees to write down this information for reference. For AIA members, we will submit this information for them.</a:t>
            </a:r>
          </a:p>
          <a:p>
            <a:endParaRPr lang="en-US" dirty="0"/>
          </a:p>
        </p:txBody>
      </p:sp>
      <p:sp>
        <p:nvSpPr>
          <p:cNvPr id="4" name="Slide Number Placeholder 3"/>
          <p:cNvSpPr>
            <a:spLocks noGrp="1"/>
          </p:cNvSpPr>
          <p:nvPr>
            <p:ph type="sldNum" sz="quarter" idx="10"/>
          </p:nvPr>
        </p:nvSpPr>
        <p:spPr/>
        <p:txBody>
          <a:bodyPr/>
          <a:lstStyle/>
          <a:p>
            <a:fld id="{826F5957-449C-4FD1-9262-9064EB8A5EF4}" type="slidenum">
              <a:rPr lang="en-US" smtClean="0"/>
              <a:t>3</a:t>
            </a:fld>
            <a:endParaRPr lang="en-US"/>
          </a:p>
        </p:txBody>
      </p:sp>
    </p:spTree>
    <p:extLst>
      <p:ext uri="{BB962C8B-B14F-4D97-AF65-F5344CB8AC3E}">
        <p14:creationId xmlns:p14="http://schemas.microsoft.com/office/powerpoint/2010/main" val="28711927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r>
              <a:rPr lang="en-US" altLang="en-US" b="1" i="1" dirty="0" smtClean="0"/>
              <a:t>Animations:</a:t>
            </a:r>
          </a:p>
          <a:p>
            <a:pPr marL="0" indent="0">
              <a:buFontTx/>
              <a:buNone/>
            </a:pPr>
            <a:r>
              <a:rPr lang="en-US" altLang="en-US" b="0" i="0" dirty="0" smtClean="0"/>
              <a:t>On</a:t>
            </a:r>
            <a:r>
              <a:rPr lang="en-US" altLang="en-US" b="0" i="0" baseline="0" dirty="0" smtClean="0"/>
              <a:t> start = “Establishing ACs” text, following bullets, and both images on screen. </a:t>
            </a:r>
          </a:p>
          <a:p>
            <a:pPr marL="0" indent="0">
              <a:buFontTx/>
              <a:buNone/>
            </a:pPr>
            <a:r>
              <a:rPr lang="en-US" altLang="en-US" b="0" i="0" baseline="0" dirty="0" smtClean="0"/>
              <a:t>Click 1= “ACs consider things…”</a:t>
            </a:r>
          </a:p>
          <a:p>
            <a:pPr marL="0" indent="0">
              <a:buFontTx/>
              <a:buNone/>
            </a:pPr>
            <a:endParaRPr lang="en-US" altLang="en-US" b="0" i="0" dirty="0" smtClean="0"/>
          </a:p>
          <a:p>
            <a:pPr marL="0" indent="0">
              <a:buFontTx/>
              <a:buNone/>
            </a:pPr>
            <a:r>
              <a:rPr lang="en-US" altLang="en-US" b="1" i="1" dirty="0" smtClean="0"/>
              <a:t>Notes:</a:t>
            </a:r>
          </a:p>
          <a:p>
            <a:pPr marL="171450" indent="-171450">
              <a:buFontTx/>
              <a:buChar char="•"/>
            </a:pPr>
            <a:r>
              <a:rPr lang="en-US" altLang="en-US" dirty="0" smtClean="0"/>
              <a:t>Since there are no specific provisions for “post-installed anchors into masonry” in either IBC or its referenced standards, let’s look what Research Reports have to say.</a:t>
            </a:r>
          </a:p>
          <a:p>
            <a:pPr marL="171450" indent="-171450">
              <a:buFontTx/>
              <a:buChar char="•"/>
            </a:pPr>
            <a:r>
              <a:rPr lang="en-US" altLang="en-US" dirty="0" smtClean="0"/>
              <a:t>There are several Acceptance Criteria for anchor products installed into masonry.  </a:t>
            </a:r>
          </a:p>
          <a:p>
            <a:pPr marL="171450" indent="-171450">
              <a:buFontTx/>
              <a:buChar char="•"/>
            </a:pPr>
            <a:r>
              <a:rPr lang="en-US" altLang="en-US" dirty="0" smtClean="0"/>
              <a:t>What’s important to note here is that the Acceptance Criteria is often dependent upon the anchor type (expansion, vs. screw anchors, vs. adhesive anchor) as well as dependent upon the type of masonry (grout-filled CMU vs. URM).  </a:t>
            </a:r>
          </a:p>
          <a:p>
            <a:pPr marL="171450" indent="-171450">
              <a:buFontTx/>
              <a:buChar char="•"/>
            </a:pPr>
            <a:r>
              <a:rPr lang="en-US" altLang="en-US" dirty="0" smtClean="0"/>
              <a:t>In addition, these Acceptance Criteria often consider things that ASTM E488 doesn’t. Things such as:</a:t>
            </a:r>
          </a:p>
          <a:p>
            <a:pPr marL="628650" lvl="1" indent="-171450">
              <a:buFontTx/>
              <a:buChar char="•"/>
            </a:pPr>
            <a:r>
              <a:rPr lang="en-US" altLang="en-US" dirty="0" smtClean="0"/>
              <a:t>Serviceability – deflection limits during testing</a:t>
            </a:r>
          </a:p>
          <a:p>
            <a:pPr marL="628650" lvl="1" indent="-171450">
              <a:buFontTx/>
              <a:buChar char="•"/>
            </a:pPr>
            <a:r>
              <a:rPr lang="en-US" altLang="en-US" dirty="0" smtClean="0"/>
              <a:t>Special Inspection procedures</a:t>
            </a:r>
          </a:p>
          <a:p>
            <a:pPr marL="628650" lvl="1" indent="-171450">
              <a:buFontTx/>
              <a:buChar char="•"/>
            </a:pPr>
            <a:r>
              <a:rPr lang="en-US" altLang="en-US" dirty="0" smtClean="0"/>
              <a:t>Reliability of anchor installation</a:t>
            </a:r>
          </a:p>
          <a:p>
            <a:pPr marL="628650" lvl="1" indent="-171450">
              <a:buFontTx/>
              <a:buChar char="•"/>
            </a:pPr>
            <a:r>
              <a:rPr lang="en-US" altLang="en-US" dirty="0" smtClean="0"/>
              <a:t>Quality of manufacturing process (audits)</a:t>
            </a:r>
          </a:p>
          <a:p>
            <a:pPr marL="171450" indent="-171450">
              <a:buFontTx/>
              <a:buChar char="•"/>
            </a:pPr>
            <a:r>
              <a:rPr lang="en-US" altLang="en-US" dirty="0" smtClean="0"/>
              <a:t>These additional things are what differentiates a product with a research report vs. a product with only published test data. </a:t>
            </a:r>
          </a:p>
        </p:txBody>
      </p:sp>
      <p:sp>
        <p:nvSpPr>
          <p:cNvPr id="5222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4A2033F7-8E86-447E-8718-31AD516B1D06}" type="slidenum">
              <a:rPr lang="en-US" altLang="en-US" smtClean="0">
                <a:latin typeface="Times New Roman" pitchFamily="18" charset="0"/>
              </a:rPr>
              <a:pPr eaLnBrk="1" hangingPunct="1">
                <a:spcBef>
                  <a:spcPct val="0"/>
                </a:spcBef>
                <a:defRPr/>
              </a:pPr>
              <a:t>21</a:t>
            </a:fld>
            <a:endParaRPr lang="en-US" altLang="en-US" smtClean="0">
              <a:latin typeface="Times New Roman"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r>
              <a:rPr lang="en-US" altLang="en-US" b="1" i="1" dirty="0" smtClean="0"/>
              <a:t>Notes:</a:t>
            </a:r>
          </a:p>
          <a:p>
            <a:pPr marL="171450" indent="-171450">
              <a:buFontTx/>
              <a:buChar char="•"/>
            </a:pPr>
            <a:r>
              <a:rPr lang="en-US" altLang="en-US" dirty="0" smtClean="0"/>
              <a:t>When a research report is issued for an anchor product into masonry, it should contain tables showing the allowable load (tension and shear) for the product depending on where in the wall it is installed (such as top of wall, face if wall, end of wall, etc.).</a:t>
            </a:r>
          </a:p>
          <a:p>
            <a:pPr marL="171450" indent="-171450">
              <a:buFontTx/>
              <a:buChar char="•"/>
            </a:pPr>
            <a:r>
              <a:rPr lang="en-US" altLang="en-US" dirty="0" smtClean="0"/>
              <a:t>In some cases, factors are provided to adjust (reduce) the published anchor capacity for nearby edges and nearby spaced anchors.  </a:t>
            </a:r>
          </a:p>
          <a:p>
            <a:pPr marL="171450" indent="-171450">
              <a:buFontTx/>
              <a:buChar char="•"/>
            </a:pPr>
            <a:r>
              <a:rPr lang="en-US" altLang="en-US" dirty="0" smtClean="0"/>
              <a:t>Depending on other variables, there can sometimes be additional adjustment factors required (such as for in-service temperature, etc.). </a:t>
            </a:r>
          </a:p>
        </p:txBody>
      </p:sp>
      <p:sp>
        <p:nvSpPr>
          <p:cNvPr id="532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228A267A-69D1-4DA4-A88E-CEFF6E9FB5FC}" type="slidenum">
              <a:rPr lang="en-US" altLang="en-US" smtClean="0">
                <a:latin typeface="Times New Roman" pitchFamily="18" charset="0"/>
              </a:rPr>
              <a:pPr eaLnBrk="1" hangingPunct="1">
                <a:spcBef>
                  <a:spcPct val="0"/>
                </a:spcBef>
                <a:defRPr/>
              </a:pPr>
              <a:t>22</a:t>
            </a:fld>
            <a:endParaRPr lang="en-US" altLang="en-US" smtClean="0">
              <a:latin typeface="Times New Roman"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000" b="1" i="1" dirty="0" smtClean="0"/>
              <a:t>Notes:</a:t>
            </a:r>
            <a:endParaRPr lang="en-US" altLang="en-US" sz="1000" dirty="0" smtClean="0"/>
          </a:p>
          <a:p>
            <a:pPr marL="0" indent="0">
              <a:buFontTx/>
              <a:buNone/>
            </a:pPr>
            <a:r>
              <a:rPr lang="en-US" altLang="en-US" sz="1000" dirty="0" smtClean="0"/>
              <a:t>So in summary, the current standard of practice for post-installed anchors into masonry is:</a:t>
            </a:r>
          </a:p>
          <a:p>
            <a:pPr marL="628650" lvl="1" indent="-171450">
              <a:buFontTx/>
              <a:buChar char="•"/>
            </a:pPr>
            <a:r>
              <a:rPr lang="en-US" altLang="en-US" sz="1000" dirty="0" smtClean="0"/>
              <a:t>To test the anchor to the most thorough test and evaluation criteria which can be found in an ICC-ES Acceptance Criteria (dependent on anchor type and type of masonry).  </a:t>
            </a:r>
          </a:p>
          <a:p>
            <a:pPr marL="628650" lvl="1" indent="-171450">
              <a:buFontTx/>
              <a:buChar char="•"/>
            </a:pPr>
            <a:r>
              <a:rPr lang="en-US" altLang="en-US" sz="1000" dirty="0" smtClean="0"/>
              <a:t>To design the anchor using an “allowable stress design” approach where </a:t>
            </a:r>
          </a:p>
          <a:p>
            <a:pPr marL="1085850" lvl="2" indent="-171450">
              <a:buFontTx/>
              <a:buChar char="•"/>
            </a:pPr>
            <a:r>
              <a:rPr lang="en-US" altLang="en-US" sz="1000" dirty="0" smtClean="0"/>
              <a:t>allowable loads include a minimum Safety Factor of 5.0 (not 4.0 like was traditionally done in concrete anchor design)</a:t>
            </a:r>
          </a:p>
          <a:p>
            <a:pPr marL="1085850" lvl="2" indent="-171450">
              <a:buFontTx/>
              <a:buChar char="•"/>
            </a:pPr>
            <a:r>
              <a:rPr lang="en-US" altLang="en-US" sz="1000" dirty="0" smtClean="0"/>
              <a:t>Loads are reduced for nearby edges and anchors using published factors</a:t>
            </a:r>
          </a:p>
          <a:p>
            <a:pPr marL="1085850" lvl="2" indent="-171450">
              <a:buFontTx/>
              <a:buChar char="•"/>
            </a:pPr>
            <a:endParaRPr lang="en-US" altLang="en-US" sz="10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000" b="1" i="1" dirty="0" smtClean="0"/>
              <a:t>Animations: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000" b="0" i="0" dirty="0" smtClean="0"/>
              <a:t>First</a:t>
            </a:r>
            <a:r>
              <a:rPr lang="en-US" altLang="en-US" sz="1000" b="0" i="0" baseline="0" dirty="0" smtClean="0"/>
              <a:t> check mark and text on screen at start.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000" b="0" i="0" baseline="0" dirty="0" smtClean="0"/>
              <a:t>Click 1 = second check mark and text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000" b="0" i="0" baseline="0" dirty="0" smtClean="0"/>
              <a:t>Click 2 = third check mark and text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000" b="0" i="0" baseline="0" dirty="0" smtClean="0"/>
              <a:t>Click 3 = fourth check mark and text</a:t>
            </a:r>
          </a:p>
          <a:p>
            <a:pPr marL="0" lvl="0" indent="0">
              <a:buFontTx/>
              <a:buNone/>
            </a:pPr>
            <a:endParaRPr lang="en-US" altLang="en-US" sz="1000" dirty="0" smtClean="0"/>
          </a:p>
        </p:txBody>
      </p:sp>
      <p:sp>
        <p:nvSpPr>
          <p:cNvPr id="5222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E1CBFD0C-221B-449D-AADD-EA630E9DCFF5}" type="slidenum">
              <a:rPr lang="en-US" altLang="en-US" smtClean="0">
                <a:latin typeface="Times New Roman" pitchFamily="18" charset="0"/>
              </a:rPr>
              <a:pPr eaLnBrk="1" hangingPunct="1">
                <a:spcBef>
                  <a:spcPct val="0"/>
                </a:spcBef>
                <a:defRPr/>
              </a:pPr>
              <a:t>23</a:t>
            </a:fld>
            <a:endParaRPr lang="en-US" altLang="en-US" smtClean="0">
              <a:latin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p>
          <a:p>
            <a:pPr marL="171450" indent="-171450">
              <a:buFontTx/>
              <a:buChar char="•"/>
              <a:defRPr/>
            </a:pPr>
            <a:r>
              <a:rPr lang="en-US" altLang="en-US" dirty="0" smtClean="0"/>
              <a:t>Without going into a detail of any product and their features and benefits, some manufacturers offer products that have a research report recognized for anchoring into masonry are shown on this slide. </a:t>
            </a:r>
          </a:p>
          <a:p>
            <a:pPr marL="171450" indent="-171450">
              <a:buFontTx/>
              <a:buChar char="•"/>
              <a:defRPr/>
            </a:pPr>
            <a:r>
              <a:rPr lang="en-US" altLang="en-US" dirty="0" smtClean="0"/>
              <a:t>In addition to summarizing the products code report qualified for masonry anchoring, what’s also important to note on this slide is that the products that appear here may or may not also have code report recognition for anchoring into concrete that we will talk about next. </a:t>
            </a:r>
          </a:p>
          <a:p>
            <a:pPr marL="171450" indent="-171450">
              <a:buFontTx/>
              <a:buChar char="•"/>
              <a:defRPr/>
            </a:pPr>
            <a:r>
              <a:rPr lang="en-US" altLang="en-US" dirty="0" smtClean="0"/>
              <a:t>Always contact the manufacturer’s representative for product specific questions and assistance properly designing with anchor products. </a:t>
            </a:r>
          </a:p>
          <a:p>
            <a:pPr>
              <a:defRPr/>
            </a:pPr>
            <a:endParaRPr lang="en-US" altLang="en-US" dirty="0" smtClean="0"/>
          </a:p>
        </p:txBody>
      </p:sp>
      <p:sp>
        <p:nvSpPr>
          <p:cNvPr id="5427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F3E59127-BFFC-41B4-9AD1-54A303C6451B}" type="slidenum">
              <a:rPr lang="en-US" altLang="en-US" smtClean="0">
                <a:latin typeface="Times New Roman" pitchFamily="18" charset="0"/>
              </a:rPr>
              <a:pPr eaLnBrk="1" hangingPunct="1">
                <a:spcBef>
                  <a:spcPct val="0"/>
                </a:spcBef>
                <a:defRPr/>
              </a:pPr>
              <a:t>24</a:t>
            </a:fld>
            <a:endParaRPr lang="en-US" altLang="en-US" smtClean="0">
              <a:latin typeface="Times New Roman"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p>
          <a:p>
            <a:pPr marL="171450" indent="-171450">
              <a:buFontTx/>
              <a:buChar char="•"/>
              <a:defRPr/>
            </a:pPr>
            <a:r>
              <a:rPr lang="en-US" altLang="en-US" dirty="0" smtClean="0"/>
              <a:t>Without going into a lot of detail of each of these products and their features and benefits, the Simpson Strong-Tie products that have a research report recognized for anchoring into masonry are shown on this slide. </a:t>
            </a:r>
          </a:p>
          <a:p>
            <a:pPr marL="171450" indent="-171450">
              <a:buFontTx/>
              <a:buChar char="•"/>
              <a:defRPr/>
            </a:pPr>
            <a:r>
              <a:rPr lang="en-US" altLang="en-US" dirty="0" smtClean="0"/>
              <a:t>In addition to summarizing the Simpson Strong-Tie products code report qualified for masonry anchoring, what’s also important to note on this slide is that the products that appear here may or may not also have code report recognition for anchoring into concrete that we will talk about next. </a:t>
            </a:r>
          </a:p>
          <a:p>
            <a:pPr marL="171450" indent="-171450">
              <a:buFontTx/>
              <a:buChar char="•"/>
              <a:defRPr/>
            </a:pPr>
            <a:r>
              <a:rPr lang="en-US" altLang="en-US" dirty="0" smtClean="0"/>
              <a:t>Always contact the manufacturer’s representative for product specific questions and assistance properly designing with anchor products. </a:t>
            </a:r>
          </a:p>
          <a:p>
            <a:pPr>
              <a:defRPr/>
            </a:pPr>
            <a:endParaRPr lang="en-US" altLang="en-US" dirty="0" smtClean="0"/>
          </a:p>
        </p:txBody>
      </p:sp>
      <p:sp>
        <p:nvSpPr>
          <p:cNvPr id="5427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F3E59127-BFFC-41B4-9AD1-54A303C6451B}" type="slidenum">
              <a:rPr lang="en-US" altLang="en-US" smtClean="0">
                <a:latin typeface="Times New Roman" pitchFamily="18" charset="0"/>
              </a:rPr>
              <a:pPr eaLnBrk="1" hangingPunct="1">
                <a:spcBef>
                  <a:spcPct val="0"/>
                </a:spcBef>
                <a:defRPr/>
              </a:pPr>
              <a:t>25</a:t>
            </a:fld>
            <a:endParaRPr lang="en-US" altLang="en-US" smtClean="0">
              <a:latin typeface="Times New Roman"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smtClean="0"/>
              <a:t>Now moving onto anchoring into concrete…</a:t>
            </a:r>
          </a:p>
        </p:txBody>
      </p:sp>
      <p:sp>
        <p:nvSpPr>
          <p:cNvPr id="55300"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91A852AE-872B-49E2-BD05-77D6309C81FC}" type="slidenum">
              <a:rPr lang="en-US" altLang="en-US" smtClean="0">
                <a:latin typeface="Times New Roman" pitchFamily="18" charset="0"/>
              </a:rPr>
              <a:pPr eaLnBrk="1" hangingPunct="1">
                <a:spcBef>
                  <a:spcPct val="0"/>
                </a:spcBef>
                <a:defRPr/>
              </a:pPr>
              <a:t>26</a:t>
            </a:fld>
            <a:endParaRPr lang="en-US" altLang="en-US" smtClean="0">
              <a:latin typeface="Times New Roman"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endParaRPr lang="en-US" altLang="en-US" dirty="0" smtClean="0"/>
          </a:p>
          <a:p>
            <a:pPr marL="171450" indent="-171450">
              <a:buFontTx/>
              <a:buChar char="•"/>
            </a:pPr>
            <a:r>
              <a:rPr lang="en-US" altLang="en-US" dirty="0" smtClean="0"/>
              <a:t>First we will start by looking at what the building code has to say…</a:t>
            </a:r>
          </a:p>
          <a:p>
            <a:pPr marL="171450" indent="-171450">
              <a:buFontTx/>
              <a:buChar char="•"/>
            </a:pPr>
            <a:r>
              <a:rPr lang="en-US" altLang="en-US" dirty="0" smtClean="0"/>
              <a:t>In Chapter 19 we find two sections of the building code related to anchorage to concrete. </a:t>
            </a:r>
          </a:p>
          <a:p>
            <a:pPr marL="171450" indent="-171450">
              <a:buFontTx/>
              <a:buChar char="•"/>
            </a:pPr>
            <a:r>
              <a:rPr lang="en-US" altLang="en-US" dirty="0" smtClean="0"/>
              <a:t>Section 1908 covers anchorage using an Allowable Stress Design approach. </a:t>
            </a:r>
          </a:p>
          <a:p>
            <a:pPr marL="171450" indent="-171450">
              <a:buFontTx/>
              <a:buChar char="•"/>
            </a:pPr>
            <a:r>
              <a:rPr lang="en-US" altLang="en-US" dirty="0" smtClean="0"/>
              <a:t>The key things to note about this section is that it is said to not apply:</a:t>
            </a:r>
          </a:p>
          <a:p>
            <a:pPr marL="628650" lvl="1" indent="-171450">
              <a:buFontTx/>
              <a:buChar char="•"/>
            </a:pPr>
            <a:r>
              <a:rPr lang="en-US" altLang="en-US" dirty="0" smtClean="0"/>
              <a:t>To anchors installed in hardened concrete (aka, a post-installed anchor), or</a:t>
            </a:r>
          </a:p>
          <a:p>
            <a:pPr marL="628650" lvl="1" indent="-171450">
              <a:buFontTx/>
              <a:buChar char="•"/>
            </a:pPr>
            <a:r>
              <a:rPr lang="en-US" altLang="en-US" dirty="0" smtClean="0"/>
              <a:t>Where load combinations include earthquake loads effects</a:t>
            </a:r>
          </a:p>
          <a:p>
            <a:pPr marL="171450" indent="-171450">
              <a:buFontTx/>
              <a:buChar char="•"/>
            </a:pPr>
            <a:r>
              <a:rPr lang="en-US" altLang="en-US" dirty="0" smtClean="0"/>
              <a:t>If either of these exists, then Section 1908 refers the reader to Section 1909</a:t>
            </a:r>
          </a:p>
          <a:p>
            <a:pPr marL="171450" indent="-171450">
              <a:buFontTx/>
              <a:buChar char="•"/>
            </a:pPr>
            <a:r>
              <a:rPr lang="en-US" altLang="en-US" dirty="0" smtClean="0"/>
              <a:t>Section 1909 covers anchorage using a Strength Design (SD) approach.</a:t>
            </a:r>
          </a:p>
          <a:p>
            <a:pPr marL="171450" indent="-171450">
              <a:buFontTx/>
              <a:buChar char="•"/>
            </a:pPr>
            <a:r>
              <a:rPr lang="en-US" altLang="en-US" dirty="0" smtClean="0"/>
              <a:t>The key things to note about this section is that:</a:t>
            </a:r>
          </a:p>
          <a:p>
            <a:pPr marL="628650" lvl="1" indent="-171450">
              <a:buFontTx/>
              <a:buChar char="•"/>
            </a:pPr>
            <a:r>
              <a:rPr lang="en-US" altLang="en-US" dirty="0" smtClean="0"/>
              <a:t>Certain types of post-installed anchors are addressed in this section, </a:t>
            </a:r>
          </a:p>
          <a:p>
            <a:pPr marL="628650" lvl="1" indent="-171450">
              <a:buFontTx/>
              <a:buChar char="•"/>
            </a:pPr>
            <a:r>
              <a:rPr lang="en-US" altLang="en-US" dirty="0" smtClean="0"/>
              <a:t>Reference is made to ACI 318 Appendix D for the design of anchors covered within the scope of Appendix D, and </a:t>
            </a:r>
          </a:p>
          <a:p>
            <a:pPr marL="628650" lvl="1" indent="-171450">
              <a:buFontTx/>
              <a:buChar char="•"/>
            </a:pPr>
            <a:r>
              <a:rPr lang="en-US" altLang="en-US" dirty="0" smtClean="0"/>
              <a:t>Anchors that are not within the scope of Appendix D shall be designed using Strength Design in accordance with an approved procedure. </a:t>
            </a:r>
          </a:p>
          <a:p>
            <a:pPr marL="171450" indent="-171450">
              <a:buFontTx/>
              <a:buChar char="•"/>
            </a:pPr>
            <a:r>
              <a:rPr lang="en-US" altLang="en-US" dirty="0" smtClean="0"/>
              <a:t>As an aside, there are a few other modifications IBC makes to ACI 318 Appendix D in Section 1905.  However, many of the modifications in Section 1905 have since been identified as “in conflict” with the 2011 edition of ACI 318 which is referenced by IBC 2012. These identified issues have already been proposed and approved to be included in the IBC 2015.  Refer to S.K. Ghosh</a:t>
            </a:r>
          </a:p>
          <a:p>
            <a:pPr marL="0" indent="0">
              <a:buFontTx/>
              <a:buNone/>
            </a:pPr>
            <a:endParaRPr lang="en-US" altLang="en-US" dirty="0" smtClean="0"/>
          </a:p>
          <a:p>
            <a:pPr marL="0" indent="0">
              <a:buFontTx/>
              <a:buNone/>
            </a:pPr>
            <a:endParaRPr lang="en-US" altLang="en-US" dirty="0" smtClean="0"/>
          </a:p>
          <a:p>
            <a:pPr marL="0" indent="0">
              <a:buFontTx/>
              <a:buNone/>
            </a:pPr>
            <a:r>
              <a:rPr lang="en-US" altLang="en-US" dirty="0" smtClean="0"/>
              <a:t>**Be</a:t>
            </a:r>
            <a:r>
              <a:rPr lang="en-US" altLang="en-US" baseline="0" dirty="0" smtClean="0"/>
              <a:t> sure to discuss the differences between Ultimate Strength Design (USD) and Allowable Stress Design (ASD). USD method is a relatively newer design method based on a more statistical and probabilistic approach than the ASD method.</a:t>
            </a:r>
          </a:p>
          <a:p>
            <a:pPr marL="0" indent="0">
              <a:buFontTx/>
              <a:buNone/>
            </a:pPr>
            <a:endParaRPr lang="en-US" altLang="en-US" baseline="0" dirty="0" smtClean="0"/>
          </a:p>
          <a:p>
            <a:r>
              <a:rPr lang="en-US" sz="1200" b="1" kern="1200" dirty="0" smtClean="0">
                <a:solidFill>
                  <a:schemeClr val="tx1"/>
                </a:solidFill>
                <a:cs typeface="Times New Roman" panose="02020603050405020304" pitchFamily="18" charset="0"/>
              </a:rPr>
              <a:t>Quiz Note</a:t>
            </a:r>
          </a:p>
          <a:p>
            <a:r>
              <a:rPr lang="en-US" sz="1200" b="0" kern="1200" dirty="0" smtClean="0">
                <a:solidFill>
                  <a:schemeClr val="tx1"/>
                </a:solidFill>
                <a:cs typeface="Times New Roman" panose="02020603050405020304" pitchFamily="18" charset="0"/>
              </a:rPr>
              <a:t>This slide features information that will be found on the post-training</a:t>
            </a:r>
            <a:r>
              <a:rPr lang="en-US" sz="1200" b="0" kern="1200" baseline="0" dirty="0" smtClean="0">
                <a:solidFill>
                  <a:schemeClr val="tx1"/>
                </a:solidFill>
                <a:cs typeface="Times New Roman" panose="02020603050405020304" pitchFamily="18" charset="0"/>
              </a:rPr>
              <a:t> knowledge assessment:</a:t>
            </a:r>
          </a:p>
          <a:p>
            <a:endParaRPr lang="en-US" sz="1200" b="0" kern="1200" baseline="0" dirty="0" smtClean="0">
              <a:solidFill>
                <a:schemeClr val="tx1"/>
              </a:solidFill>
              <a:cs typeface="Times New Roman" panose="02020603050405020304" pitchFamily="18" charset="0"/>
            </a:endParaRPr>
          </a:p>
          <a:p>
            <a:pPr lvl="0"/>
            <a:r>
              <a:rPr lang="en-US" sz="1200" kern="1200" dirty="0" smtClean="0">
                <a:solidFill>
                  <a:schemeClr val="tx1"/>
                </a:solidFill>
                <a:effectLst/>
                <a:latin typeface="+mn-lt"/>
                <a:ea typeface="+mn-ea"/>
                <a:cs typeface="+mn-cs"/>
              </a:rPr>
              <a:t>True or false: With respect to anchor design, the Ultimate Strength Design (USD) method is a relatively newer design method based on a more statistical and probabilistic approach than the Allowable Stress Design (ASD) method.</a:t>
            </a:r>
          </a:p>
          <a:p>
            <a:pPr marL="228600" lvl="0" indent="-228600">
              <a:buFont typeface="+mj-lt"/>
              <a:buAutoNum type="alphaLcPeriod"/>
            </a:pPr>
            <a:r>
              <a:rPr lang="en-US" sz="1200" b="1" kern="1200" dirty="0" smtClean="0">
                <a:solidFill>
                  <a:schemeClr val="tx1"/>
                </a:solidFill>
                <a:effectLst/>
                <a:latin typeface="+mn-lt"/>
                <a:ea typeface="+mn-ea"/>
                <a:cs typeface="+mn-cs"/>
              </a:rPr>
              <a:t>True</a:t>
            </a:r>
            <a:endParaRPr lang="en-US" sz="1200" kern="1200" dirty="0" smtClean="0">
              <a:solidFill>
                <a:schemeClr val="tx1"/>
              </a:solidFill>
              <a:effectLst/>
              <a:latin typeface="+mn-lt"/>
              <a:ea typeface="+mn-ea"/>
              <a:cs typeface="+mn-cs"/>
            </a:endParaRPr>
          </a:p>
          <a:p>
            <a:pPr marL="228600" indent="-228600">
              <a:buFont typeface="+mj-lt"/>
              <a:buAutoNum type="alphaLcPeriod"/>
            </a:pPr>
            <a:r>
              <a:rPr lang="en-US" sz="1200" kern="1200" dirty="0" smtClean="0">
                <a:solidFill>
                  <a:schemeClr val="tx1"/>
                </a:solidFill>
                <a:effectLst/>
                <a:latin typeface="+mn-lt"/>
                <a:ea typeface="+mn-ea"/>
                <a:cs typeface="+mn-cs"/>
              </a:rPr>
              <a:t>False</a:t>
            </a:r>
            <a:endParaRPr lang="en-US" sz="1800" kern="1200" dirty="0" smtClean="0">
              <a:solidFill>
                <a:schemeClr val="tx1"/>
              </a:solidFill>
              <a:effectLst/>
              <a:latin typeface="+mn-lt"/>
              <a:ea typeface="+mn-ea"/>
              <a:cs typeface="+mn-cs"/>
            </a:endParaRPr>
          </a:p>
        </p:txBody>
      </p:sp>
      <p:sp>
        <p:nvSpPr>
          <p:cNvPr id="5632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A131FF90-2435-47F7-883F-1F1905B0AD43}" type="slidenum">
              <a:rPr lang="en-US" altLang="en-US" smtClean="0">
                <a:latin typeface="Times New Roman" pitchFamily="18" charset="0"/>
              </a:rPr>
              <a:pPr eaLnBrk="1" hangingPunct="1">
                <a:spcBef>
                  <a:spcPct val="0"/>
                </a:spcBef>
                <a:defRPr/>
              </a:pPr>
              <a:t>27</a:t>
            </a:fld>
            <a:endParaRPr lang="en-US" altLang="en-US" smtClean="0">
              <a:latin typeface="Times New Roman"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altLang="en-US" b="1" i="1" dirty="0" smtClean="0"/>
              <a:t>Notes:</a:t>
            </a:r>
          </a:p>
          <a:p>
            <a:pPr eaLnBrk="1" hangingPunct="1">
              <a:spcBef>
                <a:spcPct val="0"/>
              </a:spcBef>
              <a:buFontTx/>
              <a:buNone/>
            </a:pPr>
            <a:r>
              <a:rPr lang="en-US" altLang="en-US" dirty="0" smtClean="0">
                <a:cs typeface="Arial" pitchFamily="34" charset="0"/>
              </a:rPr>
              <a:t>This slide is to illustrate the differences between Allowable Stress Design and Strength Design as it relates to post-installed anchor design and testing</a:t>
            </a:r>
          </a:p>
          <a:p>
            <a:pPr eaLnBrk="1" hangingPunct="1">
              <a:spcBef>
                <a:spcPct val="0"/>
              </a:spcBef>
              <a:buFontTx/>
              <a:buChar char="•"/>
            </a:pPr>
            <a:r>
              <a:rPr lang="en-US" altLang="en-US" dirty="0" smtClean="0">
                <a:cs typeface="Arial" pitchFamily="34" charset="0"/>
              </a:rPr>
              <a:t>The key things to take away from this slide are that:</a:t>
            </a:r>
          </a:p>
          <a:p>
            <a:pPr lvl="1" eaLnBrk="1" hangingPunct="1">
              <a:spcBef>
                <a:spcPct val="0"/>
              </a:spcBef>
              <a:buFontTx/>
              <a:buChar char="•"/>
            </a:pPr>
            <a:r>
              <a:rPr lang="en-US" altLang="en-US" dirty="0" smtClean="0">
                <a:cs typeface="Arial" pitchFamily="34" charset="0"/>
              </a:rPr>
              <a:t>Although the Average Ultimate Load is shown as the same grey bar on both SD and ASD, the time, effort and requirements are much more demanding under the SD compared to ASD </a:t>
            </a:r>
          </a:p>
          <a:p>
            <a:pPr lvl="1" eaLnBrk="1" hangingPunct="1">
              <a:spcBef>
                <a:spcPct val="0"/>
              </a:spcBef>
              <a:buFontTx/>
              <a:buChar char="•"/>
            </a:pPr>
            <a:r>
              <a:rPr lang="en-US" altLang="en-US" dirty="0" smtClean="0">
                <a:cs typeface="Arial" pitchFamily="34" charset="0"/>
              </a:rPr>
              <a:t>The standard deviation directly affects the anchor’s capacity in SD (not the case in ASD)</a:t>
            </a:r>
          </a:p>
          <a:p>
            <a:pPr lvl="1" eaLnBrk="1" hangingPunct="1">
              <a:spcBef>
                <a:spcPct val="0"/>
              </a:spcBef>
              <a:buFontTx/>
              <a:buChar char="•"/>
            </a:pPr>
            <a:r>
              <a:rPr lang="en-US" altLang="en-US" dirty="0" smtClean="0">
                <a:cs typeface="Arial" pitchFamily="34" charset="0"/>
              </a:rPr>
              <a:t>The design of an anchor under SD is more involved and time consuming than ASD</a:t>
            </a:r>
          </a:p>
          <a:p>
            <a:pPr lvl="2" eaLnBrk="1" hangingPunct="1">
              <a:spcBef>
                <a:spcPct val="0"/>
              </a:spcBef>
              <a:buFontTx/>
              <a:buChar char="•"/>
            </a:pPr>
            <a:r>
              <a:rPr lang="en-US" altLang="en-US" dirty="0" smtClean="0">
                <a:cs typeface="Arial" pitchFamily="34" charset="0"/>
              </a:rPr>
              <a:t>The approach outlined in the SD method must be performed for each failure mode (typically 7), whereas in ASD the designer performs the approach one time for tension and one time for shear.</a:t>
            </a:r>
          </a:p>
          <a:p>
            <a:pPr lvl="1" eaLnBrk="1" hangingPunct="1">
              <a:spcBef>
                <a:spcPct val="0"/>
              </a:spcBef>
              <a:buFontTx/>
              <a:buChar char="•"/>
            </a:pPr>
            <a:r>
              <a:rPr lang="en-US" altLang="en-US" dirty="0" smtClean="0">
                <a:cs typeface="Arial" pitchFamily="34" charset="0"/>
              </a:rPr>
              <a:t>It is very difficult to compared the ASD to SD method due to the many differences between the 2 approaches.  </a:t>
            </a:r>
          </a:p>
        </p:txBody>
      </p:sp>
      <p:sp>
        <p:nvSpPr>
          <p:cNvPr id="4" name="Slide Number Placeholder 3"/>
          <p:cNvSpPr>
            <a:spLocks noGrp="1"/>
          </p:cNvSpPr>
          <p:nvPr>
            <p:ph type="sldNum" sz="quarter" idx="10"/>
          </p:nvPr>
        </p:nvSpPr>
        <p:spPr/>
        <p:txBody>
          <a:bodyPr/>
          <a:lstStyle/>
          <a:p>
            <a:fld id="{826F5957-449C-4FD1-9262-9064EB8A5EF4}" type="slidenum">
              <a:rPr lang="en-US" smtClean="0"/>
              <a:t>29</a:t>
            </a:fld>
            <a:endParaRPr lang="en-US"/>
          </a:p>
        </p:txBody>
      </p:sp>
    </p:spTree>
    <p:extLst>
      <p:ext uri="{BB962C8B-B14F-4D97-AF65-F5344CB8AC3E}">
        <p14:creationId xmlns:p14="http://schemas.microsoft.com/office/powerpoint/2010/main" val="2694769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b="1" i="1" dirty="0" smtClean="0"/>
              <a:t>Notes:</a:t>
            </a:r>
          </a:p>
          <a:p>
            <a:pPr marL="171450" indent="-171450">
              <a:buFont typeface="Arial" panose="020B0604020202020204" pitchFamily="34" charset="0"/>
              <a:buChar char="•"/>
              <a:defRPr/>
            </a:pPr>
            <a:r>
              <a:rPr lang="en-US" dirty="0" smtClean="0"/>
              <a:t>Since IBC references ACI 318 Appendix D, let’s take a look at what it has to say about anchoring into concrete.</a:t>
            </a:r>
          </a:p>
          <a:p>
            <a:pPr marL="171450" indent="-171450">
              <a:buFont typeface="Arial" panose="020B0604020202020204" pitchFamily="34" charset="0"/>
              <a:buChar char="•"/>
              <a:defRPr/>
            </a:pPr>
            <a:r>
              <a:rPr lang="en-US" dirty="0" smtClean="0"/>
              <a:t>Appendix D covers certain anchor applications and certain anchor types. </a:t>
            </a:r>
          </a:p>
          <a:p>
            <a:pPr marL="171450" indent="-171450">
              <a:buFont typeface="Arial" panose="020B0604020202020204" pitchFamily="34" charset="0"/>
              <a:buChar char="•"/>
              <a:defRPr/>
            </a:pPr>
            <a:r>
              <a:rPr lang="en-US" dirty="0" smtClean="0"/>
              <a:t>The applications covered within its scope are</a:t>
            </a:r>
          </a:p>
          <a:p>
            <a:pPr marL="628650" lvl="1" indent="-171450">
              <a:buFont typeface="Arial" panose="020B0604020202020204" pitchFamily="34" charset="0"/>
              <a:buChar char="•"/>
              <a:defRPr/>
            </a:pPr>
            <a:r>
              <a:rPr lang="en-US" dirty="0" smtClean="0"/>
              <a:t>Connections between structural elements, and </a:t>
            </a:r>
          </a:p>
          <a:p>
            <a:pPr marL="628650" lvl="1" indent="-171450">
              <a:buFont typeface="Arial" panose="020B0604020202020204" pitchFamily="34" charset="0"/>
              <a:buChar char="•"/>
              <a:defRPr/>
            </a:pPr>
            <a:r>
              <a:rPr lang="en-US" dirty="0" smtClean="0"/>
              <a:t>Safety-related attachments to concrete</a:t>
            </a:r>
          </a:p>
          <a:p>
            <a:pPr marL="171450" indent="-171450">
              <a:buFont typeface="Arial" panose="020B0604020202020204" pitchFamily="34" charset="0"/>
              <a:buChar char="•"/>
              <a:defRPr/>
            </a:pPr>
            <a:r>
              <a:rPr lang="en-US" dirty="0" smtClean="0"/>
              <a:t>The anchor types covered within its scope are</a:t>
            </a:r>
          </a:p>
          <a:p>
            <a:pPr marL="800100" lvl="1" indent="-457200" eaLnBrk="1" hangingPunct="1">
              <a:buFont typeface="Arial" charset="0"/>
              <a:buChar char="•"/>
              <a:defRPr/>
            </a:pPr>
            <a:r>
              <a:rPr lang="en-US" dirty="0" smtClean="0"/>
              <a:t>Cast-in-place anchors</a:t>
            </a:r>
          </a:p>
          <a:p>
            <a:pPr marL="800100" lvl="1" indent="-457200" eaLnBrk="1" hangingPunct="1">
              <a:buFont typeface="Arial" charset="0"/>
              <a:buChar char="•"/>
              <a:defRPr/>
            </a:pPr>
            <a:r>
              <a:rPr lang="en-US" dirty="0" smtClean="0"/>
              <a:t>Post-installed anchors such as: </a:t>
            </a:r>
          </a:p>
          <a:p>
            <a:pPr marL="1257300" lvl="2" indent="-457200" eaLnBrk="1" hangingPunct="1">
              <a:buFont typeface="Arial" charset="0"/>
              <a:buChar char="•"/>
              <a:defRPr/>
            </a:pPr>
            <a:r>
              <a:rPr lang="en-US" sz="1800" dirty="0" smtClean="0"/>
              <a:t>Expansion and undercut anchors, and </a:t>
            </a:r>
          </a:p>
          <a:p>
            <a:pPr marL="1257300" lvl="2" indent="-457200" eaLnBrk="1" hangingPunct="1">
              <a:buFont typeface="Arial" charset="0"/>
              <a:buChar char="•"/>
              <a:defRPr/>
            </a:pPr>
            <a:r>
              <a:rPr lang="en-US" sz="1800" dirty="0" smtClean="0"/>
              <a:t>Adhesive anchors (2011 edition)</a:t>
            </a:r>
            <a:endParaRPr lang="en-US" dirty="0" smtClean="0"/>
          </a:p>
          <a:p>
            <a:pPr marL="171450" indent="-171450">
              <a:buFont typeface="Arial" panose="020B0604020202020204" pitchFamily="34" charset="0"/>
              <a:buChar char="•"/>
              <a:defRPr/>
            </a:pPr>
            <a:r>
              <a:rPr lang="en-US" altLang="en-US" dirty="0" smtClean="0"/>
              <a:t>It is worth noting that not every application or every anchor type s covered under Appendix D (such as screw type anchors or powder actuated fasteners). We will come back to this a little later. </a:t>
            </a:r>
            <a:endParaRPr lang="en-US" dirty="0"/>
          </a:p>
        </p:txBody>
      </p:sp>
      <p:sp>
        <p:nvSpPr>
          <p:cNvPr id="4" name="Slide Number Placeholder 3"/>
          <p:cNvSpPr>
            <a:spLocks noGrp="1"/>
          </p:cNvSpPr>
          <p:nvPr>
            <p:ph type="sldNum" sz="quarter" idx="5"/>
          </p:nvPr>
        </p:nvSpPr>
        <p:spPr/>
        <p:txBody>
          <a:bodyPr/>
          <a:lstStyle/>
          <a:p>
            <a:pPr>
              <a:defRPr/>
            </a:pPr>
            <a:fld id="{D0BE4BF7-A9CF-4B65-B14F-5F78297479BF}" type="slidenum">
              <a:rPr lang="en-US" smtClean="0"/>
              <a:pPr>
                <a:defRPr/>
              </a:pPr>
              <a:t>30</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p>
          <a:p>
            <a:pPr marL="171450" indent="-171450">
              <a:buFontTx/>
              <a:buChar char="•"/>
            </a:pPr>
            <a:r>
              <a:rPr lang="en-US" altLang="en-US" dirty="0" smtClean="0"/>
              <a:t>To summarize what Appendix D is from a big picture perspective…</a:t>
            </a:r>
          </a:p>
          <a:p>
            <a:pPr marL="628650" lvl="1" indent="-171450">
              <a:buFontTx/>
              <a:buChar char="•"/>
            </a:pPr>
            <a:r>
              <a:rPr lang="en-US" altLang="en-US" dirty="0" smtClean="0"/>
              <a:t>It is a strength design method for designing anchorage into concrete</a:t>
            </a:r>
          </a:p>
          <a:p>
            <a:pPr marL="628650" lvl="1" indent="-171450">
              <a:buFontTx/>
              <a:buChar char="•"/>
            </a:pPr>
            <a:r>
              <a:rPr lang="en-US" altLang="en-US" dirty="0" smtClean="0"/>
              <a:t>It identifies possible failure modes that an anchor might experience if it is acted upon by a tension or shear load.</a:t>
            </a:r>
          </a:p>
          <a:p>
            <a:pPr marL="628650" lvl="1" indent="-171450">
              <a:buFontTx/>
              <a:buChar char="•"/>
            </a:pPr>
            <a:r>
              <a:rPr lang="en-US" altLang="en-US" dirty="0" smtClean="0"/>
              <a:t>It provides equations for one to calculate what capacity is associated with those failure modes.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b="1" i="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Animations: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0" i="0" dirty="0" smtClean="0"/>
              <a:t>Image </a:t>
            </a:r>
            <a:r>
              <a:rPr lang="en-US" altLang="en-US" b="0" i="0" baseline="0" dirty="0" smtClean="0"/>
              <a:t>of code, first check mark, and text on screen at start.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0" i="0" baseline="0" dirty="0" smtClean="0"/>
              <a:t>Click 1 = second check mark and text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0" i="0" baseline="0" dirty="0" smtClean="0"/>
              <a:t>Click 2 = third check mark and text</a:t>
            </a:r>
          </a:p>
          <a:p>
            <a:pPr marL="0" lvl="0" indent="0">
              <a:buFontTx/>
              <a:buNone/>
            </a:pPr>
            <a:endParaRPr lang="en-US" altLang="en-US" dirty="0" smtClean="0"/>
          </a:p>
        </p:txBody>
      </p:sp>
      <p:sp>
        <p:nvSpPr>
          <p:cNvPr id="5837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038E0B27-0C78-42BF-BD97-9AC9D45C6B1B}" type="slidenum">
              <a:rPr lang="en-US" altLang="en-US" smtClean="0">
                <a:solidFill>
                  <a:srgbClr val="000000"/>
                </a:solidFill>
                <a:latin typeface="Times New Roman" pitchFamily="18" charset="0"/>
              </a:rPr>
              <a:pPr eaLnBrk="1" hangingPunct="1">
                <a:spcBef>
                  <a:spcPct val="0"/>
                </a:spcBef>
                <a:defRPr/>
              </a:pPr>
              <a:t>31</a:t>
            </a:fld>
            <a:endParaRPr lang="en-US" altLang="en-US" smtClean="0">
              <a:solidFill>
                <a:srgbClr val="000000"/>
              </a:solidFill>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IACET CEU credits.</a:t>
            </a:r>
          </a:p>
          <a:p>
            <a:endParaRPr lang="en-US" dirty="0" smtClean="0"/>
          </a:p>
          <a:p>
            <a:r>
              <a:rPr lang="en-US" dirty="0" smtClean="0"/>
              <a:t>For those seeking IACET credit, they must take and pass the online test. They must self-report CEU credits to their certifying organization or agency.</a:t>
            </a:r>
          </a:p>
          <a:p>
            <a:endParaRPr lang="en-US" dirty="0" smtClean="0"/>
          </a:p>
          <a:p>
            <a:r>
              <a:rPr lang="en-US" dirty="0" smtClean="0"/>
              <a:t>Explain the credits awarded: IACET: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42516599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050" b="1" i="1" dirty="0" smtClean="0"/>
              <a:t>Notes:</a:t>
            </a:r>
          </a:p>
          <a:p>
            <a:pPr marL="0" indent="0">
              <a:buFont typeface="Arial" panose="020B0604020202020204" pitchFamily="34" charset="0"/>
              <a:buNone/>
              <a:defRPr/>
            </a:pPr>
            <a:r>
              <a:rPr lang="en-US" sz="1050" dirty="0" smtClean="0">
                <a:latin typeface="Arial" panose="020B0604020202020204" pitchFamily="34" charset="0"/>
                <a:cs typeface="Arial" panose="020B0604020202020204" pitchFamily="34" charset="0"/>
              </a:rPr>
              <a:t>This slide it to quickly summarize the failure modes considered by Appendix D</a:t>
            </a:r>
          </a:p>
          <a:p>
            <a:pPr>
              <a:defRPr/>
            </a:pPr>
            <a:endParaRPr lang="en-US" sz="1050" dirty="0" smtClean="0">
              <a:latin typeface="Arial" panose="020B0604020202020204" pitchFamily="34" charset="0"/>
              <a:cs typeface="Arial" panose="020B0604020202020204" pitchFamily="34" charset="0"/>
            </a:endParaRPr>
          </a:p>
          <a:p>
            <a:r>
              <a:rPr lang="en-US" sz="1050" b="1" kern="1200" dirty="0" smtClean="0">
                <a:solidFill>
                  <a:schemeClr val="tx1"/>
                </a:solidFill>
                <a:latin typeface="Arial" panose="020B0604020202020204" pitchFamily="34" charset="0"/>
                <a:cs typeface="Arial" panose="020B0604020202020204" pitchFamily="34" charset="0"/>
              </a:rPr>
              <a:t>Quiz Note</a:t>
            </a:r>
          </a:p>
          <a:p>
            <a:r>
              <a:rPr lang="en-US" sz="1050" b="0" kern="1200" dirty="0" smtClean="0">
                <a:solidFill>
                  <a:schemeClr val="tx1"/>
                </a:solidFill>
                <a:latin typeface="Arial" panose="020B0604020202020204" pitchFamily="34" charset="0"/>
                <a:cs typeface="Arial" panose="020B0604020202020204" pitchFamily="34" charset="0"/>
              </a:rPr>
              <a:t>This slide features information that will be found on the post-training</a:t>
            </a:r>
            <a:r>
              <a:rPr lang="en-US" sz="1050" b="0" kern="1200" baseline="0" dirty="0" smtClean="0">
                <a:solidFill>
                  <a:schemeClr val="tx1"/>
                </a:solidFill>
                <a:latin typeface="Arial" panose="020B0604020202020204" pitchFamily="34" charset="0"/>
                <a:cs typeface="Arial" panose="020B0604020202020204" pitchFamily="34" charset="0"/>
              </a:rPr>
              <a:t> knowledge assessment:</a:t>
            </a:r>
          </a:p>
          <a:p>
            <a:endParaRPr lang="en-US" sz="1050" b="0" kern="1200" baseline="0" dirty="0" smtClean="0">
              <a:solidFill>
                <a:schemeClr val="tx1"/>
              </a:solidFill>
              <a:latin typeface="Arial" panose="020B0604020202020204" pitchFamily="34" charset="0"/>
              <a:cs typeface="Arial" panose="020B0604020202020204" pitchFamily="34" charset="0"/>
            </a:endParaRPr>
          </a:p>
          <a:p>
            <a:pPr lvl="0"/>
            <a:r>
              <a:rPr lang="en-US" sz="1050" kern="1200" dirty="0" smtClean="0">
                <a:solidFill>
                  <a:schemeClr val="tx1"/>
                </a:solidFill>
                <a:effectLst/>
                <a:latin typeface="Arial" panose="020B0604020202020204" pitchFamily="34" charset="0"/>
                <a:ea typeface="+mn-ea"/>
                <a:cs typeface="Arial" panose="020B0604020202020204" pitchFamily="34" charset="0"/>
              </a:rPr>
              <a:t>Appendix D gives equations for anchor failure modes.  Which of the following is </a:t>
            </a:r>
            <a:r>
              <a:rPr lang="en-US" sz="1050" i="1" kern="1200" dirty="0" smtClean="0">
                <a:solidFill>
                  <a:schemeClr val="tx1"/>
                </a:solidFill>
                <a:effectLst/>
                <a:latin typeface="Arial" panose="020B0604020202020204" pitchFamily="34" charset="0"/>
                <a:ea typeface="+mn-ea"/>
                <a:cs typeface="Arial" panose="020B0604020202020204" pitchFamily="34" charset="0"/>
              </a:rPr>
              <a:t>not</a:t>
            </a:r>
            <a:r>
              <a:rPr lang="en-US" sz="1050" kern="1200" dirty="0" smtClean="0">
                <a:solidFill>
                  <a:schemeClr val="tx1"/>
                </a:solidFill>
                <a:effectLst/>
                <a:latin typeface="Arial" panose="020B0604020202020204" pitchFamily="34" charset="0"/>
                <a:ea typeface="+mn-ea"/>
                <a:cs typeface="Arial" panose="020B0604020202020204" pitchFamily="34" charset="0"/>
              </a:rPr>
              <a:t> a tension failure mode for a post-installed anchor?</a:t>
            </a:r>
          </a:p>
          <a:p>
            <a:pPr marL="228600" lvl="0" indent="-228600">
              <a:buFont typeface="+mj-lt"/>
              <a:buAutoNum type="alphaLcPeriod"/>
            </a:pPr>
            <a:r>
              <a:rPr lang="en-US" sz="1050" kern="1200" dirty="0" smtClean="0">
                <a:solidFill>
                  <a:schemeClr val="tx1"/>
                </a:solidFill>
                <a:effectLst/>
                <a:latin typeface="Arial" panose="020B0604020202020204" pitchFamily="34" charset="0"/>
                <a:ea typeface="+mn-ea"/>
                <a:cs typeface="Arial" panose="020B0604020202020204" pitchFamily="34" charset="0"/>
              </a:rPr>
              <a:t>Steel</a:t>
            </a:r>
          </a:p>
          <a:p>
            <a:pPr marL="228600" lvl="0" indent="-228600">
              <a:buFont typeface="+mj-lt"/>
              <a:buAutoNum type="alphaLcPeriod"/>
            </a:pPr>
            <a:r>
              <a:rPr lang="en-US" sz="1050" kern="1200" dirty="0" smtClean="0">
                <a:solidFill>
                  <a:schemeClr val="tx1"/>
                </a:solidFill>
                <a:effectLst/>
                <a:latin typeface="Arial" panose="020B0604020202020204" pitchFamily="34" charset="0"/>
                <a:ea typeface="+mn-ea"/>
                <a:cs typeface="Arial" panose="020B0604020202020204" pitchFamily="34" charset="0"/>
              </a:rPr>
              <a:t>Concrete breakout</a:t>
            </a:r>
          </a:p>
          <a:p>
            <a:pPr marL="228600" indent="-228600">
              <a:buFont typeface="+mj-lt"/>
              <a:buAutoNum type="alphaLcPeriod"/>
            </a:pPr>
            <a:r>
              <a:rPr lang="en-US" sz="1050" b="1" kern="1200" dirty="0" err="1" smtClean="0">
                <a:solidFill>
                  <a:schemeClr val="tx1"/>
                </a:solidFill>
                <a:effectLst/>
                <a:latin typeface="Arial" panose="020B0604020202020204" pitchFamily="34" charset="0"/>
                <a:ea typeface="+mn-ea"/>
                <a:cs typeface="Arial" panose="020B0604020202020204" pitchFamily="34" charset="0"/>
              </a:rPr>
              <a:t>Pryout</a:t>
            </a:r>
            <a:endParaRPr lang="en-US" sz="1050" kern="1200" dirty="0" smtClean="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E22494D4-B7E2-4D70-8587-3A0A14C22B0A}" type="slidenum">
              <a:rPr lang="en-US" smtClean="0"/>
              <a:pPr>
                <a:defRPr/>
              </a:pPr>
              <a:t>32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050" b="1" i="1" dirty="0" smtClean="0"/>
              <a:t>Notes:</a:t>
            </a:r>
          </a:p>
          <a:p>
            <a:pPr marL="0" indent="0">
              <a:buFont typeface="Arial" panose="020B0604020202020204" pitchFamily="34" charset="0"/>
              <a:buNone/>
              <a:defRPr/>
            </a:pPr>
            <a:r>
              <a:rPr lang="en-US" sz="1050" dirty="0" smtClean="0">
                <a:latin typeface="Arial" panose="020B0604020202020204" pitchFamily="34" charset="0"/>
                <a:cs typeface="Arial" panose="020B0604020202020204" pitchFamily="34" charset="0"/>
              </a:rPr>
              <a:t>This slide it to quickly summarize the failure modes considered by Appendix D</a:t>
            </a:r>
          </a:p>
          <a:p>
            <a:pPr>
              <a:defRPr/>
            </a:pPr>
            <a:endParaRPr lang="en-US" sz="1050" dirty="0" smtClean="0">
              <a:latin typeface="Arial" panose="020B0604020202020204" pitchFamily="34" charset="0"/>
              <a:cs typeface="Arial" panose="020B0604020202020204" pitchFamily="34" charset="0"/>
            </a:endParaRPr>
          </a:p>
          <a:p>
            <a:r>
              <a:rPr lang="en-US" sz="1050" b="1" kern="1200" dirty="0" smtClean="0">
                <a:solidFill>
                  <a:schemeClr val="tx1"/>
                </a:solidFill>
                <a:latin typeface="Arial" panose="020B0604020202020204" pitchFamily="34" charset="0"/>
                <a:cs typeface="Arial" panose="020B0604020202020204" pitchFamily="34" charset="0"/>
              </a:rPr>
              <a:t>Quiz Note</a:t>
            </a:r>
          </a:p>
          <a:p>
            <a:r>
              <a:rPr lang="en-US" sz="1050" b="0" kern="1200" dirty="0" smtClean="0">
                <a:solidFill>
                  <a:schemeClr val="tx1"/>
                </a:solidFill>
                <a:latin typeface="Arial" panose="020B0604020202020204" pitchFamily="34" charset="0"/>
                <a:cs typeface="Arial" panose="020B0604020202020204" pitchFamily="34" charset="0"/>
              </a:rPr>
              <a:t>This slide features information that will be found on the post-training</a:t>
            </a:r>
            <a:r>
              <a:rPr lang="en-US" sz="1050" b="0" kern="1200" baseline="0" dirty="0" smtClean="0">
                <a:solidFill>
                  <a:schemeClr val="tx1"/>
                </a:solidFill>
                <a:latin typeface="Arial" panose="020B0604020202020204" pitchFamily="34" charset="0"/>
                <a:cs typeface="Arial" panose="020B0604020202020204" pitchFamily="34" charset="0"/>
              </a:rPr>
              <a:t> knowledge assessment:</a:t>
            </a:r>
          </a:p>
          <a:p>
            <a:endParaRPr lang="en-US" sz="1050" b="0" kern="1200" baseline="0" dirty="0" smtClean="0">
              <a:solidFill>
                <a:schemeClr val="tx1"/>
              </a:solidFill>
              <a:latin typeface="Arial" panose="020B0604020202020204" pitchFamily="34" charset="0"/>
              <a:cs typeface="Arial" panose="020B0604020202020204" pitchFamily="34" charset="0"/>
            </a:endParaRPr>
          </a:p>
          <a:p>
            <a:pPr lvl="0"/>
            <a:r>
              <a:rPr lang="en-US" sz="1050" kern="1200" dirty="0" smtClean="0">
                <a:solidFill>
                  <a:schemeClr val="tx1"/>
                </a:solidFill>
                <a:effectLst/>
                <a:latin typeface="Arial" panose="020B0604020202020204" pitchFamily="34" charset="0"/>
                <a:ea typeface="+mn-ea"/>
                <a:cs typeface="Arial" panose="020B0604020202020204" pitchFamily="34" charset="0"/>
              </a:rPr>
              <a:t>Appendix D gives equations for anchor failure modes.  Which of the following is </a:t>
            </a:r>
            <a:r>
              <a:rPr lang="en-US" sz="1050" i="1" kern="1200" dirty="0" smtClean="0">
                <a:solidFill>
                  <a:schemeClr val="tx1"/>
                </a:solidFill>
                <a:effectLst/>
                <a:latin typeface="Arial" panose="020B0604020202020204" pitchFamily="34" charset="0"/>
                <a:ea typeface="+mn-ea"/>
                <a:cs typeface="Arial" panose="020B0604020202020204" pitchFamily="34" charset="0"/>
              </a:rPr>
              <a:t>not</a:t>
            </a:r>
            <a:r>
              <a:rPr lang="en-US" sz="1050" kern="1200" dirty="0" smtClean="0">
                <a:solidFill>
                  <a:schemeClr val="tx1"/>
                </a:solidFill>
                <a:effectLst/>
                <a:latin typeface="Arial" panose="020B0604020202020204" pitchFamily="34" charset="0"/>
                <a:ea typeface="+mn-ea"/>
                <a:cs typeface="Arial" panose="020B0604020202020204" pitchFamily="34" charset="0"/>
              </a:rPr>
              <a:t> a tension failure mode for a post-installed anchor?</a:t>
            </a:r>
          </a:p>
          <a:p>
            <a:pPr marL="228600" lvl="0" indent="-228600">
              <a:buFont typeface="+mj-lt"/>
              <a:buAutoNum type="alphaLcPeriod"/>
            </a:pPr>
            <a:r>
              <a:rPr lang="en-US" sz="1050" kern="1200" dirty="0" smtClean="0">
                <a:solidFill>
                  <a:schemeClr val="tx1"/>
                </a:solidFill>
                <a:effectLst/>
                <a:latin typeface="Arial" panose="020B0604020202020204" pitchFamily="34" charset="0"/>
                <a:ea typeface="+mn-ea"/>
                <a:cs typeface="Arial" panose="020B0604020202020204" pitchFamily="34" charset="0"/>
              </a:rPr>
              <a:t>Steel</a:t>
            </a:r>
          </a:p>
          <a:p>
            <a:pPr marL="228600" lvl="0" indent="-228600">
              <a:buFont typeface="+mj-lt"/>
              <a:buAutoNum type="alphaLcPeriod"/>
            </a:pPr>
            <a:r>
              <a:rPr lang="en-US" sz="1050" kern="1200" dirty="0" smtClean="0">
                <a:solidFill>
                  <a:schemeClr val="tx1"/>
                </a:solidFill>
                <a:effectLst/>
                <a:latin typeface="Arial" panose="020B0604020202020204" pitchFamily="34" charset="0"/>
                <a:ea typeface="+mn-ea"/>
                <a:cs typeface="Arial" panose="020B0604020202020204" pitchFamily="34" charset="0"/>
              </a:rPr>
              <a:t>Concrete breakout</a:t>
            </a:r>
          </a:p>
          <a:p>
            <a:pPr marL="228600" indent="-228600">
              <a:buFont typeface="+mj-lt"/>
              <a:buAutoNum type="alphaLcPeriod"/>
            </a:pPr>
            <a:r>
              <a:rPr lang="en-US" sz="1050" b="1" kern="1200" dirty="0" err="1" smtClean="0">
                <a:solidFill>
                  <a:schemeClr val="tx1"/>
                </a:solidFill>
                <a:effectLst/>
                <a:latin typeface="Arial" panose="020B0604020202020204" pitchFamily="34" charset="0"/>
                <a:ea typeface="+mn-ea"/>
                <a:cs typeface="Arial" panose="020B0604020202020204" pitchFamily="34" charset="0"/>
              </a:rPr>
              <a:t>Pryout</a:t>
            </a:r>
            <a:endParaRPr lang="en-US" sz="1050" kern="1200" dirty="0" smtClean="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E22494D4-B7E2-4D70-8587-3A0A14C22B0A}" type="slidenum">
              <a:rPr lang="en-US" smtClean="0"/>
              <a:pPr>
                <a:defRPr/>
              </a:pPr>
              <a:t>33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Animations: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0" i="0" dirty="0" smtClean="0"/>
              <a:t>First</a:t>
            </a:r>
            <a:r>
              <a:rPr lang="en-US" altLang="en-US" b="0" i="0" baseline="0" dirty="0" smtClean="0"/>
              <a:t> check mark and text on screen at start.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0" i="0" baseline="0" dirty="0" smtClean="0"/>
              <a:t>Click 1 = second check mark and text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0" i="0" baseline="0" dirty="0" smtClean="0"/>
              <a:t>Click 2 = third check mark and text</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b="0" i="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p>
          <a:p>
            <a:pPr marL="171450" indent="-171450">
              <a:buFontTx/>
              <a:buChar char="•"/>
            </a:pPr>
            <a:r>
              <a:rPr lang="en-US" altLang="en-US" dirty="0" smtClean="0"/>
              <a:t>Appendix D requires post-installed anchors to be tested to a new test standard developed by ACI 355.  </a:t>
            </a:r>
          </a:p>
          <a:p>
            <a:pPr marL="171450" indent="-171450">
              <a:buFontTx/>
              <a:buChar char="•"/>
            </a:pPr>
            <a:r>
              <a:rPr lang="en-US" altLang="en-US" dirty="0" smtClean="0"/>
              <a:t>ACI 355.2 is the standard for mechanical expansion and undercut type anchors</a:t>
            </a:r>
          </a:p>
          <a:p>
            <a:pPr marL="171450" indent="-171450">
              <a:buFontTx/>
              <a:buChar char="•"/>
            </a:pPr>
            <a:r>
              <a:rPr lang="en-US" altLang="en-US" dirty="0" smtClean="0"/>
              <a:t>ACI 355.4 is the standard for adhesive anchors</a:t>
            </a:r>
          </a:p>
          <a:p>
            <a:pPr marL="171450" indent="-171450">
              <a:buFontTx/>
              <a:buChar char="•"/>
            </a:pPr>
            <a:r>
              <a:rPr lang="en-US" altLang="en-US" dirty="0" smtClean="0"/>
              <a:t>These ACI 355 standards address anchor performance in </a:t>
            </a:r>
            <a:r>
              <a:rPr lang="en-US" altLang="en-US" dirty="0" err="1" smtClean="0"/>
              <a:t>uncracked</a:t>
            </a:r>
            <a:r>
              <a:rPr lang="en-US" altLang="en-US" dirty="0" smtClean="0"/>
              <a:t> as well as cracked concrete conditions.</a:t>
            </a:r>
          </a:p>
          <a:p>
            <a:pPr marL="171450" indent="-171450">
              <a:buFontTx/>
              <a:buChar char="•"/>
            </a:pPr>
            <a:r>
              <a:rPr lang="en-US" altLang="en-US" dirty="0" smtClean="0"/>
              <a:t>Based on all of the testing, manufacturers can provide normalized design data for one to design their anchor using the equations of App D. The normalized data allows the data to be used for a number of different conditions (edge, spacing, eccentric loading, </a:t>
            </a:r>
            <a:r>
              <a:rPr lang="en-US" altLang="en-US" dirty="0" err="1" smtClean="0"/>
              <a:t>etc</a:t>
            </a:r>
            <a:r>
              <a:rPr lang="en-US" altLang="en-US" dirty="0" smtClean="0"/>
              <a:t>).  </a:t>
            </a:r>
          </a:p>
          <a:p>
            <a:pPr marL="0" indent="0">
              <a:buFontTx/>
              <a:buNone/>
            </a:pPr>
            <a:endParaRPr lang="en-US" altLang="en-US" dirty="0" smtClean="0"/>
          </a:p>
          <a:p>
            <a:r>
              <a:rPr lang="en-US" sz="1200" b="1" kern="1200" dirty="0" smtClean="0">
                <a:solidFill>
                  <a:schemeClr val="tx1"/>
                </a:solidFill>
                <a:cs typeface="Times New Roman" panose="02020603050405020304" pitchFamily="18" charset="0"/>
              </a:rPr>
              <a:t>Quiz Note</a:t>
            </a:r>
          </a:p>
          <a:p>
            <a:r>
              <a:rPr lang="en-US" sz="1200" b="0" kern="1200" dirty="0" smtClean="0">
                <a:solidFill>
                  <a:schemeClr val="tx1"/>
                </a:solidFill>
                <a:cs typeface="Times New Roman" panose="02020603050405020304" pitchFamily="18" charset="0"/>
              </a:rPr>
              <a:t>This slide features information that will be found on the post-training</a:t>
            </a:r>
            <a:r>
              <a:rPr lang="en-US" sz="1200" b="0" kern="1200" baseline="0" dirty="0" smtClean="0">
                <a:solidFill>
                  <a:schemeClr val="tx1"/>
                </a:solidFill>
                <a:cs typeface="Times New Roman" panose="02020603050405020304" pitchFamily="18" charset="0"/>
              </a:rPr>
              <a:t> knowledge assessment:</a:t>
            </a:r>
          </a:p>
          <a:p>
            <a:endParaRPr lang="en-US" sz="1200" b="0" kern="1200" baseline="0" dirty="0" smtClean="0">
              <a:solidFill>
                <a:schemeClr val="tx1"/>
              </a:solidFill>
              <a:cs typeface="Times New Roman" panose="02020603050405020304" pitchFamily="18" charset="0"/>
            </a:endParaRPr>
          </a:p>
          <a:p>
            <a:pPr lvl="0"/>
            <a:r>
              <a:rPr lang="en-US" sz="1200" kern="1200" dirty="0" smtClean="0">
                <a:solidFill>
                  <a:schemeClr val="tx1"/>
                </a:solidFill>
                <a:effectLst/>
                <a:latin typeface="+mn-lt"/>
                <a:ea typeface="+mn-ea"/>
                <a:cs typeface="+mn-cs"/>
              </a:rPr>
              <a:t>True or false: One of the many tests included in ACI355.2 is a way to test post-installed expansion anchors for cracked concrete.</a:t>
            </a:r>
          </a:p>
          <a:p>
            <a:pPr marL="228600" lvl="0" indent="-228600">
              <a:buFont typeface="+mj-lt"/>
              <a:buAutoNum type="alphaLcPeriod"/>
            </a:pPr>
            <a:r>
              <a:rPr lang="en-US" sz="1200" b="1" kern="1200" dirty="0" smtClean="0">
                <a:solidFill>
                  <a:schemeClr val="tx1"/>
                </a:solidFill>
                <a:effectLst/>
                <a:latin typeface="+mn-lt"/>
                <a:ea typeface="+mn-ea"/>
                <a:cs typeface="+mn-cs"/>
              </a:rPr>
              <a:t>True</a:t>
            </a:r>
            <a:endParaRPr lang="en-US" sz="1200" kern="1200" dirty="0" smtClean="0">
              <a:solidFill>
                <a:schemeClr val="tx1"/>
              </a:solidFill>
              <a:effectLst/>
              <a:latin typeface="+mn-lt"/>
              <a:ea typeface="+mn-ea"/>
              <a:cs typeface="+mn-cs"/>
            </a:endParaRPr>
          </a:p>
          <a:p>
            <a:pPr marL="228600" indent="-228600">
              <a:buFont typeface="+mj-lt"/>
              <a:buAutoNum type="alphaLcPeriod"/>
            </a:pPr>
            <a:r>
              <a:rPr lang="en-US" sz="1200" kern="1200" dirty="0" smtClean="0">
                <a:solidFill>
                  <a:schemeClr val="tx1"/>
                </a:solidFill>
                <a:effectLst/>
                <a:latin typeface="+mn-lt"/>
                <a:ea typeface="+mn-ea"/>
                <a:cs typeface="+mn-cs"/>
              </a:rPr>
              <a:t>False</a:t>
            </a:r>
            <a:endParaRPr lang="en-US" altLang="en-US" dirty="0" smtClean="0"/>
          </a:p>
        </p:txBody>
      </p:sp>
      <p:sp>
        <p:nvSpPr>
          <p:cNvPr id="593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2EB1910C-E7EC-4ED8-901D-51CC266E3041}" type="slidenum">
              <a:rPr lang="en-US" altLang="en-US" smtClean="0">
                <a:solidFill>
                  <a:srgbClr val="000000"/>
                </a:solidFill>
                <a:latin typeface="Times New Roman" pitchFamily="18" charset="0"/>
              </a:rPr>
              <a:pPr eaLnBrk="1" hangingPunct="1">
                <a:spcBef>
                  <a:spcPct val="0"/>
                </a:spcBef>
                <a:defRPr/>
              </a:pPr>
              <a:t>34</a:t>
            </a:fld>
            <a:endParaRPr lang="en-US" altLang="en-US" smtClean="0">
              <a:solidFill>
                <a:srgbClr val="000000"/>
              </a:solidFill>
              <a:latin typeface="Times New Roman"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p>
          <a:p>
            <a:pPr marL="0" indent="0">
              <a:buFontTx/>
              <a:buNone/>
            </a:pPr>
            <a:r>
              <a:rPr lang="en-US" altLang="en-US" dirty="0" smtClean="0"/>
              <a:t>This slide is to make sure everyone understands what is meant by the words “cracked concrete” as discussed within Appendix D.</a:t>
            </a:r>
          </a:p>
          <a:p>
            <a:pPr marL="171450" indent="-171450">
              <a:buFontTx/>
              <a:buChar char="•"/>
            </a:pPr>
            <a:r>
              <a:rPr lang="en-US" altLang="en-US" dirty="0" smtClean="0"/>
              <a:t>Even if one designs a concrete structure in accordance with ACI 318, it is still permitted to crack.  </a:t>
            </a:r>
          </a:p>
          <a:p>
            <a:pPr marL="171450" indent="-171450">
              <a:buFontTx/>
              <a:buChar char="•"/>
            </a:pPr>
            <a:r>
              <a:rPr lang="en-US" altLang="en-US" dirty="0" smtClean="0"/>
              <a:t>According to ACI 318 and ACI 355, the permissible crack widths in a structure can be up to 20/1000ths of an inch. (0.020”)</a:t>
            </a:r>
          </a:p>
          <a:p>
            <a:pPr marL="171450" indent="-171450">
              <a:buFontTx/>
              <a:buChar char="•"/>
            </a:pPr>
            <a:r>
              <a:rPr lang="en-US" altLang="en-US" dirty="0" smtClean="0"/>
              <a:t>The ACI 355 test standards (355.2 and 355.4) consider this crack width and measures an anchor’s ability to perform when a crack of this size migrates through the installed anchor location.</a:t>
            </a:r>
          </a:p>
          <a:p>
            <a:pPr marL="171450" indent="-171450">
              <a:buFontTx/>
              <a:buChar char="•"/>
            </a:pPr>
            <a:r>
              <a:rPr lang="en-US" altLang="en-US" dirty="0" smtClean="0"/>
              <a:t>Therefore if an anchor were used in an area of the structure where cracking were expected, the codes address this situation and allow one to design and specify and with an anchor product that has been proven to work through testing. </a:t>
            </a:r>
          </a:p>
        </p:txBody>
      </p:sp>
      <p:sp>
        <p:nvSpPr>
          <p:cNvPr id="60420"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A183C71F-37C8-44F6-BD58-C8EC4102B68A}" type="slidenum">
              <a:rPr lang="en-US" altLang="en-US" smtClean="0">
                <a:solidFill>
                  <a:srgbClr val="000000"/>
                </a:solidFill>
                <a:latin typeface="Times New Roman" pitchFamily="18" charset="0"/>
              </a:rPr>
              <a:pPr eaLnBrk="1" hangingPunct="1">
                <a:spcBef>
                  <a:spcPct val="0"/>
                </a:spcBef>
                <a:defRPr/>
              </a:pPr>
              <a:t>35</a:t>
            </a:fld>
            <a:endParaRPr lang="en-US" altLang="en-US" smtClean="0">
              <a:solidFill>
                <a:srgbClr val="000000"/>
              </a:solidFill>
              <a:latin typeface="Times New Roman"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p>
          <a:p>
            <a:pPr marL="171450" indent="-171450">
              <a:buFontTx/>
              <a:buChar char="•"/>
            </a:pPr>
            <a:r>
              <a:rPr lang="en-US" altLang="en-US" dirty="0" smtClean="0"/>
              <a:t>The tests of ACI 355 are divided into 3 main categories: </a:t>
            </a:r>
          </a:p>
          <a:p>
            <a:pPr marL="628650" lvl="1" indent="-171450">
              <a:buFontTx/>
              <a:buChar char="•"/>
            </a:pPr>
            <a:r>
              <a:rPr lang="en-US" altLang="en-US" dirty="0" smtClean="0"/>
              <a:t>Reference tests</a:t>
            </a:r>
          </a:p>
          <a:p>
            <a:pPr marL="628650" lvl="1" indent="-171450">
              <a:buFontTx/>
              <a:buChar char="•"/>
            </a:pPr>
            <a:r>
              <a:rPr lang="en-US" altLang="en-US" dirty="0" smtClean="0"/>
              <a:t>Service tests</a:t>
            </a:r>
          </a:p>
          <a:p>
            <a:pPr marL="628650" lvl="1" indent="-171450">
              <a:buFontTx/>
              <a:buChar char="•"/>
            </a:pPr>
            <a:r>
              <a:rPr lang="en-US" altLang="en-US" dirty="0" smtClean="0"/>
              <a:t>Reliability tests</a:t>
            </a:r>
          </a:p>
          <a:p>
            <a:pPr marL="171450" indent="-171450">
              <a:buFontTx/>
              <a:buChar char="•"/>
            </a:pPr>
            <a:r>
              <a:rPr lang="en-US" altLang="en-US" dirty="0" smtClean="0"/>
              <a:t>The main thing to take away from this slide is that the tests of ACI 355 are far more in-depth and complex than what anchors have been tested to in the past. </a:t>
            </a:r>
          </a:p>
          <a:p>
            <a:pPr marL="171450" indent="-171450">
              <a:buFontTx/>
              <a:buChar char="•"/>
            </a:pPr>
            <a:r>
              <a:rPr lang="en-US" altLang="en-US" dirty="0" smtClean="0"/>
              <a:t>The ACI 355 tests measure not only the anchor’s peak load achieved when loaded but it also considers many adverse installation conditions and in-service conditions that were not addressed in previous test standards. Many anchor products that pass the “old” test standard do not perform well and are not able to be qualified under the ACI 355 standard. </a:t>
            </a:r>
          </a:p>
          <a:p>
            <a:pPr marL="171450" indent="-171450">
              <a:buFontTx/>
              <a:buChar char="•"/>
            </a:pPr>
            <a:endParaRPr lang="en-US" altLang="en-US" dirty="0" smtClean="0"/>
          </a:p>
          <a:p>
            <a:pPr marL="0" indent="0">
              <a:buFontTx/>
              <a:buNone/>
            </a:pPr>
            <a:r>
              <a:rPr lang="en-US" altLang="en-US" b="1" i="1" dirty="0" smtClean="0"/>
              <a:t>Animations:</a:t>
            </a:r>
          </a:p>
          <a:p>
            <a:pPr marL="0" indent="0">
              <a:buFontTx/>
              <a:buNone/>
            </a:pPr>
            <a:r>
              <a:rPr lang="en-US" altLang="en-US" b="0" i="0" dirty="0" smtClean="0"/>
              <a:t>Boxes</a:t>
            </a:r>
            <a:r>
              <a:rPr lang="en-US" altLang="en-US" b="0" i="0" baseline="0" dirty="0" smtClean="0"/>
              <a:t> with text and graph on slide at start. </a:t>
            </a:r>
          </a:p>
          <a:p>
            <a:pPr marL="0" indent="0">
              <a:buFontTx/>
              <a:buNone/>
            </a:pPr>
            <a:r>
              <a:rPr lang="en-US" altLang="en-US" b="0" i="0" baseline="0" dirty="0" smtClean="0"/>
              <a:t>Click 1 = “ACI 355 tests are much more extensive” text box appear.</a:t>
            </a:r>
            <a:endParaRPr lang="en-US" altLang="en-US" b="0" i="0" dirty="0" smtClean="0"/>
          </a:p>
        </p:txBody>
      </p:sp>
      <p:sp>
        <p:nvSpPr>
          <p:cNvPr id="6144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CA32D93E-3BCF-4AC2-81D9-AB5214EF93F3}" type="slidenum">
              <a:rPr lang="en-US" altLang="en-US" smtClean="0">
                <a:solidFill>
                  <a:srgbClr val="000000"/>
                </a:solidFill>
                <a:latin typeface="Times New Roman" pitchFamily="18" charset="0"/>
              </a:rPr>
              <a:pPr eaLnBrk="1" hangingPunct="1">
                <a:spcBef>
                  <a:spcPct val="0"/>
                </a:spcBef>
                <a:defRPr/>
              </a:pPr>
              <a:t>36</a:t>
            </a:fld>
            <a:endParaRPr lang="en-US" altLang="en-US" smtClean="0">
              <a:solidFill>
                <a:srgbClr val="000000"/>
              </a:solidFill>
              <a:latin typeface="Times New Roman" pitchFamily="18"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p>
          <a:p>
            <a:pPr marL="171450" indent="-171450">
              <a:buFontTx/>
              <a:buChar char="•"/>
            </a:pPr>
            <a:r>
              <a:rPr lang="en-US" altLang="en-US" dirty="0" smtClean="0"/>
              <a:t>So we just learned that the building code’s referenced standard (ACI 318) does contain provisions for many post-installed anchor types for anchoring into concrete. </a:t>
            </a:r>
          </a:p>
          <a:p>
            <a:pPr marL="171450" indent="-171450">
              <a:buFontTx/>
              <a:buChar char="•"/>
            </a:pPr>
            <a:r>
              <a:rPr lang="en-US" altLang="en-US" dirty="0" smtClean="0"/>
              <a:t>And ACI 318 Appendix D references and requires post-installed anchors be tested and qualified under ACI 355.  </a:t>
            </a:r>
          </a:p>
          <a:p>
            <a:pPr marL="171450" indent="-171450">
              <a:buFontTx/>
              <a:buChar char="•"/>
            </a:pPr>
            <a:r>
              <a:rPr lang="en-US" altLang="en-US" dirty="0" smtClean="0"/>
              <a:t>In this regard, these products might no longer be considered “alternate materials” per IBC Section 104.11 and accordingly a research report may not be perceived as a requirement.  </a:t>
            </a:r>
          </a:p>
          <a:p>
            <a:pPr marL="171450" indent="-171450">
              <a:buFontTx/>
              <a:buChar char="•"/>
            </a:pPr>
            <a:r>
              <a:rPr lang="en-US" altLang="en-US" dirty="0" smtClean="0"/>
              <a:t>However, ACI 318 and ACI 355 make several references to a product’s evaluation report.  For this reason and others, it is still commonplace for post-installed anchor products covered within the scope of the codes to obtain research reports showing code compliance.  </a:t>
            </a:r>
          </a:p>
          <a:p>
            <a:pPr marL="171450" indent="-171450">
              <a:buFontTx/>
              <a:buChar char="•"/>
            </a:pPr>
            <a:r>
              <a:rPr lang="en-US" altLang="en-US" dirty="0" smtClean="0"/>
              <a:t>The research report still adds value in that it is an independent recognition of the product’s compliance to the latest standards in the industry.</a:t>
            </a:r>
          </a:p>
          <a:p>
            <a:pPr marL="171450" indent="-171450">
              <a:buFontTx/>
              <a:buChar char="•"/>
            </a:pPr>
            <a:r>
              <a:rPr lang="en-US" altLang="en-US" dirty="0" smtClean="0"/>
              <a:t>The most current Acceptance Criteria for anchoring into concrete are:</a:t>
            </a:r>
          </a:p>
          <a:p>
            <a:pPr marL="628650" lvl="1" indent="-171450">
              <a:buFontTx/>
              <a:buChar char="•"/>
            </a:pPr>
            <a:r>
              <a:rPr lang="en-US" altLang="en-US" dirty="0" smtClean="0"/>
              <a:t>ICC-ES AC193 for mechanical anchors</a:t>
            </a:r>
          </a:p>
          <a:p>
            <a:pPr marL="628650" lvl="1" indent="-171450">
              <a:buFontTx/>
              <a:buChar char="•"/>
            </a:pPr>
            <a:r>
              <a:rPr lang="en-US" altLang="en-US" dirty="0" smtClean="0"/>
              <a:t>ICC-ES AC308 for adhesive anchors</a:t>
            </a:r>
          </a:p>
          <a:p>
            <a:pPr marL="171450" indent="-171450">
              <a:buFontTx/>
              <a:buChar char="•"/>
            </a:pPr>
            <a:r>
              <a:rPr lang="en-US" altLang="en-US" dirty="0" smtClean="0"/>
              <a:t>These Acceptance Criteria sometime contain additional, more stringent, standards than ACI 355 does. Things like special inspection requirements as well as manufacturing quality requirements.</a:t>
            </a:r>
          </a:p>
          <a:p>
            <a:pPr marL="171450" indent="-171450">
              <a:buFontTx/>
              <a:buChar char="•"/>
            </a:pPr>
            <a:endParaRPr lang="en-US" altLang="en-US" dirty="0" smtClean="0"/>
          </a:p>
        </p:txBody>
      </p:sp>
      <p:sp>
        <p:nvSpPr>
          <p:cNvPr id="4" name="Slide Number Placeholder 3"/>
          <p:cNvSpPr>
            <a:spLocks noGrp="1"/>
          </p:cNvSpPr>
          <p:nvPr>
            <p:ph type="sldNum" sz="quarter" idx="5"/>
          </p:nvPr>
        </p:nvSpPr>
        <p:spPr/>
        <p:txBody>
          <a:bodyPr/>
          <a:lstStyle/>
          <a:p>
            <a:pPr>
              <a:defRPr/>
            </a:pPr>
            <a:fld id="{001863C9-91B1-4F7C-AEC4-50FE71CE34A6}" type="slidenum">
              <a:rPr lang="en-US" smtClean="0"/>
              <a:pPr>
                <a:defRPr/>
              </a:pPr>
              <a:t>37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p>
          <a:p>
            <a:pPr eaLnBrk="1" hangingPunct="1">
              <a:buFontTx/>
              <a:buChar char="•"/>
            </a:pPr>
            <a:r>
              <a:rPr lang="en-US" altLang="en-US" dirty="0" smtClean="0"/>
              <a:t>Without going into too much detail, by taking a quick look at the old &amp; new tables, you can see some of the differences</a:t>
            </a:r>
          </a:p>
          <a:p>
            <a:pPr eaLnBrk="1" hangingPunct="1">
              <a:buFontTx/>
              <a:buChar char="•"/>
            </a:pPr>
            <a:r>
              <a:rPr lang="en-US" altLang="en-US" dirty="0" smtClean="0"/>
              <a:t>The first thing you notice is the size of the information. </a:t>
            </a:r>
          </a:p>
          <a:p>
            <a:pPr eaLnBrk="1" hangingPunct="1">
              <a:buFontTx/>
              <a:buChar char="•"/>
            </a:pPr>
            <a:r>
              <a:rPr lang="en-US" altLang="en-US" dirty="0" smtClean="0"/>
              <a:t>On the left would be an example of an old ASD Table.</a:t>
            </a:r>
          </a:p>
          <a:p>
            <a:pPr eaLnBrk="1" hangingPunct="1">
              <a:buFontTx/>
              <a:buChar char="•"/>
            </a:pPr>
            <a:r>
              <a:rPr lang="en-US" altLang="en-US" dirty="0" smtClean="0"/>
              <a:t>And on the right is an example of a new USD Table.</a:t>
            </a:r>
          </a:p>
          <a:p>
            <a:pPr eaLnBrk="1" hangingPunct="1">
              <a:buFontTx/>
              <a:buChar char="•"/>
            </a:pPr>
            <a:r>
              <a:rPr lang="en-US" altLang="en-US" dirty="0" smtClean="0"/>
              <a:t>As shown here, for 3 </a:t>
            </a:r>
            <a:r>
              <a:rPr lang="en-US" altLang="en-US" dirty="0" err="1" smtClean="0"/>
              <a:t>embedments</a:t>
            </a:r>
            <a:r>
              <a:rPr lang="en-US" altLang="en-US" dirty="0" smtClean="0"/>
              <a:t> of a single ½” diameter anchor, there is a lot more information presented in the new table vs. the old table.  </a:t>
            </a:r>
          </a:p>
          <a:p>
            <a:pPr eaLnBrk="1" hangingPunct="1">
              <a:buFontTx/>
              <a:buChar char="•"/>
            </a:pPr>
            <a:r>
              <a:rPr lang="en-US" altLang="en-US" dirty="0" smtClean="0"/>
              <a:t>Designers will no longer be able to turn to the catalog and pick one number for the anchor’s tension capacity and one for shear, plug into the interaction equation and be done.  </a:t>
            </a:r>
          </a:p>
          <a:p>
            <a:pPr eaLnBrk="1" hangingPunct="1">
              <a:buFontTx/>
              <a:buChar char="•"/>
            </a:pPr>
            <a:r>
              <a:rPr lang="en-US" altLang="en-US" dirty="0" smtClean="0"/>
              <a:t>Instead they will have to look at several different numbers in order to calculate the anchor’s capacity. </a:t>
            </a:r>
          </a:p>
          <a:p>
            <a:pPr eaLnBrk="1" hangingPunct="1">
              <a:buFontTx/>
              <a:buChar char="•"/>
            </a:pPr>
            <a:r>
              <a:rPr lang="en-US" altLang="en-US" dirty="0" smtClean="0"/>
              <a:t>In addition, under the new method there will no longer be any spacing and edge distance Load Reduction Factors as was published when designing under the Allowable Stress Design method.</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38</a:t>
            </a:fld>
            <a:endParaRPr lang="en-US" dirty="0"/>
          </a:p>
        </p:txBody>
      </p:sp>
    </p:spTree>
    <p:extLst>
      <p:ext uri="{BB962C8B-B14F-4D97-AF65-F5344CB8AC3E}">
        <p14:creationId xmlns:p14="http://schemas.microsoft.com/office/powerpoint/2010/main" val="20188115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p>
          <a:p>
            <a:pPr marL="171450" indent="-171450">
              <a:buFontTx/>
              <a:buChar char="•"/>
            </a:pPr>
            <a:r>
              <a:rPr lang="en-US" altLang="en-US" dirty="0" smtClean="0"/>
              <a:t>The designer must use the anchor product published performance data in combination with the ACI 318 Appendix D equations in order to complete the design.  </a:t>
            </a:r>
          </a:p>
          <a:p>
            <a:pPr marL="171450" indent="-171450">
              <a:buFontTx/>
              <a:buChar char="•"/>
            </a:pPr>
            <a:endParaRPr lang="en-US" altLang="en-US" dirty="0" smtClean="0"/>
          </a:p>
        </p:txBody>
      </p:sp>
      <p:sp>
        <p:nvSpPr>
          <p:cNvPr id="4" name="Slide Number Placeholder 3"/>
          <p:cNvSpPr>
            <a:spLocks noGrp="1"/>
          </p:cNvSpPr>
          <p:nvPr>
            <p:ph type="sldNum" sz="quarter" idx="5"/>
          </p:nvPr>
        </p:nvSpPr>
        <p:spPr/>
        <p:txBody>
          <a:bodyPr/>
          <a:lstStyle/>
          <a:p>
            <a:pPr>
              <a:defRPr/>
            </a:pPr>
            <a:fld id="{F135DF83-D0E7-4050-94CD-ABE4F40F3AF3}" type="slidenum">
              <a:rPr lang="en-US" smtClean="0"/>
              <a:pPr>
                <a:defRPr/>
              </a:pPr>
              <a:t>39</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p>
          <a:p>
            <a:pPr marL="0" indent="0">
              <a:buFontTx/>
              <a:buNone/>
            </a:pPr>
            <a:r>
              <a:rPr lang="en-US" altLang="en-US" dirty="0" smtClean="0"/>
              <a:t>So in summary, the current standard of practice for post-installed anchors into concrete is:</a:t>
            </a:r>
          </a:p>
          <a:p>
            <a:pPr marL="628650" lvl="1" indent="-171450">
              <a:buFontTx/>
              <a:buChar char="•"/>
            </a:pPr>
            <a:endParaRPr lang="en-US" altLang="en-US" dirty="0" smtClean="0"/>
          </a:p>
        </p:txBody>
      </p:sp>
      <p:sp>
        <p:nvSpPr>
          <p:cNvPr id="5222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F9B903E1-18D5-4241-8986-1F48FFA0BF2D}" type="slidenum">
              <a:rPr lang="en-US" altLang="en-US" smtClean="0">
                <a:latin typeface="Times New Roman" pitchFamily="18" charset="0"/>
              </a:rPr>
              <a:pPr eaLnBrk="1" hangingPunct="1">
                <a:spcBef>
                  <a:spcPct val="0"/>
                </a:spcBef>
                <a:defRPr/>
              </a:pPr>
              <a:t>40</a:t>
            </a:fld>
            <a:endParaRPr lang="en-US" altLang="en-US" smtClean="0">
              <a:latin typeface="Times New Roman" pitchFamily="18"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endParaRPr lang="en-US" altLang="en-US" dirty="0" smtClean="0"/>
          </a:p>
          <a:p>
            <a:pPr marL="171450" indent="-171450">
              <a:buFontTx/>
              <a:buChar char="•"/>
              <a:defRPr/>
            </a:pPr>
            <a:r>
              <a:rPr lang="en-US" altLang="en-US" dirty="0" smtClean="0"/>
              <a:t>Without going into detail of each of these products and their features and benefits, some examples of products that have a research report recognized for anchoring into concrete are shown on this slide. </a:t>
            </a:r>
          </a:p>
          <a:p>
            <a:pPr marL="171450" indent="-171450">
              <a:buFontTx/>
              <a:buChar char="•"/>
              <a:defRPr/>
            </a:pPr>
            <a:r>
              <a:rPr lang="en-US" altLang="en-US" dirty="0" smtClean="0"/>
              <a:t>In addition to summarizing the products code report qualified for masonry anchoring, what’s also important to note on this slide is that the products that appear here may or may not also have code report recognition for anchoring into masonry that was shown on a previous slide. </a:t>
            </a:r>
          </a:p>
          <a:p>
            <a:pPr marL="171450" indent="-171450">
              <a:buFontTx/>
              <a:buChar char="•"/>
              <a:defRPr/>
            </a:pPr>
            <a:r>
              <a:rPr lang="en-US" altLang="en-US" dirty="0" smtClean="0"/>
              <a:t>Always contact the manufacturer’s representative for product specific questions and assistance properly designing with anchor products. </a:t>
            </a:r>
          </a:p>
        </p:txBody>
      </p:sp>
      <p:sp>
        <p:nvSpPr>
          <p:cNvPr id="5427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F3E59127-BFFC-41B4-9AD1-54A303C6451B}" type="slidenum">
              <a:rPr lang="en-US" altLang="en-US" smtClean="0">
                <a:latin typeface="Times New Roman" pitchFamily="18" charset="0"/>
              </a:rPr>
              <a:pPr eaLnBrk="1" hangingPunct="1">
                <a:spcBef>
                  <a:spcPct val="0"/>
                </a:spcBef>
                <a:defRPr/>
              </a:pPr>
              <a:t>41</a:t>
            </a:fld>
            <a:endParaRPr lang="en-US" altLang="en-US"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Presenter Information</a:t>
            </a:r>
          </a:p>
          <a:p>
            <a:endParaRPr lang="en-US" b="1" dirty="0" smtClean="0"/>
          </a:p>
          <a:p>
            <a:r>
              <a:rPr lang="en-US" dirty="0" smtClean="0"/>
              <a:t>NOTE:  Please be sure each attendee LEGIBLY signs the event sign-in sheet.</a:t>
            </a:r>
          </a:p>
          <a:p>
            <a:endParaRPr lang="en-US" dirty="0" smtClean="0"/>
          </a:p>
          <a:p>
            <a:r>
              <a:rPr lang="en-US" b="1" dirty="0" smtClean="0"/>
              <a:t>Say</a:t>
            </a:r>
          </a:p>
          <a:p>
            <a:r>
              <a:rPr lang="en-US" dirty="0" smtClean="0"/>
              <a:t>All questions concerning proprietary products will be addressed after the conclusion of the AIA portion of the presentation. The meeting format is 50 minutes of content, followed by 10 minutes of Q &amp; A.</a:t>
            </a:r>
          </a:p>
          <a:p>
            <a:endParaRPr lang="en-US" dirty="0" smtClean="0"/>
          </a:p>
          <a:p>
            <a:r>
              <a:rPr lang="en-US" b="1" dirty="0" smtClean="0"/>
              <a:t>Do</a:t>
            </a:r>
          </a:p>
          <a:p>
            <a:r>
              <a:rPr lang="en-US" dirty="0" smtClean="0"/>
              <a:t>Explain the credits awarded for:</a:t>
            </a:r>
          </a:p>
          <a:p>
            <a:pPr marL="171450" indent="-171450">
              <a:buFont typeface="Arial" panose="020B0604020202020204" pitchFamily="34" charset="0"/>
              <a:buChar char="•"/>
            </a:pPr>
            <a:r>
              <a:rPr lang="en-US" dirty="0" smtClean="0"/>
              <a:t>AIA: 1LU/HSW credit.</a:t>
            </a:r>
          </a:p>
          <a:p>
            <a:pPr marL="171450" indent="-171450">
              <a:buFont typeface="Arial" panose="020B0604020202020204" pitchFamily="34" charset="0"/>
              <a:buChar char="•"/>
            </a:pPr>
            <a:r>
              <a:rPr lang="en-US" dirty="0" smtClean="0"/>
              <a:t>IACET: 0.1 (Equivalent to 1 hour) CEU credits.</a:t>
            </a:r>
          </a:p>
          <a:p>
            <a:endParaRPr lang="en-US" dirty="0" smtClean="0"/>
          </a:p>
          <a:p>
            <a:r>
              <a:rPr lang="en-US" dirty="0" smtClean="0"/>
              <a:t>Review the submission process for audiences requiring either AIA LU/HSW (health, safety and welfare) credits or CEU credits:</a:t>
            </a:r>
          </a:p>
          <a:p>
            <a:pPr marL="171450" indent="-171450">
              <a:buFont typeface="Arial" panose="020B0604020202020204" pitchFamily="34" charset="0"/>
              <a:buChar char="•"/>
            </a:pPr>
            <a:r>
              <a:rPr lang="en-US" dirty="0" smtClean="0"/>
              <a:t>For those seeking AIA HSW credit, there is no test required. AIA members must be sure to provide their AIA member number on the sign-in sheet. Please make sure name, email and AIA member number are clearly printed so Simpson can report credits to the AIA on their behalf. </a:t>
            </a:r>
          </a:p>
          <a:p>
            <a:pPr marL="171450" indent="-171450">
              <a:buFont typeface="Arial" panose="020B0604020202020204" pitchFamily="34" charset="0"/>
              <a:buChar char="•"/>
            </a:pPr>
            <a:r>
              <a:rPr lang="en-US" dirty="0" smtClean="0"/>
              <a:t>For those seeking IACET credit, they must take and pass the test. They must self-report CEU credits to their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24475003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p>
          <a:p>
            <a:pPr marL="171450" indent="-171450">
              <a:buFontTx/>
              <a:buChar char="•"/>
              <a:defRPr/>
            </a:pPr>
            <a:r>
              <a:rPr lang="en-US" altLang="en-US" dirty="0" smtClean="0"/>
              <a:t>Without going into a lot of detail of each of these products and their features and benefits, the Simpson Strong-Tie products that have a research report recognized for anchoring into concrete are shown on this slide. </a:t>
            </a:r>
          </a:p>
          <a:p>
            <a:pPr marL="171450" indent="-171450">
              <a:buFontTx/>
              <a:buChar char="•"/>
              <a:defRPr/>
            </a:pPr>
            <a:r>
              <a:rPr lang="en-US" altLang="en-US" dirty="0" smtClean="0"/>
              <a:t>In addition to summarizing the Simpson Strong-Tie products code report qualified for masonry anchoring, what’s also important to note on this slide is that the products that appear here may or may not also have code report recognition for anchoring into masonry that was shown on a previous slide. </a:t>
            </a:r>
          </a:p>
          <a:p>
            <a:pPr marL="171450" indent="-171450">
              <a:buFontTx/>
              <a:buChar char="•"/>
              <a:defRPr/>
            </a:pPr>
            <a:r>
              <a:rPr lang="en-US" altLang="en-US" dirty="0" smtClean="0"/>
              <a:t>Always contact the manufacturer’s representative for product specific questions and assistance properly designing with anchor products. </a:t>
            </a:r>
          </a:p>
          <a:p>
            <a:pPr marL="171450" indent="-171450">
              <a:buFontTx/>
              <a:buChar char="•"/>
              <a:defRPr/>
            </a:pPr>
            <a:endParaRPr lang="en-US" altLang="en-US" dirty="0" smtClean="0"/>
          </a:p>
        </p:txBody>
      </p:sp>
      <p:sp>
        <p:nvSpPr>
          <p:cNvPr id="5427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F3E59127-BFFC-41B4-9AD1-54A303C6451B}" type="slidenum">
              <a:rPr lang="en-US" altLang="en-US" smtClean="0">
                <a:latin typeface="Times New Roman" pitchFamily="18" charset="0"/>
              </a:rPr>
              <a:pPr eaLnBrk="1" hangingPunct="1">
                <a:spcBef>
                  <a:spcPct val="0"/>
                </a:spcBef>
                <a:defRPr/>
              </a:pPr>
              <a:t>42</a:t>
            </a:fld>
            <a:endParaRPr lang="en-US" altLang="en-US" smtClean="0">
              <a:latin typeface="Times New Roman" pitchFamily="18"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smtClean="0"/>
              <a:t>Although this might seem overwhelming from how you’re currently designing and specifying adhesive anchors, we might be able to help you start specifying products to meet these newer codes.  </a:t>
            </a:r>
          </a:p>
        </p:txBody>
      </p:sp>
      <p:sp>
        <p:nvSpPr>
          <p:cNvPr id="14950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84F6E3A8-4D0B-4CC1-808D-3A8BFB974667}" type="slidenum">
              <a:rPr lang="en-US" altLang="en-US" smtClean="0">
                <a:latin typeface="Times New Roman" pitchFamily="18" charset="0"/>
              </a:rPr>
              <a:pPr eaLnBrk="1" hangingPunct="1">
                <a:spcBef>
                  <a:spcPct val="0"/>
                </a:spcBef>
                <a:defRPr/>
              </a:pPr>
              <a:t>43</a:t>
            </a:fld>
            <a:endParaRPr lang="en-US" altLang="en-US" smtClean="0">
              <a:latin typeface="Times New Roman" pitchFamily="18"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Notes:</a:t>
            </a:r>
          </a:p>
          <a:p>
            <a:pPr>
              <a:defRPr/>
            </a:pPr>
            <a:r>
              <a:rPr lang="en-US" dirty="0" smtClean="0"/>
              <a:t>This note is very useful in that it:</a:t>
            </a:r>
          </a:p>
          <a:p>
            <a:pPr marL="228600" indent="-228600">
              <a:buFont typeface="+mj-lt"/>
              <a:buAutoNum type="arabicPeriod"/>
              <a:defRPr/>
            </a:pPr>
            <a:r>
              <a:rPr lang="en-US" dirty="0" smtClean="0"/>
              <a:t>Addresses all post-installed anchor types</a:t>
            </a:r>
          </a:p>
          <a:p>
            <a:pPr marL="228600" indent="-228600">
              <a:buFont typeface="+mj-lt"/>
              <a:buAutoNum type="arabicPeriod"/>
              <a:defRPr/>
            </a:pPr>
            <a:r>
              <a:rPr lang="en-US" dirty="0" smtClean="0"/>
              <a:t>Addresses anchoring into many different base material types</a:t>
            </a:r>
          </a:p>
          <a:p>
            <a:pPr marL="228600" indent="-228600">
              <a:buFont typeface="+mj-lt"/>
              <a:buAutoNum type="arabicPeriod"/>
              <a:defRPr/>
            </a:pPr>
            <a:r>
              <a:rPr lang="en-US" dirty="0" smtClean="0"/>
              <a:t>Allows post-installed anchors to be used only when specified on the plans or when/where the contractor gets approvals from the EOR</a:t>
            </a:r>
          </a:p>
          <a:p>
            <a:pPr marL="228600" indent="-228600">
              <a:buFont typeface="+mj-lt"/>
              <a:buAutoNum type="arabicPeriod"/>
              <a:defRPr/>
            </a:pPr>
            <a:r>
              <a:rPr lang="en-US" dirty="0" smtClean="0"/>
              <a:t>Requires the contractor to contact the manufacturer’s rep for initial installation training</a:t>
            </a:r>
          </a:p>
          <a:p>
            <a:pPr marL="228600" indent="-228600">
              <a:buFont typeface="+mj-lt"/>
              <a:buAutoNum type="arabicPeriod"/>
              <a:defRPr/>
            </a:pPr>
            <a:r>
              <a:rPr lang="en-US" dirty="0" smtClean="0"/>
              <a:t>Lists all the latest test criteria required in order for an anchor to be considered for use on the job</a:t>
            </a:r>
          </a:p>
          <a:p>
            <a:pPr marL="228600" indent="-228600">
              <a:buFont typeface="+mj-lt"/>
              <a:buAutoNum type="arabicPeriod"/>
              <a:defRPr/>
            </a:pPr>
            <a:r>
              <a:rPr lang="en-US" dirty="0" smtClean="0"/>
              <a:t>Classifies and “approves” anchor products based on anchor types and base material</a:t>
            </a:r>
          </a:p>
          <a:p>
            <a:pPr marL="228600" indent="-228600">
              <a:buFont typeface="+mj-lt"/>
              <a:buAutoNum type="arabicPeriod"/>
              <a:defRPr/>
            </a:pPr>
            <a:r>
              <a:rPr lang="en-US" dirty="0" smtClean="0"/>
              <a:t>Encourages one product to be listed as the design basis for the job and allows contractor to submit alternate products so long as they submit documentation showing that submitted product meets the design basis product. </a:t>
            </a:r>
          </a:p>
        </p:txBody>
      </p:sp>
      <p:sp>
        <p:nvSpPr>
          <p:cNvPr id="15053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F7EDF254-8911-4FF4-A446-F18E81B64481}" type="slidenum">
              <a:rPr lang="en-US" altLang="en-US" smtClean="0">
                <a:latin typeface="Times New Roman" pitchFamily="18" charset="0"/>
              </a:rPr>
              <a:pPr eaLnBrk="1" hangingPunct="1">
                <a:spcBef>
                  <a:spcPct val="0"/>
                </a:spcBef>
                <a:defRPr/>
              </a:pPr>
              <a:t>44</a:t>
            </a:fld>
            <a:endParaRPr lang="en-US" altLang="en-US" smtClean="0">
              <a:latin typeface="Times New Roman" pitchFamily="18"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45</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Do</a:t>
            </a:r>
          </a:p>
          <a:p>
            <a:r>
              <a:rPr lang="en-US" b="0" i="0" dirty="0" smtClean="0"/>
              <a:t>Draw the meeting to a close.</a:t>
            </a:r>
            <a:r>
              <a:rPr lang="en-US" b="0" i="0" baseline="0" dirty="0" smtClean="0"/>
              <a:t> </a:t>
            </a:r>
            <a:r>
              <a:rPr lang="en-US" b="0" i="0" dirty="0" smtClean="0"/>
              <a:t>Hand out literature and business cards.</a:t>
            </a:r>
            <a:endParaRPr lang="en-US" b="0" i="0" baseline="0" dirty="0" smtClean="0"/>
          </a:p>
          <a:p>
            <a:endParaRPr lang="en-US" b="0" i="1" dirty="0" smtClean="0"/>
          </a:p>
          <a:p>
            <a:r>
              <a:rPr lang="en-US" b="1" dirty="0" smtClean="0"/>
              <a:t>Say</a:t>
            </a:r>
          </a:p>
          <a:p>
            <a:r>
              <a:rPr lang="en-US" dirty="0" smtClean="0"/>
              <a:t>If you have ongoing projects that you would be interested in reviewing together, please let me know.</a:t>
            </a:r>
            <a:endParaRPr lang="en-US" b="1"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46</a:t>
            </a:fld>
            <a:endParaRPr lang="en-US"/>
          </a:p>
        </p:txBody>
      </p:sp>
    </p:spTree>
    <p:extLst>
      <p:ext uri="{BB962C8B-B14F-4D97-AF65-F5344CB8AC3E}">
        <p14:creationId xmlns:p14="http://schemas.microsoft.com/office/powerpoint/2010/main" val="14638708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000" b="1" i="1" dirty="0" smtClean="0"/>
              <a:t>Notes:</a:t>
            </a:r>
          </a:p>
          <a:p>
            <a:r>
              <a:rPr lang="en-US" sz="1000" dirty="0" smtClean="0">
                <a:latin typeface="Arial" panose="020B0604020202020204" pitchFamily="34" charset="0"/>
                <a:cs typeface="Arial" panose="020B0604020202020204" pitchFamily="34" charset="0"/>
              </a:rPr>
              <a:t>(Review the email</a:t>
            </a:r>
            <a:r>
              <a:rPr lang="en-US" sz="1000" baseline="0" dirty="0" smtClean="0">
                <a:latin typeface="Arial" panose="020B0604020202020204" pitchFamily="34" charset="0"/>
                <a:cs typeface="Arial" panose="020B0604020202020204" pitchFamily="34" charset="0"/>
              </a:rPr>
              <a:t> and notification process as outlined in this slide).</a:t>
            </a:r>
          </a:p>
          <a:p>
            <a:pPr marL="173302" indent="-173302">
              <a:buFont typeface="Arial" pitchFamily="34" charset="0"/>
              <a:buChar char="•"/>
            </a:pPr>
            <a:r>
              <a:rPr lang="en-US" sz="1000" baseline="0" dirty="0" smtClean="0">
                <a:latin typeface="Arial" panose="020B0604020202020204" pitchFamily="34" charset="0"/>
                <a:cs typeface="Arial" panose="020B0604020202020204" pitchFamily="34" charset="0"/>
              </a:rPr>
              <a:t>Watch for an email directing you to the Student Center to print your certificate.</a:t>
            </a:r>
          </a:p>
          <a:p>
            <a:pPr marL="173302" indent="-173302">
              <a:buFont typeface="Arial" pitchFamily="34" charset="0"/>
              <a:buChar char="•"/>
            </a:pPr>
            <a:r>
              <a:rPr lang="en-US" sz="1000" baseline="0" dirty="0" smtClean="0">
                <a:latin typeface="Arial" panose="020B0604020202020204" pitchFamily="34" charset="0"/>
                <a:cs typeface="Arial" panose="020B0604020202020204" pitchFamily="34" charset="0"/>
              </a:rPr>
              <a:t>No test is required for AIA credit.</a:t>
            </a:r>
          </a:p>
          <a:p>
            <a:pPr marL="173302" indent="-173302">
              <a:buFont typeface="Arial" pitchFamily="34" charset="0"/>
              <a:buChar char="•"/>
            </a:pPr>
            <a:r>
              <a:rPr lang="en-US" sz="1000" baseline="0" dirty="0" smtClean="0">
                <a:latin typeface="Arial" panose="020B0604020202020204" pitchFamily="34" charset="0"/>
                <a:cs typeface="Arial" panose="020B0604020202020204" pitchFamily="34" charset="0"/>
              </a:rPr>
              <a:t>For those seeking CEUs after you have passed the test, you may access your Certification of Completion from the course content tab.</a:t>
            </a:r>
          </a:p>
          <a:p>
            <a:pPr marL="173302" indent="-173302">
              <a:buFont typeface="Arial" pitchFamily="34" charset="0"/>
              <a:buChar char="•"/>
            </a:pPr>
            <a:r>
              <a:rPr lang="en-US" sz="1000" baseline="0" dirty="0" smtClean="0">
                <a:latin typeface="Arial" panose="020B0604020202020204" pitchFamily="34" charset="0"/>
                <a:cs typeface="Arial" panose="020B0604020202020204" pitchFamily="34" charset="0"/>
              </a:rPr>
              <a:t>For those that want AIA HSW credit, be sure to provide your AIA number on the sign-in sheet and Simpson will report your credits to the AIA on your behalf.</a:t>
            </a:r>
          </a:p>
          <a:p>
            <a:pPr marL="173302" indent="-173302">
              <a:buFont typeface="Arial" pitchFamily="34" charset="0"/>
              <a:buChar char="•"/>
            </a:pPr>
            <a:r>
              <a:rPr lang="en-US" sz="1000" baseline="0" dirty="0" smtClean="0">
                <a:latin typeface="Arial" panose="020B0604020202020204" pitchFamily="34" charset="0"/>
                <a:cs typeface="Arial" panose="020B0604020202020204" pitchFamily="34" charset="0"/>
              </a:rPr>
              <a:t>For those seeking IACET credit, after taking and passing the test, you must self-report your credits to your certifying organization or agency.</a:t>
            </a:r>
          </a:p>
          <a:p>
            <a:pPr marL="0" indent="0">
              <a:buFont typeface="Arial" pitchFamily="34" charset="0"/>
              <a:buNone/>
              <a:defRPr/>
            </a:pPr>
            <a:endParaRPr lang="en-US" sz="1000" dirty="0" smtClean="0">
              <a:latin typeface="Arial" panose="020B0604020202020204" pitchFamily="34" charset="0"/>
              <a:cs typeface="Arial" panose="020B0604020202020204" pitchFamily="34" charset="0"/>
            </a:endParaRPr>
          </a:p>
        </p:txBody>
      </p:sp>
      <p:sp>
        <p:nvSpPr>
          <p:cNvPr id="15155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407">
              <a:defRPr>
                <a:solidFill>
                  <a:schemeClr val="tx1"/>
                </a:solidFill>
                <a:latin typeface="Garamond" pitchFamily="18" charset="0"/>
              </a:defRPr>
            </a:lvl1pPr>
            <a:lvl2pPr marL="713455" indent="-274406" defTabSz="928407">
              <a:defRPr>
                <a:solidFill>
                  <a:schemeClr val="tx1"/>
                </a:solidFill>
                <a:latin typeface="Garamond" pitchFamily="18" charset="0"/>
              </a:defRPr>
            </a:lvl2pPr>
            <a:lvl3pPr marL="1097623" indent="-219525" defTabSz="928407">
              <a:defRPr>
                <a:solidFill>
                  <a:schemeClr val="tx1"/>
                </a:solidFill>
                <a:latin typeface="Garamond" pitchFamily="18" charset="0"/>
              </a:defRPr>
            </a:lvl3pPr>
            <a:lvl4pPr marL="1536672" indent="-219525" defTabSz="928407">
              <a:defRPr>
                <a:solidFill>
                  <a:schemeClr val="tx1"/>
                </a:solidFill>
                <a:latin typeface="Garamond" pitchFamily="18" charset="0"/>
              </a:defRPr>
            </a:lvl4pPr>
            <a:lvl5pPr marL="1975721" indent="-219525" defTabSz="928407">
              <a:defRPr>
                <a:solidFill>
                  <a:schemeClr val="tx1"/>
                </a:solidFill>
                <a:latin typeface="Garamond" pitchFamily="18" charset="0"/>
              </a:defRPr>
            </a:lvl5pPr>
            <a:lvl6pPr marL="2414770" indent="-219525" defTabSz="928407" eaLnBrk="0" fontAlgn="base" hangingPunct="0">
              <a:spcBef>
                <a:spcPct val="0"/>
              </a:spcBef>
              <a:spcAft>
                <a:spcPct val="0"/>
              </a:spcAft>
              <a:defRPr>
                <a:solidFill>
                  <a:schemeClr val="tx1"/>
                </a:solidFill>
                <a:latin typeface="Garamond" pitchFamily="18" charset="0"/>
              </a:defRPr>
            </a:lvl6pPr>
            <a:lvl7pPr marL="2853820" indent="-219525" defTabSz="928407" eaLnBrk="0" fontAlgn="base" hangingPunct="0">
              <a:spcBef>
                <a:spcPct val="0"/>
              </a:spcBef>
              <a:spcAft>
                <a:spcPct val="0"/>
              </a:spcAft>
              <a:defRPr>
                <a:solidFill>
                  <a:schemeClr val="tx1"/>
                </a:solidFill>
                <a:latin typeface="Garamond" pitchFamily="18" charset="0"/>
              </a:defRPr>
            </a:lvl7pPr>
            <a:lvl8pPr marL="3292869" indent="-219525" defTabSz="928407" eaLnBrk="0" fontAlgn="base" hangingPunct="0">
              <a:spcBef>
                <a:spcPct val="0"/>
              </a:spcBef>
              <a:spcAft>
                <a:spcPct val="0"/>
              </a:spcAft>
              <a:defRPr>
                <a:solidFill>
                  <a:schemeClr val="tx1"/>
                </a:solidFill>
                <a:latin typeface="Garamond" pitchFamily="18" charset="0"/>
              </a:defRPr>
            </a:lvl8pPr>
            <a:lvl9pPr marL="3731918" indent="-219525" defTabSz="928407" eaLnBrk="0" fontAlgn="base" hangingPunct="0">
              <a:spcBef>
                <a:spcPct val="0"/>
              </a:spcBef>
              <a:spcAft>
                <a:spcPct val="0"/>
              </a:spcAft>
              <a:defRPr>
                <a:solidFill>
                  <a:schemeClr val="tx1"/>
                </a:solidFill>
                <a:latin typeface="Garamond" pitchFamily="18" charset="0"/>
              </a:defRPr>
            </a:lvl9pPr>
          </a:lstStyle>
          <a:p>
            <a:pPr>
              <a:defRPr/>
            </a:pPr>
            <a:fld id="{C2193A20-BC35-4F40-BCFB-ED573212C033}" type="slidenum">
              <a:rPr lang="en-US" smtClean="0">
                <a:latin typeface="Times New Roman" pitchFamily="18" charset="0"/>
              </a:rPr>
              <a:pPr>
                <a:defRPr/>
              </a:pPr>
              <a:t>47</a:t>
            </a:fld>
            <a:endParaRPr lang="en-US" dirty="0" smtClean="0">
              <a:latin typeface="Times New Roman" pitchFamily="18"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Watch for an email directing you to the Student Center to print your certificate.</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No test is required for ICC credit. You must self-report your credits to ICC.</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For those seeking general IACET CEUs after you have passed the online test, you may access your Certification of Completion from the course content tab. You must self-report your credits to your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48</a:t>
            </a:fld>
            <a:endParaRPr lang="en-US"/>
          </a:p>
        </p:txBody>
      </p:sp>
    </p:spTree>
    <p:extLst>
      <p:ext uri="{BB962C8B-B14F-4D97-AF65-F5344CB8AC3E}">
        <p14:creationId xmlns:p14="http://schemas.microsoft.com/office/powerpoint/2010/main" val="3208688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ICC CEU credits.</a:t>
            </a:r>
          </a:p>
          <a:p>
            <a:endParaRPr lang="en-US" dirty="0" smtClean="0"/>
          </a:p>
          <a:p>
            <a:r>
              <a:rPr lang="en-US" dirty="0" smtClean="0"/>
              <a:t>For those seeking ICC credit, there is no test required. ICC members must provide their ICC ID number on the sign-in sheet or in their Simpson profile in order to have it displayed on their certificate. It is the responsibility of the participant to self-report their credits to the ICC. Ask them to retain their Completion Certificate for their records. </a:t>
            </a:r>
          </a:p>
          <a:p>
            <a:endParaRPr lang="en-US" dirty="0" smtClean="0"/>
          </a:p>
          <a:p>
            <a:r>
              <a:rPr lang="en-US" dirty="0" smtClean="0"/>
              <a:t>Explain the credits awarded: ICC: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981567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Explain that we have additional PK topics available that offer credit for ICC</a:t>
            </a:r>
            <a:r>
              <a:rPr lang="en-US" baseline="0" dirty="0" smtClean="0"/>
              <a:t> members and </a:t>
            </a:r>
            <a:r>
              <a:rPr lang="en-US" dirty="0" smtClean="0"/>
              <a:t>HSW credits</a:t>
            </a:r>
            <a:r>
              <a:rPr lang="en-US" baseline="0" dirty="0" smtClean="0"/>
              <a:t> for AIA members</a:t>
            </a:r>
            <a:r>
              <a:rPr lang="en-US" dirty="0" smtClean="0"/>
              <a:t>.</a:t>
            </a:r>
          </a:p>
          <a:p>
            <a:endParaRPr lang="en-US" dirty="0" smtClean="0"/>
          </a:p>
          <a:p>
            <a:r>
              <a:rPr lang="en-US" dirty="0" smtClean="0"/>
              <a:t>Explain</a:t>
            </a:r>
            <a:r>
              <a:rPr lang="en-US" baseline="0" dirty="0" smtClean="0"/>
              <a:t> that we have a library of online courses available in our Simpson Student Center that also offer ICC and AIA HSW credits. They can access our online courses at </a:t>
            </a:r>
            <a:r>
              <a:rPr lang="en-US" b="1" dirty="0" smtClean="0">
                <a:solidFill>
                  <a:srgbClr val="DC6808"/>
                </a:solidFill>
                <a:latin typeface="Calibri" panose="020F0502020204030204" pitchFamily="34" charset="0"/>
              </a:rPr>
              <a:t>strongtie.com/workshops</a:t>
            </a:r>
            <a:r>
              <a:rPr lang="en-US" dirty="0" smtClean="0">
                <a:solidFill>
                  <a:srgbClr val="DC6808"/>
                </a:solidFill>
                <a:latin typeface="Calibri" panose="020F0502020204030204" pitchFamily="34" charset="0"/>
              </a:rPr>
              <a:t>.</a:t>
            </a:r>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1122180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smtClean="0"/>
              <a:t>Speakers Notes:</a:t>
            </a:r>
          </a:p>
          <a:p>
            <a:r>
              <a:rPr lang="en-US" altLang="en-US" dirty="0" smtClean="0"/>
              <a:t>Briefly review the course description without reading it verbatim. </a:t>
            </a:r>
          </a:p>
        </p:txBody>
      </p:sp>
      <p:sp>
        <p:nvSpPr>
          <p:cNvPr id="4" name="Slide Number Placeholder 3"/>
          <p:cNvSpPr>
            <a:spLocks noGrp="1"/>
          </p:cNvSpPr>
          <p:nvPr>
            <p:ph type="sldNum" sz="quarter" idx="5"/>
          </p:nvPr>
        </p:nvSpPr>
        <p:spPr/>
        <p:txBody>
          <a:bodyPr/>
          <a:lstStyle/>
          <a:p>
            <a:pPr>
              <a:defRPr/>
            </a:pPr>
            <a:fld id="{FA2A0C92-ECD1-4072-A7CF-09F29739AB57}"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r>
              <a:rPr lang="en-US" altLang="en-US" b="1" dirty="0" smtClean="0"/>
              <a:t>Say</a:t>
            </a:r>
          </a:p>
          <a:p>
            <a:pPr marL="171450" indent="-171450">
              <a:buFontTx/>
              <a:buChar char="•"/>
            </a:pPr>
            <a:r>
              <a:rPr lang="en-US" altLang="en-US" dirty="0" smtClean="0"/>
              <a:t>The intent is that attendees walk away from this class with a thorough understanding of the standard of practice for anchoring into masonry and concrete such that they will be able to provide an overview of them.  </a:t>
            </a:r>
          </a:p>
          <a:p>
            <a:pPr marL="171450" indent="-171450">
              <a:buFontTx/>
              <a:buChar char="•"/>
            </a:pPr>
            <a:r>
              <a:rPr lang="en-US" altLang="en-US" dirty="0" smtClean="0"/>
              <a:t>In addition, emphasis will be placed on understanding the important test standards for anchor products. </a:t>
            </a:r>
          </a:p>
          <a:p>
            <a:pPr marL="171450" indent="-171450">
              <a:buFontTx/>
              <a:buChar char="•"/>
            </a:pPr>
            <a:r>
              <a:rPr lang="en-US" altLang="en-US" dirty="0" smtClean="0"/>
              <a:t>Lastly, attendees should be able to explain the significance of product research reports and the value &amp; credibility they add to a construction pro</a:t>
            </a:r>
          </a:p>
          <a:p>
            <a:pPr marL="171450" indent="-171450">
              <a:buFontTx/>
              <a:buChar char="•"/>
            </a:pPr>
            <a:endParaRPr lang="en-US" altLang="en-US" dirty="0" smtClean="0"/>
          </a:p>
          <a:p>
            <a:r>
              <a:rPr lang="en-US" b="1" dirty="0" smtClean="0"/>
              <a:t>Do</a:t>
            </a:r>
          </a:p>
          <a:p>
            <a:r>
              <a:rPr lang="en-US" dirty="0" smtClean="0"/>
              <a:t>Review the learning objectives for the course.</a:t>
            </a:r>
          </a:p>
          <a:p>
            <a:endParaRPr lang="en-US" dirty="0" smtClean="0"/>
          </a:p>
          <a:p>
            <a:r>
              <a:rPr lang="en-US" dirty="0" smtClean="0"/>
              <a:t>Inform students that the assessment questions will be based</a:t>
            </a:r>
            <a:r>
              <a:rPr lang="en-US" baseline="0" dirty="0" smtClean="0"/>
              <a:t> on these learning objectives. Slides that may contain information relevant to the test have an </a:t>
            </a:r>
            <a:r>
              <a:rPr lang="en-US" i="1" baseline="0" dirty="0" smtClean="0"/>
              <a:t>orange graduation cap </a:t>
            </a:r>
            <a:r>
              <a:rPr lang="en-US" baseline="0" dirty="0" smtClean="0"/>
              <a:t>located in the bottom-left corner.</a:t>
            </a:r>
            <a:endParaRPr lang="en-US" dirty="0" smtClean="0"/>
          </a:p>
          <a:p>
            <a:pPr marL="171450" indent="-171450">
              <a:buFontTx/>
              <a:buChar char="•"/>
            </a:pPr>
            <a:r>
              <a:rPr lang="en-US" altLang="en-US" dirty="0" smtClean="0"/>
              <a:t>duct.  </a:t>
            </a:r>
          </a:p>
        </p:txBody>
      </p:sp>
      <p:sp>
        <p:nvSpPr>
          <p:cNvPr id="4096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507C3A5C-ACE5-4154-8AE8-CB5F3F160031}" type="slidenum">
              <a:rPr lang="en-US" altLang="en-US" smtClean="0">
                <a:latin typeface="Times New Roman" pitchFamily="18" charset="0"/>
              </a:rPr>
              <a:pPr eaLnBrk="1" hangingPunct="1">
                <a:spcBef>
                  <a:spcPct val="0"/>
                </a:spcBef>
                <a:defRPr/>
              </a:pPr>
              <a:t>9</a:t>
            </a:fld>
            <a:endParaRPr lang="en-US" altLang="en-US"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r>
              <a:rPr lang="en-US" altLang="en-US" b="1" dirty="0" smtClean="0"/>
              <a:t>Say:</a:t>
            </a:r>
          </a:p>
          <a:p>
            <a:pPr marL="171450" indent="-171450">
              <a:buFontTx/>
              <a:buChar char="•"/>
            </a:pPr>
            <a:r>
              <a:rPr lang="en-US" altLang="en-US" dirty="0" smtClean="0"/>
              <a:t>The purpose of this presentation is to summarize the latest standards in the industry as they relate to designing anchors.</a:t>
            </a:r>
          </a:p>
          <a:p>
            <a:pPr marL="171450" indent="-171450">
              <a:buFontTx/>
              <a:buChar char="•"/>
            </a:pPr>
            <a:r>
              <a:rPr lang="en-US" altLang="en-US" dirty="0" smtClean="0"/>
              <a:t>Throughout this class we will define what we mean by “standard of practice” by first looking at what the building code has to say and working our way through referenced standards along with research reports and test criteria.  </a:t>
            </a:r>
          </a:p>
          <a:p>
            <a:pPr marL="171450" indent="-171450">
              <a:buFontTx/>
              <a:buChar char="•"/>
            </a:pPr>
            <a:r>
              <a:rPr lang="en-US" altLang="en-US" dirty="0" smtClean="0"/>
              <a:t>Then we will focus on the standard of practice as it relates specifically to designing anchors into masonry and then designing anchors into concrete. </a:t>
            </a:r>
          </a:p>
          <a:p>
            <a:pPr marL="171450" indent="-171450">
              <a:buFontTx/>
              <a:buChar char="•"/>
            </a:pPr>
            <a:r>
              <a:rPr lang="en-US" altLang="en-US" dirty="0" smtClean="0"/>
              <a:t>What we will see throughout the presentation is that the standard of practice is often dependent upon both the base material being anchored into as well as the type of anchor product being designed.  </a:t>
            </a:r>
          </a:p>
          <a:p>
            <a:pPr marL="171450" indent="-171450">
              <a:buFontTx/>
              <a:buChar char="•"/>
            </a:pPr>
            <a:r>
              <a:rPr lang="en-US" altLang="en-US" dirty="0" smtClean="0"/>
              <a:t>To accompany and summarize this presentation we have provided a several page handout. </a:t>
            </a:r>
          </a:p>
        </p:txBody>
      </p:sp>
      <p:sp>
        <p:nvSpPr>
          <p:cNvPr id="39940"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72174103-4BA1-4F04-9B05-2F04051165BE}" type="slidenum">
              <a:rPr lang="en-US" altLang="en-US" smtClean="0">
                <a:latin typeface="Times New Roman" pitchFamily="18" charset="0"/>
              </a:rPr>
              <a:pPr eaLnBrk="1" hangingPunct="1">
                <a:spcBef>
                  <a:spcPct val="0"/>
                </a:spcBef>
                <a:defRPr/>
              </a:pPr>
              <a:t>10</a:t>
            </a:fld>
            <a:endParaRPr lang="en-US" altLang="en-US"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2.pn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2.png"/><Relationship Id="rId4" Type="http://schemas.microsoft.com/office/2007/relationships/hdphoto" Target="../media/hdphoto2.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 Id="rId5" Type="http://schemas.openxmlformats.org/officeDocument/2006/relationships/image" Target="file:///\\localhost\Volumes\CLIENTS\Simpson%20Strong-Tie\12SST041_specifier%20presentation\+from%20SST\12.04.12\ToFunction\_L8R3048.JPG" TargetMode="External"/><Relationship Id="rId4" Type="http://schemas.microsoft.com/office/2007/relationships/hdphoto" Target="../media/hdphoto3.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file:///\\localhost\Volumes\CLIENTS\Simpson%20Strong-Tie\12SST041_specifier%20presentation\+from%20SST\12.04.12\ToFunction\_L8R3048.JPG" TargetMode="External"/><Relationship Id="rId4" Type="http://schemas.microsoft.com/office/2007/relationships/hdphoto" Target="../media/hdphoto3.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27" name="Picture 3" descr="C:\Users\ccoughlin\Desktop\CCAC WIP\Images\Strong-Bolt cutaway2.jpg"/>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3266" t="3553" r="13533"/>
          <a:stretch/>
        </p:blipFill>
        <p:spPr bwMode="auto">
          <a:xfrm rot="16200000">
            <a:off x="3577034" y="-2471838"/>
            <a:ext cx="5031233" cy="1223816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846965" y="227612"/>
            <a:ext cx="1007987" cy="686788"/>
          </a:xfrm>
          <a:prstGeom prst="rect">
            <a:avLst/>
          </a:prstGeom>
        </p:spPr>
      </p:pic>
      <p:grpSp>
        <p:nvGrpSpPr>
          <p:cNvPr id="131" name="Group 130"/>
          <p:cNvGrpSpPr/>
          <p:nvPr userDrawn="1"/>
        </p:nvGrpSpPr>
        <p:grpSpPr>
          <a:xfrm>
            <a:off x="0" y="6160829"/>
            <a:ext cx="12192000" cy="697324"/>
            <a:chOff x="0" y="6160829"/>
            <a:chExt cx="12192000" cy="697324"/>
          </a:xfrm>
        </p:grpSpPr>
        <p:sp>
          <p:nvSpPr>
            <p:cNvPr id="10" name="Rectangle 9"/>
            <p:cNvSpPr/>
            <p:nvPr userDrawn="1"/>
          </p:nvSpPr>
          <p:spPr>
            <a:xfrm>
              <a:off x="0" y="6165908"/>
              <a:ext cx="12192000" cy="692092"/>
            </a:xfrm>
            <a:prstGeom prst="rect">
              <a:avLst/>
            </a:prstGeom>
            <a:solidFill>
              <a:srgbClr val="C7C8CA"/>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cxnSp>
          <p:nvCxnSpPr>
            <p:cNvPr id="13" name="Straight Connector 12"/>
            <p:cNvCxnSpPr/>
            <p:nvPr userDrawn="1"/>
          </p:nvCxnSpPr>
          <p:spPr>
            <a:xfrm>
              <a:off x="0" y="62579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0" y="638175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650557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662940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0" y="67532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6096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15240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7239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3820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525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0668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1811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2954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4097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24384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6383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752600" y="616436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8669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9812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20955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22098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23241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33526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25525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2666892"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27811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28954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30097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31240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32383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42638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34637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357805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36923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38066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39209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40352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41495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51782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378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44924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4606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4721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48353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49496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5063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60926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52925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5406850" y="6160829"/>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55211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56354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57497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58640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59783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7007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206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63212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64355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65498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6664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67784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6892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79214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71213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7235650"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73499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74642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75785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76928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78071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8375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037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1517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266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380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494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608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7232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9751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89518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90661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9180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92947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9409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9523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9637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106680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9867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99822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10096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10210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10325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10439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105537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11582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107823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108966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11010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111252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11239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11353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11468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116916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11805976"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119202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120345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121488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userDrawn="1"/>
          </p:nvCxnSpPr>
          <p:spPr>
            <a:xfrm>
              <a:off x="401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userDrawn="1"/>
          </p:nvCxnSpPr>
          <p:spPr>
            <a:xfrm>
              <a:off x="1544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userDrawn="1"/>
          </p:nvCxnSpPr>
          <p:spPr>
            <a:xfrm>
              <a:off x="268705"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userDrawn="1"/>
          </p:nvCxnSpPr>
          <p:spPr>
            <a:xfrm>
              <a:off x="3830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userDrawn="1"/>
          </p:nvCxnSpPr>
          <p:spPr>
            <a:xfrm>
              <a:off x="4973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grpSp>
      <p:sp>
        <p:nvSpPr>
          <p:cNvPr id="3" name="Rectangle 2"/>
          <p:cNvSpPr/>
          <p:nvPr userDrawn="1"/>
        </p:nvSpPr>
        <p:spPr>
          <a:xfrm>
            <a:off x="-26435" y="1131628"/>
            <a:ext cx="12218435" cy="1754076"/>
          </a:xfrm>
          <a:prstGeom prst="rect">
            <a:avLst/>
          </a:prstGeom>
          <a:solidFill>
            <a:schemeClr val="dk1">
              <a:alpha val="69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0105" y="1146979"/>
            <a:ext cx="10820843" cy="1124011"/>
          </a:xfr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smtClean="0"/>
              <a:t>XXX</a:t>
            </a:r>
            <a:endParaRPr lang="en-US" dirty="0"/>
          </a:p>
        </p:txBody>
      </p:sp>
    </p:spTree>
    <p:custDataLst>
      <p:tags r:id="rId1"/>
    </p:custDataLst>
    <p:extLst>
      <p:ext uri="{BB962C8B-B14F-4D97-AF65-F5344CB8AC3E}">
        <p14:creationId xmlns:p14="http://schemas.microsoft.com/office/powerpoint/2010/main" val="171341946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6CC2FB9-015A-4496-8F30-498BB6F703DA}" type="datetimeFigureOut">
              <a:rPr lang="en-US" smtClean="0"/>
              <a:t>9/27/2018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5B8D1D-8BCE-4F44-A842-4226E78EA178}" type="slidenum">
              <a:rPr lang="en-US" smtClean="0"/>
              <a:t>‹#›</a:t>
            </a:fld>
            <a:endParaRPr lang="en-US"/>
          </a:p>
        </p:txBody>
      </p:sp>
    </p:spTree>
    <p:extLst>
      <p:ext uri="{BB962C8B-B14F-4D97-AF65-F5344CB8AC3E}">
        <p14:creationId xmlns:p14="http://schemas.microsoft.com/office/powerpoint/2010/main" val="3980294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CC2FB9-015A-4496-8F30-498BB6F703DA}" type="datetimeFigureOut">
              <a:rPr lang="en-US" smtClean="0"/>
              <a:t>9/27/2018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5B8D1D-8BCE-4F44-A842-4226E78EA178}" type="slidenum">
              <a:rPr lang="en-US" smtClean="0"/>
              <a:t>‹#›</a:t>
            </a:fld>
            <a:endParaRPr lang="en-US"/>
          </a:p>
        </p:txBody>
      </p:sp>
    </p:spTree>
    <p:extLst>
      <p:ext uri="{BB962C8B-B14F-4D97-AF65-F5344CB8AC3E}">
        <p14:creationId xmlns:p14="http://schemas.microsoft.com/office/powerpoint/2010/main" val="220022549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CC2FB9-015A-4496-8F30-498BB6F703DA}" type="datetimeFigureOut">
              <a:rPr lang="en-US" smtClean="0"/>
              <a:t>9/27/2018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5B8D1D-8BCE-4F44-A842-4226E78EA178}" type="slidenum">
              <a:rPr lang="en-US" smtClean="0"/>
              <a:t>‹#›</a:t>
            </a:fld>
            <a:endParaRPr lang="en-US"/>
          </a:p>
        </p:txBody>
      </p:sp>
    </p:spTree>
    <p:extLst>
      <p:ext uri="{BB962C8B-B14F-4D97-AF65-F5344CB8AC3E}">
        <p14:creationId xmlns:p14="http://schemas.microsoft.com/office/powerpoint/2010/main" val="8072169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CC2FB9-015A-4496-8F30-498BB6F703DA}" type="datetimeFigureOut">
              <a:rPr lang="en-US" smtClean="0"/>
              <a:t>9/27/2018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5B8D1D-8BCE-4F44-A842-4226E78EA178}" type="slidenum">
              <a:rPr lang="en-US" smtClean="0"/>
              <a:t>‹#›</a:t>
            </a:fld>
            <a:endParaRPr lang="en-US"/>
          </a:p>
        </p:txBody>
      </p:sp>
    </p:spTree>
    <p:extLst>
      <p:ext uri="{BB962C8B-B14F-4D97-AF65-F5344CB8AC3E}">
        <p14:creationId xmlns:p14="http://schemas.microsoft.com/office/powerpoint/2010/main" val="16143308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CC2FB9-015A-4496-8F30-498BB6F703DA}" type="datetimeFigureOut">
              <a:rPr lang="en-US" smtClean="0"/>
              <a:t>9/27/2018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5B8D1D-8BCE-4F44-A842-4226E78EA178}" type="slidenum">
              <a:rPr lang="en-US" smtClean="0"/>
              <a:t>‹#›</a:t>
            </a:fld>
            <a:endParaRPr lang="en-US"/>
          </a:p>
        </p:txBody>
      </p:sp>
    </p:spTree>
    <p:extLst>
      <p:ext uri="{BB962C8B-B14F-4D97-AF65-F5344CB8AC3E}">
        <p14:creationId xmlns:p14="http://schemas.microsoft.com/office/powerpoint/2010/main" val="7451276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CC2FB9-015A-4496-8F30-498BB6F703DA}" type="datetimeFigureOut">
              <a:rPr lang="en-US" smtClean="0"/>
              <a:t>9/27/2018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5B8D1D-8BCE-4F44-A842-4226E78EA178}" type="slidenum">
              <a:rPr lang="en-US" smtClean="0"/>
              <a:t>‹#›</a:t>
            </a:fld>
            <a:endParaRPr lang="en-US"/>
          </a:p>
        </p:txBody>
      </p:sp>
    </p:spTree>
    <p:extLst>
      <p:ext uri="{BB962C8B-B14F-4D97-AF65-F5344CB8AC3E}">
        <p14:creationId xmlns:p14="http://schemas.microsoft.com/office/powerpoint/2010/main" val="799489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Rectangle 2"/>
          <p:cNvSpPr/>
          <p:nvPr userDrawn="1"/>
        </p:nvSpPr>
        <p:spPr>
          <a:xfrm>
            <a:off x="0" y="6397625"/>
            <a:ext cx="12192000" cy="457200"/>
          </a:xfrm>
          <a:prstGeom prst="rect">
            <a:avLst/>
          </a:prstGeom>
          <a:solidFill>
            <a:schemeClr val="bg1"/>
          </a:soli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 name="Title 1"/>
          <p:cNvSpPr>
            <a:spLocks noGrp="1"/>
          </p:cNvSpPr>
          <p:nvPr>
            <p:ph type="ctrTitle"/>
          </p:nvPr>
        </p:nvSpPr>
        <p:spPr>
          <a:xfrm>
            <a:off x="453656" y="2109187"/>
            <a:ext cx="5131981" cy="1470025"/>
          </a:xfrm>
        </p:spPr>
        <p:txBody>
          <a:bodyPr/>
          <a:lstStyle>
            <a:lvl1pPr algn="ctr">
              <a:defRPr sz="3200"/>
            </a:lvl1pPr>
          </a:lstStyle>
          <a:p>
            <a:r>
              <a:rPr lang="en-US" dirty="0" smtClean="0"/>
              <a:t>Click to edit Master title style</a:t>
            </a:r>
            <a:endParaRPr lang="en-US" dirty="0"/>
          </a:p>
        </p:txBody>
      </p:sp>
    </p:spTree>
    <p:extLst>
      <p:ext uri="{BB962C8B-B14F-4D97-AF65-F5344CB8AC3E}">
        <p14:creationId xmlns:p14="http://schemas.microsoft.com/office/powerpoint/2010/main" val="146231372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42900" y="1295400"/>
            <a:ext cx="11506200" cy="4952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400955419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1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42900" y="1676400"/>
            <a:ext cx="1150620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3"/>
          <p:cNvSpPr/>
          <p:nvPr userDrawn="1"/>
        </p:nvSpPr>
        <p:spPr>
          <a:xfrm>
            <a:off x="0" y="89847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342900" y="91131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SUBTITLE</a:t>
            </a:r>
          </a:p>
        </p:txBody>
      </p:sp>
    </p:spTree>
    <p:custDataLst>
      <p:tags r:id="rId1"/>
    </p:custDataLst>
    <p:extLst>
      <p:ext uri="{BB962C8B-B14F-4D97-AF65-F5344CB8AC3E}">
        <p14:creationId xmlns:p14="http://schemas.microsoft.com/office/powerpoint/2010/main" val="211899929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8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124" name="Picture 3" descr="K:\Training\Image Library\AnchorSystems\2013 anchor products\THD install_wBosch.jpg"/>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44122"/>
          <a:stretch/>
        </p:blipFill>
        <p:spPr bwMode="auto">
          <a:xfrm>
            <a:off x="0" y="1119351"/>
            <a:ext cx="12192000" cy="510948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846965" y="227612"/>
            <a:ext cx="1007987" cy="686788"/>
          </a:xfrm>
          <a:prstGeom prst="rect">
            <a:avLst/>
          </a:prstGeom>
        </p:spPr>
      </p:pic>
      <p:grpSp>
        <p:nvGrpSpPr>
          <p:cNvPr id="131" name="Group 130"/>
          <p:cNvGrpSpPr/>
          <p:nvPr userDrawn="1"/>
        </p:nvGrpSpPr>
        <p:grpSpPr>
          <a:xfrm>
            <a:off x="0" y="6160829"/>
            <a:ext cx="12192000" cy="697324"/>
            <a:chOff x="0" y="6160829"/>
            <a:chExt cx="12192000" cy="697324"/>
          </a:xfrm>
        </p:grpSpPr>
        <p:sp>
          <p:nvSpPr>
            <p:cNvPr id="10" name="Rectangle 9"/>
            <p:cNvSpPr/>
            <p:nvPr userDrawn="1"/>
          </p:nvSpPr>
          <p:spPr>
            <a:xfrm>
              <a:off x="0" y="6165908"/>
              <a:ext cx="12192000" cy="692092"/>
            </a:xfrm>
            <a:prstGeom prst="rect">
              <a:avLst/>
            </a:prstGeom>
            <a:solidFill>
              <a:srgbClr val="C7C8CA"/>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cxnSp>
          <p:nvCxnSpPr>
            <p:cNvPr id="13" name="Straight Connector 12"/>
            <p:cNvCxnSpPr/>
            <p:nvPr userDrawn="1"/>
          </p:nvCxnSpPr>
          <p:spPr>
            <a:xfrm>
              <a:off x="0" y="62579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0" y="638175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650557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662940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0" y="67532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6096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15240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7239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3820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525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0668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1811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2954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4097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24384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6383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752600" y="616436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8669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9812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20955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22098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23241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33526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25525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2666892"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27811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28954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30097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31240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32383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42638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34637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357805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36923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38066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39209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40352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41495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51782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378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44924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4606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4721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48353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49496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5063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60926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52925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5406850" y="6160829"/>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55211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56354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57497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58640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59783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7007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206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63212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64355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65498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6664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67784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6892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79214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71213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7235650"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73499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74642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75785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76928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78071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8375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037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1517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266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380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494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608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7232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9751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89518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90661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9180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92947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9409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9523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9637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106680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9867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99822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10096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10210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10325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10439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105537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11582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107823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108966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11010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111252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11239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11353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11468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116916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11805976"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119202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120345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121488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userDrawn="1"/>
          </p:nvCxnSpPr>
          <p:spPr>
            <a:xfrm>
              <a:off x="401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userDrawn="1"/>
          </p:nvCxnSpPr>
          <p:spPr>
            <a:xfrm>
              <a:off x="1544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userDrawn="1"/>
          </p:nvCxnSpPr>
          <p:spPr>
            <a:xfrm>
              <a:off x="268705"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userDrawn="1"/>
          </p:nvCxnSpPr>
          <p:spPr>
            <a:xfrm>
              <a:off x="3830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userDrawn="1"/>
          </p:nvCxnSpPr>
          <p:spPr>
            <a:xfrm>
              <a:off x="4973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grpSp>
      <p:sp>
        <p:nvSpPr>
          <p:cNvPr id="132" name="TextBox 131"/>
          <p:cNvSpPr txBox="1"/>
          <p:nvPr userDrawn="1"/>
        </p:nvSpPr>
        <p:spPr>
          <a:xfrm>
            <a:off x="10333867" y="6355276"/>
            <a:ext cx="1503360" cy="307777"/>
          </a:xfrm>
          <a:prstGeom prst="rect">
            <a:avLst/>
          </a:prstGeom>
          <a:noFill/>
        </p:spPr>
        <p:txBody>
          <a:bodyPr wrap="none" lIns="0" rIns="0" rtlCol="0">
            <a:spAutoFit/>
          </a:bodyPr>
          <a:lstStyle/>
          <a:p>
            <a:pPr algn="r"/>
            <a:r>
              <a:rPr lang="en-US" sz="1400" dirty="0" smtClean="0">
                <a:latin typeface="Arial" panose="020B0604020202020204" pitchFamily="34" charset="0"/>
                <a:cs typeface="Arial" panose="020B0604020202020204" pitchFamily="34" charset="0"/>
              </a:rPr>
              <a:t>www.strongtie.com</a:t>
            </a:r>
            <a:endParaRPr lang="en-US" sz="1400" dirty="0">
              <a:latin typeface="Arial" panose="020B0604020202020204" pitchFamily="34" charset="0"/>
              <a:cs typeface="Arial" panose="020B0604020202020204" pitchFamily="34" charset="0"/>
            </a:endParaRPr>
          </a:p>
        </p:txBody>
      </p:sp>
      <p:sp>
        <p:nvSpPr>
          <p:cNvPr id="3" name="Rectangle 2"/>
          <p:cNvSpPr/>
          <p:nvPr userDrawn="1"/>
        </p:nvSpPr>
        <p:spPr>
          <a:xfrm>
            <a:off x="-26435" y="1131628"/>
            <a:ext cx="12218435" cy="1754076"/>
          </a:xfrm>
          <a:prstGeom prst="rect">
            <a:avLst/>
          </a:prstGeom>
          <a:solidFill>
            <a:schemeClr val="dk1">
              <a:alpha val="69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0105" y="1146979"/>
            <a:ext cx="10820843" cy="1124011"/>
          </a:xfr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smtClean="0"/>
              <a:t>XXX</a:t>
            </a:r>
            <a:endParaRPr lang="en-US" dirty="0"/>
          </a:p>
        </p:txBody>
      </p:sp>
    </p:spTree>
    <p:custDataLst>
      <p:tags r:id="rId1"/>
    </p:custDataLst>
    <p:extLst>
      <p:ext uri="{BB962C8B-B14F-4D97-AF65-F5344CB8AC3E}">
        <p14:creationId xmlns:p14="http://schemas.microsoft.com/office/powerpoint/2010/main" val="403676093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6" name="_L8R3048.JPG" descr="/Volumes/CLIENTS/Simpson Strong-Tie/12SST041_specifier presentation/+from SST/12.04.12/ToFunction/_L8R3048.JPG"/>
          <p:cNvPicPr>
            <a:picLocks/>
          </p:cNvPicPr>
          <p:nvPr userDrawn="1"/>
        </p:nvPicPr>
        <p:blipFill rotWithShape="1">
          <a:blip r:embed="rId3" r:link="rId5">
            <a:extLst>
              <a:ext uri="{BEBA8EAE-BF5A-486C-A8C5-ECC9F3942E4B}">
                <a14:imgProps xmlns:a14="http://schemas.microsoft.com/office/drawing/2010/main">
                  <a14:imgLayer r:embed="rId4">
                    <a14:imgEffect>
                      <a14:brightnessContrast bright="20000"/>
                    </a14:imgEffect>
                  </a14:imgLayer>
                </a14:imgProps>
              </a:ext>
            </a:extLst>
          </a:blip>
          <a:srcRect l="2426" t="49080" r="2403" b="48939"/>
          <a:stretch/>
        </p:blipFill>
        <p:spPr>
          <a:xfrm>
            <a:off x="0" y="938148"/>
            <a:ext cx="12192000" cy="305312"/>
          </a:xfrm>
          <a:prstGeom prst="rect">
            <a:avLst/>
          </a:prstGeom>
          <a:effectLst>
            <a:outerShdw blurRad="50800" dist="38100" dir="5400000" algn="t" rotWithShape="0">
              <a:prstClr val="black">
                <a:alpha val="40000"/>
              </a:prstClr>
            </a:outerShdw>
          </a:effectLst>
        </p:spPr>
      </p:pic>
      <p:sp>
        <p:nvSpPr>
          <p:cNvPr id="19" name="Rectangle 18"/>
          <p:cNvSpPr/>
          <p:nvPr userDrawn="1"/>
        </p:nvSpPr>
        <p:spPr>
          <a:xfrm>
            <a:off x="0" y="2"/>
            <a:ext cx="12192000" cy="1022349"/>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56029" y="162730"/>
            <a:ext cx="10182225" cy="696888"/>
          </a:xfrm>
        </p:spPr>
        <p:txBody>
          <a:bodyPr lIns="0" tIns="0" rIns="0" bIns="0">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42900" y="1624084"/>
            <a:ext cx="11506200" cy="4510015"/>
          </a:xfrm>
        </p:spPr>
        <p:txBody>
          <a:bodyPr lIns="0" tIns="0" rIns="0" bIns="0"/>
          <a:lstStyle>
            <a:lvl1pPr>
              <a:defRPr>
                <a:solidFill>
                  <a:schemeClr val="tx2"/>
                </a:solidFill>
                <a:latin typeface="Arial" panose="020B0604020202020204" pitchFamily="34" charset="0"/>
                <a:cs typeface="Arial" panose="020B0604020202020204" pitchFamily="34" charset="0"/>
              </a:defRPr>
            </a:lvl1pPr>
            <a:lvl2pPr>
              <a:defRPr>
                <a:solidFill>
                  <a:schemeClr val="tx2"/>
                </a:solidFill>
                <a:latin typeface="Arial" panose="020B0604020202020204" pitchFamily="34" charset="0"/>
                <a:cs typeface="Arial" panose="020B0604020202020204" pitchFamily="34" charset="0"/>
              </a:defRPr>
            </a:lvl2pPr>
            <a:lvl3pPr>
              <a:defRPr>
                <a:solidFill>
                  <a:schemeClr val="tx2"/>
                </a:solidFill>
                <a:latin typeface="Arial" panose="020B0604020202020204" pitchFamily="34" charset="0"/>
                <a:cs typeface="Arial" panose="020B0604020202020204" pitchFamily="34" charset="0"/>
              </a:defRPr>
            </a:lvl3pPr>
            <a:lvl4pPr>
              <a:defRPr>
                <a:solidFill>
                  <a:schemeClr val="tx2"/>
                </a:solidFill>
                <a:latin typeface="Arial" panose="020B0604020202020204" pitchFamily="34" charset="0"/>
                <a:cs typeface="Arial" panose="020B0604020202020204" pitchFamily="34" charset="0"/>
              </a:defRPr>
            </a:lvl4pPr>
            <a:lvl5pPr>
              <a:defRPr>
                <a:solidFill>
                  <a:schemeClr val="tx2"/>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68718628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68" userDrawn="1">
          <p15:clr>
            <a:srgbClr val="FBAE40"/>
          </p15:clr>
        </p15:guide>
        <p15:guide id="2" pos="3840" userDrawn="1">
          <p15:clr>
            <a:srgbClr val="FBAE40"/>
          </p15:clr>
        </p15:guide>
        <p15:guide id="3" pos="3672" userDrawn="1">
          <p15:clr>
            <a:srgbClr val="FBAE40"/>
          </p15:clr>
        </p15:guide>
        <p15:guide id="4" pos="4008" userDrawn="1">
          <p15:clr>
            <a:srgbClr val="FBAE40"/>
          </p15:clr>
        </p15:guide>
        <p15:guide id="5" pos="216" userDrawn="1">
          <p15:clr>
            <a:srgbClr val="FBAE40"/>
          </p15:clr>
        </p15:guide>
        <p15:guide id="6" pos="7464" userDrawn="1">
          <p15:clr>
            <a:srgbClr val="FBAE40"/>
          </p15:clr>
        </p15:guide>
        <p15:guide id="7" orient="horz" pos="4152" userDrawn="1">
          <p15:clr>
            <a:srgbClr val="FBAE40"/>
          </p15:clr>
        </p15:guide>
        <p15:guide id="8" orient="horz" pos="4008" userDrawn="1">
          <p15:clr>
            <a:srgbClr val="FBAE40"/>
          </p15:clr>
        </p15:guide>
        <p15:guide id="9" orient="horz" pos="3864" userDrawn="1">
          <p15:clr>
            <a:srgbClr val="FBAE40"/>
          </p15:clr>
        </p15:guide>
        <p15:guide id="10" orient="horz" pos="1104" userDrawn="1">
          <p15:clr>
            <a:srgbClr val="FBAE40"/>
          </p15:clr>
        </p15:guide>
        <p15:guide id="11" orient="horz" pos="9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16" name="_L8R3048.JPG" descr="/Volumes/CLIENTS/Simpson Strong-Tie/12SST041_specifier presentation/+from SST/12.04.12/ToFunction/_L8R3048.JPG"/>
          <p:cNvPicPr>
            <a:picLocks/>
          </p:cNvPicPr>
          <p:nvPr userDrawn="1"/>
        </p:nvPicPr>
        <p:blipFill rotWithShape="1">
          <a:blip r:embed="rId3" r:link="rId5">
            <a:extLst>
              <a:ext uri="{BEBA8EAE-BF5A-486C-A8C5-ECC9F3942E4B}">
                <a14:imgProps xmlns:a14="http://schemas.microsoft.com/office/drawing/2010/main">
                  <a14:imgLayer r:embed="rId4">
                    <a14:imgEffect>
                      <a14:brightnessContrast bright="20000"/>
                    </a14:imgEffect>
                  </a14:imgLayer>
                </a14:imgProps>
              </a:ext>
            </a:extLst>
          </a:blip>
          <a:srcRect l="2426" t="49080" r="2403" b="48939"/>
          <a:stretch/>
        </p:blipFill>
        <p:spPr>
          <a:xfrm>
            <a:off x="0" y="938148"/>
            <a:ext cx="12192000" cy="305312"/>
          </a:xfrm>
          <a:prstGeom prst="rect">
            <a:avLst/>
          </a:prstGeom>
          <a:effectLst>
            <a:outerShdw blurRad="50800" dist="38100" dir="5400000" algn="t" rotWithShape="0">
              <a:prstClr val="black">
                <a:alpha val="40000"/>
              </a:prstClr>
            </a:outerShdw>
          </a:effectLst>
        </p:spPr>
      </p:pic>
      <p:sp>
        <p:nvSpPr>
          <p:cNvPr id="19" name="Rectangle 18"/>
          <p:cNvSpPr/>
          <p:nvPr userDrawn="1"/>
        </p:nvSpPr>
        <p:spPr>
          <a:xfrm>
            <a:off x="0" y="2"/>
            <a:ext cx="12192000" cy="1022349"/>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56029" y="162730"/>
            <a:ext cx="10182225" cy="696888"/>
          </a:xfrm>
        </p:spPr>
        <p:txBody>
          <a:bodyPr lIns="0" tIns="0" rIns="0" bIns="0">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42900" y="1330036"/>
            <a:ext cx="11506200" cy="4804063"/>
          </a:xfrm>
        </p:spPr>
        <p:txBody>
          <a:bodyPr lIns="0" tIns="0" rIns="0" bIns="0"/>
          <a:lstStyle>
            <a:lvl1pPr>
              <a:defRPr>
                <a:solidFill>
                  <a:schemeClr val="tx2"/>
                </a:solidFill>
                <a:latin typeface="Arial" panose="020B0604020202020204" pitchFamily="34" charset="0"/>
                <a:cs typeface="Arial" panose="020B0604020202020204" pitchFamily="34" charset="0"/>
              </a:defRPr>
            </a:lvl1pPr>
            <a:lvl2pPr>
              <a:defRPr>
                <a:solidFill>
                  <a:schemeClr val="tx2"/>
                </a:solidFill>
                <a:latin typeface="Arial" panose="020B0604020202020204" pitchFamily="34" charset="0"/>
                <a:cs typeface="Arial" panose="020B0604020202020204" pitchFamily="34" charset="0"/>
              </a:defRPr>
            </a:lvl2pPr>
            <a:lvl3pPr>
              <a:defRPr>
                <a:solidFill>
                  <a:schemeClr val="tx2"/>
                </a:solidFill>
                <a:latin typeface="Arial" panose="020B0604020202020204" pitchFamily="34" charset="0"/>
                <a:cs typeface="Arial" panose="020B0604020202020204" pitchFamily="34" charset="0"/>
              </a:defRPr>
            </a:lvl3pPr>
            <a:lvl4pPr>
              <a:defRPr>
                <a:solidFill>
                  <a:schemeClr val="tx2"/>
                </a:solidFill>
                <a:latin typeface="Arial" panose="020B0604020202020204" pitchFamily="34" charset="0"/>
                <a:cs typeface="Arial" panose="020B0604020202020204" pitchFamily="34" charset="0"/>
              </a:defRPr>
            </a:lvl4pPr>
            <a:lvl5pPr>
              <a:defRPr>
                <a:solidFill>
                  <a:schemeClr val="tx2"/>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238612803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68" userDrawn="1">
          <p15:clr>
            <a:srgbClr val="FBAE40"/>
          </p15:clr>
        </p15:guide>
        <p15:guide id="2" pos="3840" userDrawn="1">
          <p15:clr>
            <a:srgbClr val="FBAE40"/>
          </p15:clr>
        </p15:guide>
        <p15:guide id="3" pos="3672" userDrawn="1">
          <p15:clr>
            <a:srgbClr val="FBAE40"/>
          </p15:clr>
        </p15:guide>
        <p15:guide id="4" pos="4008" userDrawn="1">
          <p15:clr>
            <a:srgbClr val="FBAE40"/>
          </p15:clr>
        </p15:guide>
        <p15:guide id="5" pos="216" userDrawn="1">
          <p15:clr>
            <a:srgbClr val="FBAE40"/>
          </p15:clr>
        </p15:guide>
        <p15:guide id="6" pos="7464" userDrawn="1">
          <p15:clr>
            <a:srgbClr val="FBAE40"/>
          </p15:clr>
        </p15:guide>
        <p15:guide id="7" orient="horz" pos="4152" userDrawn="1">
          <p15:clr>
            <a:srgbClr val="FBAE40"/>
          </p15:clr>
        </p15:guide>
        <p15:guide id="8" orient="horz" pos="4008" userDrawn="1">
          <p15:clr>
            <a:srgbClr val="FBAE40"/>
          </p15:clr>
        </p15:guide>
        <p15:guide id="9" orient="horz" pos="3864" userDrawn="1">
          <p15:clr>
            <a:srgbClr val="FBAE40"/>
          </p15:clr>
        </p15:guide>
        <p15:guide id="10" orient="horz" pos="1104" userDrawn="1">
          <p15:clr>
            <a:srgbClr val="FBAE40"/>
          </p15:clr>
        </p15:guide>
        <p15:guide id="11" orient="horz" pos="9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7"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22350"/>
            <a:ext cx="4572000" cy="537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D6CC2FB9-015A-4496-8F30-498BB6F703DA}" type="datetimeFigureOut">
              <a:rPr lang="en-US" smtClean="0"/>
              <a:pPr/>
              <a:t>9/27/2018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5B8D1D-8BCE-4F44-A842-4226E78EA178}" type="slidenum">
              <a:rPr lang="en-US" smtClean="0"/>
              <a:pPr/>
              <a:t>‹#›</a:t>
            </a:fld>
            <a:endParaRPr lang="en-US"/>
          </a:p>
        </p:txBody>
      </p:sp>
      <p:sp>
        <p:nvSpPr>
          <p:cNvPr id="123" name="Rectangle 122"/>
          <p:cNvSpPr/>
          <p:nvPr userDrawn="1"/>
        </p:nvSpPr>
        <p:spPr>
          <a:xfrm rot="16200000">
            <a:off x="-339635" y="1346289"/>
            <a:ext cx="5235577" cy="4587695"/>
          </a:xfrm>
          <a:prstGeom prst="rect">
            <a:avLst/>
          </a:prstGeom>
          <a:gradFill>
            <a:gsLst>
              <a:gs pos="0">
                <a:srgbClr val="FFFFFF">
                  <a:alpha val="0"/>
                </a:srgbClr>
              </a:gs>
              <a:gs pos="100000">
                <a:schemeClr val="bg2"/>
              </a:gs>
              <a:gs pos="9700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p:cNvGrpSpPr/>
          <p:nvPr userDrawn="1"/>
        </p:nvGrpSpPr>
        <p:grpSpPr>
          <a:xfrm>
            <a:off x="0" y="6160829"/>
            <a:ext cx="12192000" cy="697324"/>
            <a:chOff x="0" y="6160829"/>
            <a:chExt cx="12192000" cy="697324"/>
          </a:xfrm>
        </p:grpSpPr>
        <p:sp>
          <p:nvSpPr>
            <p:cNvPr id="9" name="Rectangle 8"/>
            <p:cNvSpPr/>
            <p:nvPr userDrawn="1"/>
          </p:nvSpPr>
          <p:spPr>
            <a:xfrm>
              <a:off x="0" y="6165908"/>
              <a:ext cx="12192000" cy="692092"/>
            </a:xfrm>
            <a:prstGeom prst="rect">
              <a:avLst/>
            </a:prstGeom>
            <a:solidFill>
              <a:srgbClr val="C7C8CA"/>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cxnSp>
          <p:nvCxnSpPr>
            <p:cNvPr id="10" name="Straight Connector 9"/>
            <p:cNvCxnSpPr/>
            <p:nvPr userDrawn="1"/>
          </p:nvCxnSpPr>
          <p:spPr>
            <a:xfrm>
              <a:off x="0" y="62579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0" y="638175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0" y="650557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0" y="662940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0" y="67532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6096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15240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7239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83820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9525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10668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11811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12954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14097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24384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6383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752600" y="616436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8669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19812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20955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22098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23241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33526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25525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2666892"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27811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28954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30097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31240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32383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42638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34637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357805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36923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38066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39209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40352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41495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51782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4378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44924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4606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4721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48353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9496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5063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60926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52925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5406850" y="6160829"/>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55211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56354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57497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58640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59783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7007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6206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63212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64355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65498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664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7784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6892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79214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71213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7235650"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73499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74642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75785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76928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78071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88375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8037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81517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8266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380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494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608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7232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9751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9518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90661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9180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92947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9409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9523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9637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106680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9867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99822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10096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10210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10325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10439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105537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11582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107823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108966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11010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111252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11239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11353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11468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116916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11805976"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119202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120345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121488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401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1544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268705"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3830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4973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grpSp>
      <p:sp>
        <p:nvSpPr>
          <p:cNvPr id="122" name="Rectangle 121"/>
          <p:cNvSpPr/>
          <p:nvPr userDrawn="1"/>
        </p:nvSpPr>
        <p:spPr>
          <a:xfrm>
            <a:off x="0" y="2"/>
            <a:ext cx="12192000" cy="1022349"/>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Title 1"/>
          <p:cNvSpPr>
            <a:spLocks noGrp="1"/>
          </p:cNvSpPr>
          <p:nvPr>
            <p:ph type="title" hasCustomPrompt="1"/>
          </p:nvPr>
        </p:nvSpPr>
        <p:spPr>
          <a:xfrm>
            <a:off x="6869452" y="2185631"/>
            <a:ext cx="4822224" cy="696888"/>
          </a:xfrm>
        </p:spPr>
        <p:txBody>
          <a:bodyPr lIns="0" tIns="0" rIns="0" bIns="0">
            <a:normAutofit/>
          </a:bodyPr>
          <a:lstStyle>
            <a:lvl1pPr algn="r">
              <a:lnSpc>
                <a:spcPct val="100000"/>
              </a:lnSpc>
              <a:defRPr sz="2800" b="0">
                <a:latin typeface="Arial Black" panose="020B0A04020102020204" pitchFamily="34" charset="0"/>
                <a:cs typeface="Arial" panose="020B0604020202020204" pitchFamily="34" charset="0"/>
              </a:defRPr>
            </a:lvl1pPr>
          </a:lstStyle>
          <a:p>
            <a:r>
              <a:rPr lang="en-US" dirty="0" smtClean="0"/>
              <a:t>XXXXX</a:t>
            </a:r>
            <a:endParaRPr lang="en-US" dirty="0"/>
          </a:p>
        </p:txBody>
      </p:sp>
    </p:spTree>
    <p:custDataLst>
      <p:tags r:id="rId1"/>
    </p:custDataLst>
    <p:extLst>
      <p:ext uri="{BB962C8B-B14F-4D97-AF65-F5344CB8AC3E}">
        <p14:creationId xmlns:p14="http://schemas.microsoft.com/office/powerpoint/2010/main" val="27911721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ard Content">
    <p:spTree>
      <p:nvGrpSpPr>
        <p:cNvPr id="1" name=""/>
        <p:cNvGrpSpPr/>
        <p:nvPr/>
      </p:nvGrpSpPr>
      <p:grpSpPr>
        <a:xfrm>
          <a:off x="0" y="0"/>
          <a:ext cx="0" cy="0"/>
          <a:chOff x="0" y="0"/>
          <a:chExt cx="0" cy="0"/>
        </a:xfrm>
      </p:grpSpPr>
      <p:sp>
        <p:nvSpPr>
          <p:cNvPr id="2" name="Title 1"/>
          <p:cNvSpPr>
            <a:spLocks noGrp="1"/>
          </p:cNvSpPr>
          <p:nvPr>
            <p:ph type="title"/>
          </p:nvPr>
        </p:nvSpPr>
        <p:spPr>
          <a:xfrm>
            <a:off x="1666878" y="266701"/>
            <a:ext cx="10182225" cy="696888"/>
          </a:xfrm>
        </p:spPr>
        <p:txBody>
          <a:bodyPr lIns="0" tIns="0" rIns="0" bIns="0">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12" name="Rectangle 11"/>
          <p:cNvSpPr/>
          <p:nvPr userDrawn="1"/>
        </p:nvSpPr>
        <p:spPr>
          <a:xfrm>
            <a:off x="0" y="6353179"/>
            <a:ext cx="12192000" cy="504825"/>
          </a:xfrm>
          <a:prstGeom prst="rect">
            <a:avLst/>
          </a:prstGeom>
          <a:solidFill>
            <a:schemeClr val="bg1"/>
          </a:solidFill>
          <a:ln>
            <a:noFill/>
          </a:ln>
          <a:effectLst>
            <a:outerShdw blurRad="76200" dist="38100" dir="16200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userDrawn="1"/>
        </p:nvSpPr>
        <p:spPr>
          <a:xfrm>
            <a:off x="0" y="1371599"/>
            <a:ext cx="12192000" cy="168276"/>
          </a:xfrm>
          <a:prstGeom prst="rect">
            <a:avLst/>
          </a:prstGeom>
          <a:solidFill>
            <a:schemeClr val="bg1"/>
          </a:solidFill>
          <a:ln>
            <a:noFill/>
          </a:ln>
          <a:effectLst>
            <a:outerShdw blurRad="762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2" y="1176535"/>
            <a:ext cx="8591551" cy="129970"/>
          </a:xfrm>
          <a:prstGeom prst="rect">
            <a:avLst/>
          </a:prstGeom>
          <a:solidFill>
            <a:srgbClr val="F47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11113171" y="1176536"/>
            <a:ext cx="1078831" cy="120316"/>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userDrawn="1"/>
        </p:nvSpPr>
        <p:spPr>
          <a:xfrm>
            <a:off x="8591549" y="1064621"/>
            <a:ext cx="2521619" cy="338554"/>
          </a:xfrm>
          <a:prstGeom prst="rect">
            <a:avLst/>
          </a:prstGeom>
          <a:noFill/>
        </p:spPr>
        <p:txBody>
          <a:bodyPr wrap="square" rtlCol="0">
            <a:spAutoFit/>
          </a:bodyPr>
          <a:lstStyle/>
          <a:p>
            <a:pPr algn="ctr"/>
            <a:r>
              <a:rPr lang="en-US" sz="1600" spc="30" baseline="0" dirty="0" smtClean="0">
                <a:solidFill>
                  <a:srgbClr val="F47129"/>
                </a:solidFill>
                <a:latin typeface="+mj-lt"/>
                <a:cs typeface="Arial" panose="020B0604020202020204" pitchFamily="34" charset="0"/>
              </a:rPr>
              <a:t>Repair. Protect. Strengthen.</a:t>
            </a:r>
            <a:endParaRPr lang="en-US" sz="1600" spc="30" baseline="0" dirty="0">
              <a:solidFill>
                <a:srgbClr val="F47129"/>
              </a:solidFill>
              <a:latin typeface="+mj-lt"/>
              <a:cs typeface="Arial" panose="020B0604020202020204" pitchFamily="34" charset="0"/>
            </a:endParaRPr>
          </a:p>
        </p:txBody>
      </p:sp>
      <p:pic>
        <p:nvPicPr>
          <p:cNvPr id="14" name="Picture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6758" r="18805"/>
          <a:stretch/>
        </p:blipFill>
        <p:spPr>
          <a:xfrm>
            <a:off x="0" y="1455737"/>
            <a:ext cx="12192000" cy="5004694"/>
          </a:xfrm>
          <a:prstGeom prst="rect">
            <a:avLst/>
          </a:prstGeom>
        </p:spPr>
      </p:pic>
      <p:grpSp>
        <p:nvGrpSpPr>
          <p:cNvPr id="18" name="Group 17"/>
          <p:cNvGrpSpPr/>
          <p:nvPr userDrawn="1"/>
        </p:nvGrpSpPr>
        <p:grpSpPr>
          <a:xfrm>
            <a:off x="0" y="6160829"/>
            <a:ext cx="12192000" cy="697324"/>
            <a:chOff x="0" y="6160829"/>
            <a:chExt cx="12192000" cy="697324"/>
          </a:xfrm>
        </p:grpSpPr>
        <p:sp>
          <p:nvSpPr>
            <p:cNvPr id="21" name="Rectangle 20"/>
            <p:cNvSpPr/>
            <p:nvPr userDrawn="1"/>
          </p:nvSpPr>
          <p:spPr>
            <a:xfrm>
              <a:off x="0" y="6165908"/>
              <a:ext cx="12192000" cy="692092"/>
            </a:xfrm>
            <a:prstGeom prst="rect">
              <a:avLst/>
            </a:prstGeom>
            <a:solidFill>
              <a:srgbClr val="C7C8CA"/>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cxnSp>
          <p:nvCxnSpPr>
            <p:cNvPr id="22" name="Straight Connector 21"/>
            <p:cNvCxnSpPr/>
            <p:nvPr userDrawn="1"/>
          </p:nvCxnSpPr>
          <p:spPr>
            <a:xfrm>
              <a:off x="0" y="62579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0" y="638175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0" y="650557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0" y="662940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0" y="67532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6096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15240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7239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83820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9525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0668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11811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12954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14097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24384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16383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1752600" y="616436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18669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19812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20955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22098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23241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33526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25525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2666892"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27811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28954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30097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31240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32383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42638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34637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357805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36923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38066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39209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40352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41495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51782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4378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44924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4606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4721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48353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49496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5063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60926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52925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5406850" y="6160829"/>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55211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56354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57497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58640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59783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7007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6206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63212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64355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65498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6664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67784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6892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79214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71213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7235650"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73499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74642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75785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76928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78071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8375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037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81517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8266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8380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8494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8608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87232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9751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89518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90661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9180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92947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9409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9523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9637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106680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9867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99822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10096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10210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10325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10439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105537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11582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107823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108966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11010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111252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11239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11353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11468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116916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11805976"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userDrawn="1"/>
          </p:nvCxnSpPr>
          <p:spPr>
            <a:xfrm>
              <a:off x="119202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userDrawn="1"/>
          </p:nvCxnSpPr>
          <p:spPr>
            <a:xfrm>
              <a:off x="120345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userDrawn="1"/>
          </p:nvCxnSpPr>
          <p:spPr>
            <a:xfrm>
              <a:off x="121488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userDrawn="1"/>
          </p:nvCxnSpPr>
          <p:spPr>
            <a:xfrm>
              <a:off x="401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userDrawn="1"/>
          </p:nvCxnSpPr>
          <p:spPr>
            <a:xfrm>
              <a:off x="1544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userDrawn="1"/>
          </p:nvCxnSpPr>
          <p:spPr>
            <a:xfrm>
              <a:off x="268705"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userDrawn="1"/>
          </p:nvCxnSpPr>
          <p:spPr>
            <a:xfrm>
              <a:off x="3830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userDrawn="1"/>
          </p:nvCxnSpPr>
          <p:spPr>
            <a:xfrm>
              <a:off x="4973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84317382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68">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152">
          <p15:clr>
            <a:srgbClr val="FBAE40"/>
          </p15:clr>
        </p15:guide>
        <p15:guide id="8" orient="horz" pos="4008">
          <p15:clr>
            <a:srgbClr val="FBAE40"/>
          </p15:clr>
        </p15:guide>
        <p15:guide id="9" orient="horz" pos="3864">
          <p15:clr>
            <a:srgbClr val="FBAE40"/>
          </p15:clr>
        </p15:guide>
        <p15:guide id="10" orient="horz" pos="1104">
          <p15:clr>
            <a:srgbClr val="FBAE40"/>
          </p15:clr>
        </p15:guide>
        <p15:guide id="11" orient="horz" pos="9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CC2FB9-015A-4496-8F30-498BB6F703DA}" type="datetimeFigureOut">
              <a:rPr lang="en-US" smtClean="0"/>
              <a:t>9/27/2018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5B8D1D-8BCE-4F44-A842-4226E78EA178}" type="slidenum">
              <a:rPr lang="en-US" smtClean="0"/>
              <a:t>‹#›</a:t>
            </a:fld>
            <a:endParaRPr lang="en-US"/>
          </a:p>
        </p:txBody>
      </p:sp>
    </p:spTree>
    <p:custDataLst>
      <p:tags r:id="rId1"/>
    </p:custDataLst>
    <p:extLst>
      <p:ext uri="{BB962C8B-B14F-4D97-AF65-F5344CB8AC3E}">
        <p14:creationId xmlns:p14="http://schemas.microsoft.com/office/powerpoint/2010/main" val="2612520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6CC2FB9-015A-4496-8F30-498BB6F703DA}" type="datetimeFigureOut">
              <a:rPr lang="en-US" smtClean="0"/>
              <a:t>9/27/2018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5B8D1D-8BCE-4F44-A842-4226E78EA178}" type="slidenum">
              <a:rPr lang="en-US" smtClean="0"/>
              <a:t>‹#›</a:t>
            </a:fld>
            <a:endParaRPr lang="en-US"/>
          </a:p>
        </p:txBody>
      </p:sp>
    </p:spTree>
    <p:extLst>
      <p:ext uri="{BB962C8B-B14F-4D97-AF65-F5344CB8AC3E}">
        <p14:creationId xmlns:p14="http://schemas.microsoft.com/office/powerpoint/2010/main" val="28130106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6CC2FB9-015A-4496-8F30-498BB6F703DA}" type="datetimeFigureOut">
              <a:rPr lang="en-US" smtClean="0"/>
              <a:t>9/27/2018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5B8D1D-8BCE-4F44-A842-4226E78EA178}" type="slidenum">
              <a:rPr lang="en-US" smtClean="0"/>
              <a:t>‹#›</a:t>
            </a:fld>
            <a:endParaRPr lang="en-US"/>
          </a:p>
        </p:txBody>
      </p:sp>
    </p:spTree>
    <p:extLst>
      <p:ext uri="{BB962C8B-B14F-4D97-AF65-F5344CB8AC3E}">
        <p14:creationId xmlns:p14="http://schemas.microsoft.com/office/powerpoint/2010/main" val="3147326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D6CC2FB9-015A-4496-8F30-498BB6F703DA}" type="datetimeFigureOut">
              <a:rPr lang="en-US" smtClean="0"/>
              <a:pPr/>
              <a:t>9/27/2018</a:t>
            </a:fld>
            <a:endParaRPr 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C35B8D1D-8BCE-4F44-A842-4226E78EA178}" type="slidenum">
              <a:rPr lang="en-US" smtClean="0"/>
              <a:pPr/>
              <a:t>‹#›</a:t>
            </a:fld>
            <a:endParaRPr lang="en-US"/>
          </a:p>
        </p:txBody>
      </p:sp>
    </p:spTree>
    <p:custDataLst>
      <p:tags r:id="rId20"/>
    </p:custDataLst>
    <p:extLst>
      <p:ext uri="{BB962C8B-B14F-4D97-AF65-F5344CB8AC3E}">
        <p14:creationId xmlns:p14="http://schemas.microsoft.com/office/powerpoint/2010/main" val="4092663703"/>
      </p:ext>
    </p:extLst>
  </p:cSld>
  <p:clrMap bg1="lt1" tx1="dk1" bg2="lt2" tx2="dk2" accent1="accent1" accent2="accent2" accent3="accent3" accent4="accent4" accent5="accent5" accent6="accent6" hlink="hlink" folHlink="folHlink"/>
  <p:sldLayoutIdLst>
    <p:sldLayoutId id="2147483673" r:id="rId1"/>
    <p:sldLayoutId id="2147483695" r:id="rId2"/>
    <p:sldLayoutId id="2147483674" r:id="rId3"/>
    <p:sldLayoutId id="2147483694" r:id="rId4"/>
    <p:sldLayoutId id="2147483692" r:id="rId5"/>
    <p:sldLayoutId id="2147483691" r:id="rId6"/>
    <p:sldLayoutId id="2147483684"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93" r:id="rId16"/>
    <p:sldLayoutId id="2147483696" r:id="rId17"/>
    <p:sldLayoutId id="2147483697" r:id="rId1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24.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notesSlide" Target="../notesSlides/notesSlide12.xml"/><Relationship Id="rId7" Type="http://schemas.openxmlformats.org/officeDocument/2006/relationships/image" Target="../media/image17.jpeg"/><Relationship Id="rId2" Type="http://schemas.openxmlformats.org/officeDocument/2006/relationships/slideLayout" Target="../slideLayouts/slideLayout3.xml"/><Relationship Id="rId1" Type="http://schemas.openxmlformats.org/officeDocument/2006/relationships/tags" Target="../tags/tag26.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27.xml"/><Relationship Id="rId5" Type="http://schemas.openxmlformats.org/officeDocument/2006/relationships/image" Target="../media/image20.jpe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29.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3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31.xml"/><Relationship Id="rId6" Type="http://schemas.openxmlformats.org/officeDocument/2006/relationships/image" Target="../media/image20.jpeg"/><Relationship Id="rId5" Type="http://schemas.openxmlformats.org/officeDocument/2006/relationships/image" Target="../media/image23.pn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32.xml"/><Relationship Id="rId5" Type="http://schemas.openxmlformats.org/officeDocument/2006/relationships/image" Target="../media/image27.pn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7.w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33.xml"/><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34.xml"/><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3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24.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notesSlide" Target="../notesSlides/notesSlide23.xml"/><Relationship Id="rId7" Type="http://schemas.openxmlformats.org/officeDocument/2006/relationships/image" Target="../media/image38.jpeg"/><Relationship Id="rId2" Type="http://schemas.openxmlformats.org/officeDocument/2006/relationships/slideLayout" Target="../slideLayouts/slideLayout4.xml"/><Relationship Id="rId1" Type="http://schemas.openxmlformats.org/officeDocument/2006/relationships/tags" Target="../tags/tag37.xml"/><Relationship Id="rId6" Type="http://schemas.openxmlformats.org/officeDocument/2006/relationships/image" Target="../media/image37.jpe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jpeg"/><Relationship Id="rId9" Type="http://schemas.openxmlformats.org/officeDocument/2006/relationships/image" Target="../media/image40.jpeg"/></Relationships>
</file>

<file path=ppt/slides/_rels/slide25.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notesSlide" Target="../notesSlides/notesSlide24.xml"/><Relationship Id="rId7" Type="http://schemas.openxmlformats.org/officeDocument/2006/relationships/image" Target="../media/image38.jpeg"/><Relationship Id="rId12" Type="http://schemas.openxmlformats.org/officeDocument/2006/relationships/image" Target="../media/image44.jpeg"/><Relationship Id="rId2" Type="http://schemas.openxmlformats.org/officeDocument/2006/relationships/slideLayout" Target="../slideLayouts/slideLayout4.xml"/><Relationship Id="rId1" Type="http://schemas.openxmlformats.org/officeDocument/2006/relationships/tags" Target="../tags/tag38.xml"/><Relationship Id="rId6" Type="http://schemas.openxmlformats.org/officeDocument/2006/relationships/image" Target="../media/image37.jpeg"/><Relationship Id="rId11" Type="http://schemas.openxmlformats.org/officeDocument/2006/relationships/image" Target="../media/image43.png"/><Relationship Id="rId5" Type="http://schemas.openxmlformats.org/officeDocument/2006/relationships/image" Target="../media/image36.png"/><Relationship Id="rId10" Type="http://schemas.openxmlformats.org/officeDocument/2006/relationships/image" Target="../media/image42.png"/><Relationship Id="rId4" Type="http://schemas.openxmlformats.org/officeDocument/2006/relationships/image" Target="../media/image35.jpeg"/><Relationship Id="rId9"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3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40.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4.xml"/><Relationship Id="rId1" Type="http://schemas.openxmlformats.org/officeDocument/2006/relationships/tags" Target="../tags/tag41.xml"/><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43.xml"/><Relationship Id="rId5" Type="http://schemas.openxmlformats.org/officeDocument/2006/relationships/image" Target="../media/image51.jpeg"/><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44.xml"/><Relationship Id="rId4" Type="http://schemas.openxmlformats.org/officeDocument/2006/relationships/image" Target="../media/image52.jpeg"/></Relationships>
</file>

<file path=ppt/slides/_rels/slide32.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png"/><Relationship Id="rId3" Type="http://schemas.openxmlformats.org/officeDocument/2006/relationships/notesSlide" Target="../notesSlides/notesSlide30.xml"/><Relationship Id="rId7" Type="http://schemas.openxmlformats.org/officeDocument/2006/relationships/image" Target="../media/image56.png"/><Relationship Id="rId12" Type="http://schemas.openxmlformats.org/officeDocument/2006/relationships/image" Target="../media/image61.png"/><Relationship Id="rId2" Type="http://schemas.openxmlformats.org/officeDocument/2006/relationships/slideLayout" Target="../slideLayouts/slideLayout4.xml"/><Relationship Id="rId1" Type="http://schemas.openxmlformats.org/officeDocument/2006/relationships/tags" Target="../tags/tag45.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 Id="rId14" Type="http://schemas.openxmlformats.org/officeDocument/2006/relationships/image" Target="../media/image23.png"/></Relationships>
</file>

<file path=ppt/slides/_rels/slide33.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notesSlide" Target="../notesSlides/notesSlide31.xml"/><Relationship Id="rId7" Type="http://schemas.openxmlformats.org/officeDocument/2006/relationships/image" Target="../media/image65.png"/><Relationship Id="rId2" Type="http://schemas.openxmlformats.org/officeDocument/2006/relationships/slideLayout" Target="../slideLayouts/slideLayout4.xml"/><Relationship Id="rId1" Type="http://schemas.openxmlformats.org/officeDocument/2006/relationships/tags" Target="../tags/tag46.xml"/><Relationship Id="rId6" Type="http://schemas.openxmlformats.org/officeDocument/2006/relationships/image" Target="../media/image64.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23.png"/><Relationship Id="rId9"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47.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4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49.xml"/><Relationship Id="rId4" Type="http://schemas.openxmlformats.org/officeDocument/2006/relationships/image" Target="../media/image6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70.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51.xml"/><Relationship Id="rId6" Type="http://schemas.openxmlformats.org/officeDocument/2006/relationships/image" Target="../media/image23.png"/><Relationship Id="rId5" Type="http://schemas.openxmlformats.org/officeDocument/2006/relationships/image" Target="../media/image72.png"/><Relationship Id="rId4" Type="http://schemas.openxmlformats.org/officeDocument/2006/relationships/image" Target="../media/image7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52.xml"/><Relationship Id="rId5" Type="http://schemas.openxmlformats.org/officeDocument/2006/relationships/image" Target="../media/image52.jpeg"/><Relationship Id="rId4" Type="http://schemas.openxmlformats.org/officeDocument/2006/relationships/image" Target="../media/image7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41.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notesSlide" Target="../notesSlides/notesSlide39.xml"/><Relationship Id="rId7" Type="http://schemas.openxmlformats.org/officeDocument/2006/relationships/image" Target="../media/image38.jpeg"/><Relationship Id="rId2" Type="http://schemas.openxmlformats.org/officeDocument/2006/relationships/slideLayout" Target="../slideLayouts/slideLayout4.xml"/><Relationship Id="rId1" Type="http://schemas.openxmlformats.org/officeDocument/2006/relationships/tags" Target="../tags/tag54.xml"/><Relationship Id="rId6" Type="http://schemas.openxmlformats.org/officeDocument/2006/relationships/image" Target="../media/image37.jpe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jpeg"/><Relationship Id="rId9" Type="http://schemas.openxmlformats.org/officeDocument/2006/relationships/image" Target="../media/image40.jpeg"/></Relationships>
</file>

<file path=ppt/slides/_rels/slide42.xml.rels><?xml version="1.0" encoding="UTF-8" standalone="yes"?>
<Relationships xmlns="http://schemas.openxmlformats.org/package/2006/relationships"><Relationship Id="rId8" Type="http://schemas.openxmlformats.org/officeDocument/2006/relationships/image" Target="../media/image40.jpeg"/><Relationship Id="rId13" Type="http://schemas.openxmlformats.org/officeDocument/2006/relationships/image" Target="../media/image73.png"/><Relationship Id="rId3" Type="http://schemas.openxmlformats.org/officeDocument/2006/relationships/notesSlide" Target="../notesSlides/notesSlide40.xml"/><Relationship Id="rId7" Type="http://schemas.openxmlformats.org/officeDocument/2006/relationships/image" Target="../media/image38.jpeg"/><Relationship Id="rId12" Type="http://schemas.openxmlformats.org/officeDocument/2006/relationships/image" Target="../media/image44.jpeg"/><Relationship Id="rId2" Type="http://schemas.openxmlformats.org/officeDocument/2006/relationships/slideLayout" Target="../slideLayouts/slideLayout4.xml"/><Relationship Id="rId1" Type="http://schemas.openxmlformats.org/officeDocument/2006/relationships/tags" Target="../tags/tag55.xml"/><Relationship Id="rId6" Type="http://schemas.openxmlformats.org/officeDocument/2006/relationships/image" Target="../media/image37.jpeg"/><Relationship Id="rId11" Type="http://schemas.openxmlformats.org/officeDocument/2006/relationships/image" Target="../media/image43.png"/><Relationship Id="rId5" Type="http://schemas.openxmlformats.org/officeDocument/2006/relationships/image" Target="../media/image36.png"/><Relationship Id="rId10" Type="http://schemas.openxmlformats.org/officeDocument/2006/relationships/image" Target="../media/image42.png"/><Relationship Id="rId4" Type="http://schemas.openxmlformats.org/officeDocument/2006/relationships/image" Target="../media/image35.jpeg"/><Relationship Id="rId9" Type="http://schemas.openxmlformats.org/officeDocument/2006/relationships/image" Target="../media/image41.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5.xml"/><Relationship Id="rId1" Type="http://schemas.openxmlformats.org/officeDocument/2006/relationships/tags" Target="../tags/tag5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57.xml"/><Relationship Id="rId4" Type="http://schemas.openxmlformats.org/officeDocument/2006/relationships/image" Target="../media/image74.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tags" Target="../tags/tag5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tags" Target="../tags/tag59.xml"/><Relationship Id="rId4" Type="http://schemas.openxmlformats.org/officeDocument/2006/relationships/image" Target="../media/image7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tags" Target="../tags/tag6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9.emf"/><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10.jpe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20.xml"/><Relationship Id="rId4" Type="http://schemas.openxmlformats.org/officeDocument/2006/relationships/hyperlink" Target="http://www.strongtie.com/workshops"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609600"/>
            <a:ext cx="11506200" cy="6248400"/>
          </a:xfrm>
        </p:spPr>
        <p:txBody>
          <a:bodyPr/>
          <a:lstStyle/>
          <a:p>
            <a:pPr marL="0" indent="0">
              <a:buNone/>
            </a:pPr>
            <a:r>
              <a:rPr lang="en-US" sz="5400" dirty="0" smtClean="0">
                <a:solidFill>
                  <a:srgbClr val="FF0000"/>
                </a:solidFill>
              </a:rPr>
              <a:t>PLEASE READ </a:t>
            </a:r>
            <a:endParaRPr lang="en-US" dirty="0"/>
          </a:p>
          <a:p>
            <a:pPr marL="0" indent="0">
              <a:buNone/>
            </a:pPr>
            <a:r>
              <a:rPr lang="en-US" dirty="0" smtClean="0"/>
              <a:t>Dear Instructor, </a:t>
            </a:r>
            <a:br>
              <a:rPr lang="en-US" dirty="0" smtClean="0"/>
            </a:br>
            <a:endParaRPr lang="en-US" dirty="0" smtClean="0"/>
          </a:p>
          <a:p>
            <a:pPr marL="0" indent="0">
              <a:buNone/>
            </a:pPr>
            <a:r>
              <a:rPr lang="en-US" dirty="0" smtClean="0"/>
              <a:t>This presentation is available in both AIA and ICC versions.</a:t>
            </a:r>
          </a:p>
          <a:p>
            <a:endParaRPr lang="en-US" dirty="0" smtClean="0"/>
          </a:p>
          <a:p>
            <a:r>
              <a:rPr lang="en-US" dirty="0" smtClean="0"/>
              <a:t>For </a:t>
            </a:r>
            <a:r>
              <a:rPr lang="en-US" b="1" dirty="0" smtClean="0"/>
              <a:t>AIA: </a:t>
            </a:r>
            <a:r>
              <a:rPr lang="en-US" dirty="0" smtClean="0"/>
              <a:t>Right click and un-hide slides 5 and 47</a:t>
            </a:r>
            <a:endParaRPr lang="en-US" dirty="0"/>
          </a:p>
          <a:p>
            <a:endParaRPr lang="en-US" dirty="0" smtClean="0"/>
          </a:p>
          <a:p>
            <a:r>
              <a:rPr lang="en-US" dirty="0" smtClean="0"/>
              <a:t>For </a:t>
            </a:r>
            <a:r>
              <a:rPr lang="en-US" b="1" dirty="0" smtClean="0"/>
              <a:t>ICC</a:t>
            </a:r>
            <a:r>
              <a:rPr lang="en-US" dirty="0" smtClean="0"/>
              <a:t>: Right click and un-hide slides 6 and 48</a:t>
            </a:r>
          </a:p>
          <a:p>
            <a:endParaRPr lang="en-US" dirty="0"/>
          </a:p>
          <a:p>
            <a:pPr marL="0" indent="0">
              <a:buNone/>
            </a:pPr>
            <a:r>
              <a:rPr lang="en-US" dirty="0" smtClean="0"/>
              <a:t>Slide 2 is an optional slide</a:t>
            </a:r>
          </a:p>
        </p:txBody>
      </p:sp>
    </p:spTree>
    <p:custDataLst>
      <p:tags r:id="rId1"/>
    </p:custDataLst>
    <p:extLst>
      <p:ext uri="{BB962C8B-B14F-4D97-AF65-F5344CB8AC3E}">
        <p14:creationId xmlns:p14="http://schemas.microsoft.com/office/powerpoint/2010/main" val="1115917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Agenda</a:t>
            </a:r>
            <a:endParaRPr lang="en-US" dirty="0"/>
          </a:p>
        </p:txBody>
      </p:sp>
      <p:sp>
        <p:nvSpPr>
          <p:cNvPr id="13314" name="Content Placeholder 4"/>
          <p:cNvSpPr>
            <a:spLocks noGrp="1"/>
          </p:cNvSpPr>
          <p:nvPr>
            <p:ph idx="1"/>
          </p:nvPr>
        </p:nvSpPr>
        <p:spPr>
          <a:xfrm>
            <a:off x="1420649" y="5430654"/>
            <a:ext cx="5342759" cy="994540"/>
          </a:xfrm>
          <a:extLst/>
        </p:spPr>
        <p:txBody>
          <a:bodyPr rtlCol="0">
            <a:noAutofit/>
          </a:bodyPr>
          <a:lstStyle/>
          <a:p>
            <a:pPr marL="0" indent="0" eaLnBrk="1" fontAlgn="auto" hangingPunct="1">
              <a:spcAft>
                <a:spcPts val="0"/>
              </a:spcAft>
              <a:buFont typeface="Arial" charset="0"/>
              <a:buNone/>
              <a:defRPr/>
            </a:pPr>
            <a:r>
              <a:rPr lang="en-US" sz="2400" i="1" dirty="0" smtClean="0"/>
              <a:t>Standard </a:t>
            </a:r>
            <a:r>
              <a:rPr lang="en-US" sz="2400" i="1" dirty="0"/>
              <a:t>of practic</a:t>
            </a:r>
            <a:r>
              <a:rPr lang="en-US" sz="2400" dirty="0"/>
              <a:t>e for Anchoring into </a:t>
            </a:r>
            <a:r>
              <a:rPr lang="en-US" sz="2400" dirty="0" smtClean="0"/>
              <a:t>Concrete</a:t>
            </a:r>
            <a:endParaRPr lang="en-US" sz="2400" dirty="0"/>
          </a:p>
        </p:txBody>
      </p:sp>
      <p:grpSp>
        <p:nvGrpSpPr>
          <p:cNvPr id="7" name="Group 6"/>
          <p:cNvGrpSpPr/>
          <p:nvPr/>
        </p:nvGrpSpPr>
        <p:grpSpPr>
          <a:xfrm>
            <a:off x="7604633" y="1566060"/>
            <a:ext cx="3889507" cy="4987786"/>
            <a:chOff x="5069552" y="1348710"/>
            <a:chExt cx="3897312" cy="5030788"/>
          </a:xfrm>
          <a:effectLst>
            <a:outerShdw blurRad="50800" dist="38100" dir="2700000" algn="tl" rotWithShape="0">
              <a:prstClr val="black">
                <a:alpha val="40000"/>
              </a:prstClr>
            </a:outerShdw>
          </a:effectLst>
        </p:grpSpPr>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9552" y="1348710"/>
              <a:ext cx="3897312" cy="503078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Rectangle 8"/>
            <p:cNvSpPr/>
            <p:nvPr/>
          </p:nvSpPr>
          <p:spPr>
            <a:xfrm>
              <a:off x="8452884" y="1348710"/>
              <a:ext cx="513980" cy="4162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1" name="TextBox 10"/>
          <p:cNvSpPr txBox="1"/>
          <p:nvPr/>
        </p:nvSpPr>
        <p:spPr bwMode="auto">
          <a:xfrm>
            <a:off x="683745" y="1538764"/>
            <a:ext cx="526083"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rgbClr val="FF5308"/>
                </a:solidFill>
                <a:latin typeface="Arial Black" panose="020B0A04020102020204" pitchFamily="34" charset="0"/>
              </a:rPr>
              <a:t>L</a:t>
            </a:r>
            <a:endParaRPr kumimoji="1" lang="en-US" sz="4000" dirty="0">
              <a:solidFill>
                <a:srgbClr val="FF5308"/>
              </a:solidFill>
              <a:latin typeface="Arial Black" panose="020B0A04020102020204" pitchFamily="34" charset="0"/>
            </a:endParaRPr>
          </a:p>
        </p:txBody>
      </p:sp>
      <p:sp>
        <p:nvSpPr>
          <p:cNvPr id="12" name="TextBox 11"/>
          <p:cNvSpPr txBox="1"/>
          <p:nvPr/>
        </p:nvSpPr>
        <p:spPr bwMode="auto">
          <a:xfrm>
            <a:off x="947554" y="1628522"/>
            <a:ext cx="18755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tx1">
                    <a:lumMod val="75000"/>
                    <a:lumOff val="25000"/>
                  </a:schemeClr>
                </a:solidFill>
                <a:latin typeface="Arial Black" panose="020B0A04020102020204" pitchFamily="34" charset="0"/>
                <a:cs typeface="Arial" panose="020B0604020202020204" pitchFamily="34" charset="0"/>
              </a:rPr>
              <a:t>1</a:t>
            </a:r>
            <a:endParaRPr kumimoji="1" lang="en-US" sz="2200" dirty="0">
              <a:solidFill>
                <a:schemeClr val="tx1">
                  <a:lumMod val="75000"/>
                  <a:lumOff val="25000"/>
                </a:schemeClr>
              </a:solidFill>
              <a:latin typeface="Arial Black" panose="020B0A04020102020204" pitchFamily="34" charset="0"/>
              <a:cs typeface="Arial" panose="020B0604020202020204" pitchFamily="34" charset="0"/>
            </a:endParaRPr>
          </a:p>
        </p:txBody>
      </p:sp>
      <p:sp>
        <p:nvSpPr>
          <p:cNvPr id="13" name="TextBox 12"/>
          <p:cNvSpPr txBox="1"/>
          <p:nvPr/>
        </p:nvSpPr>
        <p:spPr bwMode="auto">
          <a:xfrm>
            <a:off x="683745" y="4114923"/>
            <a:ext cx="526083"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rgbClr val="FF5308"/>
                </a:solidFill>
                <a:latin typeface="Arial Black" panose="020B0A04020102020204" pitchFamily="34" charset="0"/>
              </a:rPr>
              <a:t>L</a:t>
            </a:r>
            <a:endParaRPr kumimoji="1" lang="en-US" sz="4000" dirty="0">
              <a:solidFill>
                <a:srgbClr val="FF5308"/>
              </a:solidFill>
              <a:latin typeface="Arial Black" panose="020B0A04020102020204" pitchFamily="34" charset="0"/>
            </a:endParaRPr>
          </a:p>
        </p:txBody>
      </p:sp>
      <p:sp>
        <p:nvSpPr>
          <p:cNvPr id="14" name="TextBox 13"/>
          <p:cNvSpPr txBox="1"/>
          <p:nvPr/>
        </p:nvSpPr>
        <p:spPr bwMode="auto">
          <a:xfrm>
            <a:off x="947554" y="4204681"/>
            <a:ext cx="18755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tx1">
                    <a:lumMod val="75000"/>
                    <a:lumOff val="25000"/>
                  </a:schemeClr>
                </a:solidFill>
                <a:latin typeface="Arial Black" panose="020B0A04020102020204" pitchFamily="34" charset="0"/>
                <a:cs typeface="Arial" panose="020B0604020202020204" pitchFamily="34" charset="0"/>
              </a:rPr>
              <a:t>2</a:t>
            </a:r>
            <a:endParaRPr kumimoji="1" lang="en-US" sz="2200" dirty="0">
              <a:solidFill>
                <a:schemeClr val="tx1">
                  <a:lumMod val="75000"/>
                  <a:lumOff val="25000"/>
                </a:schemeClr>
              </a:solidFill>
              <a:latin typeface="Arial Black" panose="020B0A04020102020204" pitchFamily="34" charset="0"/>
              <a:cs typeface="Arial" panose="020B0604020202020204" pitchFamily="34" charset="0"/>
            </a:endParaRPr>
          </a:p>
        </p:txBody>
      </p:sp>
      <p:sp>
        <p:nvSpPr>
          <p:cNvPr id="15" name="TextBox 14"/>
          <p:cNvSpPr txBox="1"/>
          <p:nvPr/>
        </p:nvSpPr>
        <p:spPr bwMode="auto">
          <a:xfrm>
            <a:off x="683745" y="5321470"/>
            <a:ext cx="526083"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rgbClr val="FF5308"/>
                </a:solidFill>
                <a:latin typeface="Arial Black" panose="020B0A04020102020204" pitchFamily="34" charset="0"/>
              </a:rPr>
              <a:t>L</a:t>
            </a:r>
            <a:endParaRPr kumimoji="1" lang="en-US" sz="4000" dirty="0">
              <a:solidFill>
                <a:srgbClr val="FF5308"/>
              </a:solidFill>
              <a:latin typeface="Arial Black" panose="020B0A04020102020204" pitchFamily="34" charset="0"/>
            </a:endParaRPr>
          </a:p>
        </p:txBody>
      </p:sp>
      <p:sp>
        <p:nvSpPr>
          <p:cNvPr id="16" name="TextBox 15"/>
          <p:cNvSpPr txBox="1"/>
          <p:nvPr/>
        </p:nvSpPr>
        <p:spPr bwMode="auto">
          <a:xfrm>
            <a:off x="947554" y="5411228"/>
            <a:ext cx="18755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a:solidFill>
                  <a:schemeClr val="tx1">
                    <a:lumMod val="75000"/>
                    <a:lumOff val="25000"/>
                  </a:schemeClr>
                </a:solidFill>
                <a:latin typeface="Arial Black" panose="020B0A04020102020204" pitchFamily="34" charset="0"/>
                <a:cs typeface="Arial" panose="020B0604020202020204" pitchFamily="34" charset="0"/>
              </a:rPr>
              <a:t>3</a:t>
            </a:r>
          </a:p>
        </p:txBody>
      </p:sp>
      <p:sp>
        <p:nvSpPr>
          <p:cNvPr id="19" name="Content Placeholder 4"/>
          <p:cNvSpPr txBox="1">
            <a:spLocks/>
          </p:cNvSpPr>
          <p:nvPr/>
        </p:nvSpPr>
        <p:spPr>
          <a:xfrm>
            <a:off x="1420649" y="4210459"/>
            <a:ext cx="5894551" cy="783918"/>
          </a:xfrm>
          <a:prstGeom prst="rect">
            <a:avLst/>
          </a:prstGeom>
          <a:extLst/>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defRPr/>
            </a:pPr>
            <a:r>
              <a:rPr lang="en-US" sz="2400" i="1" dirty="0" smtClean="0"/>
              <a:t>Standard of practice </a:t>
            </a:r>
            <a:r>
              <a:rPr lang="en-US" sz="2400" dirty="0" smtClean="0"/>
              <a:t>for Anchoring into Masonry</a:t>
            </a:r>
          </a:p>
        </p:txBody>
      </p:sp>
      <p:sp>
        <p:nvSpPr>
          <p:cNvPr id="20" name="Content Placeholder 4"/>
          <p:cNvSpPr txBox="1">
            <a:spLocks/>
          </p:cNvSpPr>
          <p:nvPr/>
        </p:nvSpPr>
        <p:spPr>
          <a:xfrm>
            <a:off x="1420648" y="1655818"/>
            <a:ext cx="5768427" cy="2373882"/>
          </a:xfrm>
          <a:prstGeom prst="rect">
            <a:avLst/>
          </a:prstGeom>
          <a:extLst/>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defRPr/>
            </a:pPr>
            <a:r>
              <a:rPr lang="en-US" sz="2400" dirty="0" smtClean="0"/>
              <a:t>Define the </a:t>
            </a:r>
            <a:r>
              <a:rPr lang="en-US" sz="2400" i="1" dirty="0" smtClean="0"/>
              <a:t>standard of practice </a:t>
            </a:r>
            <a:r>
              <a:rPr lang="en-US" sz="2400" dirty="0" smtClean="0"/>
              <a:t>for anchor design</a:t>
            </a:r>
          </a:p>
          <a:p>
            <a:pPr marL="627063" indent="-287338">
              <a:defRPr/>
            </a:pPr>
            <a:r>
              <a:rPr lang="en-US" sz="2400" dirty="0" smtClean="0"/>
              <a:t>Building code</a:t>
            </a:r>
          </a:p>
          <a:p>
            <a:pPr marL="627063" indent="-287338">
              <a:defRPr/>
            </a:pPr>
            <a:r>
              <a:rPr lang="en-US" sz="2400" dirty="0" smtClean="0"/>
              <a:t>Referenced standards</a:t>
            </a:r>
          </a:p>
          <a:p>
            <a:pPr marL="627063" indent="-287338">
              <a:defRPr/>
            </a:pPr>
            <a:r>
              <a:rPr lang="en-US" sz="2400" dirty="0" smtClean="0"/>
              <a:t>Research reports and/or Tests</a:t>
            </a:r>
          </a:p>
        </p:txBody>
      </p:sp>
    </p:spTree>
    <p:custDataLst>
      <p:tags r:id="rId1"/>
    </p:custDataLst>
    <p:extLst>
      <p:ext uri="{BB962C8B-B14F-4D97-AF65-F5344CB8AC3E}">
        <p14:creationId xmlns:p14="http://schemas.microsoft.com/office/powerpoint/2010/main" val="3070075419"/>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086" y="1779777"/>
            <a:ext cx="5356489" cy="412970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b="9352"/>
          <a:stretch>
            <a:fillRect/>
          </a:stretch>
        </p:blipFill>
        <p:spPr bwMode="auto">
          <a:xfrm>
            <a:off x="5630222" y="1779777"/>
            <a:ext cx="6496483" cy="412970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Why is All This Important?</a:t>
            </a:r>
            <a:endParaRPr lang="en-US" dirty="0"/>
          </a:p>
        </p:txBody>
      </p:sp>
    </p:spTree>
    <p:custDataLst>
      <p:tags r:id="rId1"/>
    </p:custDataLst>
    <p:extLst>
      <p:ext uri="{BB962C8B-B14F-4D97-AF65-F5344CB8AC3E}">
        <p14:creationId xmlns:p14="http://schemas.microsoft.com/office/powerpoint/2010/main" val="2523828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ctrTitle"/>
          </p:nvPr>
        </p:nvSpPr>
        <p:spPr>
          <a:xfrm>
            <a:off x="4645515" y="2784383"/>
            <a:ext cx="7083251" cy="1022349"/>
          </a:xfrm>
        </p:spPr>
        <p:txBody>
          <a:bodyPr>
            <a:noAutofit/>
          </a:bodyPr>
          <a:lstStyle/>
          <a:p>
            <a:r>
              <a:rPr lang="en-US" altLang="en-US" sz="4000" dirty="0" smtClean="0"/>
              <a:t>Establishing the Standard of Practice</a:t>
            </a:r>
          </a:p>
        </p:txBody>
      </p:sp>
      <p:sp>
        <p:nvSpPr>
          <p:cNvPr id="5" name="TextBox 4"/>
          <p:cNvSpPr txBox="1"/>
          <p:nvPr/>
        </p:nvSpPr>
        <p:spPr bwMode="auto">
          <a:xfrm>
            <a:off x="218549" y="204338"/>
            <a:ext cx="526083"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rgbClr val="FF5308"/>
                </a:solidFill>
                <a:latin typeface="Arial Black" panose="020B0A04020102020204" pitchFamily="34" charset="0"/>
              </a:rPr>
              <a:t>L</a:t>
            </a:r>
            <a:endParaRPr kumimoji="1" lang="en-US" sz="4000" dirty="0">
              <a:solidFill>
                <a:srgbClr val="FF5308"/>
              </a:solidFill>
              <a:latin typeface="Arial Black" panose="020B0A04020102020204" pitchFamily="34" charset="0"/>
            </a:endParaRPr>
          </a:p>
        </p:txBody>
      </p:sp>
      <p:sp>
        <p:nvSpPr>
          <p:cNvPr id="6" name="TextBox 5"/>
          <p:cNvSpPr txBox="1"/>
          <p:nvPr/>
        </p:nvSpPr>
        <p:spPr bwMode="auto">
          <a:xfrm>
            <a:off x="482360" y="294096"/>
            <a:ext cx="18755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tx1">
                    <a:lumMod val="75000"/>
                    <a:lumOff val="25000"/>
                  </a:schemeClr>
                </a:solidFill>
                <a:latin typeface="Arial Black" panose="020B0A04020102020204" pitchFamily="34" charset="0"/>
                <a:cs typeface="Arial" panose="020B0604020202020204" pitchFamily="34" charset="0"/>
              </a:rPr>
              <a:t>1</a:t>
            </a:r>
            <a:endParaRPr kumimoji="1" lang="en-US" sz="2200" dirty="0">
              <a:solidFill>
                <a:schemeClr val="tx1">
                  <a:lumMod val="75000"/>
                  <a:lumOff val="25000"/>
                </a:schemeClr>
              </a:solidFill>
              <a:latin typeface="Arial Black" panose="020B0A040201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4031441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anim calcmode="lin" valueType="num">
                                      <p:cBhvr>
                                        <p:cTn id="8" dur="1000" fill="hold"/>
                                        <p:tgtEl>
                                          <p:spTgt spid="12290"/>
                                        </p:tgtEl>
                                        <p:attrNameLst>
                                          <p:attrName>ppt_x</p:attrName>
                                        </p:attrNameLst>
                                      </p:cBhvr>
                                      <p:tavLst>
                                        <p:tav tm="0">
                                          <p:val>
                                            <p:strVal val="#ppt_x"/>
                                          </p:val>
                                        </p:tav>
                                        <p:tav tm="100000">
                                          <p:val>
                                            <p:strVal val="#ppt_x"/>
                                          </p:val>
                                        </p:tav>
                                      </p:tavLst>
                                    </p:anim>
                                    <p:anim calcmode="lin" valueType="num">
                                      <p:cBhvr>
                                        <p:cTn id="9"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182147" y="3210966"/>
            <a:ext cx="1663700" cy="2235200"/>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0" name="Picture 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03356" y="2686516"/>
            <a:ext cx="1662112" cy="2344737"/>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1" name="Picture 9" descr="http://www.carolinaseminars.com/images/books/ACI%20530-05.jpg"/>
          <p:cNvPicPr>
            <a:picLocks noChangeAspect="1" noChangeArrowheads="1"/>
          </p:cNvPicPr>
          <p:nvPr/>
        </p:nvPicPr>
        <p:blipFill>
          <a:blip r:embed="rId6"/>
          <a:srcRect/>
          <a:stretch>
            <a:fillRect/>
          </a:stretch>
        </p:blipFill>
        <p:spPr bwMode="auto">
          <a:xfrm>
            <a:off x="8702677" y="2313580"/>
            <a:ext cx="1708151" cy="2341563"/>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 name="Picture 19" descr="http://www.betterroads.com/files/2011/08/ACI-318-11.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925809" y="2040185"/>
            <a:ext cx="1808163" cy="2341562"/>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Standard of Practice</a:t>
            </a:r>
            <a:endParaRPr lang="en-US" dirty="0"/>
          </a:p>
        </p:txBody>
      </p:sp>
      <p:pic>
        <p:nvPicPr>
          <p:cNvPr id="15" name="Picture 2" descr="C:\Users\ccoughlin\Desktop\SSTU WIP\11_Shearwalls\Images\IBC 2015.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017434" y="1648974"/>
            <a:ext cx="1816750" cy="2348629"/>
          </a:xfrm>
          <a:prstGeom prst="rect">
            <a:avLst/>
          </a:prstGeom>
          <a:noFill/>
          <a:ln>
            <a:solidFill>
              <a:schemeClr val="tx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Content Placeholder 4"/>
          <p:cNvSpPr txBox="1">
            <a:spLocks/>
          </p:cNvSpPr>
          <p:nvPr/>
        </p:nvSpPr>
        <p:spPr>
          <a:xfrm>
            <a:off x="598805" y="3443264"/>
            <a:ext cx="5866693" cy="2533651"/>
          </a:xfrm>
          <a:prstGeom prst="rect">
            <a:avLst/>
          </a:prstGeom>
          <a:extLst/>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defRPr/>
            </a:pPr>
            <a:r>
              <a:rPr lang="en-US" sz="2400" i="1" dirty="0" smtClean="0">
                <a:solidFill>
                  <a:schemeClr val="tx1">
                    <a:lumMod val="75000"/>
                    <a:lumOff val="25000"/>
                  </a:schemeClr>
                </a:solidFill>
              </a:rPr>
              <a:t>Establishing the Standard of Practice with:</a:t>
            </a:r>
          </a:p>
          <a:p>
            <a:pPr marL="574675" indent="-341313">
              <a:defRPr/>
            </a:pPr>
            <a:r>
              <a:rPr lang="en-US" sz="2400" dirty="0" smtClean="0"/>
              <a:t>Building codes</a:t>
            </a:r>
          </a:p>
          <a:p>
            <a:pPr marL="574675" indent="-341313">
              <a:defRPr/>
            </a:pPr>
            <a:r>
              <a:rPr lang="en-US" sz="2400" dirty="0" smtClean="0"/>
              <a:t>Referenced Standards</a:t>
            </a:r>
          </a:p>
          <a:p>
            <a:pPr marL="574675" indent="-341313">
              <a:defRPr/>
            </a:pPr>
            <a:r>
              <a:rPr lang="en-US" sz="2400" dirty="0" smtClean="0"/>
              <a:t>Research reports</a:t>
            </a:r>
          </a:p>
          <a:p>
            <a:pPr marL="574675" indent="-341313">
              <a:defRPr/>
            </a:pPr>
            <a:r>
              <a:rPr lang="en-US" sz="2400" dirty="0" smtClean="0"/>
              <a:t>Test data</a:t>
            </a:r>
          </a:p>
        </p:txBody>
      </p:sp>
      <p:grpSp>
        <p:nvGrpSpPr>
          <p:cNvPr id="31" name="Group 30"/>
          <p:cNvGrpSpPr/>
          <p:nvPr/>
        </p:nvGrpSpPr>
        <p:grpSpPr>
          <a:xfrm>
            <a:off x="412238" y="1677464"/>
            <a:ext cx="6261517" cy="1460311"/>
            <a:chOff x="1170284" y="1938977"/>
            <a:chExt cx="6261517" cy="1460311"/>
          </a:xfrm>
        </p:grpSpPr>
        <p:grpSp>
          <p:nvGrpSpPr>
            <p:cNvPr id="32" name="Group 31"/>
            <p:cNvGrpSpPr/>
            <p:nvPr/>
          </p:nvGrpSpPr>
          <p:grpSpPr>
            <a:xfrm>
              <a:off x="1170284" y="1938977"/>
              <a:ext cx="6261517" cy="1460311"/>
              <a:chOff x="2351915" y="2075454"/>
              <a:chExt cx="6261517" cy="1460311"/>
            </a:xfrm>
          </p:grpSpPr>
          <p:sp>
            <p:nvSpPr>
              <p:cNvPr id="35" name="Rectangle 34"/>
              <p:cNvSpPr/>
              <p:nvPr/>
            </p:nvSpPr>
            <p:spPr>
              <a:xfrm>
                <a:off x="2351915" y="2075454"/>
                <a:ext cx="6261517" cy="1460311"/>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2538483" y="2207343"/>
                <a:ext cx="5835518" cy="461665"/>
              </a:xfrm>
              <a:prstGeom prst="rect">
                <a:avLst/>
              </a:prstGeom>
              <a:noFill/>
            </p:spPr>
            <p:txBody>
              <a:bodyPr wrap="square" rtlCol="0">
                <a:spAutoFit/>
              </a:bodyPr>
              <a:lstStyle/>
              <a:p>
                <a:pPr>
                  <a:spcBef>
                    <a:spcPts val="1200"/>
                  </a:spcBef>
                </a:pPr>
                <a:r>
                  <a:rPr lang="en-US" sz="2400" i="1" dirty="0" smtClean="0">
                    <a:solidFill>
                      <a:schemeClr val="bg2">
                        <a:lumMod val="75000"/>
                      </a:schemeClr>
                    </a:solidFill>
                    <a:latin typeface="Arial" panose="020B0604020202020204" pitchFamily="34" charset="0"/>
                    <a:cs typeface="Arial" panose="020B0604020202020204" pitchFamily="34" charset="0"/>
                  </a:rPr>
                  <a:t>Standard of Practice Definition:</a:t>
                </a:r>
                <a:endParaRPr lang="en-US" sz="2400" dirty="0" smtClean="0">
                  <a:solidFill>
                    <a:schemeClr val="bg2">
                      <a:lumMod val="75000"/>
                    </a:schemeClr>
                  </a:solidFill>
                  <a:latin typeface="Arial" panose="020B0604020202020204" pitchFamily="34" charset="0"/>
                  <a:cs typeface="Arial" panose="020B0604020202020204" pitchFamily="34" charset="0"/>
                </a:endParaRPr>
              </a:p>
            </p:txBody>
          </p:sp>
          <p:cxnSp>
            <p:nvCxnSpPr>
              <p:cNvPr id="37" name="Straight Connector 36"/>
              <p:cNvCxnSpPr/>
              <p:nvPr/>
            </p:nvCxnSpPr>
            <p:spPr>
              <a:xfrm>
                <a:off x="2606722" y="2685016"/>
                <a:ext cx="5556334" cy="0"/>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4" name="Rectangle 33"/>
            <p:cNvSpPr/>
            <p:nvPr/>
          </p:nvSpPr>
          <p:spPr>
            <a:xfrm>
              <a:off x="1356851" y="2594086"/>
              <a:ext cx="5866693" cy="707886"/>
            </a:xfrm>
            <a:prstGeom prst="rect">
              <a:avLst/>
            </a:prstGeom>
          </p:spPr>
          <p:txBody>
            <a:bodyPr wrap="square">
              <a:spAutoFit/>
            </a:bodyPr>
            <a:lstStyle/>
            <a:p>
              <a:pPr>
                <a:defRPr/>
              </a:pPr>
              <a:r>
                <a:rPr lang="en-US" sz="2000" dirty="0">
                  <a:solidFill>
                    <a:schemeClr val="tx1">
                      <a:lumMod val="75000"/>
                      <a:lumOff val="25000"/>
                    </a:schemeClr>
                  </a:solidFill>
                  <a:latin typeface="Arial" panose="020B0604020202020204" pitchFamily="34" charset="0"/>
                  <a:cs typeface="Arial" panose="020B0604020202020204" pitchFamily="34" charset="0"/>
                </a:rPr>
                <a:t>A consensus </a:t>
              </a:r>
              <a:r>
                <a:rPr lang="en-US" sz="2000" dirty="0" smtClean="0">
                  <a:solidFill>
                    <a:schemeClr val="tx1">
                      <a:lumMod val="75000"/>
                      <a:lumOff val="25000"/>
                    </a:schemeClr>
                  </a:solidFill>
                  <a:latin typeface="Arial" panose="020B0604020202020204" pitchFamily="34" charset="0"/>
                  <a:cs typeface="Arial" panose="020B0604020202020204" pitchFamily="34" charset="0"/>
                </a:rPr>
                <a:t>that industry </a:t>
              </a:r>
              <a:r>
                <a:rPr lang="en-US" sz="2000" dirty="0">
                  <a:solidFill>
                    <a:schemeClr val="tx1">
                      <a:lumMod val="75000"/>
                      <a:lumOff val="25000"/>
                    </a:schemeClr>
                  </a:solidFill>
                  <a:latin typeface="Arial" panose="020B0604020202020204" pitchFamily="34" charset="0"/>
                  <a:cs typeface="Arial" panose="020B0604020202020204" pitchFamily="34" charset="0"/>
                </a:rPr>
                <a:t>has determined how a certain process should be performed.</a:t>
              </a:r>
            </a:p>
          </p:txBody>
        </p:sp>
      </p:grpSp>
    </p:spTree>
    <p:custDataLst>
      <p:tags r:id="rId1"/>
    </p:custDataLst>
    <p:extLst>
      <p:ext uri="{BB962C8B-B14F-4D97-AF65-F5344CB8AC3E}">
        <p14:creationId xmlns:p14="http://schemas.microsoft.com/office/powerpoint/2010/main" val="398488981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5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75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10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4"/>
          <p:cNvSpPr>
            <a:spLocks noGrp="1"/>
          </p:cNvSpPr>
          <p:nvPr>
            <p:ph idx="1"/>
          </p:nvPr>
        </p:nvSpPr>
        <p:spPr>
          <a:xfrm>
            <a:off x="343345" y="1637730"/>
            <a:ext cx="5648022" cy="4040146"/>
          </a:xfrm>
        </p:spPr>
        <p:txBody>
          <a:bodyPr/>
          <a:lstStyle/>
          <a:p>
            <a:pPr eaLnBrk="1" hangingPunct="1">
              <a:buClr>
                <a:schemeClr val="accent1"/>
              </a:buClr>
              <a:buFont typeface="Wingdings" panose="05000000000000000000" pitchFamily="2" charset="2"/>
              <a:buChar char="ü"/>
            </a:pPr>
            <a:r>
              <a:rPr lang="en-US" altLang="en-US" sz="2800" dirty="0" smtClean="0"/>
              <a:t>Starting point</a:t>
            </a:r>
          </a:p>
          <a:p>
            <a:pPr eaLnBrk="1" hangingPunct="1">
              <a:buClr>
                <a:schemeClr val="accent1"/>
              </a:buClr>
              <a:buFont typeface="Wingdings" panose="05000000000000000000" pitchFamily="2" charset="2"/>
              <a:buChar char="ü"/>
            </a:pPr>
            <a:endParaRPr lang="en-US" altLang="en-US" sz="2800" dirty="0" smtClean="0"/>
          </a:p>
          <a:p>
            <a:pPr eaLnBrk="1" hangingPunct="1">
              <a:buClr>
                <a:schemeClr val="accent1"/>
              </a:buClr>
              <a:buFont typeface="Wingdings" panose="05000000000000000000" pitchFamily="2" charset="2"/>
              <a:buChar char="ü"/>
            </a:pPr>
            <a:r>
              <a:rPr lang="en-US" altLang="en-US" sz="2800" dirty="0" smtClean="0"/>
              <a:t>May or may not contain provisions for anchor products</a:t>
            </a:r>
          </a:p>
          <a:p>
            <a:pPr eaLnBrk="1" hangingPunct="1">
              <a:buClr>
                <a:schemeClr val="accent1"/>
              </a:buClr>
              <a:buFont typeface="Wingdings" panose="05000000000000000000" pitchFamily="2" charset="2"/>
              <a:buChar char="ü"/>
            </a:pPr>
            <a:endParaRPr lang="en-US" altLang="en-US" sz="2800" dirty="0" smtClean="0"/>
          </a:p>
          <a:p>
            <a:pPr eaLnBrk="1" hangingPunct="1">
              <a:buClr>
                <a:schemeClr val="accent1"/>
              </a:buClr>
              <a:buFont typeface="Wingdings" panose="05000000000000000000" pitchFamily="2" charset="2"/>
              <a:buChar char="ü"/>
            </a:pPr>
            <a:r>
              <a:rPr lang="en-US" altLang="en-US" sz="2800" dirty="0" smtClean="0"/>
              <a:t>If not, look at “Referenced Standards” in Chapter 35</a:t>
            </a:r>
          </a:p>
        </p:txBody>
      </p:sp>
      <p:sp>
        <p:nvSpPr>
          <p:cNvPr id="2" name="Title 1"/>
          <p:cNvSpPr>
            <a:spLocks noGrp="1"/>
          </p:cNvSpPr>
          <p:nvPr>
            <p:ph type="title"/>
          </p:nvPr>
        </p:nvSpPr>
        <p:spPr/>
        <p:txBody>
          <a:bodyPr/>
          <a:lstStyle/>
          <a:p>
            <a:r>
              <a:rPr lang="en-US" dirty="0" smtClean="0"/>
              <a:t>Building Code</a:t>
            </a:r>
            <a:endParaRPr lang="en-US" dirty="0"/>
          </a:p>
        </p:txBody>
      </p:sp>
      <p:pic>
        <p:nvPicPr>
          <p:cNvPr id="8" name="Picture 5"/>
          <p:cNvPicPr>
            <a:picLocks noChangeAspect="1" noChangeArrowheads="1"/>
          </p:cNvPicPr>
          <p:nvPr/>
        </p:nvPicPr>
        <p:blipFill>
          <a:blip r:embed="rId4"/>
          <a:srcRect/>
          <a:stretch>
            <a:fillRect/>
          </a:stretch>
        </p:blipFill>
        <p:spPr bwMode="auto">
          <a:xfrm>
            <a:off x="8885308" y="1808162"/>
            <a:ext cx="2670175" cy="3403600"/>
          </a:xfrm>
          <a:prstGeom prst="rect">
            <a:avLst/>
          </a:prstGeom>
          <a:ln w="9525">
            <a:solidFill>
              <a:schemeClr val="tx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026" name="Picture 2" descr="C:\Users\ccoughlin\Desktop\SSTU WIP\11_Shearwalls\Images\IBC 201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13127" y="1808162"/>
            <a:ext cx="2632810" cy="3403600"/>
          </a:xfrm>
          <a:prstGeom prst="rect">
            <a:avLst/>
          </a:prstGeom>
          <a:noFill/>
          <a:ln>
            <a:solidFill>
              <a:schemeClr val="tx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685425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339">
                                            <p:txEl>
                                              <p:pRg st="0" end="0"/>
                                            </p:txEl>
                                          </p:spTgt>
                                        </p:tgtEl>
                                        <p:attrNameLst>
                                          <p:attrName>style.visibility</p:attrName>
                                        </p:attrNameLst>
                                      </p:cBhvr>
                                      <p:to>
                                        <p:strVal val="visible"/>
                                      </p:to>
                                    </p:set>
                                    <p:animEffect transition="in" filter="fade">
                                      <p:cBhvr>
                                        <p:cTn id="10" dur="500"/>
                                        <p:tgtEl>
                                          <p:spTgt spid="14339">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339">
                                            <p:txEl>
                                              <p:pRg st="2" end="2"/>
                                            </p:txEl>
                                          </p:spTgt>
                                        </p:tgtEl>
                                        <p:attrNameLst>
                                          <p:attrName>style.visibility</p:attrName>
                                        </p:attrNameLst>
                                      </p:cBhvr>
                                      <p:to>
                                        <p:strVal val="visible"/>
                                      </p:to>
                                    </p:set>
                                    <p:animEffect transition="in" filter="fade">
                                      <p:cBhvr>
                                        <p:cTn id="13" dur="500"/>
                                        <p:tgtEl>
                                          <p:spTgt spid="14339">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339">
                                            <p:txEl>
                                              <p:pRg st="4" end="4"/>
                                            </p:txEl>
                                          </p:spTgt>
                                        </p:tgtEl>
                                        <p:attrNameLst>
                                          <p:attrName>style.visibility</p:attrName>
                                        </p:attrNameLst>
                                      </p:cBhvr>
                                      <p:to>
                                        <p:strVal val="visible"/>
                                      </p:to>
                                    </p:set>
                                    <p:animEffect transition="in" filter="fade">
                                      <p:cBhvr>
                                        <p:cTn id="16" dur="500"/>
                                        <p:tgtEl>
                                          <p:spTgt spid="14339">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829226" y="1502741"/>
            <a:ext cx="8533547" cy="4804397"/>
            <a:chOff x="323850" y="1641118"/>
            <a:chExt cx="8533547" cy="4804397"/>
          </a:xfrm>
        </p:grpSpPr>
        <p:sp>
          <p:nvSpPr>
            <p:cNvPr id="4" name="Rectangle 3"/>
            <p:cNvSpPr/>
            <p:nvPr/>
          </p:nvSpPr>
          <p:spPr>
            <a:xfrm>
              <a:off x="323851" y="1641118"/>
              <a:ext cx="8533546" cy="4804397"/>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4"/>
            <p:cNvGrpSpPr>
              <a:grpSpLocks/>
            </p:cNvGrpSpPr>
            <p:nvPr/>
          </p:nvGrpSpPr>
          <p:grpSpPr bwMode="auto">
            <a:xfrm>
              <a:off x="336550" y="1641118"/>
              <a:ext cx="7239000" cy="2044700"/>
              <a:chOff x="342" y="1854"/>
              <a:chExt cx="5087" cy="1437"/>
            </a:xfrm>
          </p:grpSpPr>
          <p:pic>
            <p:nvPicPr>
              <p:cNvPr id="1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 y="1854"/>
                <a:ext cx="5087" cy="1437"/>
              </a:xfrm>
              <a:prstGeom prst="rect">
                <a:avLst/>
              </a:prstGeom>
              <a:noFill/>
              <a:ln w="12700" algn="ctr">
                <a:noFill/>
                <a:miter lim="800000"/>
                <a:headEnd/>
                <a:tailEnd/>
              </a:ln>
              <a:extLst>
                <a:ext uri="{909E8E84-426E-40DD-AFC4-6F175D3DCCD1}">
                  <a14:hiddenFill xmlns:a14="http://schemas.microsoft.com/office/drawing/2010/main">
                    <a:solidFill>
                      <a:srgbClr val="FFFFFF"/>
                    </a:solidFill>
                  </a14:hiddenFill>
                </a:ext>
              </a:extLst>
            </p:spPr>
          </p:pic>
          <p:grpSp>
            <p:nvGrpSpPr>
              <p:cNvPr id="15" name="Group 6"/>
              <p:cNvGrpSpPr>
                <a:grpSpLocks/>
              </p:cNvGrpSpPr>
              <p:nvPr/>
            </p:nvGrpSpPr>
            <p:grpSpPr bwMode="auto">
              <a:xfrm>
                <a:off x="402" y="2470"/>
                <a:ext cx="4775" cy="456"/>
                <a:chOff x="402" y="2470"/>
                <a:chExt cx="4775" cy="456"/>
              </a:xfrm>
            </p:grpSpPr>
            <p:sp>
              <p:nvSpPr>
                <p:cNvPr id="16" name="Line 9"/>
                <p:cNvSpPr>
                  <a:spLocks noChangeShapeType="1"/>
                </p:cNvSpPr>
                <p:nvPr/>
              </p:nvSpPr>
              <p:spPr bwMode="auto">
                <a:xfrm flipV="1">
                  <a:off x="3516" y="2470"/>
                  <a:ext cx="1236" cy="0"/>
                </a:xfrm>
                <a:prstGeom prst="line">
                  <a:avLst/>
                </a:prstGeom>
                <a:noFill/>
                <a:ln w="28575">
                  <a:no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7" name="Line 10"/>
                <p:cNvSpPr>
                  <a:spLocks noChangeShapeType="1"/>
                </p:cNvSpPr>
                <p:nvPr/>
              </p:nvSpPr>
              <p:spPr bwMode="auto">
                <a:xfrm flipV="1">
                  <a:off x="1762" y="2636"/>
                  <a:ext cx="2758" cy="0"/>
                </a:xfrm>
                <a:prstGeom prst="line">
                  <a:avLst/>
                </a:prstGeom>
                <a:noFill/>
                <a:ln w="28575">
                  <a:no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 name="Line 11"/>
                <p:cNvSpPr>
                  <a:spLocks noChangeShapeType="1"/>
                </p:cNvSpPr>
                <p:nvPr/>
              </p:nvSpPr>
              <p:spPr bwMode="auto">
                <a:xfrm flipV="1">
                  <a:off x="1472" y="2782"/>
                  <a:ext cx="3705" cy="0"/>
                </a:xfrm>
                <a:prstGeom prst="line">
                  <a:avLst/>
                </a:prstGeom>
                <a:noFill/>
                <a:ln w="28575">
                  <a:no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9" name="Line 12"/>
                <p:cNvSpPr>
                  <a:spLocks noChangeShapeType="1"/>
                </p:cNvSpPr>
                <p:nvPr/>
              </p:nvSpPr>
              <p:spPr bwMode="auto">
                <a:xfrm>
                  <a:off x="402" y="2926"/>
                  <a:ext cx="331" cy="0"/>
                </a:xfrm>
                <a:prstGeom prst="line">
                  <a:avLst/>
                </a:prstGeom>
                <a:noFill/>
                <a:ln w="28575">
                  <a:noFill/>
                  <a:round/>
                  <a:headEnd/>
                  <a:tailEnd/>
                </a:ln>
                <a:extLst>
                  <a:ext uri="{909E8E84-426E-40DD-AFC4-6F175D3DCCD1}">
                    <a14:hiddenFill xmlns:a14="http://schemas.microsoft.com/office/drawing/2010/main">
                      <a:noFill/>
                    </a14:hiddenFill>
                  </a:ext>
                </a:extLst>
              </p:spPr>
              <p:txBody>
                <a:bodyPr wrap="none"/>
                <a:lstStyle/>
                <a:p>
                  <a:endParaRPr lang="en-US"/>
                </a:p>
              </p:txBody>
            </p:sp>
          </p:grpSp>
        </p:grpSp>
        <p:pic>
          <p:nvPicPr>
            <p:cNvPr id="20" name="Picture 13"/>
            <p:cNvPicPr>
              <a:picLocks noChangeAspect="1" noChangeArrowheads="1"/>
            </p:cNvPicPr>
            <p:nvPr/>
          </p:nvPicPr>
          <p:blipFill>
            <a:blip r:embed="rId5">
              <a:extLst>
                <a:ext uri="{28A0092B-C50C-407E-A947-70E740481C1C}">
                  <a14:useLocalDpi xmlns:a14="http://schemas.microsoft.com/office/drawing/2010/main" val="0"/>
                </a:ext>
              </a:extLst>
            </a:blip>
            <a:srcRect l="25749" t="71094" r="3923" b="10634"/>
            <a:stretch>
              <a:fillRect/>
            </a:stretch>
          </p:blipFill>
          <p:spPr bwMode="auto">
            <a:xfrm>
              <a:off x="336550" y="4673243"/>
              <a:ext cx="8389938" cy="16335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1" name="Picture 14"/>
            <p:cNvPicPr>
              <a:picLocks noChangeAspect="1" noChangeArrowheads="1"/>
            </p:cNvPicPr>
            <p:nvPr/>
          </p:nvPicPr>
          <p:blipFill>
            <a:blip r:embed="rId5">
              <a:extLst>
                <a:ext uri="{28A0092B-C50C-407E-A947-70E740481C1C}">
                  <a14:useLocalDpi xmlns:a14="http://schemas.microsoft.com/office/drawing/2010/main" val="0"/>
                </a:ext>
              </a:extLst>
            </a:blip>
            <a:srcRect l="25749" t="60069" r="3923" b="31706"/>
            <a:stretch>
              <a:fillRect/>
            </a:stretch>
          </p:blipFill>
          <p:spPr bwMode="auto">
            <a:xfrm>
              <a:off x="323850" y="3831868"/>
              <a:ext cx="8378825" cy="73501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pic>
        <p:nvPicPr>
          <p:cNvPr id="22" name="Picture 21"/>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757610" y="6445515"/>
            <a:ext cx="393877" cy="393877"/>
          </a:xfrm>
          <a:prstGeom prst="rect">
            <a:avLst/>
          </a:prstGeom>
        </p:spPr>
      </p:pic>
      <p:sp>
        <p:nvSpPr>
          <p:cNvPr id="2" name="Title 1"/>
          <p:cNvSpPr>
            <a:spLocks noGrp="1"/>
          </p:cNvSpPr>
          <p:nvPr>
            <p:ph type="title"/>
          </p:nvPr>
        </p:nvSpPr>
        <p:spPr/>
        <p:txBody>
          <a:bodyPr/>
          <a:lstStyle/>
          <a:p>
            <a:r>
              <a:rPr lang="en-US" dirty="0" smtClean="0"/>
              <a:t>Alternative Methods</a:t>
            </a:r>
            <a:endParaRPr lang="en-US" dirty="0"/>
          </a:p>
        </p:txBody>
      </p:sp>
      <p:cxnSp>
        <p:nvCxnSpPr>
          <p:cNvPr id="5" name="Straight Connector 4"/>
          <p:cNvCxnSpPr/>
          <p:nvPr/>
        </p:nvCxnSpPr>
        <p:spPr>
          <a:xfrm>
            <a:off x="6358652" y="2379244"/>
            <a:ext cx="175887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862641" y="2615445"/>
            <a:ext cx="392474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p:cNvCxnSpPr>
            <a:endCxn id="18" idx="1"/>
          </p:cNvCxnSpPr>
          <p:nvPr/>
        </p:nvCxnSpPr>
        <p:spPr>
          <a:xfrm flipV="1">
            <a:off x="3499055" y="2823186"/>
            <a:ext cx="5223265"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1858844" y="3028084"/>
            <a:ext cx="539490" cy="376"/>
          </a:xfrm>
          <a:prstGeom prst="line">
            <a:avLst/>
          </a:prstGeom>
          <a:ln w="28575"/>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680859092"/>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4"/>
          <p:cNvSpPr>
            <a:spLocks noGrp="1"/>
          </p:cNvSpPr>
          <p:nvPr>
            <p:ph idx="1"/>
          </p:nvPr>
        </p:nvSpPr>
        <p:spPr>
          <a:xfrm>
            <a:off x="336549" y="1655763"/>
            <a:ext cx="7729277" cy="4420857"/>
          </a:xfrm>
          <a:extLst/>
        </p:spPr>
        <p:txBody>
          <a:bodyPr rtlCol="0">
            <a:normAutofit/>
          </a:bodyPr>
          <a:lstStyle/>
          <a:p>
            <a:pPr eaLnBrk="1" fontAlgn="auto" hangingPunct="1">
              <a:spcAft>
                <a:spcPts val="0"/>
              </a:spcAft>
              <a:buClr>
                <a:schemeClr val="accent1"/>
              </a:buClr>
              <a:buFont typeface="Wingdings" panose="05000000000000000000" pitchFamily="2" charset="2"/>
              <a:buChar char="ü"/>
              <a:defRPr/>
            </a:pPr>
            <a:r>
              <a:rPr lang="en-US" sz="2000" dirty="0" smtClean="0"/>
              <a:t>Industry established criteria to evaluate products against</a:t>
            </a:r>
          </a:p>
          <a:p>
            <a:pPr eaLnBrk="1" fontAlgn="auto" hangingPunct="1">
              <a:spcAft>
                <a:spcPts val="0"/>
              </a:spcAft>
              <a:buClr>
                <a:schemeClr val="accent1"/>
              </a:buClr>
              <a:buFont typeface="Wingdings" panose="05000000000000000000" pitchFamily="2" charset="2"/>
              <a:buChar char="ü"/>
              <a:defRPr/>
            </a:pPr>
            <a:endParaRPr lang="en-US" sz="2000" dirty="0"/>
          </a:p>
          <a:p>
            <a:pPr eaLnBrk="1" fontAlgn="auto" hangingPunct="1">
              <a:spcAft>
                <a:spcPts val="0"/>
              </a:spcAft>
              <a:buClr>
                <a:schemeClr val="accent1"/>
              </a:buClr>
              <a:buFont typeface="Wingdings" panose="05000000000000000000" pitchFamily="2" charset="2"/>
              <a:buChar char="ü"/>
              <a:defRPr/>
            </a:pPr>
            <a:r>
              <a:rPr lang="en-US" sz="2000" dirty="0" smtClean="0"/>
              <a:t>Products independently tested and evaluated against criteria</a:t>
            </a:r>
          </a:p>
          <a:p>
            <a:pPr eaLnBrk="1" fontAlgn="auto" hangingPunct="1">
              <a:spcAft>
                <a:spcPts val="0"/>
              </a:spcAft>
              <a:buClr>
                <a:schemeClr val="accent1"/>
              </a:buClr>
              <a:buFont typeface="Wingdings" panose="05000000000000000000" pitchFamily="2" charset="2"/>
              <a:buChar char="ü"/>
              <a:defRPr/>
            </a:pPr>
            <a:endParaRPr lang="en-US" sz="2000" dirty="0"/>
          </a:p>
          <a:p>
            <a:pPr eaLnBrk="1" fontAlgn="auto" hangingPunct="1">
              <a:spcAft>
                <a:spcPts val="0"/>
              </a:spcAft>
              <a:buClr>
                <a:schemeClr val="accent1"/>
              </a:buClr>
              <a:buFont typeface="Wingdings" panose="05000000000000000000" pitchFamily="2" charset="2"/>
              <a:buChar char="ü"/>
              <a:defRPr/>
            </a:pPr>
            <a:r>
              <a:rPr lang="en-US" sz="2000" dirty="0" smtClean="0"/>
              <a:t>Research report issued showing </a:t>
            </a:r>
            <a:r>
              <a:rPr lang="en-US" sz="2000" b="1" dirty="0" smtClean="0"/>
              <a:t>Conditions of Use</a:t>
            </a:r>
          </a:p>
          <a:p>
            <a:pPr eaLnBrk="1" fontAlgn="auto" hangingPunct="1">
              <a:spcAft>
                <a:spcPts val="0"/>
              </a:spcAft>
              <a:buClr>
                <a:schemeClr val="accent1"/>
              </a:buClr>
              <a:buFont typeface="Wingdings" panose="05000000000000000000" pitchFamily="2" charset="2"/>
              <a:buChar char="ü"/>
              <a:defRPr/>
            </a:pPr>
            <a:endParaRPr lang="en-US" sz="2000" dirty="0" smtClean="0"/>
          </a:p>
          <a:p>
            <a:pPr eaLnBrk="1" fontAlgn="auto" hangingPunct="1">
              <a:spcAft>
                <a:spcPts val="0"/>
              </a:spcAft>
              <a:buClr>
                <a:schemeClr val="accent1"/>
              </a:buClr>
              <a:buFont typeface="Wingdings" panose="05000000000000000000" pitchFamily="2" charset="2"/>
              <a:buChar char="ü"/>
              <a:defRPr/>
            </a:pPr>
            <a:r>
              <a:rPr lang="en-US" sz="2000" dirty="0" smtClean="0"/>
              <a:t>Reports made available to public free of charge</a:t>
            </a:r>
          </a:p>
        </p:txBody>
      </p:sp>
      <p:sp>
        <p:nvSpPr>
          <p:cNvPr id="2" name="Title 1"/>
          <p:cNvSpPr>
            <a:spLocks noGrp="1"/>
          </p:cNvSpPr>
          <p:nvPr>
            <p:ph type="title"/>
          </p:nvPr>
        </p:nvSpPr>
        <p:spPr/>
        <p:txBody>
          <a:bodyPr/>
          <a:lstStyle/>
          <a:p>
            <a:r>
              <a:rPr lang="en-US" dirty="0" smtClean="0"/>
              <a:t>Research Reports</a:t>
            </a:r>
            <a:endParaRPr lang="en-US" dirty="0"/>
          </a:p>
        </p:txBody>
      </p:sp>
      <p:pic>
        <p:nvPicPr>
          <p:cNvPr id="7" name="Picture 3"/>
          <p:cNvPicPr>
            <a:picLocks noChangeAspect="1" noChangeArrowheads="1"/>
          </p:cNvPicPr>
          <p:nvPr/>
        </p:nvPicPr>
        <p:blipFill>
          <a:blip r:embed="rId4"/>
          <a:srcRect/>
          <a:stretch>
            <a:fillRect/>
          </a:stretch>
        </p:blipFill>
        <p:spPr bwMode="auto">
          <a:xfrm>
            <a:off x="6981990" y="3850859"/>
            <a:ext cx="3147799" cy="2427111"/>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6"/>
          <p:cNvPicPr>
            <a:picLocks noChangeAspect="1" noChangeArrowheads="1"/>
          </p:cNvPicPr>
          <p:nvPr/>
        </p:nvPicPr>
        <p:blipFill rotWithShape="1">
          <a:blip r:embed="rId5"/>
          <a:srcRect t="14833" r="23720" b="6063"/>
          <a:stretch/>
        </p:blipFill>
        <p:spPr bwMode="auto">
          <a:xfrm>
            <a:off x="8555890" y="1721810"/>
            <a:ext cx="3104929" cy="2415653"/>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935568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9">
                                            <p:txEl>
                                              <p:pRg st="2" end="2"/>
                                            </p:txEl>
                                          </p:spTgt>
                                        </p:tgtEl>
                                        <p:attrNameLst>
                                          <p:attrName>style.visibility</p:attrName>
                                        </p:attrNameLst>
                                      </p:cBhvr>
                                      <p:to>
                                        <p:strVal val="visible"/>
                                      </p:to>
                                    </p:set>
                                    <p:animEffect transition="in" filter="fade">
                                      <p:cBhvr>
                                        <p:cTn id="18" dur="500"/>
                                        <p:tgtEl>
                                          <p:spTgt spid="19">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9">
                                            <p:txEl>
                                              <p:pRg st="4" end="4"/>
                                            </p:txEl>
                                          </p:spTgt>
                                        </p:tgtEl>
                                        <p:attrNameLst>
                                          <p:attrName>style.visibility</p:attrName>
                                        </p:attrNameLst>
                                      </p:cBhvr>
                                      <p:to>
                                        <p:strVal val="visible"/>
                                      </p:to>
                                    </p:set>
                                    <p:animEffect transition="in" filter="fade">
                                      <p:cBhvr>
                                        <p:cTn id="23" dur="500"/>
                                        <p:tgtEl>
                                          <p:spTgt spid="19">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9">
                                            <p:txEl>
                                              <p:pRg st="6" end="6"/>
                                            </p:txEl>
                                          </p:spTgt>
                                        </p:tgtEl>
                                        <p:attrNameLst>
                                          <p:attrName>style.visibility</p:attrName>
                                        </p:attrNameLst>
                                      </p:cBhvr>
                                      <p:to>
                                        <p:strVal val="visible"/>
                                      </p:to>
                                    </p:set>
                                    <p:animEffect transition="in" filter="fade">
                                      <p:cBhvr>
                                        <p:cTn id="28" dur="500"/>
                                        <p:tgtEl>
                                          <p:spTgt spid="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351283" y="2973907"/>
            <a:ext cx="7371924" cy="696888"/>
          </a:xfrm>
        </p:spPr>
        <p:txBody>
          <a:bodyPr>
            <a:noAutofit/>
          </a:bodyPr>
          <a:lstStyle/>
          <a:p>
            <a:r>
              <a:rPr lang="en-US" altLang="en-US" sz="4000" dirty="0" smtClean="0"/>
              <a:t>Anchoring into Masonry</a:t>
            </a:r>
          </a:p>
        </p:txBody>
      </p:sp>
      <p:sp>
        <p:nvSpPr>
          <p:cNvPr id="3" name="TextBox 2"/>
          <p:cNvSpPr txBox="1"/>
          <p:nvPr/>
        </p:nvSpPr>
        <p:spPr bwMode="auto">
          <a:xfrm>
            <a:off x="218549" y="204338"/>
            <a:ext cx="526083"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rgbClr val="FF5308"/>
                </a:solidFill>
                <a:latin typeface="Arial Black" panose="020B0A04020102020204" pitchFamily="34" charset="0"/>
              </a:rPr>
              <a:t>L</a:t>
            </a:r>
            <a:endParaRPr kumimoji="1" lang="en-US" sz="4000" dirty="0">
              <a:solidFill>
                <a:srgbClr val="FF5308"/>
              </a:solidFill>
              <a:latin typeface="Arial Black" panose="020B0A04020102020204" pitchFamily="34" charset="0"/>
            </a:endParaRPr>
          </a:p>
        </p:txBody>
      </p:sp>
      <p:sp>
        <p:nvSpPr>
          <p:cNvPr id="4" name="TextBox 3"/>
          <p:cNvSpPr txBox="1"/>
          <p:nvPr/>
        </p:nvSpPr>
        <p:spPr bwMode="auto">
          <a:xfrm>
            <a:off x="482359" y="294096"/>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a:solidFill>
                  <a:schemeClr val="tx1">
                    <a:lumMod val="75000"/>
                    <a:lumOff val="25000"/>
                  </a:schemeClr>
                </a:solidFill>
                <a:latin typeface="Arial Black" panose="020B0A04020102020204" pitchFamily="34" charset="0"/>
                <a:cs typeface="Arial" panose="020B0604020202020204" pitchFamily="34" charset="0"/>
              </a:rPr>
              <a:t>2</a:t>
            </a:r>
          </a:p>
        </p:txBody>
      </p:sp>
    </p:spTree>
    <p:custDataLst>
      <p:tags r:id="rId1"/>
    </p:custDataLst>
    <p:extLst>
      <p:ext uri="{BB962C8B-B14F-4D97-AF65-F5344CB8AC3E}">
        <p14:creationId xmlns:p14="http://schemas.microsoft.com/office/powerpoint/2010/main" val="293363162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1000"/>
                                        <p:tgtEl>
                                          <p:spTgt spid="17410"/>
                                        </p:tgtEl>
                                      </p:cBhvr>
                                    </p:animEffect>
                                    <p:anim calcmode="lin" valueType="num">
                                      <p:cBhvr>
                                        <p:cTn id="8" dur="1000" fill="hold"/>
                                        <p:tgtEl>
                                          <p:spTgt spid="17410"/>
                                        </p:tgtEl>
                                        <p:attrNameLst>
                                          <p:attrName>ppt_x</p:attrName>
                                        </p:attrNameLst>
                                      </p:cBhvr>
                                      <p:tavLst>
                                        <p:tav tm="0">
                                          <p:val>
                                            <p:strVal val="#ppt_x"/>
                                          </p:val>
                                        </p:tav>
                                        <p:tav tm="100000">
                                          <p:val>
                                            <p:strVal val="#ppt_x"/>
                                          </p:val>
                                        </p:tav>
                                      </p:tavLst>
                                    </p:anim>
                                    <p:anim calcmode="lin" valueType="num">
                                      <p:cBhvr>
                                        <p:cTn id="9" dur="1000" fill="hold"/>
                                        <p:tgtEl>
                                          <p:spTgt spid="174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ccoughlin\Desktop\CCAC WIP\Images\41-KjvA1vwL._SX258_BO1,204,203,200_.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2506" y="2823057"/>
            <a:ext cx="2476500" cy="3286125"/>
          </a:xfrm>
          <a:prstGeom prst="rect">
            <a:avLst/>
          </a:prstGeom>
          <a:noFill/>
          <a:ln>
            <a:solidFill>
              <a:schemeClr val="tx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314" name="Content Placeholder 4"/>
          <p:cNvSpPr>
            <a:spLocks noGrp="1"/>
          </p:cNvSpPr>
          <p:nvPr>
            <p:ph idx="1"/>
          </p:nvPr>
        </p:nvSpPr>
        <p:spPr>
          <a:xfrm>
            <a:off x="336550" y="1641475"/>
            <a:ext cx="5620504" cy="1462585"/>
          </a:xfrm>
          <a:extLst/>
        </p:spPr>
        <p:txBody>
          <a:bodyPr rtlCol="0">
            <a:noAutofit/>
          </a:bodyPr>
          <a:lstStyle/>
          <a:p>
            <a:pPr marL="0" indent="0" eaLnBrk="1" fontAlgn="auto" hangingPunct="1">
              <a:spcAft>
                <a:spcPts val="0"/>
              </a:spcAft>
              <a:buFont typeface="Arial" charset="0"/>
              <a:buNone/>
              <a:defRPr/>
            </a:pPr>
            <a:r>
              <a:rPr lang="en-US" sz="2000" dirty="0" smtClean="0">
                <a:solidFill>
                  <a:schemeClr val="accent1"/>
                </a:solidFill>
                <a:latin typeface="Arial Rounded MT Bold" panose="020F0704030504030204" pitchFamily="34" charset="0"/>
              </a:rPr>
              <a:t>What does the Building Code say?</a:t>
            </a:r>
          </a:p>
          <a:p>
            <a:pPr marL="0" indent="0" eaLnBrk="1" fontAlgn="auto" hangingPunct="1">
              <a:spcAft>
                <a:spcPts val="0"/>
              </a:spcAft>
              <a:buFont typeface="Arial" charset="0"/>
              <a:buNone/>
              <a:defRPr/>
            </a:pPr>
            <a:r>
              <a:rPr lang="en-US" sz="2000" dirty="0" smtClean="0"/>
              <a:t>IBC Chapter 21 – Masonry…</a:t>
            </a:r>
          </a:p>
        </p:txBody>
      </p:sp>
      <p:pic>
        <p:nvPicPr>
          <p:cNvPr id="7" name="Picture 6"/>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757610" y="6445515"/>
            <a:ext cx="393877" cy="393877"/>
          </a:xfrm>
          <a:prstGeom prst="rect">
            <a:avLst/>
          </a:prstGeom>
        </p:spPr>
      </p:pic>
      <p:pic>
        <p:nvPicPr>
          <p:cNvPr id="8" name="Picture 2" descr="C:\Users\ccoughlin\Desktop\SSTU WIP\11_Shearwalls\Images\IBC 201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1459" y="2393994"/>
            <a:ext cx="2850358" cy="3684839"/>
          </a:xfrm>
          <a:prstGeom prst="rect">
            <a:avLst/>
          </a:prstGeom>
          <a:noFill/>
          <a:ln>
            <a:solidFill>
              <a:schemeClr val="tx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Content Placeholder 4"/>
          <p:cNvSpPr txBox="1">
            <a:spLocks/>
          </p:cNvSpPr>
          <p:nvPr/>
        </p:nvSpPr>
        <p:spPr>
          <a:xfrm>
            <a:off x="6905767" y="2788380"/>
            <a:ext cx="5048781" cy="3276579"/>
          </a:xfrm>
          <a:prstGeom prst="rect">
            <a:avLst/>
          </a:prstGeom>
          <a:extLst/>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600"/>
              </a:spcAft>
              <a:buFont typeface="Arial" charset="0"/>
              <a:buNone/>
              <a:defRPr/>
            </a:pPr>
            <a:r>
              <a:rPr lang="en-US" sz="2000" dirty="0" smtClean="0">
                <a:solidFill>
                  <a:schemeClr val="accent1"/>
                </a:solidFill>
                <a:latin typeface="Arial Rounded MT Bold" panose="020F0704030504030204" pitchFamily="34" charset="0"/>
              </a:rPr>
              <a:t>What does the Referenced Standard (ACI 530) say? </a:t>
            </a:r>
          </a:p>
          <a:p>
            <a:pPr marL="0" indent="0">
              <a:spcBef>
                <a:spcPts val="0"/>
              </a:spcBef>
              <a:buFont typeface="Arial" charset="0"/>
              <a:buNone/>
              <a:defRPr/>
            </a:pPr>
            <a:r>
              <a:rPr lang="en-US" sz="2000" dirty="0" smtClean="0"/>
              <a:t>ACI 530 contains two chapters that address anchoring into masonry</a:t>
            </a:r>
          </a:p>
          <a:p>
            <a:pPr marL="404813" indent="-287338">
              <a:buFont typeface="Arial" panose="020B0604020202020204" pitchFamily="34" charset="0"/>
              <a:buChar char="–"/>
              <a:defRPr/>
            </a:pPr>
            <a:r>
              <a:rPr lang="en-US" sz="1800" dirty="0" smtClean="0"/>
              <a:t>Chapter 2 – Allowable Stress Design </a:t>
            </a:r>
            <a:r>
              <a:rPr lang="en-US" sz="1800" b="1" dirty="0" smtClean="0"/>
              <a:t>(ASD)</a:t>
            </a:r>
          </a:p>
          <a:p>
            <a:pPr marL="404813" indent="-287338">
              <a:buFont typeface="Arial" panose="020B0604020202020204" pitchFamily="34" charset="0"/>
              <a:buChar char="–"/>
              <a:defRPr/>
            </a:pPr>
            <a:r>
              <a:rPr lang="en-US" sz="1800" dirty="0" smtClean="0"/>
              <a:t>Chapter 3 – Strength Design </a:t>
            </a:r>
            <a:r>
              <a:rPr lang="en-US" sz="1800" b="1" dirty="0" smtClean="0"/>
              <a:t>(SD)</a:t>
            </a:r>
          </a:p>
        </p:txBody>
      </p:sp>
      <p:sp>
        <p:nvSpPr>
          <p:cNvPr id="5" name="TextBox 4"/>
          <p:cNvSpPr txBox="1"/>
          <p:nvPr/>
        </p:nvSpPr>
        <p:spPr>
          <a:xfrm>
            <a:off x="481459" y="2734906"/>
            <a:ext cx="2850358" cy="646331"/>
          </a:xfrm>
          <a:prstGeom prst="rect">
            <a:avLst/>
          </a:prstGeom>
          <a:solidFill>
            <a:schemeClr val="bg2"/>
          </a:solidFill>
          <a:ln>
            <a:solidFill>
              <a:srgbClr val="FF0000"/>
            </a:solidFill>
          </a:ln>
        </p:spPr>
        <p:txBody>
          <a:bodyPr wrap="square" rtlCol="0">
            <a:spAutoFit/>
          </a:bodyPr>
          <a:lstStyle/>
          <a:p>
            <a:pPr algn="ctr"/>
            <a:r>
              <a:rPr lang="en-US" dirty="0" smtClean="0">
                <a:solidFill>
                  <a:srgbClr val="FF0000"/>
                </a:solidFill>
                <a:latin typeface="Arial" panose="020B0604020202020204" pitchFamily="34" charset="0"/>
                <a:cs typeface="Arial" panose="020B0604020202020204" pitchFamily="34" charset="0"/>
              </a:rPr>
              <a:t>Contains nothing about anchoring into masonry</a:t>
            </a:r>
            <a:endParaRPr lang="en-US" dirty="0">
              <a:solidFill>
                <a:srgbClr val="FF0000"/>
              </a:solidFill>
              <a:latin typeface="Arial" panose="020B0604020202020204" pitchFamily="34" charset="0"/>
              <a:cs typeface="Arial" panose="020B0604020202020204" pitchFamily="34" charset="0"/>
            </a:endParaRPr>
          </a:p>
        </p:txBody>
      </p:sp>
      <p:sp>
        <p:nvSpPr>
          <p:cNvPr id="13" name="TextBox 12"/>
          <p:cNvSpPr txBox="1"/>
          <p:nvPr/>
        </p:nvSpPr>
        <p:spPr>
          <a:xfrm>
            <a:off x="4337270" y="2419077"/>
            <a:ext cx="2046972" cy="400110"/>
          </a:xfrm>
          <a:prstGeom prst="rect">
            <a:avLst/>
          </a:prstGeom>
          <a:noFill/>
        </p:spPr>
        <p:txBody>
          <a:bodyPr wrap="square" rtlCol="0">
            <a:spAutoFit/>
          </a:bodyPr>
          <a:lstStyle/>
          <a:p>
            <a:pPr algn="ctr"/>
            <a:r>
              <a:rPr lang="en-US" sz="2000" dirty="0" smtClean="0">
                <a:latin typeface="Arial" panose="020B0604020202020204" pitchFamily="34" charset="0"/>
                <a:cs typeface="Arial" panose="020B0604020202020204" pitchFamily="34" charset="0"/>
              </a:rPr>
              <a:t>ACI 530</a:t>
            </a:r>
            <a:endParaRPr lang="en-US" sz="2000" dirty="0">
              <a:latin typeface="Arial" panose="020B0604020202020204" pitchFamily="34" charset="0"/>
              <a:cs typeface="Arial" panose="020B0604020202020204" pitchFamily="34" charset="0"/>
            </a:endParaRPr>
          </a:p>
        </p:txBody>
      </p:sp>
      <p:sp>
        <p:nvSpPr>
          <p:cNvPr id="15" name="Title 14"/>
          <p:cNvSpPr>
            <a:spLocks noGrp="1"/>
          </p:cNvSpPr>
          <p:nvPr>
            <p:ph type="title"/>
          </p:nvPr>
        </p:nvSpPr>
        <p:spPr/>
        <p:txBody>
          <a:bodyPr/>
          <a:lstStyle/>
          <a:p>
            <a:r>
              <a:rPr lang="en-US" dirty="0" smtClean="0"/>
              <a:t>Anchoring into Masonry</a:t>
            </a:r>
            <a:endParaRPr lang="en-US" dirty="0"/>
          </a:p>
        </p:txBody>
      </p:sp>
    </p:spTree>
    <p:custDataLst>
      <p:tags r:id="rId1"/>
    </p:custDataLst>
    <p:extLst>
      <p:ext uri="{BB962C8B-B14F-4D97-AF65-F5344CB8AC3E}">
        <p14:creationId xmlns:p14="http://schemas.microsoft.com/office/powerpoint/2010/main" val="100919545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Effect transition="in" filter="fade">
                                      <p:cBhvr>
                                        <p:cTn id="7" dur="500"/>
                                        <p:tgtEl>
                                          <p:spTgt spid="1331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314">
                                            <p:txEl>
                                              <p:pRg st="1" end="1"/>
                                            </p:txEl>
                                          </p:spTgt>
                                        </p:tgtEl>
                                        <p:attrNameLst>
                                          <p:attrName>style.visibility</p:attrName>
                                        </p:attrNameLst>
                                      </p:cBhvr>
                                      <p:to>
                                        <p:strVal val="visible"/>
                                      </p:to>
                                    </p:set>
                                    <p:animEffect transition="in" filter="fade">
                                      <p:cBhvr>
                                        <p:cTn id="10" dur="500"/>
                                        <p:tgtEl>
                                          <p:spTgt spid="1331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500"/>
                                        <p:tgtEl>
                                          <p:spTgt spid="205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p:bldP spid="10" grpId="0"/>
      <p:bldP spid="5" grpId="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4"/>
          <p:cNvSpPr>
            <a:spLocks noGrp="1"/>
          </p:cNvSpPr>
          <p:nvPr>
            <p:ph idx="1"/>
          </p:nvPr>
        </p:nvSpPr>
        <p:spPr>
          <a:xfrm>
            <a:off x="336550" y="1641475"/>
            <a:ext cx="5858203" cy="4685717"/>
          </a:xfrm>
        </p:spPr>
        <p:txBody>
          <a:bodyPr/>
          <a:lstStyle/>
          <a:p>
            <a:pPr marL="0" indent="0" eaLnBrk="1" hangingPunct="1">
              <a:spcBef>
                <a:spcPct val="0"/>
              </a:spcBef>
              <a:spcAft>
                <a:spcPts val="1200"/>
              </a:spcAft>
              <a:buFont typeface="Arial" pitchFamily="34" charset="0"/>
              <a:buNone/>
            </a:pPr>
            <a:r>
              <a:rPr lang="en-US" altLang="en-US" sz="2000" b="1" dirty="0" smtClean="0">
                <a:solidFill>
                  <a:schemeClr val="accent1"/>
                </a:solidFill>
                <a:latin typeface="Arial Black" panose="020B0A04020102020204" pitchFamily="34" charset="0"/>
              </a:rPr>
              <a:t>Section 2.1.4.1</a:t>
            </a:r>
            <a:r>
              <a:rPr lang="en-US" altLang="en-US" sz="2000" dirty="0" smtClean="0">
                <a:solidFill>
                  <a:schemeClr val="accent1"/>
                </a:solidFill>
                <a:latin typeface="Arial Black" panose="020B0A04020102020204" pitchFamily="34" charset="0"/>
              </a:rPr>
              <a:t>: </a:t>
            </a:r>
          </a:p>
          <a:p>
            <a:pPr marL="0" indent="0" eaLnBrk="1" hangingPunct="1">
              <a:spcBef>
                <a:spcPct val="0"/>
              </a:spcBef>
              <a:spcAft>
                <a:spcPts val="1200"/>
              </a:spcAft>
              <a:buFont typeface="Arial" pitchFamily="34" charset="0"/>
              <a:buNone/>
            </a:pPr>
            <a:r>
              <a:rPr lang="en-US" altLang="en-US" sz="2400" dirty="0" smtClean="0"/>
              <a:t>Contains test design requirements for “anchor bolts solidly grouted in masonry”</a:t>
            </a:r>
          </a:p>
          <a:p>
            <a:pPr marL="690563" lvl="1" indent="-290513" eaLnBrk="1" hangingPunct="1">
              <a:spcBef>
                <a:spcPts val="1200"/>
              </a:spcBef>
              <a:buFont typeface="Arial" pitchFamily="34" charset="0"/>
              <a:buChar char="•"/>
            </a:pPr>
            <a:r>
              <a:rPr lang="en-US" altLang="en-US" sz="2000" dirty="0" smtClean="0"/>
              <a:t>If not designed per 2.1.4.2, design by test is permitted</a:t>
            </a:r>
          </a:p>
          <a:p>
            <a:pPr marL="690563" lvl="1" indent="-290513" eaLnBrk="1" hangingPunct="1">
              <a:spcBef>
                <a:spcPts val="1200"/>
              </a:spcBef>
              <a:buFont typeface="Arial" pitchFamily="34" charset="0"/>
              <a:buChar char="•"/>
            </a:pPr>
            <a:r>
              <a:rPr lang="en-US" altLang="en-US" sz="2000" dirty="0" smtClean="0"/>
              <a:t>Testing shall be done in accordance with ASTM E488</a:t>
            </a:r>
          </a:p>
          <a:p>
            <a:pPr marL="690563" lvl="1" indent="-290513" eaLnBrk="1" hangingPunct="1">
              <a:spcBef>
                <a:spcPts val="1200"/>
              </a:spcBef>
              <a:buFont typeface="Arial" pitchFamily="34" charset="0"/>
              <a:buChar char="•"/>
            </a:pPr>
            <a:r>
              <a:rPr lang="en-US" altLang="en-US" sz="2000" dirty="0" smtClean="0"/>
              <a:t>Allowable loads </a:t>
            </a:r>
            <a:r>
              <a:rPr lang="en-US" altLang="en-US" sz="2000" u="sng" dirty="0" smtClean="0"/>
              <a:t>&lt;</a:t>
            </a:r>
            <a:r>
              <a:rPr lang="en-US" altLang="en-US" sz="2000" dirty="0" smtClean="0"/>
              <a:t> 20% of average tested strength</a:t>
            </a:r>
          </a:p>
          <a:p>
            <a:pPr marL="1257300" lvl="2" indent="-290513" eaLnBrk="1" hangingPunct="1">
              <a:buFont typeface="Arial" pitchFamily="34" charset="0"/>
              <a:buChar char="–"/>
            </a:pPr>
            <a:r>
              <a:rPr lang="en-US" altLang="en-US" sz="1800" b="1" dirty="0" smtClean="0">
                <a:solidFill>
                  <a:schemeClr val="accent1"/>
                </a:solidFill>
              </a:rPr>
              <a:t>Safety Factor = 5.0</a:t>
            </a:r>
          </a:p>
        </p:txBody>
      </p:sp>
      <p:sp>
        <p:nvSpPr>
          <p:cNvPr id="2" name="Title 1"/>
          <p:cNvSpPr>
            <a:spLocks noGrp="1"/>
          </p:cNvSpPr>
          <p:nvPr>
            <p:ph type="title"/>
          </p:nvPr>
        </p:nvSpPr>
        <p:spPr/>
        <p:txBody>
          <a:bodyPr/>
          <a:lstStyle/>
          <a:p>
            <a:r>
              <a:rPr lang="en-US" dirty="0" smtClean="0"/>
              <a:t>ACI 530: Chapter 2</a:t>
            </a:r>
            <a:endParaRPr lang="en-US" dirty="0"/>
          </a:p>
        </p:txBody>
      </p:sp>
      <p:pic>
        <p:nvPicPr>
          <p:cNvPr id="8" name="Picture 2" descr="C:\Users\ccoughlin\Desktop\CCAC WIP\Images\41-KjvA1vwL._SX258_BO1,204,203,200_.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2206" y="4913192"/>
            <a:ext cx="1295944" cy="1719619"/>
          </a:xfrm>
          <a:prstGeom prst="rect">
            <a:avLst/>
          </a:prstGeom>
          <a:noFill/>
          <a:ln>
            <a:solidFill>
              <a:schemeClr val="tx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l="55821" t="15952" r="4221" b="49287"/>
          <a:stretch>
            <a:fillRect/>
          </a:stretch>
        </p:blipFill>
        <p:spPr bwMode="auto">
          <a:xfrm>
            <a:off x="6758845" y="2034692"/>
            <a:ext cx="5039665" cy="2464128"/>
          </a:xfrm>
          <a:prstGeom prst="rect">
            <a:avLst/>
          </a:prstGeom>
          <a:noFill/>
          <a:ln w="9525">
            <a:no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6328111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459">
                                            <p:txEl>
                                              <p:pRg st="0" end="0"/>
                                            </p:txEl>
                                          </p:spTgt>
                                        </p:tgtEl>
                                        <p:attrNameLst>
                                          <p:attrName>style.visibility</p:attrName>
                                        </p:attrNameLst>
                                      </p:cBhvr>
                                      <p:to>
                                        <p:strVal val="visible"/>
                                      </p:to>
                                    </p:set>
                                    <p:animEffect transition="in" filter="fade">
                                      <p:cBhvr>
                                        <p:cTn id="10" dur="500"/>
                                        <p:tgtEl>
                                          <p:spTgt spid="19459">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459">
                                            <p:txEl>
                                              <p:pRg st="1" end="1"/>
                                            </p:txEl>
                                          </p:spTgt>
                                        </p:tgtEl>
                                        <p:attrNameLst>
                                          <p:attrName>style.visibility</p:attrName>
                                        </p:attrNameLst>
                                      </p:cBhvr>
                                      <p:to>
                                        <p:strVal val="visible"/>
                                      </p:to>
                                    </p:set>
                                    <p:animEffect transition="in" filter="fade">
                                      <p:cBhvr>
                                        <p:cTn id="13" dur="500"/>
                                        <p:tgtEl>
                                          <p:spTgt spid="19459">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459">
                                            <p:txEl>
                                              <p:pRg st="2" end="2"/>
                                            </p:txEl>
                                          </p:spTgt>
                                        </p:tgtEl>
                                        <p:attrNameLst>
                                          <p:attrName>style.visibility</p:attrName>
                                        </p:attrNameLst>
                                      </p:cBhvr>
                                      <p:to>
                                        <p:strVal val="visible"/>
                                      </p:to>
                                    </p:set>
                                    <p:animEffect transition="in" filter="fade">
                                      <p:cBhvr>
                                        <p:cTn id="16" dur="500"/>
                                        <p:tgtEl>
                                          <p:spTgt spid="19459">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animEffect transition="in" filter="fade">
                                      <p:cBhvr>
                                        <p:cTn id="19" dur="500"/>
                                        <p:tgtEl>
                                          <p:spTgt spid="19459">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459">
                                            <p:txEl>
                                              <p:pRg st="4" end="4"/>
                                            </p:txEl>
                                          </p:spTgt>
                                        </p:tgtEl>
                                        <p:attrNameLst>
                                          <p:attrName>style.visibility</p:attrName>
                                        </p:attrNameLst>
                                      </p:cBhvr>
                                      <p:to>
                                        <p:strVal val="visible"/>
                                      </p:to>
                                    </p:set>
                                    <p:animEffect transition="in" filter="fade">
                                      <p:cBhvr>
                                        <p:cTn id="22" dur="500"/>
                                        <p:tgtEl>
                                          <p:spTgt spid="19459">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459">
                                            <p:txEl>
                                              <p:pRg st="5" end="5"/>
                                            </p:txEl>
                                          </p:spTgt>
                                        </p:tgtEl>
                                        <p:attrNameLst>
                                          <p:attrName>style.visibility</p:attrName>
                                        </p:attrNameLst>
                                      </p:cBhvr>
                                      <p:to>
                                        <p:strVal val="visible"/>
                                      </p:to>
                                    </p:set>
                                    <p:animEffect transition="in" filter="fade">
                                      <p:cBhvr>
                                        <p:cTn id="25" dur="500"/>
                                        <p:tgtEl>
                                          <p:spTgt spid="19459">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a:spLocks noChangeArrowheads="1"/>
          </p:cNvSpPr>
          <p:nvPr/>
        </p:nvSpPr>
        <p:spPr bwMode="auto">
          <a:xfrm>
            <a:off x="941917" y="5954714"/>
            <a:ext cx="675216"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p>
            <a:pPr algn="r">
              <a:spcBef>
                <a:spcPct val="20000"/>
              </a:spcBef>
            </a:pPr>
            <a:endParaRPr lang="en-US" dirty="0"/>
          </a:p>
        </p:txBody>
      </p:sp>
      <p:sp>
        <p:nvSpPr>
          <p:cNvPr id="18437" name="Rectangle 1"/>
          <p:cNvSpPr>
            <a:spLocks noChangeArrowheads="1"/>
          </p:cNvSpPr>
          <p:nvPr/>
        </p:nvSpPr>
        <p:spPr bwMode="auto">
          <a:xfrm>
            <a:off x="821267" y="6180139"/>
            <a:ext cx="34713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p>
            <a:pPr algn="r" eaLnBrk="1" hangingPunct="1">
              <a:spcBef>
                <a:spcPct val="20000"/>
              </a:spcBef>
            </a:pPr>
            <a:endParaRPr lang="en-US" sz="2400" baseline="-25000" dirty="0">
              <a:solidFill>
                <a:srgbClr val="4D4D4D"/>
              </a:solidFill>
              <a:latin typeface="Eras Medium ITC" pitchFamily="34" charset="0"/>
            </a:endParaRPr>
          </a:p>
        </p:txBody>
      </p:sp>
      <p:sp>
        <p:nvSpPr>
          <p:cNvPr id="7" name="Content Placeholder 2"/>
          <p:cNvSpPr txBox="1">
            <a:spLocks/>
          </p:cNvSpPr>
          <p:nvPr/>
        </p:nvSpPr>
        <p:spPr>
          <a:xfrm>
            <a:off x="611717" y="1828801"/>
            <a:ext cx="10970683" cy="434339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b="0" dirty="0" smtClean="0">
                <a:solidFill>
                  <a:schemeClr val="tx1">
                    <a:lumMod val="65000"/>
                    <a:lumOff val="35000"/>
                  </a:schemeClr>
                </a:solidFill>
                <a:latin typeface="Arial" panose="020B0604020202020204" pitchFamily="34" charset="0"/>
                <a:cs typeface="Arial" panose="020B0604020202020204" pitchFamily="34" charset="0"/>
              </a:rPr>
              <a:t>We will begin in a few minutes.</a:t>
            </a:r>
          </a:p>
          <a:p>
            <a:pPr algn="ctr"/>
            <a:endParaRPr lang="en-US" b="0" dirty="0" smtClean="0">
              <a:solidFill>
                <a:schemeClr val="tx1">
                  <a:lumMod val="65000"/>
                  <a:lumOff val="35000"/>
                </a:schemeClr>
              </a:solidFill>
              <a:latin typeface="Arial" panose="020B0604020202020204" pitchFamily="34" charset="0"/>
              <a:cs typeface="Arial" panose="020B0604020202020204" pitchFamily="34" charset="0"/>
            </a:endParaRPr>
          </a:p>
          <a:p>
            <a:pPr algn="ctr"/>
            <a:endParaRPr lang="en-US" b="0" dirty="0" smtClean="0">
              <a:solidFill>
                <a:schemeClr val="tx1">
                  <a:lumMod val="65000"/>
                  <a:lumOff val="35000"/>
                </a:schemeClr>
              </a:solidFill>
              <a:latin typeface="Arial" panose="020B0604020202020204" pitchFamily="34" charset="0"/>
              <a:cs typeface="Arial" panose="020B0604020202020204" pitchFamily="34" charset="0"/>
            </a:endParaRPr>
          </a:p>
          <a:p>
            <a:pPr algn="ctr"/>
            <a:endParaRPr lang="en-US" b="0" dirty="0" smtClean="0">
              <a:solidFill>
                <a:schemeClr val="tx1">
                  <a:lumMod val="65000"/>
                  <a:lumOff val="35000"/>
                </a:schemeClr>
              </a:solidFill>
              <a:latin typeface="Arial" panose="020B0604020202020204" pitchFamily="34" charset="0"/>
              <a:cs typeface="Arial" panose="020B0604020202020204" pitchFamily="34" charset="0"/>
            </a:endParaRPr>
          </a:p>
          <a:p>
            <a:pPr algn="ctr"/>
            <a:endParaRPr lang="en-US" b="0" dirty="0" smtClean="0">
              <a:solidFill>
                <a:schemeClr val="tx1">
                  <a:lumMod val="65000"/>
                  <a:lumOff val="35000"/>
                </a:schemeClr>
              </a:solidFill>
              <a:latin typeface="Arial" panose="020B0604020202020204" pitchFamily="34" charset="0"/>
              <a:cs typeface="Arial" panose="020B0604020202020204" pitchFamily="34" charset="0"/>
            </a:endParaRPr>
          </a:p>
          <a:p>
            <a:pPr algn="ctr"/>
            <a:endParaRPr lang="en-US" b="0" dirty="0" smtClean="0">
              <a:solidFill>
                <a:schemeClr val="tx1">
                  <a:lumMod val="65000"/>
                  <a:lumOff val="35000"/>
                </a:schemeClr>
              </a:solidFill>
              <a:latin typeface="Arial" panose="020B0604020202020204" pitchFamily="34" charset="0"/>
              <a:cs typeface="Arial" panose="020B0604020202020204" pitchFamily="34" charset="0"/>
            </a:endParaRPr>
          </a:p>
          <a:p>
            <a:pPr algn="ctr"/>
            <a:endParaRPr lang="en-US" b="0" dirty="0" smtClean="0">
              <a:solidFill>
                <a:schemeClr val="tx1">
                  <a:lumMod val="65000"/>
                  <a:lumOff val="35000"/>
                </a:schemeClr>
              </a:solidFill>
              <a:latin typeface="Arial" panose="020B0604020202020204" pitchFamily="34" charset="0"/>
              <a:cs typeface="Arial" panose="020B0604020202020204" pitchFamily="34" charset="0"/>
            </a:endParaRPr>
          </a:p>
          <a:p>
            <a:pPr algn="ctr"/>
            <a:endParaRPr lang="en-US" b="0" dirty="0" smtClean="0">
              <a:solidFill>
                <a:schemeClr val="tx1">
                  <a:lumMod val="65000"/>
                  <a:lumOff val="35000"/>
                </a:schemeClr>
              </a:solidFill>
              <a:latin typeface="Arial" panose="020B0604020202020204" pitchFamily="34" charset="0"/>
              <a:cs typeface="Arial" panose="020B0604020202020204" pitchFamily="34" charset="0"/>
            </a:endParaRPr>
          </a:p>
          <a:p>
            <a:pPr algn="ctr"/>
            <a:r>
              <a:rPr lang="en-US" b="0" dirty="0" smtClean="0">
                <a:solidFill>
                  <a:schemeClr val="tx1">
                    <a:lumMod val="65000"/>
                    <a:lumOff val="35000"/>
                  </a:schemeClr>
                </a:solidFill>
                <a:latin typeface="Arial" panose="020B0604020202020204" pitchFamily="34" charset="0"/>
                <a:cs typeface="Arial" panose="020B0604020202020204" pitchFamily="34" charset="0"/>
              </a:rPr>
              <a:t>Please be sure to sign the registration form to receive</a:t>
            </a:r>
            <a:br>
              <a:rPr lang="en-US" b="0" dirty="0" smtClean="0">
                <a:solidFill>
                  <a:schemeClr val="tx1">
                    <a:lumMod val="65000"/>
                    <a:lumOff val="35000"/>
                  </a:schemeClr>
                </a:solidFill>
                <a:latin typeface="Arial" panose="020B0604020202020204" pitchFamily="34" charset="0"/>
                <a:cs typeface="Arial" panose="020B0604020202020204" pitchFamily="34" charset="0"/>
              </a:rPr>
            </a:br>
            <a:r>
              <a:rPr lang="en-US" b="0" dirty="0" smtClean="0">
                <a:solidFill>
                  <a:schemeClr val="tx1">
                    <a:lumMod val="65000"/>
                    <a:lumOff val="35000"/>
                  </a:schemeClr>
                </a:solidFill>
                <a:latin typeface="Arial" panose="020B0604020202020204" pitchFamily="34" charset="0"/>
                <a:cs typeface="Arial" panose="020B0604020202020204" pitchFamily="34" charset="0"/>
              </a:rPr>
              <a:t>credit for attending today’s learning event.</a:t>
            </a:r>
            <a:endParaRPr lang="en-US" b="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16935" y="2819400"/>
            <a:ext cx="1760246" cy="1714500"/>
          </a:xfrm>
          <a:prstGeom prst="rect">
            <a:avLst/>
          </a:prstGeom>
        </p:spPr>
      </p:pic>
      <p:sp>
        <p:nvSpPr>
          <p:cNvPr id="3" name="Title 2"/>
          <p:cNvSpPr>
            <a:spLocks noGrp="1"/>
          </p:cNvSpPr>
          <p:nvPr>
            <p:ph type="title"/>
          </p:nvPr>
        </p:nvSpPr>
        <p:spPr/>
        <p:txBody>
          <a:bodyPr/>
          <a:lstStyle/>
          <a:p>
            <a:r>
              <a:rPr lang="en-US" dirty="0" smtClean="0"/>
              <a:t>Welcome!</a:t>
            </a:r>
            <a:endParaRPr lang="en-US" dirty="0"/>
          </a:p>
        </p:txBody>
      </p:sp>
    </p:spTree>
    <p:custDataLst>
      <p:tags r:id="rId1"/>
    </p:custDataLst>
    <p:extLst>
      <p:ext uri="{BB962C8B-B14F-4D97-AF65-F5344CB8AC3E}">
        <p14:creationId xmlns:p14="http://schemas.microsoft.com/office/powerpoint/2010/main" val="2339861948"/>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4"/>
          <p:cNvSpPr>
            <a:spLocks noGrp="1"/>
          </p:cNvSpPr>
          <p:nvPr>
            <p:ph idx="1"/>
          </p:nvPr>
        </p:nvSpPr>
        <p:spPr>
          <a:xfrm>
            <a:off x="336550" y="1641475"/>
            <a:ext cx="6083300" cy="4800245"/>
          </a:xfrm>
          <a:extLst/>
        </p:spPr>
        <p:txBody>
          <a:bodyPr rtlCol="0">
            <a:noAutofit/>
          </a:bodyPr>
          <a:lstStyle/>
          <a:p>
            <a:pPr marL="0" indent="0" eaLnBrk="1" fontAlgn="auto" hangingPunct="1">
              <a:spcAft>
                <a:spcPts val="0"/>
              </a:spcAft>
              <a:buFont typeface="Arial" pitchFamily="34" charset="0"/>
              <a:buNone/>
              <a:defRPr/>
            </a:pPr>
            <a:r>
              <a:rPr lang="en-US" sz="2000" b="1" dirty="0" smtClean="0">
                <a:solidFill>
                  <a:schemeClr val="accent1"/>
                </a:solidFill>
                <a:latin typeface="Arial Black" panose="020B0A04020102020204" pitchFamily="34" charset="0"/>
              </a:rPr>
              <a:t>Section </a:t>
            </a:r>
            <a:r>
              <a:rPr lang="en-US" sz="2000" b="1" dirty="0">
                <a:solidFill>
                  <a:schemeClr val="accent1"/>
                </a:solidFill>
                <a:latin typeface="Arial Black" panose="020B0A04020102020204" pitchFamily="34" charset="0"/>
              </a:rPr>
              <a:t>2.1.4.2</a:t>
            </a:r>
            <a:r>
              <a:rPr lang="en-US" sz="2000" dirty="0">
                <a:solidFill>
                  <a:schemeClr val="accent1"/>
                </a:solidFill>
                <a:latin typeface="Arial Black" panose="020B0A04020102020204" pitchFamily="34" charset="0"/>
              </a:rPr>
              <a:t>: </a:t>
            </a:r>
            <a:endParaRPr lang="en-US" sz="2000" dirty="0" smtClean="0">
              <a:solidFill>
                <a:schemeClr val="accent1"/>
              </a:solidFill>
              <a:latin typeface="Arial Black" panose="020B0A04020102020204" pitchFamily="34" charset="0"/>
            </a:endParaRPr>
          </a:p>
          <a:p>
            <a:pPr marL="0" indent="0" eaLnBrk="1" fontAlgn="auto" hangingPunct="1">
              <a:spcAft>
                <a:spcPts val="0"/>
              </a:spcAft>
              <a:buFont typeface="Arial" pitchFamily="34" charset="0"/>
              <a:buNone/>
              <a:defRPr/>
            </a:pPr>
            <a:r>
              <a:rPr lang="en-US" sz="2000" dirty="0" smtClean="0">
                <a:solidFill>
                  <a:schemeClr val="tx1">
                    <a:lumMod val="75000"/>
                    <a:lumOff val="25000"/>
                  </a:schemeClr>
                </a:solidFill>
              </a:rPr>
              <a:t>Contains </a:t>
            </a:r>
            <a:r>
              <a:rPr lang="en-US" sz="2000" dirty="0">
                <a:solidFill>
                  <a:schemeClr val="tx1">
                    <a:lumMod val="75000"/>
                    <a:lumOff val="25000"/>
                  </a:schemeClr>
                </a:solidFill>
              </a:rPr>
              <a:t>design information for plate, headed, and bent-bar anchors</a:t>
            </a:r>
            <a:r>
              <a:rPr lang="en-US" sz="2000" dirty="0" smtClean="0">
                <a:solidFill>
                  <a:schemeClr val="tx1">
                    <a:lumMod val="75000"/>
                    <a:lumOff val="25000"/>
                  </a:schemeClr>
                </a:solidFill>
              </a:rPr>
              <a:t>”</a:t>
            </a:r>
          </a:p>
          <a:p>
            <a:pPr marL="627063" lvl="1" indent="-287338" eaLnBrk="1" fontAlgn="auto" hangingPunct="1">
              <a:spcAft>
                <a:spcPts val="0"/>
              </a:spcAft>
              <a:buFont typeface="Arial" charset="0"/>
              <a:buChar char="•"/>
              <a:defRPr/>
            </a:pPr>
            <a:r>
              <a:rPr lang="en-US" sz="2000" dirty="0" smtClean="0">
                <a:solidFill>
                  <a:schemeClr val="tx1">
                    <a:lumMod val="75000"/>
                    <a:lumOff val="25000"/>
                  </a:schemeClr>
                </a:solidFill>
              </a:rPr>
              <a:t>Equations for tension and shear</a:t>
            </a:r>
          </a:p>
          <a:p>
            <a:pPr marL="627063" lvl="1" indent="-287338" eaLnBrk="1" fontAlgn="auto" hangingPunct="1">
              <a:spcAft>
                <a:spcPts val="0"/>
              </a:spcAft>
              <a:buFont typeface="Arial" charset="0"/>
              <a:buChar char="•"/>
              <a:defRPr/>
            </a:pPr>
            <a:r>
              <a:rPr lang="en-US" sz="2000" dirty="0" smtClean="0">
                <a:solidFill>
                  <a:schemeClr val="tx1">
                    <a:lumMod val="75000"/>
                    <a:lumOff val="25000"/>
                  </a:schemeClr>
                </a:solidFill>
              </a:rPr>
              <a:t>Calculate “allowable” loads for anchors</a:t>
            </a:r>
          </a:p>
          <a:p>
            <a:pPr marL="857250" lvl="1" indent="-457200" eaLnBrk="1" fontAlgn="auto" hangingPunct="1">
              <a:spcAft>
                <a:spcPts val="0"/>
              </a:spcAft>
              <a:buFont typeface="Arial" charset="0"/>
              <a:buChar char="•"/>
              <a:defRPr/>
            </a:pPr>
            <a:endParaRPr lang="en-US" sz="2000" dirty="0">
              <a:solidFill>
                <a:schemeClr val="tx1">
                  <a:lumMod val="75000"/>
                  <a:lumOff val="25000"/>
                </a:schemeClr>
              </a:solidFill>
            </a:endParaRPr>
          </a:p>
          <a:p>
            <a:pPr marL="0" indent="0" eaLnBrk="1" fontAlgn="auto" hangingPunct="1">
              <a:spcAft>
                <a:spcPts val="0"/>
              </a:spcAft>
              <a:buFont typeface="Arial" pitchFamily="34" charset="0"/>
              <a:buNone/>
              <a:defRPr/>
            </a:pPr>
            <a:r>
              <a:rPr lang="en-US" sz="2000" dirty="0" smtClean="0">
                <a:solidFill>
                  <a:schemeClr val="tx1">
                    <a:lumMod val="75000"/>
                    <a:lumOff val="25000"/>
                  </a:schemeClr>
                </a:solidFill>
              </a:rPr>
              <a:t>Sets precedence for alternate materials</a:t>
            </a:r>
          </a:p>
          <a:p>
            <a:pPr marL="627063" lvl="1" indent="-287338" eaLnBrk="1" fontAlgn="auto" hangingPunct="1">
              <a:spcAft>
                <a:spcPts val="0"/>
              </a:spcAft>
              <a:buFont typeface="Arial" charset="0"/>
              <a:buChar char="•"/>
              <a:defRPr/>
            </a:pPr>
            <a:r>
              <a:rPr lang="en-US" sz="2000" dirty="0" smtClean="0">
                <a:solidFill>
                  <a:schemeClr val="tx1">
                    <a:lumMod val="75000"/>
                    <a:lumOff val="25000"/>
                  </a:schemeClr>
                </a:solidFill>
              </a:rPr>
              <a:t>ASTM E488 testing</a:t>
            </a:r>
          </a:p>
          <a:p>
            <a:pPr marL="627063" lvl="1" indent="-287338" eaLnBrk="1" fontAlgn="auto" hangingPunct="1">
              <a:spcAft>
                <a:spcPts val="0"/>
              </a:spcAft>
              <a:buFont typeface="Arial" charset="0"/>
              <a:buChar char="•"/>
              <a:defRPr/>
            </a:pPr>
            <a:r>
              <a:rPr lang="en-US" sz="2000" dirty="0" smtClean="0">
                <a:solidFill>
                  <a:schemeClr val="tx1">
                    <a:lumMod val="75000"/>
                    <a:lumOff val="25000"/>
                  </a:schemeClr>
                </a:solidFill>
              </a:rPr>
              <a:t>Allowable loads using Safety factor = 5.0</a:t>
            </a:r>
            <a:endParaRPr lang="en-US" sz="2000" dirty="0">
              <a:solidFill>
                <a:schemeClr val="tx1">
                  <a:lumMod val="75000"/>
                  <a:lumOff val="25000"/>
                </a:schemeClr>
              </a:solidFill>
            </a:endParaRPr>
          </a:p>
        </p:txBody>
      </p:sp>
      <p:sp>
        <p:nvSpPr>
          <p:cNvPr id="2" name="Title 1"/>
          <p:cNvSpPr>
            <a:spLocks noGrp="1"/>
          </p:cNvSpPr>
          <p:nvPr>
            <p:ph type="title"/>
          </p:nvPr>
        </p:nvSpPr>
        <p:spPr/>
        <p:txBody>
          <a:bodyPr/>
          <a:lstStyle/>
          <a:p>
            <a:r>
              <a:rPr lang="en-US" dirty="0"/>
              <a:t>ACI 530: Chapter 2</a:t>
            </a:r>
          </a:p>
        </p:txBody>
      </p:sp>
      <p:grpSp>
        <p:nvGrpSpPr>
          <p:cNvPr id="6" name="Group 5"/>
          <p:cNvGrpSpPr/>
          <p:nvPr/>
        </p:nvGrpSpPr>
        <p:grpSpPr>
          <a:xfrm>
            <a:off x="7119616" y="1641475"/>
            <a:ext cx="4523024" cy="4852418"/>
            <a:chOff x="7151428" y="1388554"/>
            <a:chExt cx="4523024" cy="4852418"/>
          </a:xfrm>
        </p:grpSpPr>
        <p:sp>
          <p:nvSpPr>
            <p:cNvPr id="4" name="Rectangle 3"/>
            <p:cNvSpPr/>
            <p:nvPr/>
          </p:nvSpPr>
          <p:spPr>
            <a:xfrm>
              <a:off x="7151428" y="1388554"/>
              <a:ext cx="4523024" cy="4852418"/>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7151428" y="1388554"/>
              <a:ext cx="4523024" cy="4852418"/>
              <a:chOff x="7151428" y="1388554"/>
              <a:chExt cx="4523024" cy="4852418"/>
            </a:xfrm>
          </p:grpSpPr>
          <p:pic>
            <p:nvPicPr>
              <p:cNvPr id="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1428" y="1388554"/>
                <a:ext cx="4491212" cy="3220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5"/>
              <p:cNvPicPr>
                <a:picLocks noChangeAspect="1" noChangeArrowheads="1"/>
              </p:cNvPicPr>
              <p:nvPr/>
            </p:nvPicPr>
            <p:blipFill>
              <a:blip r:embed="rId5">
                <a:extLst>
                  <a:ext uri="{28A0092B-C50C-407E-A947-70E740481C1C}">
                    <a14:useLocalDpi xmlns:a14="http://schemas.microsoft.com/office/drawing/2010/main" val="0"/>
                  </a:ext>
                </a:extLst>
              </a:blip>
              <a:srcRect t="57549" b="24448"/>
              <a:stretch>
                <a:fillRect/>
              </a:stretch>
            </p:blipFill>
            <p:spPr bwMode="auto">
              <a:xfrm>
                <a:off x="7151428" y="4662869"/>
                <a:ext cx="4523024" cy="14962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7183240" y="1388554"/>
                <a:ext cx="4491212" cy="4852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extLst>
      <p:ext uri="{BB962C8B-B14F-4D97-AF65-F5344CB8AC3E}">
        <p14:creationId xmlns:p14="http://schemas.microsoft.com/office/powerpoint/2010/main" val="14747067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314">
                                            <p:txEl>
                                              <p:pRg st="0" end="0"/>
                                            </p:txEl>
                                          </p:spTgt>
                                        </p:tgtEl>
                                        <p:attrNameLst>
                                          <p:attrName>style.visibility</p:attrName>
                                        </p:attrNameLst>
                                      </p:cBhvr>
                                      <p:to>
                                        <p:strVal val="visible"/>
                                      </p:to>
                                    </p:set>
                                    <p:animEffect transition="in" filter="fade">
                                      <p:cBhvr>
                                        <p:cTn id="10" dur="500"/>
                                        <p:tgtEl>
                                          <p:spTgt spid="1331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Effect transition="in" filter="fade">
                                      <p:cBhvr>
                                        <p:cTn id="13" dur="500"/>
                                        <p:tgtEl>
                                          <p:spTgt spid="13314">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314">
                                            <p:txEl>
                                              <p:pRg st="2" end="2"/>
                                            </p:txEl>
                                          </p:spTgt>
                                        </p:tgtEl>
                                        <p:attrNameLst>
                                          <p:attrName>style.visibility</p:attrName>
                                        </p:attrNameLst>
                                      </p:cBhvr>
                                      <p:to>
                                        <p:strVal val="visible"/>
                                      </p:to>
                                    </p:set>
                                    <p:animEffect transition="in" filter="fade">
                                      <p:cBhvr>
                                        <p:cTn id="16" dur="500"/>
                                        <p:tgtEl>
                                          <p:spTgt spid="13314">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314">
                                            <p:txEl>
                                              <p:pRg st="3" end="3"/>
                                            </p:txEl>
                                          </p:spTgt>
                                        </p:tgtEl>
                                        <p:attrNameLst>
                                          <p:attrName>style.visibility</p:attrName>
                                        </p:attrNameLst>
                                      </p:cBhvr>
                                      <p:to>
                                        <p:strVal val="visible"/>
                                      </p:to>
                                    </p:set>
                                    <p:animEffect transition="in" filter="fade">
                                      <p:cBhvr>
                                        <p:cTn id="19" dur="500"/>
                                        <p:tgtEl>
                                          <p:spTgt spid="13314">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314">
                                            <p:txEl>
                                              <p:pRg st="5" end="5"/>
                                            </p:txEl>
                                          </p:spTgt>
                                        </p:tgtEl>
                                        <p:attrNameLst>
                                          <p:attrName>style.visibility</p:attrName>
                                        </p:attrNameLst>
                                      </p:cBhvr>
                                      <p:to>
                                        <p:strVal val="visible"/>
                                      </p:to>
                                    </p:set>
                                    <p:animEffect transition="in" filter="fade">
                                      <p:cBhvr>
                                        <p:cTn id="22" dur="500"/>
                                        <p:tgtEl>
                                          <p:spTgt spid="13314">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314">
                                            <p:txEl>
                                              <p:pRg st="6" end="6"/>
                                            </p:txEl>
                                          </p:spTgt>
                                        </p:tgtEl>
                                        <p:attrNameLst>
                                          <p:attrName>style.visibility</p:attrName>
                                        </p:attrNameLst>
                                      </p:cBhvr>
                                      <p:to>
                                        <p:strVal val="visible"/>
                                      </p:to>
                                    </p:set>
                                    <p:animEffect transition="in" filter="fade">
                                      <p:cBhvr>
                                        <p:cTn id="25" dur="500"/>
                                        <p:tgtEl>
                                          <p:spTgt spid="13314">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314">
                                            <p:txEl>
                                              <p:pRg st="7" end="7"/>
                                            </p:txEl>
                                          </p:spTgt>
                                        </p:tgtEl>
                                        <p:attrNameLst>
                                          <p:attrName>style.visibility</p:attrName>
                                        </p:attrNameLst>
                                      </p:cBhvr>
                                      <p:to>
                                        <p:strVal val="visible"/>
                                      </p:to>
                                    </p:set>
                                    <p:animEffect transition="in" filter="fade">
                                      <p:cBhvr>
                                        <p:cTn id="28" dur="500"/>
                                        <p:tgtEl>
                                          <p:spTgt spid="1331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4"/>
          <p:cNvSpPr>
            <a:spLocks noGrp="1"/>
          </p:cNvSpPr>
          <p:nvPr>
            <p:ph idx="1"/>
          </p:nvPr>
        </p:nvSpPr>
        <p:spPr>
          <a:xfrm>
            <a:off x="336550" y="1641475"/>
            <a:ext cx="10773833" cy="4908170"/>
          </a:xfrm>
          <a:extLst/>
        </p:spPr>
        <p:txBody>
          <a:bodyPr rtlCol="0">
            <a:normAutofit/>
          </a:bodyPr>
          <a:lstStyle/>
          <a:p>
            <a:pPr marL="0" indent="0" eaLnBrk="1" fontAlgn="auto" hangingPunct="1">
              <a:spcBef>
                <a:spcPts val="1800"/>
              </a:spcBef>
              <a:spcAft>
                <a:spcPts val="0"/>
              </a:spcAft>
              <a:buFont typeface="Arial" pitchFamily="34" charset="0"/>
              <a:buNone/>
              <a:defRPr/>
            </a:pPr>
            <a:r>
              <a:rPr lang="en-US" sz="2400" dirty="0" smtClean="0">
                <a:solidFill>
                  <a:schemeClr val="tx1">
                    <a:lumMod val="75000"/>
                    <a:lumOff val="25000"/>
                  </a:schemeClr>
                </a:solidFill>
              </a:rPr>
              <a:t>Established ACs for masonry anchoring</a:t>
            </a:r>
          </a:p>
          <a:p>
            <a:pPr marL="574675" lvl="1" indent="-234950" eaLnBrk="1" fontAlgn="auto" hangingPunct="1">
              <a:spcAft>
                <a:spcPts val="0"/>
              </a:spcAft>
              <a:buClr>
                <a:schemeClr val="tx1"/>
              </a:buClr>
              <a:buFont typeface="Arial" pitchFamily="34" charset="0"/>
              <a:buChar char="•"/>
              <a:defRPr/>
            </a:pPr>
            <a:r>
              <a:rPr lang="en-US" sz="2000" b="1" dirty="0" smtClean="0">
                <a:solidFill>
                  <a:schemeClr val="accent1"/>
                </a:solidFill>
              </a:rPr>
              <a:t>AC01</a:t>
            </a:r>
            <a:r>
              <a:rPr lang="en-US" sz="2000" dirty="0" smtClean="0"/>
              <a:t> </a:t>
            </a:r>
            <a:r>
              <a:rPr lang="en-US" sz="2000" dirty="0" smtClean="0">
                <a:solidFill>
                  <a:schemeClr val="tx1">
                    <a:lumMod val="75000"/>
                    <a:lumOff val="25000"/>
                  </a:schemeClr>
                </a:solidFill>
              </a:rPr>
              <a:t>– mechanical expansion anchors</a:t>
            </a:r>
          </a:p>
          <a:p>
            <a:pPr marL="574675" lvl="1" indent="-234950" eaLnBrk="1" fontAlgn="auto" hangingPunct="1">
              <a:spcAft>
                <a:spcPts val="0"/>
              </a:spcAft>
              <a:buClr>
                <a:schemeClr val="tx1"/>
              </a:buClr>
              <a:buFont typeface="Arial" pitchFamily="34" charset="0"/>
              <a:buChar char="•"/>
              <a:defRPr/>
            </a:pPr>
            <a:r>
              <a:rPr lang="en-US" sz="2000" b="1" dirty="0" smtClean="0">
                <a:solidFill>
                  <a:schemeClr val="accent1"/>
                </a:solidFill>
              </a:rPr>
              <a:t>AC58</a:t>
            </a:r>
            <a:r>
              <a:rPr lang="en-US" sz="2000" b="1" dirty="0" smtClean="0"/>
              <a:t> </a:t>
            </a:r>
            <a:r>
              <a:rPr lang="en-US" sz="2000" dirty="0" smtClean="0">
                <a:solidFill>
                  <a:schemeClr val="tx1">
                    <a:lumMod val="75000"/>
                    <a:lumOff val="25000"/>
                  </a:schemeClr>
                </a:solidFill>
              </a:rPr>
              <a:t>– adhesive anchors in CMU</a:t>
            </a:r>
          </a:p>
          <a:p>
            <a:pPr marL="574675" lvl="1" indent="-234950" eaLnBrk="1" fontAlgn="auto" hangingPunct="1">
              <a:spcAft>
                <a:spcPts val="0"/>
              </a:spcAft>
              <a:buClr>
                <a:schemeClr val="tx1"/>
              </a:buClr>
              <a:buFont typeface="Arial" pitchFamily="34" charset="0"/>
              <a:buChar char="•"/>
              <a:defRPr/>
            </a:pPr>
            <a:r>
              <a:rPr lang="en-US" sz="2000" b="1" dirty="0" smtClean="0">
                <a:solidFill>
                  <a:schemeClr val="accent1"/>
                </a:solidFill>
              </a:rPr>
              <a:t>AC60</a:t>
            </a:r>
            <a:r>
              <a:rPr lang="en-US" sz="2000" dirty="0" smtClean="0"/>
              <a:t> </a:t>
            </a:r>
            <a:r>
              <a:rPr lang="en-US" sz="2000" dirty="0" smtClean="0">
                <a:solidFill>
                  <a:schemeClr val="tx1">
                    <a:lumMod val="75000"/>
                    <a:lumOff val="25000"/>
                  </a:schemeClr>
                </a:solidFill>
              </a:rPr>
              <a:t>– adhesive </a:t>
            </a:r>
            <a:r>
              <a:rPr lang="en-US" sz="2000" dirty="0">
                <a:solidFill>
                  <a:schemeClr val="tx1">
                    <a:lumMod val="75000"/>
                    <a:lumOff val="25000"/>
                  </a:schemeClr>
                </a:solidFill>
              </a:rPr>
              <a:t>anchors in </a:t>
            </a:r>
            <a:r>
              <a:rPr lang="en-US" sz="2000" dirty="0" smtClean="0">
                <a:solidFill>
                  <a:schemeClr val="tx1">
                    <a:lumMod val="75000"/>
                    <a:lumOff val="25000"/>
                  </a:schemeClr>
                </a:solidFill>
              </a:rPr>
              <a:t>URM</a:t>
            </a:r>
          </a:p>
          <a:p>
            <a:pPr marL="574675" lvl="1" indent="-234950" eaLnBrk="1" fontAlgn="auto" hangingPunct="1">
              <a:spcAft>
                <a:spcPts val="0"/>
              </a:spcAft>
              <a:buClr>
                <a:schemeClr val="tx1"/>
              </a:buClr>
              <a:buFont typeface="Arial" pitchFamily="34" charset="0"/>
              <a:buChar char="•"/>
              <a:defRPr/>
            </a:pPr>
            <a:r>
              <a:rPr lang="en-US" sz="2000" b="1" dirty="0" smtClean="0">
                <a:solidFill>
                  <a:schemeClr val="accent1"/>
                </a:solidFill>
              </a:rPr>
              <a:t>AC70</a:t>
            </a:r>
            <a:r>
              <a:rPr lang="en-US" sz="2000" dirty="0" smtClean="0"/>
              <a:t> </a:t>
            </a:r>
            <a:r>
              <a:rPr lang="en-US" sz="2000" dirty="0" smtClean="0">
                <a:solidFill>
                  <a:schemeClr val="tx1">
                    <a:lumMod val="75000"/>
                    <a:lumOff val="25000"/>
                  </a:schemeClr>
                </a:solidFill>
              </a:rPr>
              <a:t>– power-driven fasteners into CMU</a:t>
            </a:r>
          </a:p>
          <a:p>
            <a:pPr marL="574675" lvl="1" indent="-234950" eaLnBrk="1" fontAlgn="auto" hangingPunct="1">
              <a:spcAft>
                <a:spcPts val="0"/>
              </a:spcAft>
              <a:buClr>
                <a:schemeClr val="tx1"/>
              </a:buClr>
              <a:buFont typeface="Arial" pitchFamily="34" charset="0"/>
              <a:buChar char="•"/>
              <a:defRPr/>
            </a:pPr>
            <a:r>
              <a:rPr lang="en-US" sz="2000" b="1" dirty="0" smtClean="0">
                <a:solidFill>
                  <a:schemeClr val="accent1"/>
                </a:solidFill>
              </a:rPr>
              <a:t>AC106</a:t>
            </a:r>
            <a:r>
              <a:rPr lang="en-US" sz="2000" dirty="0" smtClean="0"/>
              <a:t> </a:t>
            </a:r>
            <a:r>
              <a:rPr lang="en-US" sz="2000" dirty="0" smtClean="0">
                <a:solidFill>
                  <a:schemeClr val="tx1">
                    <a:lumMod val="75000"/>
                    <a:lumOff val="25000"/>
                  </a:schemeClr>
                </a:solidFill>
              </a:rPr>
              <a:t>– mechanical screw anchors</a:t>
            </a:r>
          </a:p>
          <a:p>
            <a:pPr marL="0" indent="0" eaLnBrk="1" fontAlgn="auto" hangingPunct="1">
              <a:spcBef>
                <a:spcPts val="1800"/>
              </a:spcBef>
              <a:spcAft>
                <a:spcPts val="0"/>
              </a:spcAft>
              <a:buFont typeface="Arial" pitchFamily="34" charset="0"/>
              <a:buNone/>
              <a:defRPr/>
            </a:pPr>
            <a:r>
              <a:rPr lang="en-US" sz="2400" dirty="0" smtClean="0">
                <a:solidFill>
                  <a:schemeClr val="tx1">
                    <a:lumMod val="75000"/>
                    <a:lumOff val="25000"/>
                  </a:schemeClr>
                </a:solidFill>
              </a:rPr>
              <a:t>ACs consider things ASTM doesn’t, such as: </a:t>
            </a:r>
          </a:p>
          <a:p>
            <a:pPr marL="574675" lvl="1" indent="-234950" eaLnBrk="1" fontAlgn="auto" hangingPunct="1">
              <a:spcAft>
                <a:spcPts val="0"/>
              </a:spcAft>
              <a:buFont typeface="Arial" charset="0"/>
              <a:buChar char="•"/>
              <a:defRPr/>
            </a:pPr>
            <a:r>
              <a:rPr lang="en-US" sz="2000" dirty="0" smtClean="0">
                <a:solidFill>
                  <a:schemeClr val="tx1">
                    <a:lumMod val="75000"/>
                    <a:lumOff val="25000"/>
                  </a:schemeClr>
                </a:solidFill>
              </a:rPr>
              <a:t>Serviceability (deflection)</a:t>
            </a:r>
          </a:p>
          <a:p>
            <a:pPr marL="574675" lvl="1" indent="-234950" eaLnBrk="1" fontAlgn="auto" hangingPunct="1">
              <a:spcAft>
                <a:spcPts val="0"/>
              </a:spcAft>
              <a:buFont typeface="Arial" charset="0"/>
              <a:buChar char="•"/>
              <a:defRPr/>
            </a:pPr>
            <a:r>
              <a:rPr lang="en-US" sz="2000" dirty="0" smtClean="0">
                <a:solidFill>
                  <a:schemeClr val="tx1">
                    <a:lumMod val="75000"/>
                    <a:lumOff val="25000"/>
                  </a:schemeClr>
                </a:solidFill>
              </a:rPr>
              <a:t>Special inspection </a:t>
            </a:r>
          </a:p>
          <a:p>
            <a:pPr marL="574675" lvl="1" indent="-234950" eaLnBrk="1" fontAlgn="auto" hangingPunct="1">
              <a:spcAft>
                <a:spcPts val="0"/>
              </a:spcAft>
              <a:buFont typeface="Arial" charset="0"/>
              <a:buChar char="•"/>
              <a:defRPr/>
            </a:pPr>
            <a:r>
              <a:rPr lang="en-US" sz="2000" dirty="0" smtClean="0">
                <a:solidFill>
                  <a:schemeClr val="tx1">
                    <a:lumMod val="75000"/>
                    <a:lumOff val="25000"/>
                  </a:schemeClr>
                </a:solidFill>
              </a:rPr>
              <a:t>Reliability (installation)</a:t>
            </a:r>
          </a:p>
          <a:p>
            <a:pPr marL="574675" lvl="1" indent="-234950" eaLnBrk="1" fontAlgn="auto" hangingPunct="1">
              <a:spcAft>
                <a:spcPts val="0"/>
              </a:spcAft>
              <a:buFont typeface="Arial" charset="0"/>
              <a:buChar char="•"/>
              <a:defRPr/>
            </a:pPr>
            <a:r>
              <a:rPr lang="en-US" sz="2000" dirty="0" smtClean="0">
                <a:solidFill>
                  <a:schemeClr val="tx1">
                    <a:lumMod val="75000"/>
                    <a:lumOff val="25000"/>
                  </a:schemeClr>
                </a:solidFill>
              </a:rPr>
              <a:t>Quality (manufacturing)</a:t>
            </a:r>
          </a:p>
        </p:txBody>
      </p:sp>
      <p:sp>
        <p:nvSpPr>
          <p:cNvPr id="2" name="Title 1"/>
          <p:cNvSpPr>
            <a:spLocks noGrp="1"/>
          </p:cNvSpPr>
          <p:nvPr>
            <p:ph type="title"/>
          </p:nvPr>
        </p:nvSpPr>
        <p:spPr>
          <a:xfrm>
            <a:off x="356029" y="162730"/>
            <a:ext cx="10550669" cy="696888"/>
          </a:xfrm>
        </p:spPr>
        <p:txBody>
          <a:bodyPr/>
          <a:lstStyle/>
          <a:p>
            <a:r>
              <a:rPr lang="en-US" dirty="0" smtClean="0"/>
              <a:t>What does the Research Report and/or Tests say?</a:t>
            </a:r>
            <a:endParaRPr lang="en-US" dirty="0"/>
          </a:p>
        </p:txBody>
      </p:sp>
      <p:pic>
        <p:nvPicPr>
          <p:cNvPr id="7" name="Picture 2" descr="http://www.simpsonanchors.com/images/catalog/large/120b-2008.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3238" y="1287193"/>
            <a:ext cx="3023460" cy="302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Anchor installed in cell opening (top of wal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5123" y="4044470"/>
            <a:ext cx="3619690" cy="225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10118151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314">
                                            <p:txEl>
                                              <p:pRg st="0" end="0"/>
                                            </p:txEl>
                                          </p:spTgt>
                                        </p:tgtEl>
                                        <p:attrNameLst>
                                          <p:attrName>style.visibility</p:attrName>
                                        </p:attrNameLst>
                                      </p:cBhvr>
                                      <p:to>
                                        <p:strVal val="visible"/>
                                      </p:to>
                                    </p:set>
                                    <p:animEffect transition="in" filter="fade">
                                      <p:cBhvr>
                                        <p:cTn id="13" dur="500"/>
                                        <p:tgtEl>
                                          <p:spTgt spid="1331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314">
                                            <p:txEl>
                                              <p:pRg st="1" end="1"/>
                                            </p:txEl>
                                          </p:spTgt>
                                        </p:tgtEl>
                                        <p:attrNameLst>
                                          <p:attrName>style.visibility</p:attrName>
                                        </p:attrNameLst>
                                      </p:cBhvr>
                                      <p:to>
                                        <p:strVal val="visible"/>
                                      </p:to>
                                    </p:set>
                                    <p:animEffect transition="in" filter="fade">
                                      <p:cBhvr>
                                        <p:cTn id="16" dur="500"/>
                                        <p:tgtEl>
                                          <p:spTgt spid="13314">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314">
                                            <p:txEl>
                                              <p:pRg st="2" end="2"/>
                                            </p:txEl>
                                          </p:spTgt>
                                        </p:tgtEl>
                                        <p:attrNameLst>
                                          <p:attrName>style.visibility</p:attrName>
                                        </p:attrNameLst>
                                      </p:cBhvr>
                                      <p:to>
                                        <p:strVal val="visible"/>
                                      </p:to>
                                    </p:set>
                                    <p:animEffect transition="in" filter="fade">
                                      <p:cBhvr>
                                        <p:cTn id="19" dur="500"/>
                                        <p:tgtEl>
                                          <p:spTgt spid="13314">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314">
                                            <p:txEl>
                                              <p:pRg st="3" end="3"/>
                                            </p:txEl>
                                          </p:spTgt>
                                        </p:tgtEl>
                                        <p:attrNameLst>
                                          <p:attrName>style.visibility</p:attrName>
                                        </p:attrNameLst>
                                      </p:cBhvr>
                                      <p:to>
                                        <p:strVal val="visible"/>
                                      </p:to>
                                    </p:set>
                                    <p:animEffect transition="in" filter="fade">
                                      <p:cBhvr>
                                        <p:cTn id="22" dur="500"/>
                                        <p:tgtEl>
                                          <p:spTgt spid="13314">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314">
                                            <p:txEl>
                                              <p:pRg st="4" end="4"/>
                                            </p:txEl>
                                          </p:spTgt>
                                        </p:tgtEl>
                                        <p:attrNameLst>
                                          <p:attrName>style.visibility</p:attrName>
                                        </p:attrNameLst>
                                      </p:cBhvr>
                                      <p:to>
                                        <p:strVal val="visible"/>
                                      </p:to>
                                    </p:set>
                                    <p:animEffect transition="in" filter="fade">
                                      <p:cBhvr>
                                        <p:cTn id="25" dur="500"/>
                                        <p:tgtEl>
                                          <p:spTgt spid="13314">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314">
                                            <p:txEl>
                                              <p:pRg st="5" end="5"/>
                                            </p:txEl>
                                          </p:spTgt>
                                        </p:tgtEl>
                                        <p:attrNameLst>
                                          <p:attrName>style.visibility</p:attrName>
                                        </p:attrNameLst>
                                      </p:cBhvr>
                                      <p:to>
                                        <p:strVal val="visible"/>
                                      </p:to>
                                    </p:set>
                                    <p:animEffect transition="in" filter="fade">
                                      <p:cBhvr>
                                        <p:cTn id="28" dur="500"/>
                                        <p:tgtEl>
                                          <p:spTgt spid="13314">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314">
                                            <p:txEl>
                                              <p:pRg st="6" end="6"/>
                                            </p:txEl>
                                          </p:spTgt>
                                        </p:tgtEl>
                                        <p:attrNameLst>
                                          <p:attrName>style.visibility</p:attrName>
                                        </p:attrNameLst>
                                      </p:cBhvr>
                                      <p:to>
                                        <p:strVal val="visible"/>
                                      </p:to>
                                    </p:set>
                                    <p:animEffect transition="in" filter="fade">
                                      <p:cBhvr>
                                        <p:cTn id="31" dur="500"/>
                                        <p:tgtEl>
                                          <p:spTgt spid="13314">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314">
                                            <p:txEl>
                                              <p:pRg st="7" end="7"/>
                                            </p:txEl>
                                          </p:spTgt>
                                        </p:tgtEl>
                                        <p:attrNameLst>
                                          <p:attrName>style.visibility</p:attrName>
                                        </p:attrNameLst>
                                      </p:cBhvr>
                                      <p:to>
                                        <p:strVal val="visible"/>
                                      </p:to>
                                    </p:set>
                                    <p:animEffect transition="in" filter="fade">
                                      <p:cBhvr>
                                        <p:cTn id="34" dur="500"/>
                                        <p:tgtEl>
                                          <p:spTgt spid="13314">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314">
                                            <p:txEl>
                                              <p:pRg st="8" end="8"/>
                                            </p:txEl>
                                          </p:spTgt>
                                        </p:tgtEl>
                                        <p:attrNameLst>
                                          <p:attrName>style.visibility</p:attrName>
                                        </p:attrNameLst>
                                      </p:cBhvr>
                                      <p:to>
                                        <p:strVal val="visible"/>
                                      </p:to>
                                    </p:set>
                                    <p:animEffect transition="in" filter="fade">
                                      <p:cBhvr>
                                        <p:cTn id="37" dur="500"/>
                                        <p:tgtEl>
                                          <p:spTgt spid="13314">
                                            <p:txEl>
                                              <p:pRg st="8" end="8"/>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314">
                                            <p:txEl>
                                              <p:pRg st="9" end="9"/>
                                            </p:txEl>
                                          </p:spTgt>
                                        </p:tgtEl>
                                        <p:attrNameLst>
                                          <p:attrName>style.visibility</p:attrName>
                                        </p:attrNameLst>
                                      </p:cBhvr>
                                      <p:to>
                                        <p:strVal val="visible"/>
                                      </p:to>
                                    </p:set>
                                    <p:animEffect transition="in" filter="fade">
                                      <p:cBhvr>
                                        <p:cTn id="40" dur="500"/>
                                        <p:tgtEl>
                                          <p:spTgt spid="13314">
                                            <p:txEl>
                                              <p:pRg st="9" end="9"/>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3314">
                                            <p:txEl>
                                              <p:pRg st="10" end="10"/>
                                            </p:txEl>
                                          </p:spTgt>
                                        </p:tgtEl>
                                        <p:attrNameLst>
                                          <p:attrName>style.visibility</p:attrName>
                                        </p:attrNameLst>
                                      </p:cBhvr>
                                      <p:to>
                                        <p:strVal val="visible"/>
                                      </p:to>
                                    </p:set>
                                    <p:animEffect transition="in" filter="fade">
                                      <p:cBhvr>
                                        <p:cTn id="43" dur="500"/>
                                        <p:tgtEl>
                                          <p:spTgt spid="1331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4"/>
          <p:cNvSpPr>
            <a:spLocks noGrp="1"/>
          </p:cNvSpPr>
          <p:nvPr>
            <p:ph idx="1"/>
          </p:nvPr>
        </p:nvSpPr>
        <p:spPr>
          <a:xfrm>
            <a:off x="571805" y="1638490"/>
            <a:ext cx="8123113" cy="1557309"/>
          </a:xfrm>
          <a:extLst/>
        </p:spPr>
        <p:txBody>
          <a:bodyPr rtlCol="0">
            <a:noAutofit/>
          </a:bodyPr>
          <a:lstStyle/>
          <a:p>
            <a:pPr marL="233362" indent="0" eaLnBrk="1" fontAlgn="auto" hangingPunct="1">
              <a:spcBef>
                <a:spcPts val="1200"/>
              </a:spcBef>
              <a:spcAft>
                <a:spcPts val="0"/>
              </a:spcAft>
              <a:buNone/>
              <a:defRPr/>
            </a:pPr>
            <a:r>
              <a:rPr lang="en-US" sz="2400" dirty="0" smtClean="0">
                <a:solidFill>
                  <a:schemeClr val="tx1">
                    <a:lumMod val="75000"/>
                    <a:lumOff val="25000"/>
                  </a:schemeClr>
                </a:solidFill>
              </a:rPr>
              <a:t>Determine capacity (“allowable load”) for individual anchor</a:t>
            </a:r>
          </a:p>
          <a:p>
            <a:pPr marL="233362" indent="0" eaLnBrk="1" fontAlgn="auto" hangingPunct="1">
              <a:spcBef>
                <a:spcPts val="1200"/>
              </a:spcBef>
              <a:spcAft>
                <a:spcPts val="0"/>
              </a:spcAft>
              <a:buNone/>
              <a:defRPr/>
            </a:pPr>
            <a:r>
              <a:rPr lang="en-US" sz="2400" dirty="0" smtClean="0">
                <a:solidFill>
                  <a:schemeClr val="tx1">
                    <a:lumMod val="75000"/>
                    <a:lumOff val="25000"/>
                  </a:schemeClr>
                </a:solidFill>
              </a:rPr>
              <a:t>Apply reduction factors for edge distance</a:t>
            </a:r>
          </a:p>
          <a:p>
            <a:pPr marL="233362" indent="0" eaLnBrk="1" fontAlgn="auto" hangingPunct="1">
              <a:spcBef>
                <a:spcPts val="1200"/>
              </a:spcBef>
              <a:spcAft>
                <a:spcPts val="0"/>
              </a:spcAft>
              <a:buNone/>
              <a:defRPr/>
            </a:pPr>
            <a:r>
              <a:rPr lang="en-US" sz="2400" dirty="0">
                <a:solidFill>
                  <a:schemeClr val="tx1">
                    <a:lumMod val="75000"/>
                    <a:lumOff val="25000"/>
                  </a:schemeClr>
                </a:solidFill>
              </a:rPr>
              <a:t>Apply reduction factors for </a:t>
            </a:r>
            <a:r>
              <a:rPr lang="en-US" sz="2400" dirty="0" smtClean="0">
                <a:solidFill>
                  <a:schemeClr val="tx1">
                    <a:lumMod val="75000"/>
                    <a:lumOff val="25000"/>
                  </a:schemeClr>
                </a:solidFill>
              </a:rPr>
              <a:t>anchor spacing</a:t>
            </a:r>
          </a:p>
        </p:txBody>
      </p:sp>
      <p:sp>
        <p:nvSpPr>
          <p:cNvPr id="2" name="Title 1"/>
          <p:cNvSpPr>
            <a:spLocks noGrp="1"/>
          </p:cNvSpPr>
          <p:nvPr>
            <p:ph type="title"/>
          </p:nvPr>
        </p:nvSpPr>
        <p:spPr/>
        <p:txBody>
          <a:bodyPr/>
          <a:lstStyle/>
          <a:p>
            <a:r>
              <a:rPr lang="en-US" dirty="0" smtClean="0"/>
              <a:t>How to Design </a:t>
            </a:r>
            <a:r>
              <a:rPr lang="en-US" dirty="0"/>
              <a:t>U</a:t>
            </a:r>
            <a:r>
              <a:rPr lang="en-US" dirty="0" smtClean="0"/>
              <a:t>sing Anchor Load Tables in CMU</a:t>
            </a:r>
            <a:endParaRPr lang="en-US" dirty="0"/>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b="20850"/>
          <a:stretch>
            <a:fillRect/>
          </a:stretch>
        </p:blipFill>
        <p:spPr bwMode="auto">
          <a:xfrm>
            <a:off x="375994" y="3152813"/>
            <a:ext cx="8085640" cy="3293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72459" y="1371133"/>
            <a:ext cx="3095691" cy="26594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05850" y="3946637"/>
            <a:ext cx="3162300" cy="2581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bwMode="auto">
          <a:xfrm>
            <a:off x="375994" y="1689045"/>
            <a:ext cx="3061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dirty="0" smtClean="0">
                <a:solidFill>
                  <a:schemeClr val="accent4"/>
                </a:solidFill>
                <a:latin typeface="Calibri" panose="020F0502020204030204" pitchFamily="34" charset="0"/>
                <a:cs typeface="Calibri" panose="020F0502020204030204" pitchFamily="34" charset="0"/>
              </a:rPr>
              <a:t>❶</a:t>
            </a:r>
            <a:endParaRPr kumimoji="1" lang="en-US" dirty="0">
              <a:solidFill>
                <a:schemeClr val="accent4"/>
              </a:solidFill>
              <a:latin typeface="Arial" panose="020B0604020202020204" pitchFamily="34" charset="0"/>
              <a:cs typeface="Arial" panose="020B0604020202020204" pitchFamily="34" charset="0"/>
            </a:endParaRPr>
          </a:p>
        </p:txBody>
      </p:sp>
      <p:sp>
        <p:nvSpPr>
          <p:cNvPr id="14" name="TextBox 13"/>
          <p:cNvSpPr txBox="1"/>
          <p:nvPr/>
        </p:nvSpPr>
        <p:spPr bwMode="auto">
          <a:xfrm>
            <a:off x="375993" y="2161890"/>
            <a:ext cx="3061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dirty="0" smtClean="0">
                <a:solidFill>
                  <a:schemeClr val="accent4"/>
                </a:solidFill>
                <a:latin typeface="Calibri" panose="020F0502020204030204" pitchFamily="34" charset="0"/>
                <a:cs typeface="Calibri" panose="020F0502020204030204" pitchFamily="34" charset="0"/>
              </a:rPr>
              <a:t>❷</a:t>
            </a:r>
            <a:endParaRPr kumimoji="1" lang="en-US" dirty="0">
              <a:solidFill>
                <a:schemeClr val="accent4"/>
              </a:solidFill>
              <a:latin typeface="Arial" panose="020B0604020202020204" pitchFamily="34" charset="0"/>
              <a:cs typeface="Arial" panose="020B0604020202020204" pitchFamily="34" charset="0"/>
            </a:endParaRPr>
          </a:p>
        </p:txBody>
      </p:sp>
      <p:sp>
        <p:nvSpPr>
          <p:cNvPr id="15" name="TextBox 14"/>
          <p:cNvSpPr txBox="1"/>
          <p:nvPr/>
        </p:nvSpPr>
        <p:spPr bwMode="auto">
          <a:xfrm>
            <a:off x="375993" y="2618969"/>
            <a:ext cx="3061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dirty="0" smtClean="0">
                <a:solidFill>
                  <a:schemeClr val="accent4"/>
                </a:solidFill>
                <a:latin typeface="Calibri" panose="020F0502020204030204" pitchFamily="34" charset="0"/>
                <a:cs typeface="Calibri" panose="020F0502020204030204" pitchFamily="34" charset="0"/>
              </a:rPr>
              <a:t>❸</a:t>
            </a:r>
            <a:endParaRPr kumimoji="1" lang="en-US" dirty="0">
              <a:solidFill>
                <a:schemeClr val="accent4"/>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87694778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Effect transition="in" filter="fade">
                                      <p:cBhvr>
                                        <p:cTn id="7" dur="500"/>
                                        <p:tgtEl>
                                          <p:spTgt spid="1331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314">
                                            <p:txEl>
                                              <p:pRg st="1" end="1"/>
                                            </p:txEl>
                                          </p:spTgt>
                                        </p:tgtEl>
                                        <p:attrNameLst>
                                          <p:attrName>style.visibility</p:attrName>
                                        </p:attrNameLst>
                                      </p:cBhvr>
                                      <p:to>
                                        <p:strVal val="visible"/>
                                      </p:to>
                                    </p:set>
                                    <p:animEffect transition="in" filter="fade">
                                      <p:cBhvr>
                                        <p:cTn id="10" dur="500"/>
                                        <p:tgtEl>
                                          <p:spTgt spid="1331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314">
                                            <p:txEl>
                                              <p:pRg st="2" end="2"/>
                                            </p:txEl>
                                          </p:spTgt>
                                        </p:tgtEl>
                                        <p:attrNameLst>
                                          <p:attrName>style.visibility</p:attrName>
                                        </p:attrNameLst>
                                      </p:cBhvr>
                                      <p:to>
                                        <p:strVal val="visible"/>
                                      </p:to>
                                    </p:set>
                                    <p:animEffect transition="in" filter="fade">
                                      <p:cBhvr>
                                        <p:cTn id="13" dur="500"/>
                                        <p:tgtEl>
                                          <p:spTgt spid="1331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uiExpand="1" build="p"/>
      <p:bldP spid="13"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4"/>
          <p:cNvSpPr>
            <a:spLocks noGrp="1"/>
          </p:cNvSpPr>
          <p:nvPr>
            <p:ph idx="1"/>
          </p:nvPr>
        </p:nvSpPr>
        <p:spPr>
          <a:xfrm>
            <a:off x="336550" y="1641475"/>
            <a:ext cx="10517716" cy="4168775"/>
          </a:xfrm>
          <a:extLst/>
        </p:spPr>
        <p:txBody>
          <a:bodyPr rtlCol="0">
            <a:normAutofit/>
          </a:bodyPr>
          <a:lstStyle/>
          <a:p>
            <a:pPr eaLnBrk="1" fontAlgn="auto" hangingPunct="1">
              <a:spcAft>
                <a:spcPts val="0"/>
              </a:spcAft>
              <a:buClr>
                <a:schemeClr val="accent1"/>
              </a:buClr>
              <a:buFont typeface="Wingdings" panose="05000000000000000000" pitchFamily="2" charset="2"/>
              <a:buChar char="ü"/>
              <a:defRPr/>
            </a:pPr>
            <a:r>
              <a:rPr lang="en-US" altLang="en-US" sz="2000" dirty="0" smtClean="0">
                <a:solidFill>
                  <a:schemeClr val="tx1">
                    <a:lumMod val="75000"/>
                    <a:lumOff val="25000"/>
                  </a:schemeClr>
                </a:solidFill>
              </a:rPr>
              <a:t>There are no provisions in the building code specific to post-installed anchors</a:t>
            </a:r>
          </a:p>
          <a:p>
            <a:pPr eaLnBrk="1" fontAlgn="auto" hangingPunct="1">
              <a:spcAft>
                <a:spcPts val="0"/>
              </a:spcAft>
              <a:buClr>
                <a:schemeClr val="accent1"/>
              </a:buClr>
              <a:buFont typeface="Wingdings" panose="05000000000000000000" pitchFamily="2" charset="2"/>
              <a:buChar char="ü"/>
              <a:defRPr/>
            </a:pPr>
            <a:endParaRPr lang="en-US" altLang="en-US" sz="2000" dirty="0" smtClean="0">
              <a:solidFill>
                <a:schemeClr val="tx1">
                  <a:lumMod val="75000"/>
                  <a:lumOff val="25000"/>
                </a:schemeClr>
              </a:solidFill>
            </a:endParaRPr>
          </a:p>
          <a:p>
            <a:pPr eaLnBrk="1" fontAlgn="auto" hangingPunct="1">
              <a:spcAft>
                <a:spcPts val="0"/>
              </a:spcAft>
              <a:buClr>
                <a:schemeClr val="accent1"/>
              </a:buClr>
              <a:buFont typeface="Wingdings" panose="05000000000000000000" pitchFamily="2" charset="2"/>
              <a:buChar char="ü"/>
              <a:defRPr/>
            </a:pPr>
            <a:r>
              <a:rPr lang="en-US" altLang="en-US" sz="2000" dirty="0" smtClean="0">
                <a:solidFill>
                  <a:schemeClr val="tx1">
                    <a:lumMod val="75000"/>
                    <a:lumOff val="25000"/>
                  </a:schemeClr>
                </a:solidFill>
              </a:rPr>
              <a:t>There are no provisions in the referenced standards specific to post-installed anchors</a:t>
            </a:r>
          </a:p>
          <a:p>
            <a:pPr eaLnBrk="1" fontAlgn="auto" hangingPunct="1">
              <a:spcAft>
                <a:spcPts val="0"/>
              </a:spcAft>
              <a:buClr>
                <a:schemeClr val="accent1"/>
              </a:buClr>
              <a:buFont typeface="Wingdings" panose="05000000000000000000" pitchFamily="2" charset="2"/>
              <a:buChar char="ü"/>
              <a:defRPr/>
            </a:pPr>
            <a:endParaRPr lang="en-US" altLang="en-US" sz="2000" dirty="0" smtClean="0">
              <a:solidFill>
                <a:schemeClr val="tx1">
                  <a:lumMod val="75000"/>
                  <a:lumOff val="25000"/>
                </a:schemeClr>
              </a:solidFill>
            </a:endParaRPr>
          </a:p>
          <a:p>
            <a:pPr eaLnBrk="1" fontAlgn="auto" hangingPunct="1">
              <a:spcAft>
                <a:spcPts val="0"/>
              </a:spcAft>
              <a:buClr>
                <a:schemeClr val="accent1"/>
              </a:buClr>
              <a:buFont typeface="Wingdings" panose="05000000000000000000" pitchFamily="2" charset="2"/>
              <a:buChar char="ü"/>
              <a:defRPr/>
            </a:pPr>
            <a:r>
              <a:rPr lang="en-US" altLang="en-US" sz="2000" dirty="0" smtClean="0">
                <a:solidFill>
                  <a:schemeClr val="tx1">
                    <a:lumMod val="75000"/>
                    <a:lumOff val="25000"/>
                  </a:schemeClr>
                </a:solidFill>
              </a:rPr>
              <a:t>Research reports contain provisions specific to post-installed anchor products</a:t>
            </a:r>
          </a:p>
          <a:p>
            <a:pPr eaLnBrk="1" fontAlgn="auto" hangingPunct="1">
              <a:spcAft>
                <a:spcPts val="0"/>
              </a:spcAft>
              <a:buClr>
                <a:schemeClr val="accent1"/>
              </a:buClr>
              <a:buFont typeface="Wingdings" panose="05000000000000000000" pitchFamily="2" charset="2"/>
              <a:buChar char="ü"/>
              <a:defRPr/>
            </a:pPr>
            <a:endParaRPr lang="en-US" altLang="en-US" sz="2000" dirty="0" smtClean="0">
              <a:solidFill>
                <a:schemeClr val="tx1">
                  <a:lumMod val="75000"/>
                  <a:lumOff val="25000"/>
                </a:schemeClr>
              </a:solidFill>
            </a:endParaRPr>
          </a:p>
          <a:p>
            <a:pPr eaLnBrk="1" fontAlgn="auto" hangingPunct="1">
              <a:spcAft>
                <a:spcPts val="0"/>
              </a:spcAft>
              <a:buClr>
                <a:schemeClr val="accent1"/>
              </a:buClr>
              <a:buFont typeface="Wingdings" panose="05000000000000000000" pitchFamily="2" charset="2"/>
              <a:buChar char="ü"/>
              <a:defRPr/>
            </a:pPr>
            <a:r>
              <a:rPr lang="en-US" altLang="en-US" sz="2000" dirty="0" smtClean="0">
                <a:solidFill>
                  <a:schemeClr val="tx1">
                    <a:lumMod val="75000"/>
                    <a:lumOff val="25000"/>
                  </a:schemeClr>
                </a:solidFill>
              </a:rPr>
              <a:t>Anchor design is based on Allowable Stress Design approach</a:t>
            </a:r>
          </a:p>
        </p:txBody>
      </p:sp>
      <p:sp>
        <p:nvSpPr>
          <p:cNvPr id="2" name="Title 1"/>
          <p:cNvSpPr>
            <a:spLocks noGrp="1"/>
          </p:cNvSpPr>
          <p:nvPr>
            <p:ph type="title"/>
          </p:nvPr>
        </p:nvSpPr>
        <p:spPr/>
        <p:txBody>
          <a:bodyPr/>
          <a:lstStyle/>
          <a:p>
            <a:r>
              <a:rPr lang="en-US" dirty="0" smtClean="0"/>
              <a:t>In Summary:</a:t>
            </a:r>
            <a:endParaRPr lang="en-US" dirty="0"/>
          </a:p>
        </p:txBody>
      </p:sp>
    </p:spTree>
    <p:custDataLst>
      <p:tags r:id="rId1"/>
    </p:custDataLst>
    <p:extLst>
      <p:ext uri="{BB962C8B-B14F-4D97-AF65-F5344CB8AC3E}">
        <p14:creationId xmlns:p14="http://schemas.microsoft.com/office/powerpoint/2010/main" val="133059975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fade">
                                      <p:cBhvr>
                                        <p:cTn id="7" dur="500"/>
                                        <p:tgtEl>
                                          <p:spTgt spid="25602">
                                            <p:txEl>
                                              <p:pRg st="0" end="0"/>
                                            </p:txEl>
                                          </p:spTgt>
                                        </p:tgtEl>
                                      </p:cBhvr>
                                    </p:animEffect>
                                  </p:childTnLst>
                                </p:cTn>
                              </p:par>
                            </p:childTnLst>
                          </p:cTn>
                        </p:par>
                      </p:childTnLst>
                    </p:cTn>
                  </p:par>
                  <p:par>
                    <p:cTn id="8" fill="hold">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5602">
                                            <p:txEl>
                                              <p:pRg st="2" end="2"/>
                                            </p:txEl>
                                          </p:spTgt>
                                        </p:tgtEl>
                                        <p:attrNameLst>
                                          <p:attrName>style.visibility</p:attrName>
                                        </p:attrNameLst>
                                      </p:cBhvr>
                                      <p:to>
                                        <p:strVal val="visible"/>
                                      </p:to>
                                    </p:set>
                                    <p:animEffect transition="in" filter="fade">
                                      <p:cBhvr>
                                        <p:cTn id="12" dur="500"/>
                                        <p:tgtEl>
                                          <p:spTgt spid="25602">
                                            <p:txEl>
                                              <p:pRg st="2" end="2"/>
                                            </p:txEl>
                                          </p:spTgt>
                                        </p:tgtEl>
                                      </p:cBhvr>
                                    </p:animEffect>
                                  </p:childTnLst>
                                </p:cTn>
                              </p:par>
                            </p:childTnLst>
                          </p:cTn>
                        </p:par>
                      </p:childTnLst>
                    </p:cTn>
                  </p:par>
                  <p:par>
                    <p:cTn id="13" fill="hold">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5602">
                                            <p:txEl>
                                              <p:pRg st="4" end="4"/>
                                            </p:txEl>
                                          </p:spTgt>
                                        </p:tgtEl>
                                        <p:attrNameLst>
                                          <p:attrName>style.visibility</p:attrName>
                                        </p:attrNameLst>
                                      </p:cBhvr>
                                      <p:to>
                                        <p:strVal val="visible"/>
                                      </p:to>
                                    </p:set>
                                    <p:animEffect transition="in" filter="fade">
                                      <p:cBhvr>
                                        <p:cTn id="17" dur="500"/>
                                        <p:tgtEl>
                                          <p:spTgt spid="25602">
                                            <p:txEl>
                                              <p:pRg st="4" end="4"/>
                                            </p:txEl>
                                          </p:spTgt>
                                        </p:tgtEl>
                                      </p:cBhvr>
                                    </p:animEffect>
                                  </p:childTnLst>
                                </p:cTn>
                              </p:par>
                            </p:childTnLst>
                          </p:cTn>
                        </p:par>
                      </p:childTnLst>
                    </p:cTn>
                  </p:par>
                  <p:par>
                    <p:cTn id="18" fill="hold">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5602">
                                            <p:txEl>
                                              <p:pRg st="6" end="6"/>
                                            </p:txEl>
                                          </p:spTgt>
                                        </p:tgtEl>
                                        <p:attrNameLst>
                                          <p:attrName>style.visibility</p:attrName>
                                        </p:attrNameLst>
                                      </p:cBhvr>
                                      <p:to>
                                        <p:strVal val="visible"/>
                                      </p:to>
                                    </p:set>
                                    <p:animEffect transition="in" filter="fade">
                                      <p:cBhvr>
                                        <p:cTn id="22" dur="500"/>
                                        <p:tgtEl>
                                          <p:spTgt spid="2560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6117021" y="4185413"/>
            <a:ext cx="4312854"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8" name="Rectangle 27"/>
          <p:cNvSpPr/>
          <p:nvPr/>
        </p:nvSpPr>
        <p:spPr>
          <a:xfrm>
            <a:off x="1571297" y="4185412"/>
            <a:ext cx="4312854"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9" name="Rectangle 28"/>
          <p:cNvSpPr/>
          <p:nvPr/>
        </p:nvSpPr>
        <p:spPr>
          <a:xfrm>
            <a:off x="1571297" y="1612280"/>
            <a:ext cx="4312854"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0" name="Rectangle 29"/>
          <p:cNvSpPr/>
          <p:nvPr/>
        </p:nvSpPr>
        <p:spPr>
          <a:xfrm>
            <a:off x="6117021" y="1612279"/>
            <a:ext cx="4312854"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4579" name="Rectangle 2"/>
          <p:cNvSpPr>
            <a:spLocks noGrp="1" noChangeArrowheads="1"/>
          </p:cNvSpPr>
          <p:nvPr>
            <p:ph type="title"/>
          </p:nvPr>
        </p:nvSpPr>
        <p:spPr>
          <a:xfrm>
            <a:off x="356029" y="162730"/>
            <a:ext cx="11452343" cy="696888"/>
          </a:xfrm>
        </p:spPr>
        <p:txBody>
          <a:bodyPr>
            <a:normAutofit/>
          </a:bodyPr>
          <a:lstStyle/>
          <a:p>
            <a:pPr eaLnBrk="1" hangingPunct="1"/>
            <a:r>
              <a:rPr lang="en-US" altLang="en-US" sz="2400" dirty="0" smtClean="0"/>
              <a:t>Look for Products with Evaluation Reports for Anchoring into Masonry</a:t>
            </a:r>
          </a:p>
        </p:txBody>
      </p:sp>
      <p:pic>
        <p:nvPicPr>
          <p:cNvPr id="12" name="Picture 2" descr="PDP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5733" y="5161893"/>
            <a:ext cx="2716637" cy="112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Wedge-All"/>
          <p:cNvPicPr>
            <a:picLocks noChangeAspect="1" noChangeArrowheads="1"/>
          </p:cNvPicPr>
          <p:nvPr/>
        </p:nvPicPr>
        <p:blipFill>
          <a:blip r:embed="rId5">
            <a:extLst>
              <a:ext uri="{28A0092B-C50C-407E-A947-70E740481C1C}">
                <a14:useLocalDpi xmlns:a14="http://schemas.microsoft.com/office/drawing/2010/main" val="0"/>
              </a:ext>
            </a:extLst>
          </a:blip>
          <a:srcRect t="55583" r="12000" b="17889"/>
          <a:stretch>
            <a:fillRect/>
          </a:stretch>
        </p:blipFill>
        <p:spPr bwMode="auto">
          <a:xfrm>
            <a:off x="2320007" y="4731854"/>
            <a:ext cx="2822709" cy="849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material specifications"/>
          <p:cNvPicPr>
            <a:picLocks noChangeAspect="1" noChangeArrowheads="1"/>
          </p:cNvPicPr>
          <p:nvPr/>
        </p:nvPicPr>
        <p:blipFill>
          <a:blip r:embed="rId6">
            <a:extLst>
              <a:ext uri="{28A0092B-C50C-407E-A947-70E740481C1C}">
                <a14:useLocalDpi xmlns:a14="http://schemas.microsoft.com/office/drawing/2010/main" val="0"/>
              </a:ext>
            </a:extLst>
          </a:blip>
          <a:srcRect t="37444" b="37444"/>
          <a:stretch>
            <a:fillRect/>
          </a:stretch>
        </p:blipFill>
        <p:spPr bwMode="auto">
          <a:xfrm>
            <a:off x="2145917" y="5580993"/>
            <a:ext cx="3272483" cy="8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4" descr="K:\Training\Image Library\AnchorSystems\2013 anchor products\GW (1).jpg"/>
          <p:cNvPicPr>
            <a:picLocks noChangeAspect="1" noChangeArrowheads="1"/>
          </p:cNvPicPr>
          <p:nvPr/>
        </p:nvPicPr>
        <p:blipFill>
          <a:blip r:embed="rId7" cstate="print">
            <a:extLst>
              <a:ext uri="{28A0092B-C50C-407E-A947-70E740481C1C}">
                <a14:useLocalDpi xmlns:a14="http://schemas.microsoft.com/office/drawing/2010/main" val="0"/>
              </a:ext>
            </a:extLst>
          </a:blip>
          <a:srcRect l="38889" t="33218" r="33463" b="34259"/>
          <a:stretch>
            <a:fillRect/>
          </a:stretch>
        </p:blipFill>
        <p:spPr bwMode="auto">
          <a:xfrm>
            <a:off x="9013251" y="5161893"/>
            <a:ext cx="1232398" cy="96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312732" y="2194043"/>
            <a:ext cx="2829984" cy="170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145917" y="1784728"/>
            <a:ext cx="3163614" cy="369332"/>
          </a:xfrm>
          <a:prstGeom prst="rect">
            <a:avLst/>
          </a:prstGeom>
        </p:spPr>
        <p:txBody>
          <a:bodyPr wrap="square">
            <a:spAutoFit/>
          </a:bodyPr>
          <a:lstStyle/>
          <a:p>
            <a:pPr algn="ctr">
              <a:lnSpc>
                <a:spcPct val="90000"/>
              </a:lnSpc>
              <a:spcBef>
                <a:spcPts val="1800"/>
              </a:spcBef>
              <a:defRPr/>
            </a:pPr>
            <a:r>
              <a:rPr lang="en-US" sz="2000" dirty="0">
                <a:solidFill>
                  <a:schemeClr val="tx1">
                    <a:lumMod val="75000"/>
                    <a:lumOff val="25000"/>
                  </a:schemeClr>
                </a:solidFill>
                <a:latin typeface="Arial" panose="020B0604020202020204" pitchFamily="34" charset="0"/>
              </a:rPr>
              <a:t>Adhesive </a:t>
            </a:r>
            <a:r>
              <a:rPr lang="en-US" sz="2000" dirty="0" smtClean="0">
                <a:solidFill>
                  <a:schemeClr val="tx1">
                    <a:lumMod val="75000"/>
                    <a:lumOff val="25000"/>
                  </a:schemeClr>
                </a:solidFill>
                <a:latin typeface="Arial" panose="020B0604020202020204" pitchFamily="34" charset="0"/>
              </a:rPr>
              <a:t>Anchors</a:t>
            </a:r>
            <a:endParaRPr lang="en-US" sz="2000" dirty="0">
              <a:solidFill>
                <a:schemeClr val="tx1">
                  <a:lumMod val="75000"/>
                  <a:lumOff val="25000"/>
                </a:schemeClr>
              </a:solidFill>
              <a:latin typeface="Arial" panose="020B0604020202020204" pitchFamily="34" charset="0"/>
            </a:endParaRPr>
          </a:p>
        </p:txBody>
      </p:sp>
      <p:sp>
        <p:nvSpPr>
          <p:cNvPr id="24" name="Rectangle 23"/>
          <p:cNvSpPr/>
          <p:nvPr/>
        </p:nvSpPr>
        <p:spPr>
          <a:xfrm>
            <a:off x="6691641" y="1784728"/>
            <a:ext cx="3163614" cy="369332"/>
          </a:xfrm>
          <a:prstGeom prst="rect">
            <a:avLst/>
          </a:prstGeom>
        </p:spPr>
        <p:txBody>
          <a:bodyPr wrap="square">
            <a:spAutoFit/>
          </a:bodyPr>
          <a:lstStyle/>
          <a:p>
            <a:pPr algn="ctr">
              <a:lnSpc>
                <a:spcPct val="90000"/>
              </a:lnSpc>
              <a:spcBef>
                <a:spcPts val="1800"/>
              </a:spcBef>
              <a:defRPr/>
            </a:pPr>
            <a:r>
              <a:rPr lang="en-US" sz="2000" dirty="0" smtClean="0">
                <a:solidFill>
                  <a:schemeClr val="tx1">
                    <a:lumMod val="75000"/>
                    <a:lumOff val="25000"/>
                  </a:schemeClr>
                </a:solidFill>
                <a:latin typeface="Arial" panose="020B0604020202020204" pitchFamily="34" charset="0"/>
              </a:rPr>
              <a:t>Screw Anchors</a:t>
            </a:r>
            <a:endParaRPr lang="en-US" sz="2000" dirty="0">
              <a:solidFill>
                <a:schemeClr val="tx1">
                  <a:lumMod val="75000"/>
                  <a:lumOff val="25000"/>
                </a:schemeClr>
              </a:solidFill>
              <a:latin typeface="Arial" panose="020B0604020202020204" pitchFamily="34" charset="0"/>
            </a:endParaRPr>
          </a:p>
        </p:txBody>
      </p:sp>
      <p:pic>
        <p:nvPicPr>
          <p:cNvPr id="15" name="Picture 8" descr="Titen HD"/>
          <p:cNvPicPr>
            <a:picLocks noChangeAspect="1" noChangeArrowheads="1"/>
          </p:cNvPicPr>
          <p:nvPr/>
        </p:nvPicPr>
        <p:blipFill>
          <a:blip r:embed="rId9">
            <a:extLst>
              <a:ext uri="{28A0092B-C50C-407E-A947-70E740481C1C}">
                <a14:useLocalDpi xmlns:a14="http://schemas.microsoft.com/office/drawing/2010/main" val="0"/>
              </a:ext>
            </a:extLst>
          </a:blip>
          <a:srcRect t="16783" b="16783"/>
          <a:stretch>
            <a:fillRect/>
          </a:stretch>
        </p:blipFill>
        <p:spPr bwMode="auto">
          <a:xfrm>
            <a:off x="6605267" y="3038815"/>
            <a:ext cx="3336359" cy="78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pic>
        <p:nvPicPr>
          <p:cNvPr id="1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70908" y="2194043"/>
            <a:ext cx="2049226" cy="658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Rectangle 30"/>
          <p:cNvSpPr/>
          <p:nvPr/>
        </p:nvSpPr>
        <p:spPr>
          <a:xfrm>
            <a:off x="2145917" y="4359926"/>
            <a:ext cx="3163614" cy="369332"/>
          </a:xfrm>
          <a:prstGeom prst="rect">
            <a:avLst/>
          </a:prstGeom>
        </p:spPr>
        <p:txBody>
          <a:bodyPr wrap="square">
            <a:spAutoFit/>
          </a:bodyPr>
          <a:lstStyle/>
          <a:p>
            <a:pPr algn="ctr">
              <a:lnSpc>
                <a:spcPct val="90000"/>
              </a:lnSpc>
              <a:spcBef>
                <a:spcPts val="1800"/>
              </a:spcBef>
              <a:defRPr/>
            </a:pPr>
            <a:r>
              <a:rPr lang="en-US" sz="2000" dirty="0" smtClean="0">
                <a:solidFill>
                  <a:schemeClr val="tx1">
                    <a:lumMod val="75000"/>
                    <a:lumOff val="25000"/>
                  </a:schemeClr>
                </a:solidFill>
                <a:latin typeface="Arial" panose="020B0604020202020204" pitchFamily="34" charset="0"/>
              </a:rPr>
              <a:t>Expansion Anchors</a:t>
            </a:r>
            <a:endParaRPr lang="en-US" sz="2000" dirty="0">
              <a:solidFill>
                <a:schemeClr val="tx1">
                  <a:lumMod val="75000"/>
                  <a:lumOff val="25000"/>
                </a:schemeClr>
              </a:solidFill>
              <a:latin typeface="Arial" panose="020B0604020202020204" pitchFamily="34" charset="0"/>
            </a:endParaRPr>
          </a:p>
        </p:txBody>
      </p:sp>
      <p:sp>
        <p:nvSpPr>
          <p:cNvPr id="32" name="Rectangle 31"/>
          <p:cNvSpPr/>
          <p:nvPr/>
        </p:nvSpPr>
        <p:spPr>
          <a:xfrm>
            <a:off x="6691641" y="4378345"/>
            <a:ext cx="3163614" cy="646331"/>
          </a:xfrm>
          <a:prstGeom prst="rect">
            <a:avLst/>
          </a:prstGeom>
        </p:spPr>
        <p:txBody>
          <a:bodyPr wrap="square">
            <a:spAutoFit/>
          </a:bodyPr>
          <a:lstStyle/>
          <a:p>
            <a:pPr algn="ctr">
              <a:lnSpc>
                <a:spcPct val="90000"/>
              </a:lnSpc>
              <a:spcBef>
                <a:spcPts val="1800"/>
              </a:spcBef>
              <a:defRPr/>
            </a:pPr>
            <a:r>
              <a:rPr lang="en-US" sz="2000" dirty="0" smtClean="0">
                <a:solidFill>
                  <a:schemeClr val="tx1">
                    <a:lumMod val="75000"/>
                    <a:lumOff val="25000"/>
                  </a:schemeClr>
                </a:solidFill>
                <a:latin typeface="Arial" panose="020B0604020202020204" pitchFamily="34" charset="0"/>
              </a:rPr>
              <a:t>Powder-Actuated Pins &amp; Gas-Actuated Pins</a:t>
            </a:r>
            <a:endParaRPr lang="en-US" sz="2000" dirty="0">
              <a:solidFill>
                <a:schemeClr val="tx1">
                  <a:lumMod val="75000"/>
                  <a:lumOff val="25000"/>
                </a:schemeClr>
              </a:solidFill>
              <a:latin typeface="Arial" panose="020B0604020202020204" pitchFamily="34" charset="0"/>
            </a:endParaRPr>
          </a:p>
        </p:txBody>
      </p:sp>
    </p:spTree>
    <p:custDataLst>
      <p:tags r:id="rId1"/>
    </p:custDataLst>
    <p:extLst>
      <p:ext uri="{BB962C8B-B14F-4D97-AF65-F5344CB8AC3E}">
        <p14:creationId xmlns:p14="http://schemas.microsoft.com/office/powerpoint/2010/main" val="19450480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1000"/>
                                        <p:tgtEl>
                                          <p:spTgt spid="2"/>
                                        </p:tgtEl>
                                      </p:cBhvr>
                                    </p:animEffect>
                                    <p:anim calcmode="lin" valueType="num">
                                      <p:cBhvr>
                                        <p:cTn id="63" dur="1000" fill="hold"/>
                                        <p:tgtEl>
                                          <p:spTgt spid="2"/>
                                        </p:tgtEl>
                                        <p:attrNameLst>
                                          <p:attrName>ppt_x</p:attrName>
                                        </p:attrNameLst>
                                      </p:cBhvr>
                                      <p:tavLst>
                                        <p:tav tm="0">
                                          <p:val>
                                            <p:strVal val="#ppt_x"/>
                                          </p:val>
                                        </p:tav>
                                        <p:tav tm="100000">
                                          <p:val>
                                            <p:strVal val="#ppt_x"/>
                                          </p:val>
                                        </p:tav>
                                      </p:tavLst>
                                    </p:anim>
                                    <p:anim calcmode="lin" valueType="num">
                                      <p:cBhvr>
                                        <p:cTn id="64" dur="1000" fill="hold"/>
                                        <p:tgtEl>
                                          <p:spTgt spid="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1000"/>
                                        <p:tgtEl>
                                          <p:spTgt spid="31"/>
                                        </p:tgtEl>
                                      </p:cBhvr>
                                    </p:animEffect>
                                    <p:anim calcmode="lin" valueType="num">
                                      <p:cBhvr>
                                        <p:cTn id="73" dur="1000" fill="hold"/>
                                        <p:tgtEl>
                                          <p:spTgt spid="31"/>
                                        </p:tgtEl>
                                        <p:attrNameLst>
                                          <p:attrName>ppt_x</p:attrName>
                                        </p:attrNameLst>
                                      </p:cBhvr>
                                      <p:tavLst>
                                        <p:tav tm="0">
                                          <p:val>
                                            <p:strVal val="#ppt_x"/>
                                          </p:val>
                                        </p:tav>
                                        <p:tav tm="100000">
                                          <p:val>
                                            <p:strVal val="#ppt_x"/>
                                          </p:val>
                                        </p:tav>
                                      </p:tavLst>
                                    </p:anim>
                                    <p:anim calcmode="lin" valueType="num">
                                      <p:cBhvr>
                                        <p:cTn id="74" dur="1000" fill="hold"/>
                                        <p:tgtEl>
                                          <p:spTgt spid="3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1000"/>
                                        <p:tgtEl>
                                          <p:spTgt spid="32"/>
                                        </p:tgtEl>
                                      </p:cBhvr>
                                    </p:animEffect>
                                    <p:anim calcmode="lin" valueType="num">
                                      <p:cBhvr>
                                        <p:cTn id="78" dur="1000" fill="hold"/>
                                        <p:tgtEl>
                                          <p:spTgt spid="32"/>
                                        </p:tgtEl>
                                        <p:attrNameLst>
                                          <p:attrName>ppt_x</p:attrName>
                                        </p:attrNameLst>
                                      </p:cBhvr>
                                      <p:tavLst>
                                        <p:tav tm="0">
                                          <p:val>
                                            <p:strVal val="#ppt_x"/>
                                          </p:val>
                                        </p:tav>
                                        <p:tav tm="100000">
                                          <p:val>
                                            <p:strVal val="#ppt_x"/>
                                          </p:val>
                                        </p:tav>
                                      </p:tavLst>
                                    </p:anim>
                                    <p:anim calcmode="lin" valueType="num">
                                      <p:cBhvr>
                                        <p:cTn id="7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2" grpId="0"/>
      <p:bldP spid="24" grpId="0"/>
      <p:bldP spid="31"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8" name="Group 7"/>
          <p:cNvGrpSpPr/>
          <p:nvPr/>
        </p:nvGrpSpPr>
        <p:grpSpPr>
          <a:xfrm>
            <a:off x="9083795" y="4185414"/>
            <a:ext cx="2932386" cy="2401948"/>
            <a:chOff x="9083795" y="4185414"/>
            <a:chExt cx="2932386" cy="2401948"/>
          </a:xfrm>
        </p:grpSpPr>
        <p:sp>
          <p:nvSpPr>
            <p:cNvPr id="34" name="Rounded Rectangle 33"/>
            <p:cNvSpPr/>
            <p:nvPr/>
          </p:nvSpPr>
          <p:spPr>
            <a:xfrm>
              <a:off x="9083795" y="4185414"/>
              <a:ext cx="2932386" cy="2401948"/>
            </a:xfrm>
            <a:prstGeom prst="roundRect">
              <a:avLst/>
            </a:prstGeom>
            <a:solidFill>
              <a:schemeClr val="accent3"/>
            </a:solidFill>
            <a:ln>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0023311" y="4989034"/>
              <a:ext cx="1855091" cy="707886"/>
            </a:xfrm>
            <a:prstGeom prst="rect">
              <a:avLst/>
            </a:prstGeom>
            <a:noFill/>
          </p:spPr>
          <p:txBody>
            <a:bodyPr wrap="square" rtlCol="0">
              <a:spAutoFit/>
            </a:bodyPr>
            <a:lstStyle/>
            <a:p>
              <a:pPr>
                <a:spcBef>
                  <a:spcPts val="900"/>
                </a:spcBef>
              </a:pPr>
              <a:r>
                <a:rPr lang="en-US" sz="2000" dirty="0" smtClean="0">
                  <a:solidFill>
                    <a:schemeClr val="tx1">
                      <a:lumMod val="75000"/>
                      <a:lumOff val="25000"/>
                    </a:schemeClr>
                  </a:solidFill>
                  <a:latin typeface="Arial" panose="020B0604020202020204" pitchFamily="34" charset="0"/>
                  <a:cs typeface="Arial" panose="020B0604020202020204" pitchFamily="34" charset="0"/>
                </a:rPr>
                <a:t>PAT and GAS pin offerings</a:t>
              </a:r>
            </a:p>
          </p:txBody>
        </p:sp>
      </p:grpSp>
      <p:grpSp>
        <p:nvGrpSpPr>
          <p:cNvPr id="7" name="Group 6"/>
          <p:cNvGrpSpPr/>
          <p:nvPr/>
        </p:nvGrpSpPr>
        <p:grpSpPr>
          <a:xfrm>
            <a:off x="9083795" y="1612280"/>
            <a:ext cx="2932386" cy="2401948"/>
            <a:chOff x="9083795" y="1612280"/>
            <a:chExt cx="2932386" cy="2401948"/>
          </a:xfrm>
        </p:grpSpPr>
        <p:sp>
          <p:nvSpPr>
            <p:cNvPr id="26" name="Rounded Rectangle 25"/>
            <p:cNvSpPr/>
            <p:nvPr/>
          </p:nvSpPr>
          <p:spPr>
            <a:xfrm>
              <a:off x="9083795" y="1612280"/>
              <a:ext cx="2932386" cy="2401948"/>
            </a:xfrm>
            <a:prstGeom prst="roundRect">
              <a:avLst/>
            </a:prstGeom>
            <a:solidFill>
              <a:schemeClr val="accent3"/>
            </a:solidFill>
            <a:ln>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10083516" y="2613199"/>
              <a:ext cx="1855091" cy="400110"/>
            </a:xfrm>
            <a:prstGeom prst="rect">
              <a:avLst/>
            </a:prstGeom>
            <a:noFill/>
          </p:spPr>
          <p:txBody>
            <a:bodyPr wrap="square" rtlCol="0">
              <a:spAutoFit/>
            </a:bodyPr>
            <a:lstStyle/>
            <a:p>
              <a:pPr>
                <a:spcBef>
                  <a:spcPts val="900"/>
                </a:spcBef>
              </a:pPr>
              <a:r>
                <a:rPr lang="en-US" sz="2000" dirty="0" err="1" smtClean="0">
                  <a:solidFill>
                    <a:schemeClr val="tx1">
                      <a:lumMod val="75000"/>
                      <a:lumOff val="25000"/>
                    </a:schemeClr>
                  </a:solidFill>
                  <a:latin typeface="Arial" panose="020B0604020202020204" pitchFamily="34" charset="0"/>
                  <a:cs typeface="Arial" panose="020B0604020202020204" pitchFamily="34" charset="0"/>
                </a:rPr>
                <a:t>Titen</a:t>
              </a:r>
              <a:r>
                <a:rPr lang="en-US" sz="2000" dirty="0" smtClean="0">
                  <a:solidFill>
                    <a:schemeClr val="tx1">
                      <a:lumMod val="75000"/>
                      <a:lumOff val="25000"/>
                    </a:schemeClr>
                  </a:solidFill>
                  <a:latin typeface="Arial" panose="020B0604020202020204" pitchFamily="34" charset="0"/>
                  <a:cs typeface="Arial" panose="020B0604020202020204" pitchFamily="34" charset="0"/>
                </a:rPr>
                <a:t> HD</a:t>
              </a:r>
            </a:p>
          </p:txBody>
        </p:sp>
      </p:grpSp>
      <p:grpSp>
        <p:nvGrpSpPr>
          <p:cNvPr id="5" name="Group 4"/>
          <p:cNvGrpSpPr/>
          <p:nvPr/>
        </p:nvGrpSpPr>
        <p:grpSpPr>
          <a:xfrm>
            <a:off x="141890" y="1612280"/>
            <a:ext cx="2932386" cy="2401948"/>
            <a:chOff x="141890" y="1612280"/>
            <a:chExt cx="2932386" cy="2401948"/>
          </a:xfrm>
        </p:grpSpPr>
        <p:sp>
          <p:nvSpPr>
            <p:cNvPr id="3" name="Rounded Rectangle 2"/>
            <p:cNvSpPr/>
            <p:nvPr/>
          </p:nvSpPr>
          <p:spPr>
            <a:xfrm>
              <a:off x="141890" y="1612280"/>
              <a:ext cx="2932386" cy="2401948"/>
            </a:xfrm>
            <a:prstGeom prst="roundRect">
              <a:avLst/>
            </a:prstGeom>
            <a:solidFill>
              <a:schemeClr val="accent3"/>
            </a:solidFill>
            <a:ln>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67726" y="2189579"/>
              <a:ext cx="1529255" cy="1169551"/>
            </a:xfrm>
            <a:prstGeom prst="rect">
              <a:avLst/>
            </a:prstGeom>
            <a:noFill/>
          </p:spPr>
          <p:txBody>
            <a:bodyPr wrap="square" rtlCol="0">
              <a:spAutoFit/>
            </a:bodyPr>
            <a:lstStyle/>
            <a:p>
              <a:pPr algn="r">
                <a:spcBef>
                  <a:spcPts val="600"/>
                </a:spcBef>
              </a:pPr>
              <a:r>
                <a:rPr lang="en-US" sz="2000" dirty="0" smtClean="0">
                  <a:solidFill>
                    <a:schemeClr val="tx1">
                      <a:lumMod val="75000"/>
                      <a:lumOff val="25000"/>
                    </a:schemeClr>
                  </a:solidFill>
                  <a:latin typeface="Arial" panose="020B0604020202020204" pitchFamily="34" charset="0"/>
                  <a:cs typeface="Arial" panose="020B0604020202020204" pitchFamily="34" charset="0"/>
                </a:rPr>
                <a:t>AT-XP</a:t>
              </a:r>
            </a:p>
            <a:p>
              <a:pPr algn="r">
                <a:spcBef>
                  <a:spcPts val="600"/>
                </a:spcBef>
              </a:pPr>
              <a:r>
                <a:rPr lang="en-US" sz="2000" dirty="0" smtClean="0">
                  <a:solidFill>
                    <a:schemeClr val="tx1">
                      <a:lumMod val="75000"/>
                      <a:lumOff val="25000"/>
                    </a:schemeClr>
                  </a:solidFill>
                  <a:latin typeface="Arial" panose="020B0604020202020204" pitchFamily="34" charset="0"/>
                  <a:cs typeface="Arial" panose="020B0604020202020204" pitchFamily="34" charset="0"/>
                </a:rPr>
                <a:t>SET-XP</a:t>
              </a:r>
            </a:p>
            <a:p>
              <a:pPr algn="r">
                <a:spcBef>
                  <a:spcPts val="600"/>
                </a:spcBef>
              </a:pPr>
              <a:r>
                <a:rPr lang="en-US" sz="2000" dirty="0" smtClean="0">
                  <a:solidFill>
                    <a:schemeClr val="tx1">
                      <a:lumMod val="75000"/>
                      <a:lumOff val="25000"/>
                    </a:schemeClr>
                  </a:solidFill>
                  <a:latin typeface="Arial" panose="020B0604020202020204" pitchFamily="34" charset="0"/>
                  <a:cs typeface="Arial" panose="020B0604020202020204" pitchFamily="34" charset="0"/>
                </a:rPr>
                <a:t>ET-HP</a:t>
              </a:r>
            </a:p>
          </p:txBody>
        </p:sp>
      </p:grpSp>
      <p:grpSp>
        <p:nvGrpSpPr>
          <p:cNvPr id="6" name="Group 5"/>
          <p:cNvGrpSpPr/>
          <p:nvPr/>
        </p:nvGrpSpPr>
        <p:grpSpPr>
          <a:xfrm>
            <a:off x="141889" y="4185414"/>
            <a:ext cx="2932387" cy="2401948"/>
            <a:chOff x="141889" y="4185414"/>
            <a:chExt cx="2932387" cy="2401948"/>
          </a:xfrm>
        </p:grpSpPr>
        <p:sp>
          <p:nvSpPr>
            <p:cNvPr id="23" name="Rounded Rectangle 22"/>
            <p:cNvSpPr/>
            <p:nvPr/>
          </p:nvSpPr>
          <p:spPr>
            <a:xfrm>
              <a:off x="141890" y="4185414"/>
              <a:ext cx="2932386" cy="2401948"/>
            </a:xfrm>
            <a:prstGeom prst="roundRect">
              <a:avLst/>
            </a:prstGeom>
            <a:solidFill>
              <a:schemeClr val="accent3"/>
            </a:solidFill>
            <a:ln>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141889" y="4933152"/>
              <a:ext cx="1855091" cy="1246495"/>
            </a:xfrm>
            <a:prstGeom prst="rect">
              <a:avLst/>
            </a:prstGeom>
            <a:noFill/>
          </p:spPr>
          <p:txBody>
            <a:bodyPr wrap="square" rtlCol="0">
              <a:spAutoFit/>
            </a:bodyPr>
            <a:lstStyle/>
            <a:p>
              <a:pPr algn="r">
                <a:spcBef>
                  <a:spcPts val="900"/>
                </a:spcBef>
              </a:pPr>
              <a:r>
                <a:rPr lang="en-US" sz="2000" dirty="0" smtClean="0">
                  <a:solidFill>
                    <a:schemeClr val="tx1">
                      <a:lumMod val="75000"/>
                      <a:lumOff val="25000"/>
                    </a:schemeClr>
                  </a:solidFill>
                  <a:latin typeface="Arial" panose="020B0604020202020204" pitchFamily="34" charset="0"/>
                  <a:cs typeface="Arial" panose="020B0604020202020204" pitchFamily="34" charset="0"/>
                </a:rPr>
                <a:t>Strong Bolt 2</a:t>
              </a:r>
            </a:p>
            <a:p>
              <a:pPr algn="r">
                <a:spcBef>
                  <a:spcPts val="900"/>
                </a:spcBef>
              </a:pPr>
              <a:endParaRPr lang="en-US" sz="2000" dirty="0" smtClean="0">
                <a:solidFill>
                  <a:schemeClr val="tx1">
                    <a:lumMod val="75000"/>
                    <a:lumOff val="25000"/>
                  </a:schemeClr>
                </a:solidFill>
                <a:latin typeface="Arial" panose="020B0604020202020204" pitchFamily="34" charset="0"/>
                <a:cs typeface="Arial" panose="020B0604020202020204" pitchFamily="34" charset="0"/>
              </a:endParaRPr>
            </a:p>
            <a:p>
              <a:pPr algn="r">
                <a:spcBef>
                  <a:spcPts val="900"/>
                </a:spcBef>
              </a:pPr>
              <a:r>
                <a:rPr lang="en-US" sz="2000" dirty="0" smtClean="0">
                  <a:solidFill>
                    <a:schemeClr val="tx1">
                      <a:lumMod val="75000"/>
                      <a:lumOff val="25000"/>
                    </a:schemeClr>
                  </a:solidFill>
                  <a:latin typeface="Arial" panose="020B0604020202020204" pitchFamily="34" charset="0"/>
                  <a:cs typeface="Arial" panose="020B0604020202020204" pitchFamily="34" charset="0"/>
                </a:rPr>
                <a:t>Wedge-All</a:t>
              </a:r>
            </a:p>
          </p:txBody>
        </p:sp>
      </p:grpSp>
      <p:sp>
        <p:nvSpPr>
          <p:cNvPr id="27" name="Rectangle 26"/>
          <p:cNvSpPr/>
          <p:nvPr/>
        </p:nvSpPr>
        <p:spPr>
          <a:xfrm>
            <a:off x="6117021" y="4185413"/>
            <a:ext cx="3824605"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8" name="Rectangle 27"/>
          <p:cNvSpPr/>
          <p:nvPr/>
        </p:nvSpPr>
        <p:spPr>
          <a:xfrm>
            <a:off x="2060043" y="4185412"/>
            <a:ext cx="3824605"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9" name="Rectangle 28"/>
          <p:cNvSpPr/>
          <p:nvPr/>
        </p:nvSpPr>
        <p:spPr>
          <a:xfrm>
            <a:off x="2060043" y="1651329"/>
            <a:ext cx="3824605"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0" name="Rectangle 29"/>
          <p:cNvSpPr/>
          <p:nvPr/>
        </p:nvSpPr>
        <p:spPr>
          <a:xfrm>
            <a:off x="6117021" y="1651328"/>
            <a:ext cx="3824605"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4579" name="Rectangle 2"/>
          <p:cNvSpPr>
            <a:spLocks noGrp="1" noChangeArrowheads="1"/>
          </p:cNvSpPr>
          <p:nvPr>
            <p:ph type="title"/>
          </p:nvPr>
        </p:nvSpPr>
        <p:spPr>
          <a:xfrm>
            <a:off x="356029" y="162730"/>
            <a:ext cx="11452343" cy="696888"/>
          </a:xfrm>
        </p:spPr>
        <p:txBody>
          <a:bodyPr>
            <a:normAutofit/>
          </a:bodyPr>
          <a:lstStyle/>
          <a:p>
            <a:pPr eaLnBrk="1" hangingPunct="1"/>
            <a:r>
              <a:rPr lang="en-US" altLang="en-US" sz="2400" dirty="0" smtClean="0"/>
              <a:t>Look for Products with Evaluation Reports for Anchoring into Masonry</a:t>
            </a:r>
          </a:p>
        </p:txBody>
      </p:sp>
      <p:pic>
        <p:nvPicPr>
          <p:cNvPr id="12" name="Picture 2" descr="PDP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3627" y="5382026"/>
            <a:ext cx="2280729" cy="94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Wedge-All"/>
          <p:cNvPicPr>
            <a:picLocks noChangeAspect="1" noChangeArrowheads="1"/>
          </p:cNvPicPr>
          <p:nvPr/>
        </p:nvPicPr>
        <p:blipFill>
          <a:blip r:embed="rId5">
            <a:extLst>
              <a:ext uri="{28A0092B-C50C-407E-A947-70E740481C1C}">
                <a14:useLocalDpi xmlns:a14="http://schemas.microsoft.com/office/drawing/2010/main" val="0"/>
              </a:ext>
            </a:extLst>
          </a:blip>
          <a:srcRect t="55583" r="12000" b="17889"/>
          <a:stretch>
            <a:fillRect/>
          </a:stretch>
        </p:blipFill>
        <p:spPr bwMode="auto">
          <a:xfrm>
            <a:off x="2509199" y="4770903"/>
            <a:ext cx="2822709" cy="849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material specifications"/>
          <p:cNvPicPr>
            <a:picLocks noChangeAspect="1" noChangeArrowheads="1"/>
          </p:cNvPicPr>
          <p:nvPr/>
        </p:nvPicPr>
        <p:blipFill>
          <a:blip r:embed="rId6">
            <a:extLst>
              <a:ext uri="{28A0092B-C50C-407E-A947-70E740481C1C}">
                <a14:useLocalDpi xmlns:a14="http://schemas.microsoft.com/office/drawing/2010/main" val="0"/>
              </a:ext>
            </a:extLst>
          </a:blip>
          <a:srcRect t="37444" b="37444"/>
          <a:stretch>
            <a:fillRect/>
          </a:stretch>
        </p:blipFill>
        <p:spPr bwMode="auto">
          <a:xfrm>
            <a:off x="2335109" y="5620042"/>
            <a:ext cx="3272483" cy="8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4" descr="K:\Training\Image Library\AnchorSystems\2013 anchor products\GW (1).jpg"/>
          <p:cNvPicPr>
            <a:picLocks noChangeAspect="1" noChangeArrowheads="1"/>
          </p:cNvPicPr>
          <p:nvPr/>
        </p:nvPicPr>
        <p:blipFill>
          <a:blip r:embed="rId7" cstate="print">
            <a:extLst>
              <a:ext uri="{28A0092B-C50C-407E-A947-70E740481C1C}">
                <a14:useLocalDpi xmlns:a14="http://schemas.microsoft.com/office/drawing/2010/main" val="0"/>
              </a:ext>
            </a:extLst>
          </a:blip>
          <a:srcRect l="38889" t="33218" r="33463" b="34259"/>
          <a:stretch>
            <a:fillRect/>
          </a:stretch>
        </p:blipFill>
        <p:spPr bwMode="auto">
          <a:xfrm>
            <a:off x="8902809" y="5402685"/>
            <a:ext cx="1034649" cy="812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335109" y="1823777"/>
            <a:ext cx="3163614" cy="369332"/>
          </a:xfrm>
          <a:prstGeom prst="rect">
            <a:avLst/>
          </a:prstGeom>
        </p:spPr>
        <p:txBody>
          <a:bodyPr wrap="square">
            <a:spAutoFit/>
          </a:bodyPr>
          <a:lstStyle/>
          <a:p>
            <a:pPr algn="ctr">
              <a:lnSpc>
                <a:spcPct val="90000"/>
              </a:lnSpc>
              <a:spcBef>
                <a:spcPts val="1800"/>
              </a:spcBef>
              <a:defRPr/>
            </a:pPr>
            <a:r>
              <a:rPr lang="en-US" sz="2000" dirty="0">
                <a:solidFill>
                  <a:schemeClr val="tx1">
                    <a:lumMod val="75000"/>
                    <a:lumOff val="25000"/>
                  </a:schemeClr>
                </a:solidFill>
                <a:latin typeface="Arial" panose="020B0604020202020204" pitchFamily="34" charset="0"/>
              </a:rPr>
              <a:t>Adhesive </a:t>
            </a:r>
            <a:r>
              <a:rPr lang="en-US" sz="2000" dirty="0" smtClean="0">
                <a:solidFill>
                  <a:schemeClr val="tx1">
                    <a:lumMod val="75000"/>
                    <a:lumOff val="25000"/>
                  </a:schemeClr>
                </a:solidFill>
                <a:latin typeface="Arial" panose="020B0604020202020204" pitchFamily="34" charset="0"/>
              </a:rPr>
              <a:t>Anchors</a:t>
            </a:r>
            <a:endParaRPr lang="en-US" sz="2000" dirty="0">
              <a:solidFill>
                <a:schemeClr val="tx1">
                  <a:lumMod val="75000"/>
                  <a:lumOff val="25000"/>
                </a:schemeClr>
              </a:solidFill>
              <a:latin typeface="Arial" panose="020B0604020202020204" pitchFamily="34" charset="0"/>
            </a:endParaRPr>
          </a:p>
        </p:txBody>
      </p:sp>
      <p:sp>
        <p:nvSpPr>
          <p:cNvPr id="24" name="Rectangle 23"/>
          <p:cNvSpPr/>
          <p:nvPr/>
        </p:nvSpPr>
        <p:spPr>
          <a:xfrm>
            <a:off x="6502449" y="1823777"/>
            <a:ext cx="3163614" cy="369332"/>
          </a:xfrm>
          <a:prstGeom prst="rect">
            <a:avLst/>
          </a:prstGeom>
        </p:spPr>
        <p:txBody>
          <a:bodyPr wrap="square">
            <a:spAutoFit/>
          </a:bodyPr>
          <a:lstStyle/>
          <a:p>
            <a:pPr algn="ctr">
              <a:lnSpc>
                <a:spcPct val="90000"/>
              </a:lnSpc>
              <a:spcBef>
                <a:spcPts val="1800"/>
              </a:spcBef>
              <a:defRPr/>
            </a:pPr>
            <a:r>
              <a:rPr lang="en-US" sz="2000" dirty="0" smtClean="0">
                <a:solidFill>
                  <a:schemeClr val="tx1">
                    <a:lumMod val="75000"/>
                    <a:lumOff val="25000"/>
                  </a:schemeClr>
                </a:solidFill>
                <a:latin typeface="Arial" panose="020B0604020202020204" pitchFamily="34" charset="0"/>
              </a:rPr>
              <a:t>Screw Anchors</a:t>
            </a:r>
            <a:endParaRPr lang="en-US" sz="2000" dirty="0">
              <a:solidFill>
                <a:schemeClr val="tx1">
                  <a:lumMod val="75000"/>
                  <a:lumOff val="25000"/>
                </a:schemeClr>
              </a:solidFill>
              <a:latin typeface="Arial" panose="020B0604020202020204" pitchFamily="34" charset="0"/>
            </a:endParaRPr>
          </a:p>
        </p:txBody>
      </p:sp>
      <p:pic>
        <p:nvPicPr>
          <p:cNvPr id="15" name="Picture 8" descr="Titen HD"/>
          <p:cNvPicPr>
            <a:picLocks noChangeAspect="1" noChangeArrowheads="1"/>
          </p:cNvPicPr>
          <p:nvPr/>
        </p:nvPicPr>
        <p:blipFill>
          <a:blip r:embed="rId8">
            <a:extLst>
              <a:ext uri="{28A0092B-C50C-407E-A947-70E740481C1C}">
                <a14:useLocalDpi xmlns:a14="http://schemas.microsoft.com/office/drawing/2010/main" val="0"/>
              </a:ext>
            </a:extLst>
          </a:blip>
          <a:srcRect t="16783" b="16783"/>
          <a:stretch>
            <a:fillRect/>
          </a:stretch>
        </p:blipFill>
        <p:spPr bwMode="auto">
          <a:xfrm>
            <a:off x="6416075" y="3077864"/>
            <a:ext cx="3336359" cy="78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pic>
        <p:nvPicPr>
          <p:cNvPr id="1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81716" y="2233092"/>
            <a:ext cx="2049226" cy="658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Rectangle 30"/>
          <p:cNvSpPr/>
          <p:nvPr/>
        </p:nvSpPr>
        <p:spPr>
          <a:xfrm>
            <a:off x="2335109" y="4398975"/>
            <a:ext cx="3163614" cy="369332"/>
          </a:xfrm>
          <a:prstGeom prst="rect">
            <a:avLst/>
          </a:prstGeom>
        </p:spPr>
        <p:txBody>
          <a:bodyPr wrap="square">
            <a:spAutoFit/>
          </a:bodyPr>
          <a:lstStyle/>
          <a:p>
            <a:pPr algn="ctr">
              <a:lnSpc>
                <a:spcPct val="90000"/>
              </a:lnSpc>
              <a:spcBef>
                <a:spcPts val="1800"/>
              </a:spcBef>
              <a:defRPr/>
            </a:pPr>
            <a:r>
              <a:rPr lang="en-US" sz="2000" dirty="0" smtClean="0">
                <a:solidFill>
                  <a:schemeClr val="tx1">
                    <a:lumMod val="75000"/>
                    <a:lumOff val="25000"/>
                  </a:schemeClr>
                </a:solidFill>
                <a:latin typeface="Arial" panose="020B0604020202020204" pitchFamily="34" charset="0"/>
              </a:rPr>
              <a:t>Expansion Anchors</a:t>
            </a:r>
            <a:endParaRPr lang="en-US" sz="2000" dirty="0">
              <a:solidFill>
                <a:schemeClr val="tx1">
                  <a:lumMod val="75000"/>
                  <a:lumOff val="25000"/>
                </a:schemeClr>
              </a:solidFill>
              <a:latin typeface="Arial" panose="020B0604020202020204" pitchFamily="34" charset="0"/>
            </a:endParaRPr>
          </a:p>
        </p:txBody>
      </p:sp>
      <p:sp>
        <p:nvSpPr>
          <p:cNvPr id="32" name="Rectangle 31"/>
          <p:cNvSpPr/>
          <p:nvPr/>
        </p:nvSpPr>
        <p:spPr>
          <a:xfrm>
            <a:off x="6502449" y="4417394"/>
            <a:ext cx="3163614" cy="646331"/>
          </a:xfrm>
          <a:prstGeom prst="rect">
            <a:avLst/>
          </a:prstGeom>
        </p:spPr>
        <p:txBody>
          <a:bodyPr wrap="square">
            <a:spAutoFit/>
          </a:bodyPr>
          <a:lstStyle/>
          <a:p>
            <a:pPr algn="ctr">
              <a:lnSpc>
                <a:spcPct val="90000"/>
              </a:lnSpc>
              <a:spcBef>
                <a:spcPts val="1800"/>
              </a:spcBef>
              <a:defRPr/>
            </a:pPr>
            <a:r>
              <a:rPr lang="en-US" sz="2000" dirty="0" smtClean="0">
                <a:solidFill>
                  <a:schemeClr val="tx1">
                    <a:lumMod val="75000"/>
                    <a:lumOff val="25000"/>
                  </a:schemeClr>
                </a:solidFill>
                <a:latin typeface="Arial" panose="020B0604020202020204" pitchFamily="34" charset="0"/>
              </a:rPr>
              <a:t>Powder-Actuated Pins &amp; Gas-Actuated Pins</a:t>
            </a:r>
            <a:endParaRPr lang="en-US" sz="2000" dirty="0">
              <a:solidFill>
                <a:schemeClr val="tx1">
                  <a:lumMod val="75000"/>
                  <a:lumOff val="25000"/>
                </a:schemeClr>
              </a:solidFill>
              <a:latin typeface="Arial" panose="020B0604020202020204" pitchFamily="34" charset="0"/>
            </a:endParaRPr>
          </a:p>
        </p:txBody>
      </p:sp>
      <p:pic>
        <p:nvPicPr>
          <p:cNvPr id="20" name="Picture 3"/>
          <p:cNvPicPr>
            <a:picLocks noChangeAspect="1" noChangeArrowheads="1"/>
          </p:cNvPicPr>
          <p:nvPr/>
        </p:nvPicPr>
        <p:blipFill>
          <a:blip r:embed="rId10">
            <a:extLst>
              <a:ext uri="{28A0092B-C50C-407E-A947-70E740481C1C}">
                <a14:useLocalDpi xmlns:a14="http://schemas.microsoft.com/office/drawing/2010/main" val="0"/>
              </a:ext>
            </a:extLst>
          </a:blip>
          <a:srcRect l="6236" r="9090"/>
          <a:stretch>
            <a:fillRect/>
          </a:stretch>
        </p:blipFill>
        <p:spPr bwMode="auto">
          <a:xfrm>
            <a:off x="4438252" y="2218787"/>
            <a:ext cx="592032" cy="1578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p:cNvPicPr>
            <a:picLocks noChangeAspect="1" noChangeArrowheads="1"/>
          </p:cNvPicPr>
          <p:nvPr/>
        </p:nvPicPr>
        <p:blipFill>
          <a:blip r:embed="rId11">
            <a:extLst>
              <a:ext uri="{28A0092B-C50C-407E-A947-70E740481C1C}">
                <a14:useLocalDpi xmlns:a14="http://schemas.microsoft.com/office/drawing/2010/main" val="0"/>
              </a:ext>
            </a:extLst>
          </a:blip>
          <a:srcRect l="12271" r="7751"/>
          <a:stretch>
            <a:fillRect/>
          </a:stretch>
        </p:blipFill>
        <p:spPr bwMode="auto">
          <a:xfrm>
            <a:off x="3617426" y="2218787"/>
            <a:ext cx="598980" cy="1612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12" descr="man using acrylic tie"/>
          <p:cNvPicPr>
            <a:picLocks noChangeAspect="1" noChangeArrowheads="1"/>
          </p:cNvPicPr>
          <p:nvPr/>
        </p:nvPicPr>
        <p:blipFill>
          <a:blip r:embed="rId12">
            <a:extLst>
              <a:ext uri="{28A0092B-C50C-407E-A947-70E740481C1C}">
                <a14:useLocalDpi xmlns:a14="http://schemas.microsoft.com/office/drawing/2010/main" val="0"/>
              </a:ext>
            </a:extLst>
          </a:blip>
          <a:srcRect l="37285" r="34592"/>
          <a:stretch>
            <a:fillRect/>
          </a:stretch>
        </p:blipFill>
        <p:spPr bwMode="auto">
          <a:xfrm>
            <a:off x="2856781" y="2257309"/>
            <a:ext cx="434990" cy="157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8653423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10"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par>
                          <p:cTn id="56" fill="hold">
                            <p:stCondLst>
                              <p:cond delay="500"/>
                            </p:stCondLst>
                            <p:childTnLst>
                              <p:par>
                                <p:cTn id="57" presetID="22" presetClass="entr" presetSubtype="2"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right)">
                                      <p:cBhvr>
                                        <p:cTn id="59" dur="1000"/>
                                        <p:tgtEl>
                                          <p:spTgt spid="5"/>
                                        </p:tgtEl>
                                      </p:cBhvr>
                                    </p:animEffect>
                                  </p:childTnLst>
                                </p:cTn>
                              </p:par>
                              <p:par>
                                <p:cTn id="60" presetID="22" presetClass="entr" presetSubtype="2"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right)">
                                      <p:cBhvr>
                                        <p:cTn id="62" dur="1000"/>
                                        <p:tgtEl>
                                          <p:spTgt spid="6"/>
                                        </p:tgtEl>
                                      </p:cBhvr>
                                    </p:animEffect>
                                  </p:childTnLst>
                                </p:cTn>
                              </p:par>
                              <p:par>
                                <p:cTn id="63" presetID="22" presetClass="entr" presetSubtype="8" fill="hold"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1000"/>
                                        <p:tgtEl>
                                          <p:spTgt spid="7"/>
                                        </p:tgtEl>
                                      </p:cBhvr>
                                    </p:animEffect>
                                  </p:childTnLst>
                                </p:cTn>
                              </p:par>
                              <p:par>
                                <p:cTn id="66" presetID="22" presetClass="entr" presetSubtype="8" fill="hold" nodeType="with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wipe(left)">
                                      <p:cBhvr>
                                        <p:cTn id="6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2" grpId="0"/>
      <p:bldP spid="24" grpId="0"/>
      <p:bldP spid="31"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414345" y="3005438"/>
            <a:ext cx="7340393" cy="696888"/>
          </a:xfrm>
        </p:spPr>
        <p:txBody>
          <a:bodyPr>
            <a:normAutofit fontScale="90000"/>
          </a:bodyPr>
          <a:lstStyle/>
          <a:p>
            <a:r>
              <a:rPr lang="en-US" altLang="en-US" sz="4400" dirty="0" smtClean="0">
                <a:solidFill>
                  <a:schemeClr val="tx1">
                    <a:lumMod val="75000"/>
                    <a:lumOff val="25000"/>
                  </a:schemeClr>
                </a:solidFill>
              </a:rPr>
              <a:t>Anchoring into Concrete</a:t>
            </a:r>
          </a:p>
        </p:txBody>
      </p:sp>
      <p:sp>
        <p:nvSpPr>
          <p:cNvPr id="3" name="TextBox 2"/>
          <p:cNvSpPr txBox="1"/>
          <p:nvPr/>
        </p:nvSpPr>
        <p:spPr bwMode="auto">
          <a:xfrm>
            <a:off x="218549" y="204338"/>
            <a:ext cx="526083"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rgbClr val="FF5308"/>
                </a:solidFill>
                <a:latin typeface="Arial Black" panose="020B0A04020102020204" pitchFamily="34" charset="0"/>
              </a:rPr>
              <a:t>L</a:t>
            </a:r>
            <a:endParaRPr kumimoji="1" lang="en-US" sz="4000" dirty="0">
              <a:solidFill>
                <a:srgbClr val="FF5308"/>
              </a:solidFill>
              <a:latin typeface="Arial Black" panose="020B0A04020102020204" pitchFamily="34" charset="0"/>
            </a:endParaRPr>
          </a:p>
        </p:txBody>
      </p:sp>
      <p:sp>
        <p:nvSpPr>
          <p:cNvPr id="4" name="TextBox 3"/>
          <p:cNvSpPr txBox="1"/>
          <p:nvPr/>
        </p:nvSpPr>
        <p:spPr bwMode="auto">
          <a:xfrm>
            <a:off x="482359" y="294096"/>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a:solidFill>
                  <a:schemeClr val="tx1">
                    <a:lumMod val="75000"/>
                    <a:lumOff val="25000"/>
                  </a:schemeClr>
                </a:solidFill>
                <a:latin typeface="Arial Black" panose="020B0A04020102020204" pitchFamily="34" charset="0"/>
                <a:cs typeface="Arial" panose="020B0604020202020204" pitchFamily="34" charset="0"/>
              </a:rPr>
              <a:t>3</a:t>
            </a:r>
          </a:p>
        </p:txBody>
      </p:sp>
    </p:spTree>
    <p:custDataLst>
      <p:tags r:id="rId1"/>
    </p:custDataLst>
    <p:extLst>
      <p:ext uri="{BB962C8B-B14F-4D97-AF65-F5344CB8AC3E}">
        <p14:creationId xmlns:p14="http://schemas.microsoft.com/office/powerpoint/2010/main" val="175138435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fade">
                                      <p:cBhvr>
                                        <p:cTn id="7" dur="1000"/>
                                        <p:tgtEl>
                                          <p:spTgt spid="26626"/>
                                        </p:tgtEl>
                                      </p:cBhvr>
                                    </p:animEffect>
                                    <p:anim calcmode="lin" valueType="num">
                                      <p:cBhvr>
                                        <p:cTn id="8" dur="1000" fill="hold"/>
                                        <p:tgtEl>
                                          <p:spTgt spid="26626"/>
                                        </p:tgtEl>
                                        <p:attrNameLst>
                                          <p:attrName>ppt_x</p:attrName>
                                        </p:attrNameLst>
                                      </p:cBhvr>
                                      <p:tavLst>
                                        <p:tav tm="0">
                                          <p:val>
                                            <p:strVal val="#ppt_x"/>
                                          </p:val>
                                        </p:tav>
                                        <p:tav tm="100000">
                                          <p:val>
                                            <p:strVal val="#ppt_x"/>
                                          </p:val>
                                        </p:tav>
                                      </p:tavLst>
                                    </p:anim>
                                    <p:anim calcmode="lin" valueType="num">
                                      <p:cBhvr>
                                        <p:cTn id="9" dur="1000" fill="hold"/>
                                        <p:tgtEl>
                                          <p:spTgt spid="266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4"/>
          <p:cNvSpPr>
            <a:spLocks noGrp="1"/>
          </p:cNvSpPr>
          <p:nvPr>
            <p:ph idx="1"/>
          </p:nvPr>
        </p:nvSpPr>
        <p:spPr>
          <a:xfrm>
            <a:off x="336550" y="1622062"/>
            <a:ext cx="10773833" cy="945932"/>
          </a:xfrm>
          <a:extLst/>
        </p:spPr>
        <p:txBody>
          <a:bodyPr rtlCol="0">
            <a:normAutofit/>
          </a:bodyPr>
          <a:lstStyle/>
          <a:p>
            <a:pPr marL="169862" indent="0" eaLnBrk="1" fontAlgn="auto" hangingPunct="1">
              <a:spcBef>
                <a:spcPts val="0"/>
              </a:spcBef>
              <a:spcAft>
                <a:spcPts val="600"/>
              </a:spcAft>
              <a:buNone/>
              <a:defRPr/>
            </a:pPr>
            <a:r>
              <a:rPr lang="en-US" sz="2000" b="1" dirty="0" smtClean="0">
                <a:solidFill>
                  <a:schemeClr val="accent1"/>
                </a:solidFill>
                <a:latin typeface="Arial Black" panose="020B0A04020102020204" pitchFamily="34" charset="0"/>
              </a:rPr>
              <a:t>IBC Chapter 19 – Concrete</a:t>
            </a:r>
          </a:p>
          <a:p>
            <a:pPr marL="169862" indent="0" eaLnBrk="1" fontAlgn="auto" hangingPunct="1">
              <a:spcBef>
                <a:spcPts val="0"/>
              </a:spcBef>
              <a:spcAft>
                <a:spcPts val="0"/>
              </a:spcAft>
              <a:buNone/>
              <a:defRPr/>
            </a:pPr>
            <a:r>
              <a:rPr lang="en-US" sz="2000" dirty="0" smtClean="0"/>
              <a:t>Section 1908 and 1909 contain information specific to anchorage</a:t>
            </a:r>
          </a:p>
        </p:txBody>
      </p:sp>
      <p:sp>
        <p:nvSpPr>
          <p:cNvPr id="4" name="Title 3"/>
          <p:cNvSpPr>
            <a:spLocks noGrp="1"/>
          </p:cNvSpPr>
          <p:nvPr>
            <p:ph type="title"/>
          </p:nvPr>
        </p:nvSpPr>
        <p:spPr/>
        <p:txBody>
          <a:bodyPr/>
          <a:lstStyle/>
          <a:p>
            <a:r>
              <a:rPr lang="en-US" dirty="0" smtClean="0"/>
              <a:t>What does the Building Code say?</a:t>
            </a:r>
            <a:endParaRPr lang="en-US" dirty="0"/>
          </a:p>
        </p:txBody>
      </p:sp>
      <p:grpSp>
        <p:nvGrpSpPr>
          <p:cNvPr id="5" name="Group 4"/>
          <p:cNvGrpSpPr/>
          <p:nvPr/>
        </p:nvGrpSpPr>
        <p:grpSpPr>
          <a:xfrm>
            <a:off x="898121" y="2492616"/>
            <a:ext cx="10247585" cy="3745730"/>
            <a:chOff x="630622" y="2497415"/>
            <a:chExt cx="10247585" cy="3745730"/>
          </a:xfrm>
        </p:grpSpPr>
        <p:sp>
          <p:nvSpPr>
            <p:cNvPr id="64" name="Rectangle 63"/>
            <p:cNvSpPr/>
            <p:nvPr/>
          </p:nvSpPr>
          <p:spPr>
            <a:xfrm>
              <a:off x="630622" y="2497415"/>
              <a:ext cx="4930664" cy="3745730"/>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3" name="Rectangle 62"/>
            <p:cNvSpPr/>
            <p:nvPr/>
          </p:nvSpPr>
          <p:spPr>
            <a:xfrm>
              <a:off x="5823607" y="2497415"/>
              <a:ext cx="5054600" cy="3745730"/>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pSp>
          <p:nvGrpSpPr>
            <p:cNvPr id="31" name="Group 3"/>
            <p:cNvGrpSpPr>
              <a:grpSpLocks/>
            </p:cNvGrpSpPr>
            <p:nvPr/>
          </p:nvGrpSpPr>
          <p:grpSpPr bwMode="auto">
            <a:xfrm>
              <a:off x="5889899" y="2651919"/>
              <a:ext cx="4751825" cy="3349138"/>
              <a:chOff x="3479800" y="2058968"/>
              <a:chExt cx="5357063" cy="3872885"/>
            </a:xfrm>
          </p:grpSpPr>
          <p:pic>
            <p:nvPicPr>
              <p:cNvPr id="32" name="Picture 3"/>
              <p:cNvPicPr>
                <a:picLocks noChangeAspect="1" noChangeArrowheads="1"/>
              </p:cNvPicPr>
              <p:nvPr/>
            </p:nvPicPr>
            <p:blipFill>
              <a:blip r:embed="rId4">
                <a:extLst>
                  <a:ext uri="{28A0092B-C50C-407E-A947-70E740481C1C}">
                    <a14:useLocalDpi xmlns:a14="http://schemas.microsoft.com/office/drawing/2010/main" val="0"/>
                  </a:ext>
                </a:extLst>
              </a:blip>
              <a:srcRect r="2554" b="7607"/>
              <a:stretch>
                <a:fillRect/>
              </a:stretch>
            </p:blipFill>
            <p:spPr bwMode="auto">
              <a:xfrm>
                <a:off x="3479800" y="4141759"/>
                <a:ext cx="5357063" cy="17900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 name="Picture 2"/>
              <p:cNvPicPr>
                <a:picLocks noChangeAspect="1" noChangeArrowheads="1"/>
              </p:cNvPicPr>
              <p:nvPr/>
            </p:nvPicPr>
            <p:blipFill>
              <a:blip r:embed="rId5">
                <a:extLst>
                  <a:ext uri="{28A0092B-C50C-407E-A947-70E740481C1C}">
                    <a14:useLocalDpi xmlns:a14="http://schemas.microsoft.com/office/drawing/2010/main" val="0"/>
                  </a:ext>
                </a:extLst>
              </a:blip>
              <a:srcRect t="6013" r="3317"/>
              <a:stretch>
                <a:fillRect/>
              </a:stretch>
            </p:blipFill>
            <p:spPr bwMode="auto">
              <a:xfrm>
                <a:off x="3633787" y="2058968"/>
                <a:ext cx="5203076" cy="220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35" name="Picture 16"/>
            <p:cNvPicPr>
              <a:picLocks noChangeAspect="1" noChangeArrowheads="1"/>
            </p:cNvPicPr>
            <p:nvPr/>
          </p:nvPicPr>
          <p:blipFill>
            <a:blip r:embed="rId6">
              <a:extLst>
                <a:ext uri="{28A0092B-C50C-407E-A947-70E740481C1C}">
                  <a14:useLocalDpi xmlns:a14="http://schemas.microsoft.com/office/drawing/2010/main" val="0"/>
                </a:ext>
              </a:extLst>
            </a:blip>
            <a:srcRect r="1781"/>
            <a:stretch>
              <a:fillRect/>
            </a:stretch>
          </p:blipFill>
          <p:spPr bwMode="auto">
            <a:xfrm>
              <a:off x="739377" y="2607469"/>
              <a:ext cx="4739290" cy="339358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grpSp>
          <p:nvGrpSpPr>
            <p:cNvPr id="36" name="Group 8"/>
            <p:cNvGrpSpPr>
              <a:grpSpLocks/>
            </p:cNvGrpSpPr>
            <p:nvPr/>
          </p:nvGrpSpPr>
          <p:grpSpPr bwMode="auto">
            <a:xfrm>
              <a:off x="739377" y="3933815"/>
              <a:ext cx="4739290" cy="762884"/>
              <a:chOff x="-7508377" y="7327183"/>
              <a:chExt cx="4125194" cy="554537"/>
            </a:xfrm>
          </p:grpSpPr>
          <p:sp>
            <p:nvSpPr>
              <p:cNvPr id="37" name="Rectangle 36"/>
              <p:cNvSpPr/>
              <p:nvPr/>
            </p:nvSpPr>
            <p:spPr>
              <a:xfrm>
                <a:off x="-6947386" y="7327183"/>
                <a:ext cx="3564203" cy="170857"/>
              </a:xfrm>
              <a:prstGeom prst="rect">
                <a:avLst/>
              </a:prstGeom>
              <a:solidFill>
                <a:srgbClr val="FF00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a:xfrm>
                <a:off x="-7508377" y="7498040"/>
                <a:ext cx="4125194" cy="220317"/>
              </a:xfrm>
              <a:prstGeom prst="rect">
                <a:avLst/>
              </a:prstGeom>
              <a:solidFill>
                <a:srgbClr val="FF00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a:xfrm>
                <a:off x="-7508377" y="7713860"/>
                <a:ext cx="1595345" cy="167860"/>
              </a:xfrm>
              <a:prstGeom prst="rect">
                <a:avLst/>
              </a:prstGeom>
              <a:solidFill>
                <a:srgbClr val="FF00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40" name="Group 8"/>
            <p:cNvGrpSpPr>
              <a:grpSpLocks/>
            </p:cNvGrpSpPr>
            <p:nvPr/>
          </p:nvGrpSpPr>
          <p:grpSpPr bwMode="auto">
            <a:xfrm>
              <a:off x="2322998" y="2829424"/>
              <a:ext cx="2902948" cy="457442"/>
              <a:chOff x="-8477627" y="7379686"/>
              <a:chExt cx="2540280" cy="385663"/>
            </a:xfrm>
          </p:grpSpPr>
          <p:sp>
            <p:nvSpPr>
              <p:cNvPr id="43" name="Rectangle 42"/>
              <p:cNvSpPr/>
              <p:nvPr/>
            </p:nvSpPr>
            <p:spPr>
              <a:xfrm>
                <a:off x="-7132041" y="7379686"/>
                <a:ext cx="1194694" cy="194836"/>
              </a:xfrm>
              <a:prstGeom prst="rect">
                <a:avLst/>
              </a:prstGeom>
              <a:solidFill>
                <a:srgbClr val="FF00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a:xfrm>
                <a:off x="-8477627" y="7545034"/>
                <a:ext cx="1418699" cy="220315"/>
              </a:xfrm>
              <a:prstGeom prst="rect">
                <a:avLst/>
              </a:prstGeom>
              <a:solidFill>
                <a:srgbClr val="FF00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47" name="Group 8"/>
            <p:cNvGrpSpPr>
              <a:grpSpLocks/>
            </p:cNvGrpSpPr>
            <p:nvPr/>
          </p:nvGrpSpPr>
          <p:grpSpPr bwMode="auto">
            <a:xfrm>
              <a:off x="7922890" y="2861659"/>
              <a:ext cx="2353076" cy="411517"/>
              <a:chOff x="-8149621" y="7356650"/>
              <a:chExt cx="2002678" cy="346210"/>
            </a:xfrm>
          </p:grpSpPr>
          <p:sp>
            <p:nvSpPr>
              <p:cNvPr id="48" name="Rectangle 47"/>
              <p:cNvSpPr/>
              <p:nvPr/>
            </p:nvSpPr>
            <p:spPr>
              <a:xfrm>
                <a:off x="-7073648" y="7356650"/>
                <a:ext cx="926705" cy="194837"/>
              </a:xfrm>
              <a:prstGeom prst="rect">
                <a:avLst/>
              </a:prstGeom>
              <a:solidFill>
                <a:srgbClr val="FF00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 name="Rectangle 54"/>
              <p:cNvSpPr/>
              <p:nvPr/>
            </p:nvSpPr>
            <p:spPr>
              <a:xfrm>
                <a:off x="-8149621" y="7545492"/>
                <a:ext cx="713688" cy="157368"/>
              </a:xfrm>
              <a:prstGeom prst="rect">
                <a:avLst/>
              </a:prstGeom>
              <a:solidFill>
                <a:srgbClr val="FF00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56" name="Group 8"/>
            <p:cNvGrpSpPr>
              <a:grpSpLocks/>
            </p:cNvGrpSpPr>
            <p:nvPr/>
          </p:nvGrpSpPr>
          <p:grpSpPr bwMode="auto">
            <a:xfrm>
              <a:off x="6032184" y="4347965"/>
              <a:ext cx="4549037" cy="1063529"/>
              <a:chOff x="-7370412" y="7170185"/>
              <a:chExt cx="3871636" cy="894257"/>
            </a:xfrm>
          </p:grpSpPr>
          <p:sp>
            <p:nvSpPr>
              <p:cNvPr id="57" name="Rectangle 56"/>
              <p:cNvSpPr/>
              <p:nvPr/>
            </p:nvSpPr>
            <p:spPr>
              <a:xfrm>
                <a:off x="-7370412" y="7170185"/>
                <a:ext cx="3871636" cy="170763"/>
              </a:xfrm>
              <a:prstGeom prst="rect">
                <a:avLst/>
              </a:prstGeom>
              <a:solidFill>
                <a:srgbClr val="FF00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Rectangle 57"/>
              <p:cNvSpPr/>
              <p:nvPr/>
            </p:nvSpPr>
            <p:spPr>
              <a:xfrm>
                <a:off x="-7218034" y="7904165"/>
                <a:ext cx="3719258" cy="160277"/>
              </a:xfrm>
              <a:prstGeom prst="rect">
                <a:avLst/>
              </a:prstGeom>
              <a:solidFill>
                <a:srgbClr val="FF00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Rectangle 58"/>
              <p:cNvSpPr/>
              <p:nvPr/>
            </p:nvSpPr>
            <p:spPr>
              <a:xfrm>
                <a:off x="-7365747" y="7346939"/>
                <a:ext cx="2584200" cy="167767"/>
              </a:xfrm>
              <a:prstGeom prst="rect">
                <a:avLst/>
              </a:prstGeom>
              <a:solidFill>
                <a:srgbClr val="FF00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60" name="Rectangle 59"/>
            <p:cNvSpPr/>
            <p:nvPr/>
          </p:nvSpPr>
          <p:spPr bwMode="auto">
            <a:xfrm>
              <a:off x="6037665" y="5367879"/>
              <a:ext cx="2603364" cy="199523"/>
            </a:xfrm>
            <a:prstGeom prst="rect">
              <a:avLst/>
            </a:prstGeom>
            <a:solidFill>
              <a:srgbClr val="FF00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1" name="Rectangle 60"/>
            <p:cNvSpPr/>
            <p:nvPr/>
          </p:nvSpPr>
          <p:spPr bwMode="auto">
            <a:xfrm>
              <a:off x="6059761" y="5780398"/>
              <a:ext cx="1530961" cy="199523"/>
            </a:xfrm>
            <a:prstGeom prst="rect">
              <a:avLst/>
            </a:prstGeom>
            <a:solidFill>
              <a:srgbClr val="FF00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2" name="Rectangle 61"/>
            <p:cNvSpPr/>
            <p:nvPr/>
          </p:nvSpPr>
          <p:spPr bwMode="auto">
            <a:xfrm>
              <a:off x="8040414" y="5602598"/>
              <a:ext cx="2556183" cy="177800"/>
            </a:xfrm>
            <a:prstGeom prst="rect">
              <a:avLst/>
            </a:prstGeom>
            <a:solidFill>
              <a:srgbClr val="FF000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pic>
        <p:nvPicPr>
          <p:cNvPr id="65" name="Picture 64"/>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757610" y="6445515"/>
            <a:ext cx="393877" cy="393877"/>
          </a:xfrm>
          <a:prstGeom prst="rect">
            <a:avLst/>
          </a:prstGeom>
        </p:spPr>
      </p:pic>
    </p:spTree>
    <p:custDataLst>
      <p:tags r:id="rId1"/>
    </p:custDataLst>
    <p:extLst>
      <p:ext uri="{BB962C8B-B14F-4D97-AF65-F5344CB8AC3E}">
        <p14:creationId xmlns:p14="http://schemas.microsoft.com/office/powerpoint/2010/main" val="222276808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314">
                                            <p:txEl>
                                              <p:pRg st="0" end="0"/>
                                            </p:txEl>
                                          </p:spTgt>
                                        </p:tgtEl>
                                        <p:attrNameLst>
                                          <p:attrName>style.visibility</p:attrName>
                                        </p:attrNameLst>
                                      </p:cBhvr>
                                      <p:to>
                                        <p:strVal val="visible"/>
                                      </p:to>
                                    </p:set>
                                    <p:animEffect transition="in" filter="fade">
                                      <p:cBhvr>
                                        <p:cTn id="10" dur="500"/>
                                        <p:tgtEl>
                                          <p:spTgt spid="1331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Effect transition="in" filter="fade">
                                      <p:cBhvr>
                                        <p:cTn id="13" dur="500"/>
                                        <p:tgtEl>
                                          <p:spTgt spid="133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1" name="Rectangle 70"/>
          <p:cNvSpPr/>
          <p:nvPr/>
        </p:nvSpPr>
        <p:spPr>
          <a:xfrm>
            <a:off x="348541" y="4007610"/>
            <a:ext cx="5958380" cy="2670176"/>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59631" y="1393232"/>
            <a:ext cx="5958380" cy="2444751"/>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5" name="Group 114"/>
          <p:cNvGrpSpPr>
            <a:grpSpLocks/>
          </p:cNvGrpSpPr>
          <p:nvPr/>
        </p:nvGrpSpPr>
        <p:grpSpPr bwMode="auto">
          <a:xfrm>
            <a:off x="7346724" y="3450031"/>
            <a:ext cx="3896931" cy="708025"/>
            <a:chOff x="6052230" y="3970965"/>
            <a:chExt cx="2719388" cy="708025"/>
          </a:xfrm>
        </p:grpSpPr>
        <p:sp>
          <p:nvSpPr>
            <p:cNvPr id="116" name="Text Box 49"/>
            <p:cNvSpPr txBox="1">
              <a:spLocks noChangeArrowheads="1"/>
            </p:cNvSpPr>
            <p:nvPr/>
          </p:nvSpPr>
          <p:spPr bwMode="auto">
            <a:xfrm>
              <a:off x="6052230" y="3970965"/>
              <a:ext cx="27193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50000"/>
                </a:spcBef>
                <a:buFontTx/>
                <a:buNone/>
              </a:pPr>
              <a:r>
                <a:rPr lang="en-US" altLang="en-US" sz="2400" dirty="0">
                  <a:solidFill>
                    <a:srgbClr val="000000"/>
                  </a:solidFill>
                </a:rPr>
                <a:t>R</a:t>
              </a:r>
              <a:r>
                <a:rPr lang="en-US" altLang="en-US" sz="2400" baseline="-25000" dirty="0">
                  <a:solidFill>
                    <a:srgbClr val="000000"/>
                  </a:solidFill>
                </a:rPr>
                <a:t>n</a:t>
              </a:r>
              <a:r>
                <a:rPr lang="en-US" altLang="en-US" sz="2400" dirty="0">
                  <a:solidFill>
                    <a:srgbClr val="000000"/>
                  </a:solidFill>
                </a:rPr>
                <a:t> </a:t>
              </a:r>
              <a:r>
                <a:rPr lang="en-US" altLang="en-US" dirty="0">
                  <a:solidFill>
                    <a:srgbClr val="000000"/>
                  </a:solidFill>
                  <a:latin typeface="Times New Roman" pitchFamily="18" charset="0"/>
                </a:rPr>
                <a:t>= x – k </a:t>
              </a:r>
              <a:r>
                <a:rPr lang="en-US" altLang="en-US" dirty="0">
                  <a:solidFill>
                    <a:srgbClr val="000000"/>
                  </a:solidFill>
                  <a:latin typeface="Symbol" pitchFamily="18" charset="2"/>
                </a:rPr>
                <a:t>s </a:t>
              </a:r>
              <a:r>
                <a:rPr lang="en-US" altLang="en-US" sz="1600" dirty="0">
                  <a:solidFill>
                    <a:srgbClr val="000000"/>
                  </a:solidFill>
                </a:rPr>
                <a:t>(for each failure mode)</a:t>
              </a:r>
            </a:p>
          </p:txBody>
        </p:sp>
        <p:sp>
          <p:nvSpPr>
            <p:cNvPr id="117" name="Line 50"/>
            <p:cNvSpPr>
              <a:spLocks noChangeShapeType="1"/>
            </p:cNvSpPr>
            <p:nvPr/>
          </p:nvSpPr>
          <p:spPr bwMode="auto">
            <a:xfrm>
              <a:off x="6511870" y="4118876"/>
              <a:ext cx="152400" cy="0"/>
            </a:xfrm>
            <a:prstGeom prst="line">
              <a:avLst/>
            </a:prstGeom>
            <a:noFill/>
            <a:ln w="9525">
              <a:solidFill>
                <a:schemeClr val="tx1"/>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grpSp>
      <p:sp>
        <p:nvSpPr>
          <p:cNvPr id="7" name="Title 6"/>
          <p:cNvSpPr>
            <a:spLocks noGrp="1"/>
          </p:cNvSpPr>
          <p:nvPr>
            <p:ph type="title"/>
          </p:nvPr>
        </p:nvSpPr>
        <p:spPr/>
        <p:txBody>
          <a:bodyPr/>
          <a:lstStyle/>
          <a:p>
            <a:r>
              <a:rPr lang="en-US" dirty="0" smtClean="0"/>
              <a:t>ASD vs. SD</a:t>
            </a:r>
            <a:endParaRPr lang="en-US" dirty="0"/>
          </a:p>
        </p:txBody>
      </p:sp>
      <p:pic>
        <p:nvPicPr>
          <p:cNvPr id="137"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7411244" y="4333081"/>
            <a:ext cx="4364699" cy="2352475"/>
          </a:xfrm>
          <a:noFill/>
          <a:ln>
            <a:solidFill>
              <a:schemeClr val="tx1"/>
            </a:solidFill>
            <a:miter lim="800000"/>
            <a:headEnd/>
            <a:tailEnd/>
          </a:ln>
        </p:spPr>
      </p:pic>
      <p:grpSp>
        <p:nvGrpSpPr>
          <p:cNvPr id="72" name="Group 2"/>
          <p:cNvGrpSpPr>
            <a:grpSpLocks/>
          </p:cNvGrpSpPr>
          <p:nvPr/>
        </p:nvGrpSpPr>
        <p:grpSpPr bwMode="auto">
          <a:xfrm>
            <a:off x="506412" y="1620892"/>
            <a:ext cx="5554663" cy="1790700"/>
            <a:chOff x="796" y="883"/>
            <a:chExt cx="3499" cy="1128"/>
          </a:xfrm>
        </p:grpSpPr>
        <p:sp>
          <p:nvSpPr>
            <p:cNvPr id="73" name="Rectangle 3"/>
            <p:cNvSpPr>
              <a:spLocks noChangeArrowheads="1"/>
            </p:cNvSpPr>
            <p:nvPr/>
          </p:nvSpPr>
          <p:spPr bwMode="auto">
            <a:xfrm>
              <a:off x="796" y="979"/>
              <a:ext cx="3499" cy="1032"/>
            </a:xfrm>
            <a:prstGeom prst="rect">
              <a:avLst/>
            </a:prstGeom>
            <a:solidFill>
              <a:srgbClr val="FFFFFF"/>
            </a:solidFill>
            <a:ln w="9525">
              <a:solidFill>
                <a:schemeClr val="bg1"/>
              </a:solidFill>
              <a:miter lim="800000"/>
              <a:headEnd/>
              <a:tailEnd/>
            </a:ln>
          </p:spPr>
          <p:txBody>
            <a:bodyPr wrap="none" anchor="ctr"/>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74" name="Line 4"/>
            <p:cNvSpPr>
              <a:spLocks noChangeShapeType="1"/>
            </p:cNvSpPr>
            <p:nvPr/>
          </p:nvSpPr>
          <p:spPr bwMode="auto">
            <a:xfrm>
              <a:off x="1144" y="1821"/>
              <a:ext cx="3050" cy="0"/>
            </a:xfrm>
            <a:prstGeom prst="line">
              <a:avLst/>
            </a:prstGeom>
            <a:noFill/>
            <a:ln w="9525">
              <a:solidFill>
                <a:srgbClr val="000000"/>
              </a:solidFill>
              <a:round/>
              <a:headEnd/>
              <a:tailEnd type="triangle" w="med" len="me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75" name="Line 5"/>
            <p:cNvSpPr>
              <a:spLocks noChangeShapeType="1"/>
            </p:cNvSpPr>
            <p:nvPr/>
          </p:nvSpPr>
          <p:spPr bwMode="auto">
            <a:xfrm flipV="1">
              <a:off x="1144" y="1042"/>
              <a:ext cx="0" cy="780"/>
            </a:xfrm>
            <a:prstGeom prst="line">
              <a:avLst/>
            </a:prstGeom>
            <a:noFill/>
            <a:ln w="9525">
              <a:solidFill>
                <a:srgbClr val="000000"/>
              </a:solidFill>
              <a:round/>
              <a:headEnd/>
              <a:tailEnd type="triangle" w="med" len="me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76" name="Text Box 6"/>
            <p:cNvSpPr txBox="1">
              <a:spLocks noChangeArrowheads="1"/>
            </p:cNvSpPr>
            <p:nvPr/>
          </p:nvSpPr>
          <p:spPr bwMode="auto">
            <a:xfrm rot="-5400000">
              <a:off x="538" y="1258"/>
              <a:ext cx="924" cy="173"/>
            </a:xfrm>
            <a:prstGeom prst="rect">
              <a:avLst/>
            </a:prstGeom>
            <a:noFill/>
            <a:ln w="9525">
              <a:noFill/>
              <a:miter lim="800000"/>
              <a:headEnd/>
              <a:tailEnd/>
            </a:ln>
          </p:spPr>
          <p:txBody>
            <a:bodyPr>
              <a:spAutoFit/>
            </a:bodyPr>
            <a:lstStyle/>
            <a:p>
              <a:pPr>
                <a:spcBef>
                  <a:spcPct val="50000"/>
                </a:spcBef>
                <a:defRPr/>
              </a:pPr>
              <a:r>
                <a:rPr lang="en-US" sz="1200" dirty="0">
                  <a:solidFill>
                    <a:srgbClr val="000000"/>
                  </a:solidFill>
                  <a:latin typeface="+mj-lt"/>
                  <a:cs typeface="+mn-cs"/>
                </a:rPr>
                <a:t>Frequency (%)</a:t>
              </a:r>
            </a:p>
          </p:txBody>
        </p:sp>
        <p:sp>
          <p:nvSpPr>
            <p:cNvPr id="77" name="Text Box 7"/>
            <p:cNvSpPr txBox="1">
              <a:spLocks noChangeArrowheads="1"/>
            </p:cNvSpPr>
            <p:nvPr/>
          </p:nvSpPr>
          <p:spPr bwMode="auto">
            <a:xfrm>
              <a:off x="3160" y="1838"/>
              <a:ext cx="924" cy="173"/>
            </a:xfrm>
            <a:prstGeom prst="rect">
              <a:avLst/>
            </a:prstGeom>
            <a:noFill/>
            <a:ln w="9525">
              <a:noFill/>
              <a:miter lim="800000"/>
              <a:headEnd/>
              <a:tailEnd/>
            </a:ln>
          </p:spPr>
          <p:txBody>
            <a:bodyPr>
              <a:spAutoFit/>
            </a:bodyPr>
            <a:lstStyle/>
            <a:p>
              <a:pPr>
                <a:spcBef>
                  <a:spcPct val="50000"/>
                </a:spcBef>
                <a:defRPr/>
              </a:pPr>
              <a:r>
                <a:rPr lang="en-US" sz="1200" dirty="0">
                  <a:solidFill>
                    <a:srgbClr val="000000"/>
                  </a:solidFill>
                  <a:latin typeface="+mn-lt"/>
                  <a:cs typeface="+mn-cs"/>
                </a:rPr>
                <a:t>Ultimate Load (lb.)</a:t>
              </a:r>
            </a:p>
          </p:txBody>
        </p:sp>
      </p:grpSp>
      <p:sp>
        <p:nvSpPr>
          <p:cNvPr id="78" name="Rectangle 9"/>
          <p:cNvSpPr txBox="1">
            <a:spLocks noChangeArrowheads="1"/>
          </p:cNvSpPr>
          <p:nvPr/>
        </p:nvSpPr>
        <p:spPr>
          <a:xfrm>
            <a:off x="481012" y="1482779"/>
            <a:ext cx="5813918" cy="5810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en-US" sz="1800" dirty="0" smtClean="0">
                <a:solidFill>
                  <a:schemeClr val="accent1"/>
                </a:solidFill>
                <a:latin typeface="Arial Black" panose="020B0A04020102020204" pitchFamily="34" charset="0"/>
              </a:rPr>
              <a:t>Allowable Stress Design (ASD)</a:t>
            </a:r>
          </a:p>
        </p:txBody>
      </p:sp>
      <p:grpSp>
        <p:nvGrpSpPr>
          <p:cNvPr id="79" name="Group 11"/>
          <p:cNvGrpSpPr>
            <a:grpSpLocks/>
          </p:cNvGrpSpPr>
          <p:nvPr/>
        </p:nvGrpSpPr>
        <p:grpSpPr bwMode="auto">
          <a:xfrm>
            <a:off x="1712912" y="1879654"/>
            <a:ext cx="3889375" cy="1235075"/>
            <a:chOff x="1851" y="1060"/>
            <a:chExt cx="1649" cy="778"/>
          </a:xfrm>
        </p:grpSpPr>
        <p:sp>
          <p:nvSpPr>
            <p:cNvPr id="80" name="Freeform 12"/>
            <p:cNvSpPr>
              <a:spLocks/>
            </p:cNvSpPr>
            <p:nvPr/>
          </p:nvSpPr>
          <p:spPr bwMode="auto">
            <a:xfrm>
              <a:off x="1851" y="1064"/>
              <a:ext cx="839" cy="774"/>
            </a:xfrm>
            <a:custGeom>
              <a:avLst/>
              <a:gdLst>
                <a:gd name="T0" fmla="*/ 0 w 839"/>
                <a:gd name="T1" fmla="*/ 774 h 774"/>
                <a:gd name="T2" fmla="*/ 502 w 839"/>
                <a:gd name="T3" fmla="*/ 650 h 774"/>
                <a:gd name="T4" fmla="*/ 691 w 839"/>
                <a:gd name="T5" fmla="*/ 107 h 774"/>
                <a:gd name="T6" fmla="*/ 839 w 839"/>
                <a:gd name="T7" fmla="*/ 8 h 774"/>
                <a:gd name="T8" fmla="*/ 0 60000 65536"/>
                <a:gd name="T9" fmla="*/ 0 60000 65536"/>
                <a:gd name="T10" fmla="*/ 0 60000 65536"/>
                <a:gd name="T11" fmla="*/ 0 60000 65536"/>
                <a:gd name="T12" fmla="*/ 0 w 839"/>
                <a:gd name="T13" fmla="*/ 0 h 774"/>
                <a:gd name="T14" fmla="*/ 839 w 839"/>
                <a:gd name="T15" fmla="*/ 774 h 774"/>
              </a:gdLst>
              <a:ahLst/>
              <a:cxnLst>
                <a:cxn ang="T8">
                  <a:pos x="T0" y="T1"/>
                </a:cxn>
                <a:cxn ang="T9">
                  <a:pos x="T2" y="T3"/>
                </a:cxn>
                <a:cxn ang="T10">
                  <a:pos x="T4" y="T5"/>
                </a:cxn>
                <a:cxn ang="T11">
                  <a:pos x="T6" y="T7"/>
                </a:cxn>
              </a:cxnLst>
              <a:rect l="T12" t="T13" r="T14" b="T15"/>
              <a:pathLst>
                <a:path w="839" h="774">
                  <a:moveTo>
                    <a:pt x="0" y="774"/>
                  </a:moveTo>
                  <a:cubicBezTo>
                    <a:pt x="193" y="767"/>
                    <a:pt x="387" y="761"/>
                    <a:pt x="502" y="650"/>
                  </a:cubicBezTo>
                  <a:cubicBezTo>
                    <a:pt x="617" y="539"/>
                    <a:pt x="635" y="214"/>
                    <a:pt x="691" y="107"/>
                  </a:cubicBezTo>
                  <a:cubicBezTo>
                    <a:pt x="747" y="0"/>
                    <a:pt x="793" y="4"/>
                    <a:pt x="839" y="8"/>
                  </a:cubicBezTo>
                </a:path>
              </a:pathLst>
            </a:custGeom>
            <a:noFill/>
            <a:ln w="38100">
              <a:solidFill>
                <a:srgbClr val="0000FF"/>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81" name="Freeform 13"/>
            <p:cNvSpPr>
              <a:spLocks/>
            </p:cNvSpPr>
            <p:nvPr/>
          </p:nvSpPr>
          <p:spPr bwMode="auto">
            <a:xfrm flipH="1">
              <a:off x="2661" y="1060"/>
              <a:ext cx="839" cy="774"/>
            </a:xfrm>
            <a:custGeom>
              <a:avLst/>
              <a:gdLst>
                <a:gd name="T0" fmla="*/ 0 w 839"/>
                <a:gd name="T1" fmla="*/ 774 h 774"/>
                <a:gd name="T2" fmla="*/ 502 w 839"/>
                <a:gd name="T3" fmla="*/ 650 h 774"/>
                <a:gd name="T4" fmla="*/ 691 w 839"/>
                <a:gd name="T5" fmla="*/ 107 h 774"/>
                <a:gd name="T6" fmla="*/ 839 w 839"/>
                <a:gd name="T7" fmla="*/ 8 h 774"/>
                <a:gd name="T8" fmla="*/ 0 60000 65536"/>
                <a:gd name="T9" fmla="*/ 0 60000 65536"/>
                <a:gd name="T10" fmla="*/ 0 60000 65536"/>
                <a:gd name="T11" fmla="*/ 0 60000 65536"/>
                <a:gd name="T12" fmla="*/ 0 w 839"/>
                <a:gd name="T13" fmla="*/ 0 h 774"/>
                <a:gd name="T14" fmla="*/ 839 w 839"/>
                <a:gd name="T15" fmla="*/ 774 h 774"/>
              </a:gdLst>
              <a:ahLst/>
              <a:cxnLst>
                <a:cxn ang="T8">
                  <a:pos x="T0" y="T1"/>
                </a:cxn>
                <a:cxn ang="T9">
                  <a:pos x="T2" y="T3"/>
                </a:cxn>
                <a:cxn ang="T10">
                  <a:pos x="T4" y="T5"/>
                </a:cxn>
                <a:cxn ang="T11">
                  <a:pos x="T6" y="T7"/>
                </a:cxn>
              </a:cxnLst>
              <a:rect l="T12" t="T13" r="T14" b="T15"/>
              <a:pathLst>
                <a:path w="839" h="774">
                  <a:moveTo>
                    <a:pt x="0" y="774"/>
                  </a:moveTo>
                  <a:cubicBezTo>
                    <a:pt x="193" y="767"/>
                    <a:pt x="387" y="761"/>
                    <a:pt x="502" y="650"/>
                  </a:cubicBezTo>
                  <a:cubicBezTo>
                    <a:pt x="617" y="539"/>
                    <a:pt x="635" y="214"/>
                    <a:pt x="691" y="107"/>
                  </a:cubicBezTo>
                  <a:cubicBezTo>
                    <a:pt x="747" y="0"/>
                    <a:pt x="793" y="4"/>
                    <a:pt x="839" y="8"/>
                  </a:cubicBezTo>
                </a:path>
              </a:pathLst>
            </a:custGeom>
            <a:noFill/>
            <a:ln w="38100">
              <a:solidFill>
                <a:srgbClr val="0000FF"/>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grpSp>
      <p:grpSp>
        <p:nvGrpSpPr>
          <p:cNvPr id="82" name="Group 14"/>
          <p:cNvGrpSpPr>
            <a:grpSpLocks/>
          </p:cNvGrpSpPr>
          <p:nvPr/>
        </p:nvGrpSpPr>
        <p:grpSpPr bwMode="auto">
          <a:xfrm>
            <a:off x="960437" y="3043296"/>
            <a:ext cx="1890713" cy="674688"/>
            <a:chOff x="1082" y="1779"/>
            <a:chExt cx="1191" cy="425"/>
          </a:xfrm>
        </p:grpSpPr>
        <p:sp>
          <p:nvSpPr>
            <p:cNvPr id="83" name="Line 15"/>
            <p:cNvSpPr>
              <a:spLocks noChangeShapeType="1"/>
            </p:cNvSpPr>
            <p:nvPr/>
          </p:nvSpPr>
          <p:spPr bwMode="auto">
            <a:xfrm flipH="1">
              <a:off x="1545" y="1819"/>
              <a:ext cx="6" cy="200"/>
            </a:xfrm>
            <a:prstGeom prst="line">
              <a:avLst/>
            </a:prstGeom>
            <a:noFill/>
            <a:ln w="57150">
              <a:solidFill>
                <a:srgbClr val="FF0000"/>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84" name="Text Box 16"/>
            <p:cNvSpPr txBox="1">
              <a:spLocks noChangeArrowheads="1"/>
            </p:cNvSpPr>
            <p:nvPr/>
          </p:nvSpPr>
          <p:spPr bwMode="auto">
            <a:xfrm>
              <a:off x="1082" y="1971"/>
              <a:ext cx="1191" cy="233"/>
            </a:xfrm>
            <a:prstGeom prst="rect">
              <a:avLst/>
            </a:prstGeom>
            <a:noFill/>
            <a:ln w="9525">
              <a:noFill/>
              <a:miter lim="800000"/>
              <a:headEnd/>
              <a:tailEnd/>
            </a:ln>
          </p:spPr>
          <p:txBody>
            <a:bodyPr>
              <a:spAutoFit/>
            </a:bodyPr>
            <a:lstStyle/>
            <a:p>
              <a:pPr>
                <a:spcBef>
                  <a:spcPct val="50000"/>
                </a:spcBef>
                <a:defRPr/>
              </a:pPr>
              <a:r>
                <a:rPr lang="en-US" dirty="0" err="1">
                  <a:solidFill>
                    <a:srgbClr val="000000"/>
                  </a:solidFill>
                  <a:latin typeface="Arial" panose="020B0604020202020204" pitchFamily="34" charset="0"/>
                  <a:cs typeface="Arial" panose="020B0604020202020204" pitchFamily="34" charset="0"/>
                </a:rPr>
                <a:t>R</a:t>
              </a:r>
              <a:r>
                <a:rPr lang="en-US" baseline="-25000" dirty="0" err="1">
                  <a:solidFill>
                    <a:srgbClr val="000000"/>
                  </a:solidFill>
                  <a:latin typeface="Arial" panose="020B0604020202020204" pitchFamily="34" charset="0"/>
                  <a:cs typeface="Arial" panose="020B0604020202020204" pitchFamily="34" charset="0"/>
                </a:rPr>
                <a:t>allow</a:t>
              </a:r>
              <a:r>
                <a:rPr lang="en-US" baseline="-25000" dirty="0">
                  <a:solidFill>
                    <a:srgbClr val="000000"/>
                  </a:solidFill>
                  <a:latin typeface="Arial" panose="020B0604020202020204" pitchFamily="34" charset="0"/>
                  <a:cs typeface="Arial" panose="020B0604020202020204" pitchFamily="34" charset="0"/>
                </a:rPr>
                <a:t> </a:t>
              </a:r>
              <a:r>
                <a:rPr lang="en-US" sz="1600" dirty="0">
                  <a:solidFill>
                    <a:srgbClr val="000000"/>
                  </a:solidFill>
                  <a:latin typeface="Arial" panose="020B0604020202020204" pitchFamily="34" charset="0"/>
                  <a:cs typeface="Arial" panose="020B0604020202020204" pitchFamily="34" charset="0"/>
                </a:rPr>
                <a:t>= x / FS</a:t>
              </a:r>
            </a:p>
          </p:txBody>
        </p:sp>
        <p:sp>
          <p:nvSpPr>
            <p:cNvPr id="85" name="Oval 17"/>
            <p:cNvSpPr>
              <a:spLocks noChangeArrowheads="1"/>
            </p:cNvSpPr>
            <p:nvPr/>
          </p:nvSpPr>
          <p:spPr bwMode="auto">
            <a:xfrm>
              <a:off x="1502" y="1779"/>
              <a:ext cx="91" cy="90"/>
            </a:xfrm>
            <a:prstGeom prst="ellipse">
              <a:avLst/>
            </a:prstGeom>
            <a:solidFill>
              <a:srgbClr val="FF0000"/>
            </a:solidFill>
            <a:ln w="9525">
              <a:solidFill>
                <a:srgbClr val="000000"/>
              </a:solidFill>
              <a:round/>
              <a:headEnd/>
              <a:tailEnd/>
            </a:ln>
          </p:spPr>
          <p:txBody>
            <a:bodyPr wrap="none" anchor="ctr"/>
            <a:lstStyle/>
            <a:p>
              <a:pPr>
                <a:defRPr/>
              </a:pPr>
              <a:endParaRPr lang="en-US">
                <a:solidFill>
                  <a:srgbClr val="000000"/>
                </a:solidFill>
                <a:effectLst>
                  <a:outerShdw blurRad="38100" dist="38100" dir="2700000" algn="tl">
                    <a:srgbClr val="000000">
                      <a:alpha val="43137"/>
                    </a:srgbClr>
                  </a:outerShdw>
                </a:effectLst>
                <a:cs typeface="+mn-cs"/>
              </a:endParaRPr>
            </a:p>
          </p:txBody>
        </p:sp>
      </p:grpSp>
      <p:grpSp>
        <p:nvGrpSpPr>
          <p:cNvPr id="87" name="Group 19"/>
          <p:cNvGrpSpPr>
            <a:grpSpLocks/>
          </p:cNvGrpSpPr>
          <p:nvPr/>
        </p:nvGrpSpPr>
        <p:grpSpPr bwMode="auto">
          <a:xfrm>
            <a:off x="3232150" y="1866954"/>
            <a:ext cx="850900" cy="1235075"/>
            <a:chOff x="1851" y="1060"/>
            <a:chExt cx="1649" cy="778"/>
          </a:xfrm>
        </p:grpSpPr>
        <p:sp>
          <p:nvSpPr>
            <p:cNvPr id="88" name="Freeform 20"/>
            <p:cNvSpPr>
              <a:spLocks/>
            </p:cNvSpPr>
            <p:nvPr/>
          </p:nvSpPr>
          <p:spPr bwMode="auto">
            <a:xfrm>
              <a:off x="1851" y="1064"/>
              <a:ext cx="840" cy="774"/>
            </a:xfrm>
            <a:custGeom>
              <a:avLst/>
              <a:gdLst>
                <a:gd name="T0" fmla="*/ 0 w 839"/>
                <a:gd name="T1" fmla="*/ 774 h 774"/>
                <a:gd name="T2" fmla="*/ 502 w 839"/>
                <a:gd name="T3" fmla="*/ 650 h 774"/>
                <a:gd name="T4" fmla="*/ 691 w 839"/>
                <a:gd name="T5" fmla="*/ 107 h 774"/>
                <a:gd name="T6" fmla="*/ 839 w 839"/>
                <a:gd name="T7" fmla="*/ 8 h 774"/>
                <a:gd name="T8" fmla="*/ 0 60000 65536"/>
                <a:gd name="T9" fmla="*/ 0 60000 65536"/>
                <a:gd name="T10" fmla="*/ 0 60000 65536"/>
                <a:gd name="T11" fmla="*/ 0 60000 65536"/>
                <a:gd name="T12" fmla="*/ 0 w 839"/>
                <a:gd name="T13" fmla="*/ 0 h 774"/>
                <a:gd name="T14" fmla="*/ 839 w 839"/>
                <a:gd name="T15" fmla="*/ 774 h 774"/>
              </a:gdLst>
              <a:ahLst/>
              <a:cxnLst>
                <a:cxn ang="T8">
                  <a:pos x="T0" y="T1"/>
                </a:cxn>
                <a:cxn ang="T9">
                  <a:pos x="T2" y="T3"/>
                </a:cxn>
                <a:cxn ang="T10">
                  <a:pos x="T4" y="T5"/>
                </a:cxn>
                <a:cxn ang="T11">
                  <a:pos x="T6" y="T7"/>
                </a:cxn>
              </a:cxnLst>
              <a:rect l="T12" t="T13" r="T14" b="T15"/>
              <a:pathLst>
                <a:path w="839" h="774">
                  <a:moveTo>
                    <a:pt x="0" y="774"/>
                  </a:moveTo>
                  <a:cubicBezTo>
                    <a:pt x="193" y="767"/>
                    <a:pt x="387" y="761"/>
                    <a:pt x="502" y="650"/>
                  </a:cubicBezTo>
                  <a:cubicBezTo>
                    <a:pt x="617" y="539"/>
                    <a:pt x="635" y="214"/>
                    <a:pt x="691" y="107"/>
                  </a:cubicBezTo>
                  <a:cubicBezTo>
                    <a:pt x="747" y="0"/>
                    <a:pt x="793" y="4"/>
                    <a:pt x="839" y="8"/>
                  </a:cubicBezTo>
                </a:path>
              </a:pathLst>
            </a:custGeom>
            <a:noFill/>
            <a:ln w="38100">
              <a:solidFill>
                <a:srgbClr val="0000FF"/>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89" name="Freeform 21"/>
            <p:cNvSpPr>
              <a:spLocks/>
            </p:cNvSpPr>
            <p:nvPr/>
          </p:nvSpPr>
          <p:spPr bwMode="auto">
            <a:xfrm flipH="1">
              <a:off x="2660" y="1060"/>
              <a:ext cx="840" cy="774"/>
            </a:xfrm>
            <a:custGeom>
              <a:avLst/>
              <a:gdLst>
                <a:gd name="T0" fmla="*/ 0 w 839"/>
                <a:gd name="T1" fmla="*/ 774 h 774"/>
                <a:gd name="T2" fmla="*/ 502 w 839"/>
                <a:gd name="T3" fmla="*/ 650 h 774"/>
                <a:gd name="T4" fmla="*/ 691 w 839"/>
                <a:gd name="T5" fmla="*/ 107 h 774"/>
                <a:gd name="T6" fmla="*/ 839 w 839"/>
                <a:gd name="T7" fmla="*/ 8 h 774"/>
                <a:gd name="T8" fmla="*/ 0 60000 65536"/>
                <a:gd name="T9" fmla="*/ 0 60000 65536"/>
                <a:gd name="T10" fmla="*/ 0 60000 65536"/>
                <a:gd name="T11" fmla="*/ 0 60000 65536"/>
                <a:gd name="T12" fmla="*/ 0 w 839"/>
                <a:gd name="T13" fmla="*/ 0 h 774"/>
                <a:gd name="T14" fmla="*/ 839 w 839"/>
                <a:gd name="T15" fmla="*/ 774 h 774"/>
              </a:gdLst>
              <a:ahLst/>
              <a:cxnLst>
                <a:cxn ang="T8">
                  <a:pos x="T0" y="T1"/>
                </a:cxn>
                <a:cxn ang="T9">
                  <a:pos x="T2" y="T3"/>
                </a:cxn>
                <a:cxn ang="T10">
                  <a:pos x="T4" y="T5"/>
                </a:cxn>
                <a:cxn ang="T11">
                  <a:pos x="T6" y="T7"/>
                </a:cxn>
              </a:cxnLst>
              <a:rect l="T12" t="T13" r="T14" b="T15"/>
              <a:pathLst>
                <a:path w="839" h="774">
                  <a:moveTo>
                    <a:pt x="0" y="774"/>
                  </a:moveTo>
                  <a:cubicBezTo>
                    <a:pt x="193" y="767"/>
                    <a:pt x="387" y="761"/>
                    <a:pt x="502" y="650"/>
                  </a:cubicBezTo>
                  <a:cubicBezTo>
                    <a:pt x="617" y="539"/>
                    <a:pt x="635" y="214"/>
                    <a:pt x="691" y="107"/>
                  </a:cubicBezTo>
                  <a:cubicBezTo>
                    <a:pt x="747" y="0"/>
                    <a:pt x="793" y="4"/>
                    <a:pt x="839" y="8"/>
                  </a:cubicBezTo>
                </a:path>
              </a:pathLst>
            </a:custGeom>
            <a:noFill/>
            <a:ln w="38100">
              <a:solidFill>
                <a:srgbClr val="0000FF"/>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grpSp>
      <p:grpSp>
        <p:nvGrpSpPr>
          <p:cNvPr id="90" name="Group 22"/>
          <p:cNvGrpSpPr>
            <a:grpSpLocks/>
          </p:cNvGrpSpPr>
          <p:nvPr/>
        </p:nvGrpSpPr>
        <p:grpSpPr bwMode="auto">
          <a:xfrm>
            <a:off x="3522662" y="1825679"/>
            <a:ext cx="358775" cy="1916113"/>
            <a:chOff x="2696" y="1012"/>
            <a:chExt cx="226" cy="1207"/>
          </a:xfrm>
        </p:grpSpPr>
        <p:sp>
          <p:nvSpPr>
            <p:cNvPr id="91" name="Text Box 24"/>
            <p:cNvSpPr txBox="1">
              <a:spLocks noChangeArrowheads="1"/>
            </p:cNvSpPr>
            <p:nvPr/>
          </p:nvSpPr>
          <p:spPr bwMode="auto">
            <a:xfrm>
              <a:off x="2696" y="1986"/>
              <a:ext cx="226" cy="233"/>
            </a:xfrm>
            <a:prstGeom prst="rect">
              <a:avLst/>
            </a:prstGeom>
            <a:noFill/>
            <a:ln w="9525">
              <a:noFill/>
              <a:miter lim="800000"/>
              <a:headEnd/>
              <a:tailEnd/>
            </a:ln>
          </p:spPr>
          <p:txBody>
            <a:bodyPr>
              <a:spAutoFit/>
            </a:bodyPr>
            <a:lstStyle/>
            <a:p>
              <a:pPr>
                <a:spcBef>
                  <a:spcPct val="50000"/>
                </a:spcBef>
                <a:defRPr/>
              </a:pPr>
              <a:r>
                <a:rPr lang="en-US" sz="1800" dirty="0">
                  <a:solidFill>
                    <a:srgbClr val="000000"/>
                  </a:solidFill>
                  <a:latin typeface="Arial" panose="020B0604020202020204" pitchFamily="34" charset="0"/>
                  <a:cs typeface="Arial" panose="020B0604020202020204" pitchFamily="34" charset="0"/>
                </a:rPr>
                <a:t>x</a:t>
              </a:r>
            </a:p>
          </p:txBody>
        </p:sp>
        <p:grpSp>
          <p:nvGrpSpPr>
            <p:cNvPr id="92" name="Group 26"/>
            <p:cNvGrpSpPr>
              <a:grpSpLocks/>
            </p:cNvGrpSpPr>
            <p:nvPr/>
          </p:nvGrpSpPr>
          <p:grpSpPr bwMode="auto">
            <a:xfrm>
              <a:off x="2737" y="1012"/>
              <a:ext cx="91" cy="999"/>
              <a:chOff x="2793" y="1012"/>
              <a:chExt cx="91" cy="999"/>
            </a:xfrm>
          </p:grpSpPr>
          <p:sp>
            <p:nvSpPr>
              <p:cNvPr id="93" name="Oval 27"/>
              <p:cNvSpPr>
                <a:spLocks noChangeArrowheads="1"/>
              </p:cNvSpPr>
              <p:nvPr/>
            </p:nvSpPr>
            <p:spPr bwMode="auto">
              <a:xfrm>
                <a:off x="2793" y="1012"/>
                <a:ext cx="91" cy="90"/>
              </a:xfrm>
              <a:prstGeom prst="ellipse">
                <a:avLst/>
              </a:prstGeom>
              <a:solidFill>
                <a:srgbClr val="FF0000"/>
              </a:solidFill>
              <a:ln w="9525">
                <a:solidFill>
                  <a:srgbClr val="000000"/>
                </a:solidFill>
                <a:round/>
                <a:headEnd/>
                <a:tailEnd/>
              </a:ln>
            </p:spPr>
            <p:txBody>
              <a:bodyPr wrap="none" anchor="ctr"/>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94" name="Line 28"/>
              <p:cNvSpPr>
                <a:spLocks noChangeShapeType="1"/>
              </p:cNvSpPr>
              <p:nvPr/>
            </p:nvSpPr>
            <p:spPr bwMode="auto">
              <a:xfrm flipH="1">
                <a:off x="2838" y="1084"/>
                <a:ext cx="2" cy="927"/>
              </a:xfrm>
              <a:prstGeom prst="line">
                <a:avLst/>
              </a:prstGeom>
              <a:noFill/>
              <a:ln w="57150">
                <a:solidFill>
                  <a:srgbClr val="FF0000"/>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grpSp>
      </p:grpSp>
      <p:grpSp>
        <p:nvGrpSpPr>
          <p:cNvPr id="95" name="Group 29"/>
          <p:cNvGrpSpPr>
            <a:grpSpLocks/>
          </p:cNvGrpSpPr>
          <p:nvPr/>
        </p:nvGrpSpPr>
        <p:grpSpPr bwMode="auto">
          <a:xfrm>
            <a:off x="521956" y="4321936"/>
            <a:ext cx="5554663" cy="1790700"/>
            <a:chOff x="796" y="883"/>
            <a:chExt cx="3499" cy="1128"/>
          </a:xfrm>
        </p:grpSpPr>
        <p:sp>
          <p:nvSpPr>
            <p:cNvPr id="96" name="Rectangle 30"/>
            <p:cNvSpPr>
              <a:spLocks noChangeArrowheads="1"/>
            </p:cNvSpPr>
            <p:nvPr/>
          </p:nvSpPr>
          <p:spPr bwMode="auto">
            <a:xfrm>
              <a:off x="796" y="979"/>
              <a:ext cx="3499" cy="1032"/>
            </a:xfrm>
            <a:prstGeom prst="rect">
              <a:avLst/>
            </a:prstGeom>
            <a:solidFill>
              <a:srgbClr val="FFFFFF"/>
            </a:solidFill>
            <a:ln w="9525">
              <a:solidFill>
                <a:schemeClr val="bg1"/>
              </a:solidFill>
              <a:miter lim="800000"/>
              <a:headEnd/>
              <a:tailEnd/>
            </a:ln>
          </p:spPr>
          <p:txBody>
            <a:bodyPr wrap="none" anchor="ctr"/>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97" name="Line 31"/>
            <p:cNvSpPr>
              <a:spLocks noChangeShapeType="1"/>
            </p:cNvSpPr>
            <p:nvPr/>
          </p:nvSpPr>
          <p:spPr bwMode="auto">
            <a:xfrm>
              <a:off x="1144" y="1821"/>
              <a:ext cx="3050" cy="0"/>
            </a:xfrm>
            <a:prstGeom prst="line">
              <a:avLst/>
            </a:prstGeom>
            <a:noFill/>
            <a:ln w="9525">
              <a:solidFill>
                <a:srgbClr val="000000"/>
              </a:solidFill>
              <a:round/>
              <a:headEnd/>
              <a:tailEnd type="triangle" w="med" len="me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98" name="Line 32"/>
            <p:cNvSpPr>
              <a:spLocks noChangeShapeType="1"/>
            </p:cNvSpPr>
            <p:nvPr/>
          </p:nvSpPr>
          <p:spPr bwMode="auto">
            <a:xfrm flipV="1">
              <a:off x="1144" y="1042"/>
              <a:ext cx="0" cy="780"/>
            </a:xfrm>
            <a:prstGeom prst="line">
              <a:avLst/>
            </a:prstGeom>
            <a:noFill/>
            <a:ln w="9525">
              <a:solidFill>
                <a:srgbClr val="000000"/>
              </a:solidFill>
              <a:round/>
              <a:headEnd/>
              <a:tailEnd type="triangle" w="med" len="me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99" name="Text Box 33"/>
            <p:cNvSpPr txBox="1">
              <a:spLocks noChangeArrowheads="1"/>
            </p:cNvSpPr>
            <p:nvPr/>
          </p:nvSpPr>
          <p:spPr bwMode="auto">
            <a:xfrm rot="-5400000">
              <a:off x="538" y="1258"/>
              <a:ext cx="924" cy="173"/>
            </a:xfrm>
            <a:prstGeom prst="rect">
              <a:avLst/>
            </a:prstGeom>
            <a:noFill/>
            <a:ln w="9525">
              <a:noFill/>
              <a:miter lim="800000"/>
              <a:headEnd/>
              <a:tailEnd/>
            </a:ln>
          </p:spPr>
          <p:txBody>
            <a:bodyPr>
              <a:spAutoFit/>
            </a:bodyPr>
            <a:lstStyle/>
            <a:p>
              <a:pPr>
                <a:spcBef>
                  <a:spcPct val="50000"/>
                </a:spcBef>
                <a:defRPr/>
              </a:pPr>
              <a:r>
                <a:rPr lang="en-US" sz="1200" dirty="0">
                  <a:solidFill>
                    <a:srgbClr val="000000"/>
                  </a:solidFill>
                  <a:latin typeface="+mj-lt"/>
                  <a:cs typeface="+mn-cs"/>
                </a:rPr>
                <a:t>Frequency (%)</a:t>
              </a:r>
            </a:p>
          </p:txBody>
        </p:sp>
        <p:sp>
          <p:nvSpPr>
            <p:cNvPr id="100" name="Text Box 34"/>
            <p:cNvSpPr txBox="1">
              <a:spLocks noChangeArrowheads="1"/>
            </p:cNvSpPr>
            <p:nvPr/>
          </p:nvSpPr>
          <p:spPr bwMode="auto">
            <a:xfrm>
              <a:off x="3160" y="1838"/>
              <a:ext cx="924" cy="173"/>
            </a:xfrm>
            <a:prstGeom prst="rect">
              <a:avLst/>
            </a:prstGeom>
            <a:noFill/>
            <a:ln w="9525">
              <a:noFill/>
              <a:miter lim="800000"/>
              <a:headEnd/>
              <a:tailEnd/>
            </a:ln>
          </p:spPr>
          <p:txBody>
            <a:bodyPr>
              <a:spAutoFit/>
            </a:bodyPr>
            <a:lstStyle/>
            <a:p>
              <a:pPr>
                <a:spcBef>
                  <a:spcPct val="50000"/>
                </a:spcBef>
                <a:defRPr/>
              </a:pPr>
              <a:r>
                <a:rPr lang="en-US" sz="1200" dirty="0">
                  <a:solidFill>
                    <a:srgbClr val="000000"/>
                  </a:solidFill>
                  <a:latin typeface="+mj-lt"/>
                  <a:cs typeface="+mn-cs"/>
                </a:rPr>
                <a:t>Ultimate Load (lb.)</a:t>
              </a:r>
            </a:p>
          </p:txBody>
        </p:sp>
      </p:grpSp>
      <p:grpSp>
        <p:nvGrpSpPr>
          <p:cNvPr id="101" name="Group 35"/>
          <p:cNvGrpSpPr>
            <a:grpSpLocks/>
          </p:cNvGrpSpPr>
          <p:nvPr/>
        </p:nvGrpSpPr>
        <p:grpSpPr bwMode="auto">
          <a:xfrm>
            <a:off x="1644981" y="4580699"/>
            <a:ext cx="3889375" cy="1235075"/>
            <a:chOff x="1851" y="1060"/>
            <a:chExt cx="1649" cy="778"/>
          </a:xfrm>
        </p:grpSpPr>
        <p:sp>
          <p:nvSpPr>
            <p:cNvPr id="102" name="Freeform 36"/>
            <p:cNvSpPr>
              <a:spLocks/>
            </p:cNvSpPr>
            <p:nvPr/>
          </p:nvSpPr>
          <p:spPr bwMode="auto">
            <a:xfrm>
              <a:off x="1851" y="1064"/>
              <a:ext cx="839" cy="774"/>
            </a:xfrm>
            <a:custGeom>
              <a:avLst/>
              <a:gdLst>
                <a:gd name="T0" fmla="*/ 0 w 839"/>
                <a:gd name="T1" fmla="*/ 774 h 774"/>
                <a:gd name="T2" fmla="*/ 502 w 839"/>
                <a:gd name="T3" fmla="*/ 650 h 774"/>
                <a:gd name="T4" fmla="*/ 691 w 839"/>
                <a:gd name="T5" fmla="*/ 107 h 774"/>
                <a:gd name="T6" fmla="*/ 839 w 839"/>
                <a:gd name="T7" fmla="*/ 8 h 774"/>
                <a:gd name="T8" fmla="*/ 0 60000 65536"/>
                <a:gd name="T9" fmla="*/ 0 60000 65536"/>
                <a:gd name="T10" fmla="*/ 0 60000 65536"/>
                <a:gd name="T11" fmla="*/ 0 60000 65536"/>
                <a:gd name="T12" fmla="*/ 0 w 839"/>
                <a:gd name="T13" fmla="*/ 0 h 774"/>
                <a:gd name="T14" fmla="*/ 839 w 839"/>
                <a:gd name="T15" fmla="*/ 774 h 774"/>
              </a:gdLst>
              <a:ahLst/>
              <a:cxnLst>
                <a:cxn ang="T8">
                  <a:pos x="T0" y="T1"/>
                </a:cxn>
                <a:cxn ang="T9">
                  <a:pos x="T2" y="T3"/>
                </a:cxn>
                <a:cxn ang="T10">
                  <a:pos x="T4" y="T5"/>
                </a:cxn>
                <a:cxn ang="T11">
                  <a:pos x="T6" y="T7"/>
                </a:cxn>
              </a:cxnLst>
              <a:rect l="T12" t="T13" r="T14" b="T15"/>
              <a:pathLst>
                <a:path w="839" h="774">
                  <a:moveTo>
                    <a:pt x="0" y="774"/>
                  </a:moveTo>
                  <a:cubicBezTo>
                    <a:pt x="193" y="767"/>
                    <a:pt x="387" y="761"/>
                    <a:pt x="502" y="650"/>
                  </a:cubicBezTo>
                  <a:cubicBezTo>
                    <a:pt x="617" y="539"/>
                    <a:pt x="635" y="214"/>
                    <a:pt x="691" y="107"/>
                  </a:cubicBezTo>
                  <a:cubicBezTo>
                    <a:pt x="747" y="0"/>
                    <a:pt x="793" y="4"/>
                    <a:pt x="839" y="8"/>
                  </a:cubicBezTo>
                </a:path>
              </a:pathLst>
            </a:custGeom>
            <a:noFill/>
            <a:ln w="38100">
              <a:solidFill>
                <a:srgbClr val="0000FF"/>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103" name="Freeform 37"/>
            <p:cNvSpPr>
              <a:spLocks/>
            </p:cNvSpPr>
            <p:nvPr/>
          </p:nvSpPr>
          <p:spPr bwMode="auto">
            <a:xfrm flipH="1">
              <a:off x="2661" y="1060"/>
              <a:ext cx="839" cy="774"/>
            </a:xfrm>
            <a:custGeom>
              <a:avLst/>
              <a:gdLst>
                <a:gd name="T0" fmla="*/ 0 w 839"/>
                <a:gd name="T1" fmla="*/ 774 h 774"/>
                <a:gd name="T2" fmla="*/ 502 w 839"/>
                <a:gd name="T3" fmla="*/ 650 h 774"/>
                <a:gd name="T4" fmla="*/ 691 w 839"/>
                <a:gd name="T5" fmla="*/ 107 h 774"/>
                <a:gd name="T6" fmla="*/ 839 w 839"/>
                <a:gd name="T7" fmla="*/ 8 h 774"/>
                <a:gd name="T8" fmla="*/ 0 60000 65536"/>
                <a:gd name="T9" fmla="*/ 0 60000 65536"/>
                <a:gd name="T10" fmla="*/ 0 60000 65536"/>
                <a:gd name="T11" fmla="*/ 0 60000 65536"/>
                <a:gd name="T12" fmla="*/ 0 w 839"/>
                <a:gd name="T13" fmla="*/ 0 h 774"/>
                <a:gd name="T14" fmla="*/ 839 w 839"/>
                <a:gd name="T15" fmla="*/ 774 h 774"/>
              </a:gdLst>
              <a:ahLst/>
              <a:cxnLst>
                <a:cxn ang="T8">
                  <a:pos x="T0" y="T1"/>
                </a:cxn>
                <a:cxn ang="T9">
                  <a:pos x="T2" y="T3"/>
                </a:cxn>
                <a:cxn ang="T10">
                  <a:pos x="T4" y="T5"/>
                </a:cxn>
                <a:cxn ang="T11">
                  <a:pos x="T6" y="T7"/>
                </a:cxn>
              </a:cxnLst>
              <a:rect l="T12" t="T13" r="T14" b="T15"/>
              <a:pathLst>
                <a:path w="839" h="774">
                  <a:moveTo>
                    <a:pt x="0" y="774"/>
                  </a:moveTo>
                  <a:cubicBezTo>
                    <a:pt x="193" y="767"/>
                    <a:pt x="387" y="761"/>
                    <a:pt x="502" y="650"/>
                  </a:cubicBezTo>
                  <a:cubicBezTo>
                    <a:pt x="617" y="539"/>
                    <a:pt x="635" y="214"/>
                    <a:pt x="691" y="107"/>
                  </a:cubicBezTo>
                  <a:cubicBezTo>
                    <a:pt x="747" y="0"/>
                    <a:pt x="793" y="4"/>
                    <a:pt x="839" y="8"/>
                  </a:cubicBezTo>
                </a:path>
              </a:pathLst>
            </a:custGeom>
            <a:noFill/>
            <a:ln w="38100">
              <a:solidFill>
                <a:srgbClr val="0000FF"/>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grpSp>
      <p:grpSp>
        <p:nvGrpSpPr>
          <p:cNvPr id="104" name="Group 38"/>
          <p:cNvGrpSpPr>
            <a:grpSpLocks/>
          </p:cNvGrpSpPr>
          <p:nvPr/>
        </p:nvGrpSpPr>
        <p:grpSpPr bwMode="auto">
          <a:xfrm>
            <a:off x="3164218" y="4567999"/>
            <a:ext cx="850900" cy="1235075"/>
            <a:chOff x="1851" y="1060"/>
            <a:chExt cx="1649" cy="778"/>
          </a:xfrm>
        </p:grpSpPr>
        <p:sp>
          <p:nvSpPr>
            <p:cNvPr id="105" name="Freeform 39"/>
            <p:cNvSpPr>
              <a:spLocks/>
            </p:cNvSpPr>
            <p:nvPr/>
          </p:nvSpPr>
          <p:spPr bwMode="auto">
            <a:xfrm>
              <a:off x="1851" y="1064"/>
              <a:ext cx="840" cy="774"/>
            </a:xfrm>
            <a:custGeom>
              <a:avLst/>
              <a:gdLst>
                <a:gd name="T0" fmla="*/ 0 w 839"/>
                <a:gd name="T1" fmla="*/ 774 h 774"/>
                <a:gd name="T2" fmla="*/ 502 w 839"/>
                <a:gd name="T3" fmla="*/ 650 h 774"/>
                <a:gd name="T4" fmla="*/ 691 w 839"/>
                <a:gd name="T5" fmla="*/ 107 h 774"/>
                <a:gd name="T6" fmla="*/ 839 w 839"/>
                <a:gd name="T7" fmla="*/ 8 h 774"/>
                <a:gd name="T8" fmla="*/ 0 60000 65536"/>
                <a:gd name="T9" fmla="*/ 0 60000 65536"/>
                <a:gd name="T10" fmla="*/ 0 60000 65536"/>
                <a:gd name="T11" fmla="*/ 0 60000 65536"/>
                <a:gd name="T12" fmla="*/ 0 w 839"/>
                <a:gd name="T13" fmla="*/ 0 h 774"/>
                <a:gd name="T14" fmla="*/ 839 w 839"/>
                <a:gd name="T15" fmla="*/ 774 h 774"/>
              </a:gdLst>
              <a:ahLst/>
              <a:cxnLst>
                <a:cxn ang="T8">
                  <a:pos x="T0" y="T1"/>
                </a:cxn>
                <a:cxn ang="T9">
                  <a:pos x="T2" y="T3"/>
                </a:cxn>
                <a:cxn ang="T10">
                  <a:pos x="T4" y="T5"/>
                </a:cxn>
                <a:cxn ang="T11">
                  <a:pos x="T6" y="T7"/>
                </a:cxn>
              </a:cxnLst>
              <a:rect l="T12" t="T13" r="T14" b="T15"/>
              <a:pathLst>
                <a:path w="839" h="774">
                  <a:moveTo>
                    <a:pt x="0" y="774"/>
                  </a:moveTo>
                  <a:cubicBezTo>
                    <a:pt x="193" y="767"/>
                    <a:pt x="387" y="761"/>
                    <a:pt x="502" y="650"/>
                  </a:cubicBezTo>
                  <a:cubicBezTo>
                    <a:pt x="617" y="539"/>
                    <a:pt x="635" y="214"/>
                    <a:pt x="691" y="107"/>
                  </a:cubicBezTo>
                  <a:cubicBezTo>
                    <a:pt x="747" y="0"/>
                    <a:pt x="793" y="4"/>
                    <a:pt x="839" y="8"/>
                  </a:cubicBezTo>
                </a:path>
              </a:pathLst>
            </a:custGeom>
            <a:noFill/>
            <a:ln w="38100">
              <a:solidFill>
                <a:srgbClr val="0000FF"/>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106" name="Freeform 40"/>
            <p:cNvSpPr>
              <a:spLocks/>
            </p:cNvSpPr>
            <p:nvPr/>
          </p:nvSpPr>
          <p:spPr bwMode="auto">
            <a:xfrm flipH="1">
              <a:off x="2660" y="1060"/>
              <a:ext cx="840" cy="774"/>
            </a:xfrm>
            <a:custGeom>
              <a:avLst/>
              <a:gdLst>
                <a:gd name="T0" fmla="*/ 0 w 839"/>
                <a:gd name="T1" fmla="*/ 774 h 774"/>
                <a:gd name="T2" fmla="*/ 502 w 839"/>
                <a:gd name="T3" fmla="*/ 650 h 774"/>
                <a:gd name="T4" fmla="*/ 691 w 839"/>
                <a:gd name="T5" fmla="*/ 107 h 774"/>
                <a:gd name="T6" fmla="*/ 839 w 839"/>
                <a:gd name="T7" fmla="*/ 8 h 774"/>
                <a:gd name="T8" fmla="*/ 0 60000 65536"/>
                <a:gd name="T9" fmla="*/ 0 60000 65536"/>
                <a:gd name="T10" fmla="*/ 0 60000 65536"/>
                <a:gd name="T11" fmla="*/ 0 60000 65536"/>
                <a:gd name="T12" fmla="*/ 0 w 839"/>
                <a:gd name="T13" fmla="*/ 0 h 774"/>
                <a:gd name="T14" fmla="*/ 839 w 839"/>
                <a:gd name="T15" fmla="*/ 774 h 774"/>
              </a:gdLst>
              <a:ahLst/>
              <a:cxnLst>
                <a:cxn ang="T8">
                  <a:pos x="T0" y="T1"/>
                </a:cxn>
                <a:cxn ang="T9">
                  <a:pos x="T2" y="T3"/>
                </a:cxn>
                <a:cxn ang="T10">
                  <a:pos x="T4" y="T5"/>
                </a:cxn>
                <a:cxn ang="T11">
                  <a:pos x="T6" y="T7"/>
                </a:cxn>
              </a:cxnLst>
              <a:rect l="T12" t="T13" r="T14" b="T15"/>
              <a:pathLst>
                <a:path w="839" h="774">
                  <a:moveTo>
                    <a:pt x="0" y="774"/>
                  </a:moveTo>
                  <a:cubicBezTo>
                    <a:pt x="193" y="767"/>
                    <a:pt x="387" y="761"/>
                    <a:pt x="502" y="650"/>
                  </a:cubicBezTo>
                  <a:cubicBezTo>
                    <a:pt x="617" y="539"/>
                    <a:pt x="635" y="214"/>
                    <a:pt x="691" y="107"/>
                  </a:cubicBezTo>
                  <a:cubicBezTo>
                    <a:pt x="747" y="0"/>
                    <a:pt x="793" y="4"/>
                    <a:pt x="839" y="8"/>
                  </a:cubicBezTo>
                </a:path>
              </a:pathLst>
            </a:custGeom>
            <a:noFill/>
            <a:ln w="38100">
              <a:solidFill>
                <a:srgbClr val="0000FF"/>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grpSp>
      <p:grpSp>
        <p:nvGrpSpPr>
          <p:cNvPr id="107" name="Group 41"/>
          <p:cNvGrpSpPr>
            <a:grpSpLocks/>
          </p:cNvGrpSpPr>
          <p:nvPr/>
        </p:nvGrpSpPr>
        <p:grpSpPr bwMode="auto">
          <a:xfrm>
            <a:off x="3394406" y="4526724"/>
            <a:ext cx="565150" cy="2089150"/>
            <a:chOff x="2658" y="1012"/>
            <a:chExt cx="356" cy="1316"/>
          </a:xfrm>
        </p:grpSpPr>
        <p:grpSp>
          <p:nvGrpSpPr>
            <p:cNvPr id="108" name="Group 42"/>
            <p:cNvGrpSpPr>
              <a:grpSpLocks/>
            </p:cNvGrpSpPr>
            <p:nvPr/>
          </p:nvGrpSpPr>
          <p:grpSpPr bwMode="auto">
            <a:xfrm>
              <a:off x="2658" y="2076"/>
              <a:ext cx="356" cy="252"/>
              <a:chOff x="2658" y="2076"/>
              <a:chExt cx="356" cy="252"/>
            </a:xfrm>
          </p:grpSpPr>
          <p:sp>
            <p:nvSpPr>
              <p:cNvPr id="112" name="Text Box 43"/>
              <p:cNvSpPr txBox="1">
                <a:spLocks noChangeArrowheads="1"/>
              </p:cNvSpPr>
              <p:nvPr/>
            </p:nvSpPr>
            <p:spPr bwMode="auto">
              <a:xfrm>
                <a:off x="2658" y="2076"/>
                <a:ext cx="35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50000"/>
                  </a:spcBef>
                  <a:buFontTx/>
                  <a:buNone/>
                </a:pPr>
                <a:r>
                  <a:rPr lang="en-US" altLang="en-US" dirty="0">
                    <a:solidFill>
                      <a:srgbClr val="000000"/>
                    </a:solidFill>
                  </a:rPr>
                  <a:t>x</a:t>
                </a:r>
              </a:p>
            </p:txBody>
          </p:sp>
          <p:sp>
            <p:nvSpPr>
              <p:cNvPr id="113" name="Line 44"/>
              <p:cNvSpPr>
                <a:spLocks noChangeShapeType="1"/>
              </p:cNvSpPr>
              <p:nvPr/>
            </p:nvSpPr>
            <p:spPr bwMode="auto">
              <a:xfrm flipV="1">
                <a:off x="2691" y="2147"/>
                <a:ext cx="120" cy="0"/>
              </a:xfrm>
              <a:prstGeom prst="line">
                <a:avLst/>
              </a:prstGeom>
              <a:noFill/>
              <a:ln w="9525">
                <a:solidFill>
                  <a:schemeClr val="tx1"/>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grpSp>
        <p:grpSp>
          <p:nvGrpSpPr>
            <p:cNvPr id="109" name="Group 45"/>
            <p:cNvGrpSpPr>
              <a:grpSpLocks/>
            </p:cNvGrpSpPr>
            <p:nvPr/>
          </p:nvGrpSpPr>
          <p:grpSpPr bwMode="auto">
            <a:xfrm>
              <a:off x="2737" y="1012"/>
              <a:ext cx="91" cy="1078"/>
              <a:chOff x="2793" y="1012"/>
              <a:chExt cx="91" cy="1078"/>
            </a:xfrm>
          </p:grpSpPr>
          <p:sp>
            <p:nvSpPr>
              <p:cNvPr id="110" name="Oval 46"/>
              <p:cNvSpPr>
                <a:spLocks noChangeArrowheads="1"/>
              </p:cNvSpPr>
              <p:nvPr/>
            </p:nvSpPr>
            <p:spPr bwMode="auto">
              <a:xfrm>
                <a:off x="2793" y="1012"/>
                <a:ext cx="91" cy="90"/>
              </a:xfrm>
              <a:prstGeom prst="ellipse">
                <a:avLst/>
              </a:prstGeom>
              <a:solidFill>
                <a:srgbClr val="FF0000"/>
              </a:solidFill>
              <a:ln w="9525">
                <a:solidFill>
                  <a:srgbClr val="000000"/>
                </a:solidFill>
                <a:round/>
                <a:headEnd/>
                <a:tailEnd/>
              </a:ln>
            </p:spPr>
            <p:txBody>
              <a:bodyPr wrap="none" anchor="ctr"/>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111" name="Line 47"/>
              <p:cNvSpPr>
                <a:spLocks noChangeShapeType="1"/>
              </p:cNvSpPr>
              <p:nvPr/>
            </p:nvSpPr>
            <p:spPr bwMode="auto">
              <a:xfrm flipH="1">
                <a:off x="2831" y="1084"/>
                <a:ext cx="9" cy="1006"/>
              </a:xfrm>
              <a:prstGeom prst="line">
                <a:avLst/>
              </a:prstGeom>
              <a:noFill/>
              <a:ln w="57150">
                <a:solidFill>
                  <a:srgbClr val="FF0000"/>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grpSp>
      </p:grpSp>
      <p:sp>
        <p:nvSpPr>
          <p:cNvPr id="114" name="Text Box 48"/>
          <p:cNvSpPr txBox="1">
            <a:spLocks noChangeArrowheads="1"/>
          </p:cNvSpPr>
          <p:nvPr/>
        </p:nvSpPr>
        <p:spPr bwMode="auto">
          <a:xfrm>
            <a:off x="7346724" y="3830178"/>
            <a:ext cx="2859088" cy="461962"/>
          </a:xfrm>
          <a:prstGeom prst="rect">
            <a:avLst/>
          </a:prstGeom>
          <a:noFill/>
          <a:ln w="9525">
            <a:noFill/>
            <a:miter lim="800000"/>
            <a:headEnd/>
            <a:tailEnd/>
          </a:ln>
        </p:spPr>
        <p:txBody>
          <a:bodyPr>
            <a:spAutoFit/>
          </a:bodyPr>
          <a:lstStyle/>
          <a:p>
            <a:pPr marL="114300" indent="-114300">
              <a:spcBef>
                <a:spcPts val="0"/>
              </a:spcBef>
              <a:buFont typeface="Symbol" pitchFamily="18" charset="2"/>
              <a:buChar char="f"/>
              <a:defRPr/>
            </a:pPr>
            <a:r>
              <a:rPr lang="en-US" sz="1200" dirty="0">
                <a:solidFill>
                  <a:srgbClr val="000000"/>
                </a:solidFill>
                <a:latin typeface="Arial" charset="0"/>
                <a:cs typeface="+mn-cs"/>
              </a:rPr>
              <a:t>= dependent on test performance</a:t>
            </a:r>
          </a:p>
          <a:p>
            <a:pPr>
              <a:spcBef>
                <a:spcPts val="0"/>
              </a:spcBef>
              <a:defRPr/>
            </a:pPr>
            <a:r>
              <a:rPr lang="en-US" sz="1200" dirty="0">
                <a:solidFill>
                  <a:srgbClr val="000000"/>
                </a:solidFill>
                <a:latin typeface="Arial" charset="0"/>
                <a:cs typeface="+mn-cs"/>
              </a:rPr>
              <a:t>k = dependent on number of tests</a:t>
            </a:r>
            <a:endParaRPr lang="en-US" sz="1200" baseline="-25000" dirty="0">
              <a:solidFill>
                <a:srgbClr val="000000"/>
              </a:solidFill>
              <a:latin typeface="Arial" charset="0"/>
              <a:cs typeface="+mn-cs"/>
            </a:endParaRPr>
          </a:p>
        </p:txBody>
      </p:sp>
      <p:grpSp>
        <p:nvGrpSpPr>
          <p:cNvPr id="118" name="Group 51"/>
          <p:cNvGrpSpPr>
            <a:grpSpLocks/>
          </p:cNvGrpSpPr>
          <p:nvPr/>
        </p:nvGrpSpPr>
        <p:grpSpPr bwMode="auto">
          <a:xfrm>
            <a:off x="1830718" y="5795132"/>
            <a:ext cx="720725" cy="755650"/>
            <a:chOff x="1665" y="3621"/>
            <a:chExt cx="454" cy="476"/>
          </a:xfrm>
        </p:grpSpPr>
        <p:sp>
          <p:nvSpPr>
            <p:cNvPr id="119" name="Text Box 52"/>
            <p:cNvSpPr txBox="1">
              <a:spLocks noChangeArrowheads="1"/>
            </p:cNvSpPr>
            <p:nvPr/>
          </p:nvSpPr>
          <p:spPr bwMode="auto">
            <a:xfrm>
              <a:off x="1665" y="3884"/>
              <a:ext cx="45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50000"/>
                </a:spcBef>
                <a:buFontTx/>
                <a:buNone/>
              </a:pPr>
              <a:r>
                <a:rPr lang="en-US" altLang="en-US" sz="1600" dirty="0" err="1">
                  <a:solidFill>
                    <a:srgbClr val="000000"/>
                  </a:solidFill>
                  <a:latin typeface="Symbol" pitchFamily="18" charset="2"/>
                </a:rPr>
                <a:t>f</a:t>
              </a:r>
              <a:r>
                <a:rPr lang="en-US" altLang="en-US" sz="1600" dirty="0" err="1">
                  <a:solidFill>
                    <a:srgbClr val="000000"/>
                  </a:solidFill>
                </a:rPr>
                <a:t>R</a:t>
              </a:r>
              <a:r>
                <a:rPr lang="en-US" altLang="en-US" sz="1600" baseline="-25000" dirty="0" err="1">
                  <a:solidFill>
                    <a:srgbClr val="000000"/>
                  </a:solidFill>
                </a:rPr>
                <a:t>n</a:t>
              </a:r>
              <a:endParaRPr lang="en-US" altLang="en-US" sz="1600" baseline="-25000" dirty="0">
                <a:solidFill>
                  <a:srgbClr val="000000"/>
                </a:solidFill>
              </a:endParaRPr>
            </a:p>
          </p:txBody>
        </p:sp>
        <p:sp>
          <p:nvSpPr>
            <p:cNvPr id="120" name="Line 53"/>
            <p:cNvSpPr>
              <a:spLocks noChangeShapeType="1"/>
            </p:cNvSpPr>
            <p:nvPr/>
          </p:nvSpPr>
          <p:spPr bwMode="auto">
            <a:xfrm>
              <a:off x="1869" y="3621"/>
              <a:ext cx="1" cy="249"/>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en-US" sz="1400"/>
            </a:p>
          </p:txBody>
        </p:sp>
      </p:grpSp>
      <p:grpSp>
        <p:nvGrpSpPr>
          <p:cNvPr id="121" name="Group 54"/>
          <p:cNvGrpSpPr>
            <a:grpSpLocks/>
          </p:cNvGrpSpPr>
          <p:nvPr/>
        </p:nvGrpSpPr>
        <p:grpSpPr bwMode="auto">
          <a:xfrm>
            <a:off x="2494293" y="5088701"/>
            <a:ext cx="1135063" cy="1460500"/>
            <a:chOff x="2083" y="3176"/>
            <a:chExt cx="715" cy="920"/>
          </a:xfrm>
        </p:grpSpPr>
        <p:grpSp>
          <p:nvGrpSpPr>
            <p:cNvPr id="122" name="Group 55"/>
            <p:cNvGrpSpPr>
              <a:grpSpLocks/>
            </p:cNvGrpSpPr>
            <p:nvPr/>
          </p:nvGrpSpPr>
          <p:grpSpPr bwMode="auto">
            <a:xfrm>
              <a:off x="2083" y="3176"/>
              <a:ext cx="715" cy="920"/>
              <a:chOff x="2083" y="3176"/>
              <a:chExt cx="715" cy="920"/>
            </a:xfrm>
          </p:grpSpPr>
          <p:sp>
            <p:nvSpPr>
              <p:cNvPr id="124" name="Text Box 56"/>
              <p:cNvSpPr txBox="1">
                <a:spLocks noChangeArrowheads="1"/>
              </p:cNvSpPr>
              <p:nvPr/>
            </p:nvSpPr>
            <p:spPr bwMode="auto">
              <a:xfrm>
                <a:off x="2083" y="3883"/>
                <a:ext cx="45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50000"/>
                  </a:spcBef>
                  <a:buFontTx/>
                  <a:buNone/>
                </a:pPr>
                <a:r>
                  <a:rPr lang="en-US" altLang="en-US" sz="1600">
                    <a:solidFill>
                      <a:srgbClr val="000000"/>
                    </a:solidFill>
                  </a:rPr>
                  <a:t>R</a:t>
                </a:r>
                <a:r>
                  <a:rPr lang="en-US" altLang="en-US" sz="1600" baseline="-25000">
                    <a:solidFill>
                      <a:srgbClr val="000000"/>
                    </a:solidFill>
                  </a:rPr>
                  <a:t>n</a:t>
                </a:r>
              </a:p>
            </p:txBody>
          </p:sp>
          <p:sp>
            <p:nvSpPr>
              <p:cNvPr id="125" name="Line 57"/>
              <p:cNvSpPr>
                <a:spLocks noChangeShapeType="1"/>
              </p:cNvSpPr>
              <p:nvPr/>
            </p:nvSpPr>
            <p:spPr bwMode="auto">
              <a:xfrm>
                <a:off x="2491" y="3176"/>
                <a:ext cx="1" cy="463"/>
              </a:xfrm>
              <a:prstGeom prst="line">
                <a:avLst/>
              </a:prstGeom>
              <a:noFill/>
              <a:ln w="57150">
                <a:solidFill>
                  <a:srgbClr val="FF0000"/>
                </a:solidFill>
                <a:prstDash val="sysDot"/>
                <a:round/>
                <a:headEnd/>
                <a:tailEnd/>
              </a:ln>
              <a:extLst>
                <a:ext uri="{909E8E84-426E-40DD-AFC4-6F175D3DCCD1}">
                  <a14:hiddenFill xmlns:a14="http://schemas.microsoft.com/office/drawing/2010/main">
                    <a:noFill/>
                  </a14:hiddenFill>
                </a:ext>
              </a:extLst>
            </p:spPr>
            <p:txBody>
              <a:bodyPr wrap="none"/>
              <a:lstStyle/>
              <a:p>
                <a:endParaRPr lang="en-US" sz="1400"/>
              </a:p>
            </p:txBody>
          </p:sp>
          <p:sp>
            <p:nvSpPr>
              <p:cNvPr id="126" name="Line 58"/>
              <p:cNvSpPr>
                <a:spLocks noChangeShapeType="1"/>
              </p:cNvSpPr>
              <p:nvPr/>
            </p:nvSpPr>
            <p:spPr bwMode="auto">
              <a:xfrm>
                <a:off x="2203" y="3575"/>
                <a:ext cx="1" cy="326"/>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en-US" sz="1400"/>
              </a:p>
            </p:txBody>
          </p:sp>
          <p:sp>
            <p:nvSpPr>
              <p:cNvPr id="127" name="Text Box 59"/>
              <p:cNvSpPr txBox="1">
                <a:spLocks noChangeArrowheads="1"/>
              </p:cNvSpPr>
              <p:nvPr/>
            </p:nvSpPr>
            <p:spPr bwMode="auto">
              <a:xfrm>
                <a:off x="2346" y="3609"/>
                <a:ext cx="45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50000"/>
                  </a:spcBef>
                  <a:buFontTx/>
                  <a:buNone/>
                </a:pPr>
                <a:r>
                  <a:rPr lang="en-US" altLang="en-US" sz="1600">
                    <a:solidFill>
                      <a:srgbClr val="000000"/>
                    </a:solidFill>
                  </a:rPr>
                  <a:t>k</a:t>
                </a:r>
                <a:r>
                  <a:rPr lang="en-US" altLang="en-US" sz="1600">
                    <a:solidFill>
                      <a:srgbClr val="000000"/>
                    </a:solidFill>
                    <a:latin typeface="Symbol" pitchFamily="18" charset="2"/>
                  </a:rPr>
                  <a:t>s</a:t>
                </a:r>
              </a:p>
            </p:txBody>
          </p:sp>
          <p:sp>
            <p:nvSpPr>
              <p:cNvPr id="128" name="Line 60"/>
              <p:cNvSpPr>
                <a:spLocks noChangeShapeType="1"/>
              </p:cNvSpPr>
              <p:nvPr/>
            </p:nvSpPr>
            <p:spPr bwMode="auto">
              <a:xfrm flipV="1">
                <a:off x="2608" y="3744"/>
                <a:ext cx="13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sz="1400"/>
              </a:p>
            </p:txBody>
          </p:sp>
        </p:grpSp>
        <p:sp>
          <p:nvSpPr>
            <p:cNvPr id="123" name="Line 61"/>
            <p:cNvSpPr>
              <a:spLocks noChangeShapeType="1"/>
            </p:cNvSpPr>
            <p:nvPr/>
          </p:nvSpPr>
          <p:spPr bwMode="auto">
            <a:xfrm flipH="1" flipV="1">
              <a:off x="2224" y="3744"/>
              <a:ext cx="13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sz="1400"/>
            </a:p>
          </p:txBody>
        </p:sp>
      </p:grpSp>
      <p:grpSp>
        <p:nvGrpSpPr>
          <p:cNvPr id="129" name="Group 62"/>
          <p:cNvGrpSpPr>
            <a:grpSpLocks/>
          </p:cNvGrpSpPr>
          <p:nvPr/>
        </p:nvGrpSpPr>
        <p:grpSpPr bwMode="auto">
          <a:xfrm>
            <a:off x="7346724" y="1502359"/>
            <a:ext cx="4162104" cy="1909179"/>
            <a:chOff x="158" y="1797"/>
            <a:chExt cx="2314" cy="1089"/>
          </a:xfrm>
        </p:grpSpPr>
        <p:pic>
          <p:nvPicPr>
            <p:cNvPr id="130" name="Picture 63"/>
            <p:cNvPicPr>
              <a:picLocks noChangeAspect="1" noChangeArrowheads="1"/>
            </p:cNvPicPr>
            <p:nvPr/>
          </p:nvPicPr>
          <p:blipFill>
            <a:blip r:embed="rId4">
              <a:extLst>
                <a:ext uri="{28A0092B-C50C-407E-A947-70E740481C1C}">
                  <a14:useLocalDpi xmlns:a14="http://schemas.microsoft.com/office/drawing/2010/main" val="0"/>
                </a:ext>
              </a:extLst>
            </a:blip>
            <a:srcRect l="10335" t="20682" r="52002" b="64540"/>
            <a:stretch>
              <a:fillRect/>
            </a:stretch>
          </p:blipFill>
          <p:spPr bwMode="auto">
            <a:xfrm>
              <a:off x="158" y="1797"/>
              <a:ext cx="2314"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 name="Picture 64"/>
            <p:cNvPicPr>
              <a:picLocks noChangeAspect="1" noChangeArrowheads="1"/>
            </p:cNvPicPr>
            <p:nvPr/>
          </p:nvPicPr>
          <p:blipFill>
            <a:blip r:embed="rId4">
              <a:extLst>
                <a:ext uri="{28A0092B-C50C-407E-A947-70E740481C1C}">
                  <a14:useLocalDpi xmlns:a14="http://schemas.microsoft.com/office/drawing/2010/main" val="0"/>
                </a:ext>
              </a:extLst>
            </a:blip>
            <a:srcRect l="10335" t="52170" r="52002" b="37978"/>
            <a:stretch>
              <a:fillRect/>
            </a:stretch>
          </p:blipFill>
          <p:spPr bwMode="auto">
            <a:xfrm>
              <a:off x="158" y="2432"/>
              <a:ext cx="2314" cy="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2" name="Group 65"/>
          <p:cNvGrpSpPr>
            <a:grpSpLocks/>
          </p:cNvGrpSpPr>
          <p:nvPr/>
        </p:nvGrpSpPr>
        <p:grpSpPr bwMode="auto">
          <a:xfrm>
            <a:off x="2872118" y="5836407"/>
            <a:ext cx="720725" cy="787400"/>
            <a:chOff x="1665" y="3621"/>
            <a:chExt cx="454" cy="496"/>
          </a:xfrm>
        </p:grpSpPr>
        <p:sp>
          <p:nvSpPr>
            <p:cNvPr id="133" name="Text Box 66"/>
            <p:cNvSpPr txBox="1">
              <a:spLocks noChangeArrowheads="1"/>
            </p:cNvSpPr>
            <p:nvPr/>
          </p:nvSpPr>
          <p:spPr bwMode="auto">
            <a:xfrm>
              <a:off x="1665" y="3884"/>
              <a:ext cx="45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50000"/>
                </a:spcBef>
                <a:buFontTx/>
                <a:buNone/>
              </a:pPr>
              <a:r>
                <a:rPr lang="en-US" altLang="en-US" sz="1800">
                  <a:solidFill>
                    <a:srgbClr val="000000"/>
                  </a:solidFill>
                  <a:latin typeface="Symbol" pitchFamily="18" charset="2"/>
                </a:rPr>
                <a:t>f</a:t>
              </a:r>
              <a:r>
                <a:rPr lang="en-US" altLang="en-US" sz="1800">
                  <a:solidFill>
                    <a:srgbClr val="000000"/>
                  </a:solidFill>
                </a:rPr>
                <a:t>R</a:t>
              </a:r>
              <a:r>
                <a:rPr lang="en-US" altLang="en-US" sz="1800" baseline="-25000">
                  <a:solidFill>
                    <a:srgbClr val="000000"/>
                  </a:solidFill>
                </a:rPr>
                <a:t>n</a:t>
              </a:r>
            </a:p>
          </p:txBody>
        </p:sp>
        <p:sp>
          <p:nvSpPr>
            <p:cNvPr id="134" name="Line 67"/>
            <p:cNvSpPr>
              <a:spLocks noChangeShapeType="1"/>
            </p:cNvSpPr>
            <p:nvPr/>
          </p:nvSpPr>
          <p:spPr bwMode="auto">
            <a:xfrm>
              <a:off x="1869" y="3621"/>
              <a:ext cx="1" cy="249"/>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en-US" sz="1600"/>
            </a:p>
          </p:txBody>
        </p:sp>
      </p:grpSp>
      <p:sp>
        <p:nvSpPr>
          <p:cNvPr id="135" name="Rectangle 9"/>
          <p:cNvSpPr txBox="1">
            <a:spLocks noChangeArrowheads="1"/>
          </p:cNvSpPr>
          <p:nvPr/>
        </p:nvSpPr>
        <p:spPr bwMode="auto">
          <a:xfrm>
            <a:off x="456953" y="4115808"/>
            <a:ext cx="2890074"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a:buFont typeface="Arial" pitchFamily="34" charset="0"/>
              <a:buNone/>
            </a:pPr>
            <a:r>
              <a:rPr lang="en-US" altLang="en-US" sz="1800" b="1" dirty="0">
                <a:solidFill>
                  <a:schemeClr val="accent1"/>
                </a:solidFill>
                <a:latin typeface="Arial Black" panose="020B0A04020102020204" pitchFamily="34" charset="0"/>
              </a:rPr>
              <a:t>Strength </a:t>
            </a:r>
            <a:r>
              <a:rPr lang="en-US" altLang="en-US" sz="1800" b="1" dirty="0" smtClean="0">
                <a:solidFill>
                  <a:schemeClr val="accent1"/>
                </a:solidFill>
                <a:latin typeface="Arial Black" panose="020B0A04020102020204" pitchFamily="34" charset="0"/>
              </a:rPr>
              <a:t>Design (SD)</a:t>
            </a:r>
            <a:endParaRPr lang="en-US" altLang="en-US" sz="1800" b="1" dirty="0">
              <a:solidFill>
                <a:schemeClr val="accent1"/>
              </a:solidFill>
              <a:latin typeface="Arial Black" panose="020B0A04020102020204" pitchFamily="34" charset="0"/>
            </a:endParaRPr>
          </a:p>
        </p:txBody>
      </p:sp>
      <p:sp>
        <p:nvSpPr>
          <p:cNvPr id="136" name="Line 18"/>
          <p:cNvSpPr>
            <a:spLocks noChangeShapeType="1"/>
          </p:cNvSpPr>
          <p:nvPr/>
        </p:nvSpPr>
        <p:spPr bwMode="auto">
          <a:xfrm flipH="1" flipV="1">
            <a:off x="3567532" y="3473617"/>
            <a:ext cx="201613" cy="0"/>
          </a:xfrm>
          <a:prstGeom prst="line">
            <a:avLst/>
          </a:prstGeom>
          <a:noFill/>
          <a:ln w="9525">
            <a:solidFill>
              <a:schemeClr val="tx1"/>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sp>
        <p:nvSpPr>
          <p:cNvPr id="140" name="Line 18"/>
          <p:cNvSpPr>
            <a:spLocks noChangeShapeType="1"/>
          </p:cNvSpPr>
          <p:nvPr/>
        </p:nvSpPr>
        <p:spPr bwMode="auto">
          <a:xfrm>
            <a:off x="1712912" y="3447228"/>
            <a:ext cx="210202" cy="0"/>
          </a:xfrm>
          <a:prstGeom prst="line">
            <a:avLst/>
          </a:prstGeom>
          <a:noFill/>
          <a:ln w="9525">
            <a:solidFill>
              <a:schemeClr val="tx1"/>
            </a:solidFill>
            <a:round/>
            <a:headEnd/>
            <a:tailEnd/>
          </a:ln>
        </p:spPr>
        <p:txBody>
          <a:bodyPr wrap="none"/>
          <a:lstStyle/>
          <a:p>
            <a:pPr>
              <a:defRPr/>
            </a:pPr>
            <a:endParaRPr lang="en-US">
              <a:solidFill>
                <a:srgbClr val="000000"/>
              </a:solidFill>
              <a:effectLst>
                <a:outerShdw blurRad="38100" dist="38100" dir="2700000" algn="tl">
                  <a:srgbClr val="000000">
                    <a:alpha val="43137"/>
                  </a:srgbClr>
                </a:outerShdw>
              </a:effectLst>
              <a:cs typeface="+mn-cs"/>
            </a:endParaRPr>
          </a:p>
        </p:txBody>
      </p:sp>
    </p:spTree>
    <p:custDataLst>
      <p:tags r:id="rId1"/>
    </p:custDataLst>
    <p:extLst>
      <p:ext uri="{BB962C8B-B14F-4D97-AF65-F5344CB8AC3E}">
        <p14:creationId xmlns:p14="http://schemas.microsoft.com/office/powerpoint/2010/main" val="8885194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fade">
                                      <p:cBhvr>
                                        <p:cTn id="7" dur="2000"/>
                                        <p:tgtEl>
                                          <p:spTgt spid="1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wipe(up)">
                                      <p:cBhvr>
                                        <p:cTn id="12" dur="500"/>
                                        <p:tgtEl>
                                          <p:spTgt spid="90"/>
                                        </p:tgtEl>
                                      </p:cBhvr>
                                    </p:animEffect>
                                  </p:childTnLst>
                                </p:cTn>
                              </p:par>
                              <p:par>
                                <p:cTn id="13" presetID="10" presetClass="entr" presetSubtype="0" fill="hold" nodeType="withEffect">
                                  <p:stCondLst>
                                    <p:cond delay="0"/>
                                  </p:stCondLst>
                                  <p:childTnLst>
                                    <p:set>
                                      <p:cBhvr>
                                        <p:cTn id="14" dur="1" fill="hold">
                                          <p:stCondLst>
                                            <p:cond delay="0"/>
                                          </p:stCondLst>
                                        </p:cTn>
                                        <p:tgtEl>
                                          <p:spTgt spid="136"/>
                                        </p:tgtEl>
                                        <p:attrNameLst>
                                          <p:attrName>style.visibility</p:attrName>
                                        </p:attrNameLst>
                                      </p:cBhvr>
                                      <p:to>
                                        <p:strVal val="visible"/>
                                      </p:to>
                                    </p:set>
                                    <p:animEffect transition="in" filter="fade">
                                      <p:cBhvr>
                                        <p:cTn id="15" dur="500"/>
                                        <p:tgtEl>
                                          <p:spTgt spid="13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wipe(up)">
                                      <p:cBhvr>
                                        <p:cTn id="20" dur="500"/>
                                        <p:tgtEl>
                                          <p:spTgt spid="82"/>
                                        </p:tgtEl>
                                      </p:cBhvr>
                                    </p:animEffect>
                                  </p:childTnLst>
                                </p:cTn>
                              </p:par>
                              <p:par>
                                <p:cTn id="21" presetID="10" presetClass="entr" presetSubtype="0" fill="hold" nodeType="withEffect">
                                  <p:stCondLst>
                                    <p:cond delay="0"/>
                                  </p:stCondLst>
                                  <p:childTnLst>
                                    <p:set>
                                      <p:cBhvr>
                                        <p:cTn id="22" dur="1" fill="hold">
                                          <p:stCondLst>
                                            <p:cond delay="0"/>
                                          </p:stCondLst>
                                        </p:cTn>
                                        <p:tgtEl>
                                          <p:spTgt spid="140"/>
                                        </p:tgtEl>
                                        <p:attrNameLst>
                                          <p:attrName>style.visibility</p:attrName>
                                        </p:attrNameLst>
                                      </p:cBhvr>
                                      <p:to>
                                        <p:strVal val="visible"/>
                                      </p:to>
                                    </p:set>
                                    <p:animEffect transition="in" filter="fade">
                                      <p:cBhvr>
                                        <p:cTn id="23" dur="500"/>
                                        <p:tgtEl>
                                          <p:spTgt spid="14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2000"/>
                                        <p:tgtEl>
                                          <p:spTgt spid="87"/>
                                        </p:tgtEl>
                                      </p:cBhvr>
                                    </p:animEffect>
                                    <p:set>
                                      <p:cBhvr>
                                        <p:cTn id="28" dur="1" fill="hold">
                                          <p:stCondLst>
                                            <p:cond delay="1999"/>
                                          </p:stCondLst>
                                        </p:cTn>
                                        <p:tgtEl>
                                          <p:spTgt spid="87"/>
                                        </p:tgtEl>
                                        <p:attrNameLst>
                                          <p:attrName>style.visibility</p:attrName>
                                        </p:attrNameLst>
                                      </p:cBhvr>
                                      <p:to>
                                        <p:strVal val="hidden"/>
                                      </p:to>
                                    </p:set>
                                  </p:childTnLst>
                                  <p:subTnLst>
                                    <p:animClr clrSpc="rgb" dir="cw">
                                      <p:cBhvr override="childStyle">
                                        <p:cTn dur="1" fill="hold" display="0" masterRel="nextClick" afterEffect="1"/>
                                        <p:tgtEl>
                                          <p:spTgt spid="87"/>
                                        </p:tgtEl>
                                        <p:attrNameLst>
                                          <p:attrName>ppt_c</p:attrName>
                                        </p:attrNameLst>
                                      </p:cBhvr>
                                      <p:to>
                                        <a:srgbClr val="9999FF"/>
                                      </p:to>
                                    </p:animClr>
                                  </p:subTnLst>
                                </p:cTn>
                              </p:par>
                              <p:par>
                                <p:cTn id="29" presetID="10" presetClass="entr" presetSubtype="0" fill="hold" nodeType="with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2000"/>
                                        <p:tgtEl>
                                          <p:spTgt spid="7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2000"/>
                                        <p:tgtEl>
                                          <p:spTgt spid="129"/>
                                        </p:tgtEl>
                                      </p:cBhvr>
                                    </p:animEffect>
                                    <p:set>
                                      <p:cBhvr>
                                        <p:cTn id="36" dur="1" fill="hold">
                                          <p:stCondLst>
                                            <p:cond delay="1999"/>
                                          </p:stCondLst>
                                        </p:cTn>
                                        <p:tgtEl>
                                          <p:spTgt spid="129"/>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135"/>
                                        </p:tgtEl>
                                        <p:attrNameLst>
                                          <p:attrName>style.visibility</p:attrName>
                                        </p:attrNameLst>
                                      </p:cBhvr>
                                      <p:to>
                                        <p:strVal val="visible"/>
                                      </p:to>
                                    </p:set>
                                    <p:animEffect transition="in" filter="fade">
                                      <p:cBhvr>
                                        <p:cTn id="39" dur="500"/>
                                        <p:tgtEl>
                                          <p:spTgt spid="135"/>
                                        </p:tgtEl>
                                      </p:cBhvr>
                                    </p:animEffect>
                                  </p:childTnLst>
                                </p:cTn>
                              </p:par>
                              <p:par>
                                <p:cTn id="40" presetID="10" presetClass="entr" presetSubtype="0" fill="hold" nodeType="withEffect">
                                  <p:stCondLst>
                                    <p:cond delay="0"/>
                                  </p:stCondLst>
                                  <p:childTnLst>
                                    <p:set>
                                      <p:cBhvr>
                                        <p:cTn id="41" dur="1" fill="hold">
                                          <p:stCondLst>
                                            <p:cond delay="0"/>
                                          </p:stCondLst>
                                        </p:cTn>
                                        <p:tgtEl>
                                          <p:spTgt spid="95"/>
                                        </p:tgtEl>
                                        <p:attrNameLst>
                                          <p:attrName>style.visibility</p:attrName>
                                        </p:attrNameLst>
                                      </p:cBhvr>
                                      <p:to>
                                        <p:strVal val="visible"/>
                                      </p:to>
                                    </p:set>
                                    <p:animEffect transition="in" filter="fade">
                                      <p:cBhvr>
                                        <p:cTn id="42" dur="2000"/>
                                        <p:tgtEl>
                                          <p:spTgt spid="95"/>
                                        </p:tgtEl>
                                      </p:cBhvr>
                                    </p:animEffect>
                                  </p:childTnLst>
                                </p:cTn>
                              </p:par>
                              <p:par>
                                <p:cTn id="43" presetID="10" presetClass="entr" presetSubtype="0" fill="hold" nodeType="with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fade">
                                      <p:cBhvr>
                                        <p:cTn id="45" dur="2000"/>
                                        <p:tgtEl>
                                          <p:spTgt spid="10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107"/>
                                        </p:tgtEl>
                                        <p:attrNameLst>
                                          <p:attrName>style.visibility</p:attrName>
                                        </p:attrNameLst>
                                      </p:cBhvr>
                                      <p:to>
                                        <p:strVal val="visible"/>
                                      </p:to>
                                    </p:set>
                                    <p:animEffect transition="in" filter="wipe(up)">
                                      <p:cBhvr>
                                        <p:cTn id="50" dur="500"/>
                                        <p:tgtEl>
                                          <p:spTgt spid="10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121"/>
                                        </p:tgtEl>
                                        <p:attrNameLst>
                                          <p:attrName>style.visibility</p:attrName>
                                        </p:attrNameLst>
                                      </p:cBhvr>
                                      <p:to>
                                        <p:strVal val="visible"/>
                                      </p:to>
                                    </p:set>
                                    <p:animEffect transition="in" filter="wipe(up)">
                                      <p:cBhvr>
                                        <p:cTn id="55" dur="500"/>
                                        <p:tgtEl>
                                          <p:spTgt spid="121"/>
                                        </p:tgtEl>
                                      </p:cBhvr>
                                    </p:animEffect>
                                  </p:childTnLst>
                                </p:cTn>
                              </p:par>
                              <p:par>
                                <p:cTn id="56" presetID="10" presetClass="entr" presetSubtype="0" fill="hold" nodeType="withEffect">
                                  <p:stCondLst>
                                    <p:cond delay="0"/>
                                  </p:stCondLst>
                                  <p:childTnLst>
                                    <p:set>
                                      <p:cBhvr>
                                        <p:cTn id="57" dur="1" fill="hold">
                                          <p:stCondLst>
                                            <p:cond delay="0"/>
                                          </p:stCondLst>
                                        </p:cTn>
                                        <p:tgtEl>
                                          <p:spTgt spid="115"/>
                                        </p:tgtEl>
                                        <p:attrNameLst>
                                          <p:attrName>style.visibility</p:attrName>
                                        </p:attrNameLst>
                                      </p:cBhvr>
                                      <p:to>
                                        <p:strVal val="visible"/>
                                      </p:to>
                                    </p:set>
                                    <p:animEffect transition="in" filter="fade">
                                      <p:cBhvr>
                                        <p:cTn id="58" dur="500"/>
                                        <p:tgtEl>
                                          <p:spTgt spid="11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nodeType="clickEffect">
                                  <p:stCondLst>
                                    <p:cond delay="0"/>
                                  </p:stCondLst>
                                  <p:childTnLst>
                                    <p:set>
                                      <p:cBhvr>
                                        <p:cTn id="62" dur="1" fill="hold">
                                          <p:stCondLst>
                                            <p:cond delay="0"/>
                                          </p:stCondLst>
                                        </p:cTn>
                                        <p:tgtEl>
                                          <p:spTgt spid="118"/>
                                        </p:tgtEl>
                                        <p:attrNameLst>
                                          <p:attrName>style.visibility</p:attrName>
                                        </p:attrNameLst>
                                      </p:cBhvr>
                                      <p:to>
                                        <p:strVal val="visible"/>
                                      </p:to>
                                    </p:set>
                                    <p:animEffect transition="in" filter="wipe(up)">
                                      <p:cBhvr>
                                        <p:cTn id="63" dur="500"/>
                                        <p:tgtEl>
                                          <p:spTgt spid="1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4"/>
                                        </p:tgtEl>
                                        <p:attrNameLst>
                                          <p:attrName>style.visibility</p:attrName>
                                        </p:attrNameLst>
                                      </p:cBhvr>
                                      <p:to>
                                        <p:strVal val="visible"/>
                                      </p:to>
                                    </p:set>
                                    <p:animEffect transition="in" filter="fade">
                                      <p:cBhvr>
                                        <p:cTn id="66" dur="500"/>
                                        <p:tgtEl>
                                          <p:spTgt spid="114"/>
                                        </p:tgtEl>
                                      </p:cBhvr>
                                    </p:animEffect>
                                  </p:childTnLst>
                                </p:cTn>
                              </p:par>
                              <p:par>
                                <p:cTn id="67" presetID="10" presetClass="entr" presetSubtype="0" fill="hold" nodeType="withEffect">
                                  <p:stCondLst>
                                    <p:cond delay="0"/>
                                  </p:stCondLst>
                                  <p:childTnLst>
                                    <p:set>
                                      <p:cBhvr>
                                        <p:cTn id="68" dur="1" fill="hold">
                                          <p:stCondLst>
                                            <p:cond delay="0"/>
                                          </p:stCondLst>
                                        </p:cTn>
                                        <p:tgtEl>
                                          <p:spTgt spid="137"/>
                                        </p:tgtEl>
                                        <p:attrNameLst>
                                          <p:attrName>style.visibility</p:attrName>
                                        </p:attrNameLst>
                                      </p:cBhvr>
                                      <p:to>
                                        <p:strVal val="visible"/>
                                      </p:to>
                                    </p:set>
                                    <p:animEffect transition="in" filter="fade">
                                      <p:cBhvr>
                                        <p:cTn id="69" dur="500"/>
                                        <p:tgtEl>
                                          <p:spTgt spid="137"/>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nodeType="clickEffect">
                                  <p:stCondLst>
                                    <p:cond delay="0"/>
                                  </p:stCondLst>
                                  <p:childTnLst>
                                    <p:animEffect transition="out" filter="fade">
                                      <p:cBhvr>
                                        <p:cTn id="73" dur="2000"/>
                                        <p:tgtEl>
                                          <p:spTgt spid="121"/>
                                        </p:tgtEl>
                                      </p:cBhvr>
                                    </p:animEffect>
                                    <p:set>
                                      <p:cBhvr>
                                        <p:cTn id="74" dur="1" fill="hold">
                                          <p:stCondLst>
                                            <p:cond delay="1999"/>
                                          </p:stCondLst>
                                        </p:cTn>
                                        <p:tgtEl>
                                          <p:spTgt spid="121"/>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2000"/>
                                        <p:tgtEl>
                                          <p:spTgt spid="101"/>
                                        </p:tgtEl>
                                      </p:cBhvr>
                                    </p:animEffect>
                                    <p:set>
                                      <p:cBhvr>
                                        <p:cTn id="77" dur="1" fill="hold">
                                          <p:stCondLst>
                                            <p:cond delay="1999"/>
                                          </p:stCondLst>
                                        </p:cTn>
                                        <p:tgtEl>
                                          <p:spTgt spid="101"/>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2000"/>
                                        <p:tgtEl>
                                          <p:spTgt spid="118"/>
                                        </p:tgtEl>
                                      </p:cBhvr>
                                    </p:animEffect>
                                    <p:set>
                                      <p:cBhvr>
                                        <p:cTn id="80" dur="1" fill="hold">
                                          <p:stCondLst>
                                            <p:cond delay="1999"/>
                                          </p:stCondLst>
                                        </p:cTn>
                                        <p:tgtEl>
                                          <p:spTgt spid="118"/>
                                        </p:tgtEl>
                                        <p:attrNameLst>
                                          <p:attrName>style.visibility</p:attrName>
                                        </p:attrNameLst>
                                      </p:cBhvr>
                                      <p:to>
                                        <p:strVal val="hidden"/>
                                      </p:to>
                                    </p:set>
                                  </p:childTnLst>
                                </p:cTn>
                              </p:par>
                              <p:par>
                                <p:cTn id="81" presetID="10" presetClass="entr" presetSubtype="0" fill="hold" nodeType="withEffect">
                                  <p:stCondLst>
                                    <p:cond delay="0"/>
                                  </p:stCondLst>
                                  <p:childTnLst>
                                    <p:set>
                                      <p:cBhvr>
                                        <p:cTn id="82" dur="1" fill="hold">
                                          <p:stCondLst>
                                            <p:cond delay="0"/>
                                          </p:stCondLst>
                                        </p:cTn>
                                        <p:tgtEl>
                                          <p:spTgt spid="104"/>
                                        </p:tgtEl>
                                        <p:attrNameLst>
                                          <p:attrName>style.visibility</p:attrName>
                                        </p:attrNameLst>
                                      </p:cBhvr>
                                      <p:to>
                                        <p:strVal val="visible"/>
                                      </p:to>
                                    </p:set>
                                    <p:animEffect transition="in" filter="fade">
                                      <p:cBhvr>
                                        <p:cTn id="83" dur="2000"/>
                                        <p:tgtEl>
                                          <p:spTgt spid="104"/>
                                        </p:tgtEl>
                                      </p:cBhvr>
                                    </p:animEffect>
                                  </p:childTnLst>
                                </p:cTn>
                              </p:par>
                              <p:par>
                                <p:cTn id="84" presetID="22" presetClass="entr" presetSubtype="1" fill="hold" nodeType="withEffect">
                                  <p:stCondLst>
                                    <p:cond delay="0"/>
                                  </p:stCondLst>
                                  <p:childTnLst>
                                    <p:set>
                                      <p:cBhvr>
                                        <p:cTn id="85" dur="1" fill="hold">
                                          <p:stCondLst>
                                            <p:cond delay="0"/>
                                          </p:stCondLst>
                                        </p:cTn>
                                        <p:tgtEl>
                                          <p:spTgt spid="132"/>
                                        </p:tgtEl>
                                        <p:attrNameLst>
                                          <p:attrName>style.visibility</p:attrName>
                                        </p:attrNameLst>
                                      </p:cBhvr>
                                      <p:to>
                                        <p:strVal val="visible"/>
                                      </p:to>
                                    </p:set>
                                    <p:animEffect transition="in" filter="wipe(up)">
                                      <p:cBhvr>
                                        <p:cTn id="86"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35"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9" name="Rectangle 42"/>
          <p:cNvSpPr>
            <a:spLocks noChangeArrowheads="1"/>
          </p:cNvSpPr>
          <p:nvPr/>
        </p:nvSpPr>
        <p:spPr bwMode="auto">
          <a:xfrm>
            <a:off x="1277942" y="3963827"/>
            <a:ext cx="873958" cy="766800"/>
          </a:xfrm>
          <a:prstGeom prst="rect">
            <a:avLst/>
          </a:prstGeom>
          <a:solidFill>
            <a:schemeClr val="accent4">
              <a:lumMod val="60000"/>
              <a:lumOff val="40000"/>
            </a:schemeClr>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47" name="Rectangle 46"/>
          <p:cNvSpPr>
            <a:spLocks noChangeArrowheads="1"/>
          </p:cNvSpPr>
          <p:nvPr/>
        </p:nvSpPr>
        <p:spPr bwMode="auto">
          <a:xfrm>
            <a:off x="2809650" y="3946084"/>
            <a:ext cx="1014205" cy="784543"/>
          </a:xfrm>
          <a:prstGeom prst="rect">
            <a:avLst/>
          </a:prstGeom>
          <a:solidFill>
            <a:srgbClr val="FFFF00"/>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17" name="Rectangle 16"/>
          <p:cNvSpPr/>
          <p:nvPr/>
        </p:nvSpPr>
        <p:spPr>
          <a:xfrm>
            <a:off x="15555" y="5488882"/>
            <a:ext cx="12307315" cy="1369118"/>
          </a:xfrm>
          <a:prstGeom prst="rect">
            <a:avLst/>
          </a:prstGeom>
          <a:gradFill>
            <a:gsLst>
              <a:gs pos="0">
                <a:schemeClr val="bg1">
                  <a:alpha val="20000"/>
                </a:schemeClr>
              </a:gs>
              <a:gs pos="39999">
                <a:schemeClr val="bg1">
                  <a:alpha val="15000"/>
                </a:schemeClr>
              </a:gs>
              <a:gs pos="70000">
                <a:schemeClr val="bg1">
                  <a:alpha val="10000"/>
                </a:schemeClr>
              </a:gs>
              <a:gs pos="100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5555" y="1290853"/>
            <a:ext cx="12191999" cy="45064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ASD vs. SD</a:t>
            </a:r>
            <a:endParaRPr lang="en-US" dirty="0"/>
          </a:p>
        </p:txBody>
      </p:sp>
      <p:sp>
        <p:nvSpPr>
          <p:cNvPr id="4" name="Text Box 11"/>
          <p:cNvSpPr txBox="1">
            <a:spLocks noChangeArrowheads="1"/>
          </p:cNvSpPr>
          <p:nvPr/>
        </p:nvSpPr>
        <p:spPr bwMode="auto">
          <a:xfrm>
            <a:off x="2170574" y="3813938"/>
            <a:ext cx="44026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a:spcBef>
                <a:spcPct val="50000"/>
              </a:spcBef>
              <a:buFontTx/>
              <a:buNone/>
            </a:pPr>
            <a:r>
              <a:rPr lang="en-US" altLang="en-US" sz="5400" dirty="0">
                <a:solidFill>
                  <a:srgbClr val="000000"/>
                </a:solidFill>
              </a:rPr>
              <a:t>≤</a:t>
            </a:r>
          </a:p>
        </p:txBody>
      </p:sp>
      <p:sp>
        <p:nvSpPr>
          <p:cNvPr id="5" name="Text Box 25"/>
          <p:cNvSpPr txBox="1">
            <a:spLocks noChangeArrowheads="1"/>
          </p:cNvSpPr>
          <p:nvPr/>
        </p:nvSpPr>
        <p:spPr bwMode="auto">
          <a:xfrm>
            <a:off x="8485720" y="3699810"/>
            <a:ext cx="37041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a:spcBef>
                <a:spcPct val="50000"/>
              </a:spcBef>
              <a:buFontTx/>
              <a:buNone/>
            </a:pPr>
            <a:r>
              <a:rPr lang="en-US" altLang="en-US" sz="4400" dirty="0">
                <a:solidFill>
                  <a:srgbClr val="000000"/>
                </a:solidFill>
              </a:rPr>
              <a:t>≤</a:t>
            </a:r>
          </a:p>
        </p:txBody>
      </p:sp>
      <p:sp>
        <p:nvSpPr>
          <p:cNvPr id="7" name="TextBox 6"/>
          <p:cNvSpPr txBox="1"/>
          <p:nvPr/>
        </p:nvSpPr>
        <p:spPr bwMode="auto">
          <a:xfrm>
            <a:off x="1120169" y="1380301"/>
            <a:ext cx="3846439" cy="276999"/>
          </a:xfrm>
          <a:prstGeom prst="rect">
            <a:avLst/>
          </a:prstGeom>
          <a:noFill/>
          <a:ln>
            <a:noFill/>
          </a:ln>
          <a:effectLst>
            <a:softEdge rad="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b="1" dirty="0" smtClean="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rPr>
              <a:t>Allowable Stress Design (ASD)</a:t>
            </a:r>
            <a:endParaRPr kumimoji="1" lang="en-US" b="1" dirty="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endParaRPr>
          </a:p>
        </p:txBody>
      </p:sp>
      <p:sp>
        <p:nvSpPr>
          <p:cNvPr id="8" name="TextBox 7"/>
          <p:cNvSpPr txBox="1"/>
          <p:nvPr/>
        </p:nvSpPr>
        <p:spPr bwMode="auto">
          <a:xfrm>
            <a:off x="7743717" y="1422141"/>
            <a:ext cx="2632644" cy="276999"/>
          </a:xfrm>
          <a:prstGeom prst="rect">
            <a:avLst/>
          </a:prstGeom>
          <a:noFill/>
          <a:ln>
            <a:noFill/>
          </a:ln>
          <a:effectLst>
            <a:softEdge rad="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b="1" dirty="0" smtClean="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rPr>
              <a:t>Strength Design (SD)</a:t>
            </a:r>
            <a:endParaRPr kumimoji="1" lang="en-US" b="1" dirty="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endParaRPr>
          </a:p>
        </p:txBody>
      </p:sp>
      <p:cxnSp>
        <p:nvCxnSpPr>
          <p:cNvPr id="9" name="Straight Connector 8"/>
          <p:cNvCxnSpPr/>
          <p:nvPr/>
        </p:nvCxnSpPr>
        <p:spPr>
          <a:xfrm>
            <a:off x="31354" y="1297532"/>
            <a:ext cx="1219200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7903" y="1741499"/>
            <a:ext cx="1219200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6095999" y="1301256"/>
            <a:ext cx="15559" cy="39931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15316" y="5308126"/>
            <a:ext cx="10376361" cy="1354217"/>
          </a:xfrm>
          <a:prstGeom prst="rect">
            <a:avLst/>
          </a:prstGeom>
          <a:noFill/>
        </p:spPr>
        <p:txBody>
          <a:bodyPr wrap="square">
            <a:spAutoFit/>
          </a:bodyPr>
          <a:lstStyle/>
          <a:p>
            <a:pPr marL="342900" indent="-225425">
              <a:spcBef>
                <a:spcPts val="400"/>
              </a:spcBef>
              <a:buFont typeface="Arial" pitchFamily="34" charset="0"/>
              <a:buChar char="•"/>
              <a:defRPr/>
            </a:pPr>
            <a:r>
              <a:rPr lang="en-US" dirty="0" smtClean="0">
                <a:solidFill>
                  <a:schemeClr val="tx1">
                    <a:lumMod val="75000"/>
                    <a:lumOff val="25000"/>
                  </a:schemeClr>
                </a:solidFill>
                <a:latin typeface="Arial" panose="020B0604020202020204" pitchFamily="34" charset="0"/>
                <a:cs typeface="Arial" panose="020B0604020202020204" pitchFamily="34" charset="0"/>
              </a:rPr>
              <a:t>Anchor </a:t>
            </a:r>
            <a:r>
              <a:rPr lang="en-US" dirty="0">
                <a:solidFill>
                  <a:schemeClr val="tx1">
                    <a:lumMod val="75000"/>
                    <a:lumOff val="25000"/>
                  </a:schemeClr>
                </a:solidFill>
                <a:latin typeface="Arial" panose="020B0604020202020204" pitchFamily="34" charset="0"/>
                <a:cs typeface="Arial" panose="020B0604020202020204" pitchFamily="34" charset="0"/>
              </a:rPr>
              <a:t>testing is significantly different (Strength Design is much more complex)</a:t>
            </a:r>
          </a:p>
          <a:p>
            <a:pPr marL="342900" indent="-225425">
              <a:spcBef>
                <a:spcPts val="400"/>
              </a:spcBef>
              <a:buFont typeface="Arial" pitchFamily="34" charset="0"/>
              <a:buChar char="•"/>
              <a:defRPr/>
            </a:pPr>
            <a:r>
              <a:rPr lang="en-US" dirty="0">
                <a:solidFill>
                  <a:schemeClr val="tx1">
                    <a:lumMod val="75000"/>
                    <a:lumOff val="25000"/>
                  </a:schemeClr>
                </a:solidFill>
                <a:latin typeface="Arial" panose="020B0604020202020204" pitchFamily="34" charset="0"/>
                <a:cs typeface="Arial" panose="020B0604020202020204" pitchFamily="34" charset="0"/>
              </a:rPr>
              <a:t>Strength Design considers fluctuation in tests (Allowable Stress Design doesn’t)</a:t>
            </a:r>
          </a:p>
          <a:p>
            <a:pPr marL="342900" indent="-225425">
              <a:spcBef>
                <a:spcPts val="400"/>
              </a:spcBef>
              <a:buFont typeface="Arial" pitchFamily="34" charset="0"/>
              <a:buChar char="•"/>
              <a:defRPr/>
            </a:pPr>
            <a:r>
              <a:rPr lang="en-US" dirty="0">
                <a:solidFill>
                  <a:schemeClr val="tx1">
                    <a:lumMod val="75000"/>
                    <a:lumOff val="25000"/>
                  </a:schemeClr>
                </a:solidFill>
                <a:latin typeface="Arial" panose="020B0604020202020204" pitchFamily="34" charset="0"/>
                <a:cs typeface="Arial" panose="020B0604020202020204" pitchFamily="34" charset="0"/>
              </a:rPr>
              <a:t>Cannot compare anchor capacities to one another (apples &amp; oranges)</a:t>
            </a:r>
          </a:p>
          <a:p>
            <a:pPr marL="342900" indent="-225425">
              <a:spcBef>
                <a:spcPts val="400"/>
              </a:spcBef>
              <a:buFont typeface="Arial" pitchFamily="34" charset="0"/>
              <a:buChar char="•"/>
              <a:defRPr/>
            </a:pPr>
            <a:r>
              <a:rPr lang="en-US" dirty="0">
                <a:solidFill>
                  <a:schemeClr val="tx1">
                    <a:lumMod val="75000"/>
                    <a:lumOff val="25000"/>
                  </a:schemeClr>
                </a:solidFill>
                <a:latin typeface="Arial" panose="020B0604020202020204" pitchFamily="34" charset="0"/>
                <a:cs typeface="Arial" panose="020B0604020202020204" pitchFamily="34" charset="0"/>
              </a:rPr>
              <a:t>Interaction check (demand/capacity) is more of an apples-to-apples comparison</a:t>
            </a:r>
          </a:p>
        </p:txBody>
      </p:sp>
      <p:sp>
        <p:nvSpPr>
          <p:cNvPr id="19" name="Rectangle 18"/>
          <p:cNvSpPr/>
          <p:nvPr/>
        </p:nvSpPr>
        <p:spPr>
          <a:xfrm>
            <a:off x="115316" y="4925065"/>
            <a:ext cx="1599605" cy="338554"/>
          </a:xfrm>
          <a:prstGeom prst="rect">
            <a:avLst/>
          </a:prstGeom>
        </p:spPr>
        <p:txBody>
          <a:bodyPr wrap="none">
            <a:spAutoFit/>
          </a:bodyPr>
          <a:lstStyle/>
          <a:p>
            <a:pPr>
              <a:defRPr/>
            </a:pPr>
            <a:r>
              <a:rPr lang="en-US" sz="1600" b="1" dirty="0">
                <a:solidFill>
                  <a:schemeClr val="accent1"/>
                </a:solidFill>
                <a:latin typeface="Arial Black" panose="020B0A04020102020204" pitchFamily="34" charset="0"/>
                <a:cs typeface="Arial" panose="020B0604020202020204" pitchFamily="34" charset="0"/>
              </a:rPr>
              <a:t>Take-</a:t>
            </a:r>
            <a:r>
              <a:rPr lang="en-US" sz="1600" b="1" dirty="0" err="1">
                <a:solidFill>
                  <a:schemeClr val="accent1"/>
                </a:solidFill>
                <a:latin typeface="Arial Black" panose="020B0A04020102020204" pitchFamily="34" charset="0"/>
                <a:cs typeface="Arial" panose="020B0604020202020204" pitchFamily="34" charset="0"/>
              </a:rPr>
              <a:t>Aways</a:t>
            </a:r>
            <a:r>
              <a:rPr lang="en-US" sz="1600" b="1" dirty="0">
                <a:solidFill>
                  <a:schemeClr val="accent1"/>
                </a:solidFill>
                <a:latin typeface="Arial Black" panose="020B0A04020102020204" pitchFamily="34" charset="0"/>
                <a:cs typeface="Arial" panose="020B0604020202020204" pitchFamily="34" charset="0"/>
              </a:rPr>
              <a:t>:</a:t>
            </a:r>
          </a:p>
        </p:txBody>
      </p:sp>
      <p:cxnSp>
        <p:nvCxnSpPr>
          <p:cNvPr id="20" name="Straight Connector 19"/>
          <p:cNvCxnSpPr/>
          <p:nvPr/>
        </p:nvCxnSpPr>
        <p:spPr>
          <a:xfrm>
            <a:off x="-57904" y="5263619"/>
            <a:ext cx="1219200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638835" y="4029575"/>
            <a:ext cx="1355834" cy="523220"/>
          </a:xfrm>
          <a:prstGeom prst="rect">
            <a:avLst/>
          </a:prstGeom>
          <a:noFill/>
        </p:spPr>
        <p:txBody>
          <a:bodyPr wrap="square" rtlCol="0">
            <a:spAutoFit/>
          </a:bodyPr>
          <a:lstStyle/>
          <a:p>
            <a:pPr algn="ctr"/>
            <a:r>
              <a:rPr lang="en-US" sz="1400" dirty="0" smtClean="0">
                <a:latin typeface="Arial Narrow" panose="020B0606020202030204" pitchFamily="34" charset="0"/>
              </a:rPr>
              <a:t>Allowable Capacity</a:t>
            </a:r>
            <a:endParaRPr lang="en-US" sz="1400" dirty="0">
              <a:latin typeface="Arial Narrow" panose="020B0606020202030204" pitchFamily="34" charset="0"/>
            </a:endParaRPr>
          </a:p>
        </p:txBody>
      </p:sp>
      <p:sp>
        <p:nvSpPr>
          <p:cNvPr id="25" name="AutoShape 14"/>
          <p:cNvSpPr>
            <a:spLocks noChangeArrowheads="1"/>
          </p:cNvSpPr>
          <p:nvPr/>
        </p:nvSpPr>
        <p:spPr bwMode="auto">
          <a:xfrm>
            <a:off x="2904325" y="2737144"/>
            <a:ext cx="768865" cy="1121363"/>
          </a:xfrm>
          <a:prstGeom prst="downArrow">
            <a:avLst>
              <a:gd name="adj1" fmla="val 50000"/>
              <a:gd name="adj2" fmla="val 52848"/>
            </a:avLst>
          </a:prstGeom>
          <a:solidFill>
            <a:schemeClr val="accent2"/>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26" name="TextBox 25"/>
          <p:cNvSpPr txBox="1"/>
          <p:nvPr/>
        </p:nvSpPr>
        <p:spPr>
          <a:xfrm>
            <a:off x="2880658" y="2737144"/>
            <a:ext cx="816197" cy="307777"/>
          </a:xfrm>
          <a:prstGeom prst="rect">
            <a:avLst/>
          </a:prstGeom>
          <a:noFill/>
        </p:spPr>
        <p:txBody>
          <a:bodyPr wrap="square" rtlCol="0">
            <a:spAutoFit/>
          </a:bodyPr>
          <a:lstStyle/>
          <a:p>
            <a:pPr algn="ctr"/>
            <a:r>
              <a:rPr lang="en-US" sz="1400" dirty="0" smtClean="0">
                <a:latin typeface="Arial Narrow" panose="020B0606020202030204" pitchFamily="34" charset="0"/>
              </a:rPr>
              <a:t>S.F</a:t>
            </a:r>
            <a:endParaRPr lang="en-US" sz="1400" dirty="0">
              <a:latin typeface="Arial Narrow" panose="020B0606020202030204" pitchFamily="34" charset="0"/>
            </a:endParaRPr>
          </a:p>
        </p:txBody>
      </p:sp>
      <p:sp>
        <p:nvSpPr>
          <p:cNvPr id="28" name="Rectangle 23"/>
          <p:cNvSpPr>
            <a:spLocks noChangeArrowheads="1"/>
          </p:cNvSpPr>
          <p:nvPr/>
        </p:nvSpPr>
        <p:spPr bwMode="auto">
          <a:xfrm>
            <a:off x="10979040" y="2183825"/>
            <a:ext cx="733372" cy="2598737"/>
          </a:xfrm>
          <a:prstGeom prst="rect">
            <a:avLst/>
          </a:prstGeom>
          <a:solidFill>
            <a:schemeClr val="bg2"/>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31" name="Rectangle 27"/>
          <p:cNvSpPr>
            <a:spLocks noChangeArrowheads="1"/>
          </p:cNvSpPr>
          <p:nvPr/>
        </p:nvSpPr>
        <p:spPr bwMode="auto">
          <a:xfrm>
            <a:off x="6467162" y="4074335"/>
            <a:ext cx="867540" cy="708227"/>
          </a:xfrm>
          <a:prstGeom prst="rect">
            <a:avLst/>
          </a:prstGeom>
          <a:solidFill>
            <a:srgbClr val="FFFF00">
              <a:alpha val="50195"/>
            </a:srgbClr>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32" name="Text Box 28"/>
          <p:cNvSpPr txBox="1">
            <a:spLocks noChangeArrowheads="1"/>
          </p:cNvSpPr>
          <p:nvPr/>
        </p:nvSpPr>
        <p:spPr bwMode="auto">
          <a:xfrm>
            <a:off x="6414522" y="4043398"/>
            <a:ext cx="951454" cy="739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algn="ctr">
              <a:spcBef>
                <a:spcPts val="0"/>
              </a:spcBef>
              <a:buFontTx/>
              <a:buNone/>
            </a:pPr>
            <a:r>
              <a:rPr lang="en-US" altLang="en-US" sz="1400" dirty="0">
                <a:solidFill>
                  <a:srgbClr val="000000"/>
                </a:solidFill>
                <a:latin typeface="Arial Narrow" panose="020B0606020202030204" pitchFamily="34" charset="0"/>
              </a:rPr>
              <a:t>Estimated</a:t>
            </a:r>
          </a:p>
          <a:p>
            <a:pPr algn="ctr">
              <a:spcBef>
                <a:spcPts val="0"/>
              </a:spcBef>
              <a:buFontTx/>
              <a:buNone/>
            </a:pPr>
            <a:r>
              <a:rPr lang="en-US" altLang="en-US" sz="1400" dirty="0">
                <a:solidFill>
                  <a:srgbClr val="000000"/>
                </a:solidFill>
                <a:latin typeface="Arial Narrow" panose="020B0606020202030204" pitchFamily="34" charset="0"/>
              </a:rPr>
              <a:t>Loads (D,L,W,E)</a:t>
            </a:r>
          </a:p>
        </p:txBody>
      </p:sp>
      <p:sp>
        <p:nvSpPr>
          <p:cNvPr id="33" name="Text Box 31"/>
          <p:cNvSpPr txBox="1">
            <a:spLocks noChangeArrowheads="1"/>
          </p:cNvSpPr>
          <p:nvPr/>
        </p:nvSpPr>
        <p:spPr bwMode="auto">
          <a:xfrm>
            <a:off x="9228366" y="2768025"/>
            <a:ext cx="5953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algn="ctr">
              <a:spcBef>
                <a:spcPct val="50000"/>
              </a:spcBef>
              <a:buFontTx/>
              <a:buNone/>
            </a:pPr>
            <a:r>
              <a:rPr lang="en-US" altLang="en-US" sz="1000" b="1">
                <a:solidFill>
                  <a:srgbClr val="000000"/>
                </a:solidFill>
                <a:sym typeface="Symbol" pitchFamily="18" charset="2"/>
              </a:rPr>
              <a:t></a:t>
            </a:r>
          </a:p>
        </p:txBody>
      </p:sp>
      <p:sp>
        <p:nvSpPr>
          <p:cNvPr id="34" name="Text Box 34"/>
          <p:cNvSpPr txBox="1">
            <a:spLocks noChangeArrowheads="1"/>
          </p:cNvSpPr>
          <p:nvPr/>
        </p:nvSpPr>
        <p:spPr bwMode="auto">
          <a:xfrm>
            <a:off x="6414522" y="3225140"/>
            <a:ext cx="92018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algn="ctr">
              <a:spcBef>
                <a:spcPts val="0"/>
              </a:spcBef>
              <a:buFontTx/>
              <a:buNone/>
            </a:pPr>
            <a:r>
              <a:rPr lang="en-US" altLang="en-US" sz="1400" dirty="0">
                <a:solidFill>
                  <a:srgbClr val="000000"/>
                </a:solidFill>
                <a:latin typeface="Arial Narrow" panose="020B0606020202030204" pitchFamily="34" charset="0"/>
              </a:rPr>
              <a:t>Load</a:t>
            </a:r>
          </a:p>
          <a:p>
            <a:pPr algn="ctr">
              <a:spcBef>
                <a:spcPts val="0"/>
              </a:spcBef>
              <a:buFontTx/>
              <a:buNone/>
            </a:pPr>
            <a:r>
              <a:rPr lang="en-US" altLang="en-US" sz="1400" dirty="0">
                <a:solidFill>
                  <a:srgbClr val="000000"/>
                </a:solidFill>
                <a:latin typeface="Arial Narrow" panose="020B0606020202030204" pitchFamily="34" charset="0"/>
              </a:rPr>
              <a:t>Factors </a:t>
            </a:r>
          </a:p>
          <a:p>
            <a:pPr algn="ctr">
              <a:spcBef>
                <a:spcPts val="0"/>
              </a:spcBef>
              <a:buFontTx/>
              <a:buNone/>
            </a:pPr>
            <a:r>
              <a:rPr lang="en-US" altLang="en-US" sz="1400" dirty="0">
                <a:solidFill>
                  <a:srgbClr val="000000"/>
                </a:solidFill>
                <a:latin typeface="Arial Narrow" panose="020B0606020202030204" pitchFamily="34" charset="0"/>
              </a:rPr>
              <a:t>(1.2,1.6,..)</a:t>
            </a:r>
          </a:p>
        </p:txBody>
      </p:sp>
      <p:sp>
        <p:nvSpPr>
          <p:cNvPr id="35" name="Rectangle 36"/>
          <p:cNvSpPr>
            <a:spLocks noChangeArrowheads="1"/>
          </p:cNvSpPr>
          <p:nvPr/>
        </p:nvSpPr>
        <p:spPr bwMode="auto">
          <a:xfrm>
            <a:off x="9963378" y="2768025"/>
            <a:ext cx="900345" cy="2014537"/>
          </a:xfrm>
          <a:prstGeom prst="rect">
            <a:avLst/>
          </a:prstGeom>
          <a:solidFill>
            <a:srgbClr val="D5D1AB"/>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36" name="Text Box 37"/>
          <p:cNvSpPr txBox="1">
            <a:spLocks noChangeArrowheads="1"/>
          </p:cNvSpPr>
          <p:nvPr/>
        </p:nvSpPr>
        <p:spPr bwMode="auto">
          <a:xfrm>
            <a:off x="9963222" y="2874387"/>
            <a:ext cx="90050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algn="ctr">
              <a:spcBef>
                <a:spcPts val="0"/>
              </a:spcBef>
              <a:buFontTx/>
              <a:buNone/>
            </a:pPr>
            <a:r>
              <a:rPr lang="en-US" altLang="en-US" sz="1400" dirty="0" err="1">
                <a:solidFill>
                  <a:srgbClr val="000000"/>
                </a:solidFill>
                <a:latin typeface="Arial Narrow" panose="020B0606020202030204" pitchFamily="34" charset="0"/>
              </a:rPr>
              <a:t>Charac</a:t>
            </a:r>
            <a:r>
              <a:rPr lang="en-US" altLang="en-US" sz="1400" dirty="0">
                <a:solidFill>
                  <a:srgbClr val="000000"/>
                </a:solidFill>
                <a:latin typeface="Arial Narrow" panose="020B0606020202030204" pitchFamily="34" charset="0"/>
              </a:rPr>
              <a:t>-</a:t>
            </a:r>
          </a:p>
          <a:p>
            <a:pPr algn="ctr">
              <a:spcBef>
                <a:spcPts val="0"/>
              </a:spcBef>
              <a:buFontTx/>
              <a:buNone/>
            </a:pPr>
            <a:r>
              <a:rPr lang="en-US" altLang="en-US" sz="1400" dirty="0" err="1">
                <a:solidFill>
                  <a:srgbClr val="000000"/>
                </a:solidFill>
                <a:latin typeface="Arial Narrow" panose="020B0606020202030204" pitchFamily="34" charset="0"/>
              </a:rPr>
              <a:t>teristic</a:t>
            </a:r>
            <a:endParaRPr lang="en-US" altLang="en-US" sz="1400" dirty="0">
              <a:solidFill>
                <a:srgbClr val="000000"/>
              </a:solidFill>
              <a:latin typeface="Arial Narrow" panose="020B0606020202030204" pitchFamily="34" charset="0"/>
            </a:endParaRPr>
          </a:p>
          <a:p>
            <a:pPr algn="ctr">
              <a:spcBef>
                <a:spcPts val="0"/>
              </a:spcBef>
              <a:buFontTx/>
              <a:buNone/>
            </a:pPr>
            <a:r>
              <a:rPr lang="en-US" altLang="en-US" sz="1400" dirty="0">
                <a:solidFill>
                  <a:srgbClr val="000000"/>
                </a:solidFill>
                <a:latin typeface="Arial Narrow" panose="020B0606020202030204" pitchFamily="34" charset="0"/>
              </a:rPr>
              <a:t>Capacity </a:t>
            </a:r>
          </a:p>
        </p:txBody>
      </p:sp>
      <p:sp>
        <p:nvSpPr>
          <p:cNvPr id="37" name="Text Box 40"/>
          <p:cNvSpPr txBox="1">
            <a:spLocks noChangeArrowheads="1"/>
          </p:cNvSpPr>
          <p:nvPr/>
        </p:nvSpPr>
        <p:spPr bwMode="auto">
          <a:xfrm>
            <a:off x="10052279" y="2290187"/>
            <a:ext cx="5969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algn="ctr">
              <a:spcBef>
                <a:spcPct val="50000"/>
              </a:spcBef>
              <a:buFontTx/>
              <a:buNone/>
            </a:pPr>
            <a:r>
              <a:rPr lang="en-US" altLang="en-US" sz="1200" b="1">
                <a:solidFill>
                  <a:srgbClr val="000000"/>
                </a:solidFill>
              </a:rPr>
              <a:t>*</a:t>
            </a:r>
          </a:p>
        </p:txBody>
      </p:sp>
      <p:sp>
        <p:nvSpPr>
          <p:cNvPr id="38" name="Rectangle 42"/>
          <p:cNvSpPr>
            <a:spLocks noChangeArrowheads="1"/>
          </p:cNvSpPr>
          <p:nvPr/>
        </p:nvSpPr>
        <p:spPr bwMode="auto">
          <a:xfrm>
            <a:off x="7426554" y="3350637"/>
            <a:ext cx="873958" cy="1431925"/>
          </a:xfrm>
          <a:prstGeom prst="rect">
            <a:avLst/>
          </a:prstGeom>
          <a:solidFill>
            <a:schemeClr val="accent4">
              <a:lumMod val="60000"/>
              <a:lumOff val="40000"/>
            </a:schemeClr>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39" name="Rectangle 46"/>
          <p:cNvSpPr>
            <a:spLocks noChangeArrowheads="1"/>
          </p:cNvSpPr>
          <p:nvPr/>
        </p:nvSpPr>
        <p:spPr bwMode="auto">
          <a:xfrm>
            <a:off x="9188679" y="3244275"/>
            <a:ext cx="674687" cy="1538287"/>
          </a:xfrm>
          <a:prstGeom prst="rect">
            <a:avLst/>
          </a:prstGeom>
          <a:solidFill>
            <a:srgbClr val="FFFF00"/>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40" name="AutoShape 30"/>
          <p:cNvSpPr>
            <a:spLocks noChangeArrowheads="1"/>
          </p:cNvSpPr>
          <p:nvPr/>
        </p:nvSpPr>
        <p:spPr bwMode="auto">
          <a:xfrm>
            <a:off x="9303307" y="2691031"/>
            <a:ext cx="476250" cy="476250"/>
          </a:xfrm>
          <a:prstGeom prst="downArrow">
            <a:avLst>
              <a:gd name="adj1" fmla="val 50000"/>
              <a:gd name="adj2" fmla="val 25000"/>
            </a:avLst>
          </a:prstGeom>
          <a:solidFill>
            <a:schemeClr val="accent2">
              <a:alpha val="50195"/>
            </a:schemeClr>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41" name="AutoShape 39"/>
          <p:cNvSpPr>
            <a:spLocks noChangeArrowheads="1"/>
          </p:cNvSpPr>
          <p:nvPr/>
        </p:nvSpPr>
        <p:spPr bwMode="auto">
          <a:xfrm>
            <a:off x="10155425" y="2084207"/>
            <a:ext cx="476250" cy="584200"/>
          </a:xfrm>
          <a:prstGeom prst="downArrow">
            <a:avLst>
              <a:gd name="adj1" fmla="val 50000"/>
              <a:gd name="adj2" fmla="val 30667"/>
            </a:avLst>
          </a:prstGeom>
          <a:solidFill>
            <a:schemeClr val="accent2">
              <a:alpha val="50195"/>
            </a:schemeClr>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42" name="Rectangle 41"/>
          <p:cNvSpPr/>
          <p:nvPr/>
        </p:nvSpPr>
        <p:spPr>
          <a:xfrm>
            <a:off x="10678319" y="2288502"/>
            <a:ext cx="1334814" cy="1292662"/>
          </a:xfrm>
          <a:prstGeom prst="rect">
            <a:avLst/>
          </a:prstGeom>
        </p:spPr>
        <p:txBody>
          <a:bodyPr wrap="square">
            <a:spAutoFit/>
          </a:bodyPr>
          <a:lstStyle/>
          <a:p>
            <a:pPr algn="ctr">
              <a:buFontTx/>
              <a:buNone/>
            </a:pPr>
            <a:r>
              <a:rPr lang="en-US" altLang="en-US" sz="1400" dirty="0">
                <a:solidFill>
                  <a:srgbClr val="000000"/>
                </a:solidFill>
                <a:latin typeface="Arial Narrow" panose="020B0606020202030204" pitchFamily="34" charset="0"/>
              </a:rPr>
              <a:t>Average </a:t>
            </a:r>
          </a:p>
          <a:p>
            <a:pPr algn="ctr">
              <a:buFontTx/>
              <a:buNone/>
            </a:pPr>
            <a:r>
              <a:rPr lang="en-US" altLang="en-US" sz="1400" dirty="0">
                <a:solidFill>
                  <a:srgbClr val="000000"/>
                </a:solidFill>
                <a:latin typeface="Arial Narrow" panose="020B0606020202030204" pitchFamily="34" charset="0"/>
              </a:rPr>
              <a:t>Ultimate </a:t>
            </a:r>
          </a:p>
          <a:p>
            <a:pPr algn="ctr">
              <a:buFontTx/>
              <a:buNone/>
            </a:pPr>
            <a:r>
              <a:rPr lang="en-US" altLang="en-US" sz="1400" dirty="0">
                <a:solidFill>
                  <a:srgbClr val="000000"/>
                </a:solidFill>
                <a:latin typeface="Arial Narrow" panose="020B0606020202030204" pitchFamily="34" charset="0"/>
              </a:rPr>
              <a:t>Load</a:t>
            </a:r>
          </a:p>
          <a:p>
            <a:pPr algn="ctr">
              <a:buFontTx/>
              <a:buNone/>
            </a:pPr>
            <a:endParaRPr lang="en-US" altLang="en-US" sz="1200" dirty="0">
              <a:solidFill>
                <a:srgbClr val="000000"/>
              </a:solidFill>
              <a:latin typeface="Arial Narrow" panose="020B0606020202030204" pitchFamily="34" charset="0"/>
            </a:endParaRPr>
          </a:p>
          <a:p>
            <a:pPr algn="ctr">
              <a:buFontTx/>
              <a:buNone/>
            </a:pPr>
            <a:r>
              <a:rPr lang="en-US" altLang="en-US" sz="1200" dirty="0">
                <a:solidFill>
                  <a:srgbClr val="000000"/>
                </a:solidFill>
                <a:latin typeface="Arial Narrow" panose="020B0606020202030204" pitchFamily="34" charset="0"/>
              </a:rPr>
              <a:t>(from</a:t>
            </a:r>
          </a:p>
          <a:p>
            <a:pPr algn="ctr">
              <a:buFontTx/>
              <a:buNone/>
            </a:pPr>
            <a:r>
              <a:rPr lang="en-US" altLang="en-US" sz="1200" dirty="0">
                <a:solidFill>
                  <a:srgbClr val="000000"/>
                </a:solidFill>
                <a:latin typeface="Arial Narrow" panose="020B0606020202030204" pitchFamily="34" charset="0"/>
              </a:rPr>
              <a:t>Testing)</a:t>
            </a:r>
          </a:p>
        </p:txBody>
      </p:sp>
      <p:sp>
        <p:nvSpPr>
          <p:cNvPr id="43" name="Rectangle 42"/>
          <p:cNvSpPr/>
          <p:nvPr/>
        </p:nvSpPr>
        <p:spPr>
          <a:xfrm>
            <a:off x="9062653" y="3386041"/>
            <a:ext cx="969498" cy="523220"/>
          </a:xfrm>
          <a:prstGeom prst="rect">
            <a:avLst/>
          </a:prstGeom>
        </p:spPr>
        <p:txBody>
          <a:bodyPr wrap="square">
            <a:spAutoFit/>
          </a:bodyPr>
          <a:lstStyle/>
          <a:p>
            <a:pPr algn="ctr">
              <a:buFontTx/>
              <a:buNone/>
            </a:pPr>
            <a:r>
              <a:rPr lang="en-US" altLang="en-US" sz="1400" dirty="0" smtClean="0">
                <a:solidFill>
                  <a:srgbClr val="000000"/>
                </a:solidFill>
                <a:latin typeface="Arial Narrow" panose="020B0606020202030204" pitchFamily="34" charset="0"/>
              </a:rPr>
              <a:t>Design </a:t>
            </a:r>
          </a:p>
          <a:p>
            <a:pPr algn="ctr">
              <a:buFontTx/>
              <a:buNone/>
            </a:pPr>
            <a:r>
              <a:rPr lang="en-US" altLang="en-US" sz="1400" dirty="0" smtClean="0">
                <a:solidFill>
                  <a:srgbClr val="000000"/>
                </a:solidFill>
                <a:latin typeface="Arial Narrow" panose="020B0606020202030204" pitchFamily="34" charset="0"/>
              </a:rPr>
              <a:t>Strength</a:t>
            </a:r>
            <a:endParaRPr lang="en-US" altLang="en-US" sz="1200" dirty="0">
              <a:solidFill>
                <a:srgbClr val="000000"/>
              </a:solidFill>
              <a:latin typeface="Arial Narrow" panose="020B0606020202030204" pitchFamily="34" charset="0"/>
            </a:endParaRPr>
          </a:p>
        </p:txBody>
      </p:sp>
      <p:sp>
        <p:nvSpPr>
          <p:cNvPr id="44" name="Text Box 43"/>
          <p:cNvSpPr txBox="1">
            <a:spLocks noChangeArrowheads="1"/>
          </p:cNvSpPr>
          <p:nvPr/>
        </p:nvSpPr>
        <p:spPr bwMode="auto">
          <a:xfrm>
            <a:off x="7363197" y="3423445"/>
            <a:ext cx="100067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algn="ctr">
              <a:spcBef>
                <a:spcPts val="0"/>
              </a:spcBef>
              <a:buFontTx/>
              <a:buNone/>
            </a:pPr>
            <a:r>
              <a:rPr lang="en-US" altLang="en-US" sz="1400" dirty="0">
                <a:solidFill>
                  <a:srgbClr val="000000"/>
                </a:solidFill>
                <a:latin typeface="Arial Narrow" panose="020B0606020202030204" pitchFamily="34" charset="0"/>
              </a:rPr>
              <a:t>Factored</a:t>
            </a:r>
          </a:p>
          <a:p>
            <a:pPr algn="ctr">
              <a:spcBef>
                <a:spcPts val="0"/>
              </a:spcBef>
              <a:buFontTx/>
              <a:buNone/>
            </a:pPr>
            <a:r>
              <a:rPr lang="en-US" altLang="en-US" sz="1400" dirty="0">
                <a:solidFill>
                  <a:srgbClr val="000000"/>
                </a:solidFill>
                <a:latin typeface="Arial Narrow" panose="020B0606020202030204" pitchFamily="34" charset="0"/>
              </a:rPr>
              <a:t>Design</a:t>
            </a:r>
          </a:p>
          <a:p>
            <a:pPr algn="ctr">
              <a:spcBef>
                <a:spcPts val="0"/>
              </a:spcBef>
              <a:buFontTx/>
              <a:buNone/>
            </a:pPr>
            <a:r>
              <a:rPr lang="en-US" altLang="en-US" sz="1400" dirty="0">
                <a:solidFill>
                  <a:srgbClr val="000000"/>
                </a:solidFill>
                <a:latin typeface="Arial Narrow" panose="020B0606020202030204" pitchFamily="34" charset="0"/>
              </a:rPr>
              <a:t>Load</a:t>
            </a:r>
          </a:p>
        </p:txBody>
      </p:sp>
      <p:sp>
        <p:nvSpPr>
          <p:cNvPr id="45" name="Rectangle 23"/>
          <p:cNvSpPr>
            <a:spLocks noChangeArrowheads="1"/>
          </p:cNvSpPr>
          <p:nvPr/>
        </p:nvSpPr>
        <p:spPr bwMode="auto">
          <a:xfrm>
            <a:off x="4233236" y="2131890"/>
            <a:ext cx="733372" cy="2598737"/>
          </a:xfrm>
          <a:prstGeom prst="rect">
            <a:avLst/>
          </a:prstGeom>
          <a:solidFill>
            <a:schemeClr val="bg2"/>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46" name="Rectangle 45"/>
          <p:cNvSpPr/>
          <p:nvPr/>
        </p:nvSpPr>
        <p:spPr>
          <a:xfrm>
            <a:off x="3932515" y="2236567"/>
            <a:ext cx="1334814" cy="738664"/>
          </a:xfrm>
          <a:prstGeom prst="rect">
            <a:avLst/>
          </a:prstGeom>
        </p:spPr>
        <p:txBody>
          <a:bodyPr wrap="square">
            <a:spAutoFit/>
          </a:bodyPr>
          <a:lstStyle/>
          <a:p>
            <a:pPr algn="ctr">
              <a:buFontTx/>
              <a:buNone/>
            </a:pPr>
            <a:r>
              <a:rPr lang="en-US" altLang="en-US" sz="1400" dirty="0">
                <a:solidFill>
                  <a:srgbClr val="000000"/>
                </a:solidFill>
                <a:latin typeface="Arial Narrow" panose="020B0606020202030204" pitchFamily="34" charset="0"/>
              </a:rPr>
              <a:t>Average </a:t>
            </a:r>
          </a:p>
          <a:p>
            <a:pPr algn="ctr">
              <a:buFontTx/>
              <a:buNone/>
            </a:pPr>
            <a:r>
              <a:rPr lang="en-US" altLang="en-US" sz="1400" dirty="0">
                <a:solidFill>
                  <a:srgbClr val="000000"/>
                </a:solidFill>
                <a:latin typeface="Arial Narrow" panose="020B0606020202030204" pitchFamily="34" charset="0"/>
              </a:rPr>
              <a:t>Ultimate </a:t>
            </a:r>
          </a:p>
          <a:p>
            <a:pPr algn="ctr">
              <a:buFontTx/>
              <a:buNone/>
            </a:pPr>
            <a:r>
              <a:rPr lang="en-US" altLang="en-US" sz="1400" dirty="0" smtClean="0">
                <a:solidFill>
                  <a:srgbClr val="000000"/>
                </a:solidFill>
                <a:latin typeface="Arial Narrow" panose="020B0606020202030204" pitchFamily="34" charset="0"/>
              </a:rPr>
              <a:t>Load</a:t>
            </a:r>
            <a:endParaRPr lang="en-US" altLang="en-US" sz="1400" dirty="0">
              <a:solidFill>
                <a:srgbClr val="000000"/>
              </a:solidFill>
              <a:latin typeface="Arial Narrow" panose="020B0606020202030204" pitchFamily="34" charset="0"/>
            </a:endParaRPr>
          </a:p>
        </p:txBody>
      </p:sp>
      <p:sp>
        <p:nvSpPr>
          <p:cNvPr id="48" name="Text Box 12"/>
          <p:cNvSpPr txBox="1">
            <a:spLocks noChangeArrowheads="1"/>
          </p:cNvSpPr>
          <p:nvPr/>
        </p:nvSpPr>
        <p:spPr bwMode="auto">
          <a:xfrm>
            <a:off x="1328767" y="3953976"/>
            <a:ext cx="8001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algn="ctr">
              <a:spcBef>
                <a:spcPts val="0"/>
              </a:spcBef>
              <a:buFontTx/>
              <a:buNone/>
            </a:pPr>
            <a:r>
              <a:rPr lang="en-US" altLang="en-US" sz="1400" dirty="0">
                <a:solidFill>
                  <a:srgbClr val="000000"/>
                </a:solidFill>
                <a:latin typeface="Arial Narrow" panose="020B0606020202030204" pitchFamily="34" charset="0"/>
              </a:rPr>
              <a:t>Service</a:t>
            </a:r>
          </a:p>
          <a:p>
            <a:pPr algn="ctr">
              <a:spcBef>
                <a:spcPts val="0"/>
              </a:spcBef>
              <a:buFontTx/>
              <a:buNone/>
            </a:pPr>
            <a:r>
              <a:rPr lang="en-US" altLang="en-US" sz="1400" dirty="0">
                <a:solidFill>
                  <a:srgbClr val="000000"/>
                </a:solidFill>
                <a:latin typeface="Arial Narrow" panose="020B0606020202030204" pitchFamily="34" charset="0"/>
              </a:rPr>
              <a:t>Loads (D+L+…)</a:t>
            </a:r>
          </a:p>
        </p:txBody>
      </p:sp>
      <p:sp>
        <p:nvSpPr>
          <p:cNvPr id="50" name="AutoShape 14"/>
          <p:cNvSpPr>
            <a:spLocks noChangeArrowheads="1"/>
          </p:cNvSpPr>
          <p:nvPr/>
        </p:nvSpPr>
        <p:spPr bwMode="auto">
          <a:xfrm rot="10800000">
            <a:off x="6505816" y="2439580"/>
            <a:ext cx="768866" cy="807335"/>
          </a:xfrm>
          <a:prstGeom prst="downArrow">
            <a:avLst>
              <a:gd name="adj1" fmla="val 50000"/>
              <a:gd name="adj2" fmla="val 52848"/>
            </a:avLst>
          </a:prstGeom>
          <a:solidFill>
            <a:schemeClr val="accent2"/>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Tree>
    <p:custDataLst>
      <p:tags r:id="rId1"/>
    </p:custDataLst>
    <p:extLst>
      <p:ext uri="{BB962C8B-B14F-4D97-AF65-F5344CB8AC3E}">
        <p14:creationId xmlns:p14="http://schemas.microsoft.com/office/powerpoint/2010/main" val="36166994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par>
                                <p:cTn id="44" presetID="10" presetClass="entr" presetSubtype="0"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500"/>
                                        <p:tgtEl>
                                          <p:spTgt spid="3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500"/>
                                        <p:tgtEl>
                                          <p:spTgt spid="40"/>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500"/>
                                        <p:tgtEl>
                                          <p:spTgt spid="4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2"/>
                                        </p:tgtEl>
                                        <p:attrNameLst>
                                          <p:attrName>style.visibility</p:attrName>
                                        </p:attrNameLst>
                                      </p:cBhvr>
                                      <p:to>
                                        <p:strVal val="visible"/>
                                      </p:to>
                                    </p:set>
                                    <p:animEffect transition="in" filter="fade">
                                      <p:cBhvr>
                                        <p:cTn id="94" dur="500"/>
                                        <p:tgtEl>
                                          <p:spTgt spid="42"/>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500"/>
                                        <p:tgtEl>
                                          <p:spTgt spid="4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500"/>
                                        <p:tgtEl>
                                          <p:spTgt spid="4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45"/>
                                        </p:tgtEl>
                                        <p:attrNameLst>
                                          <p:attrName>style.visibility</p:attrName>
                                        </p:attrNameLst>
                                      </p:cBhvr>
                                      <p:to>
                                        <p:strVal val="visible"/>
                                      </p:to>
                                    </p:set>
                                    <p:animEffect transition="in" filter="fade">
                                      <p:cBhvr>
                                        <p:cTn id="103" dur="500"/>
                                        <p:tgtEl>
                                          <p:spTgt spid="45"/>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transition="in" filter="fade">
                                      <p:cBhvr>
                                        <p:cTn id="106" dur="500"/>
                                        <p:tgtEl>
                                          <p:spTgt spid="46"/>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fade">
                                      <p:cBhvr>
                                        <p:cTn id="109" dur="500"/>
                                        <p:tgtEl>
                                          <p:spTgt spid="48"/>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0"/>
                                        </p:tgtEl>
                                        <p:attrNameLst>
                                          <p:attrName>style.visibility</p:attrName>
                                        </p:attrNameLst>
                                      </p:cBhvr>
                                      <p:to>
                                        <p:strVal val="visible"/>
                                      </p:to>
                                    </p:set>
                                    <p:animEffect transition="in" filter="fade">
                                      <p:cBhvr>
                                        <p:cTn id="11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7" grpId="0" animBg="1"/>
      <p:bldP spid="17" grpId="0" animBg="1"/>
      <p:bldP spid="15" grpId="0" animBg="1"/>
      <p:bldP spid="4" grpId="0"/>
      <p:bldP spid="5" grpId="0"/>
      <p:bldP spid="7" grpId="0"/>
      <p:bldP spid="8" grpId="0"/>
      <p:bldP spid="18" grpId="0"/>
      <p:bldP spid="19" grpId="0"/>
      <p:bldP spid="23" grpId="0"/>
      <p:bldP spid="25" grpId="0" animBg="1"/>
      <p:bldP spid="26" grpId="0"/>
      <p:bldP spid="28" grpId="0" animBg="1"/>
      <p:bldP spid="31" grpId="0" animBg="1"/>
      <p:bldP spid="32" grpId="0"/>
      <p:bldP spid="33" grpId="0"/>
      <p:bldP spid="34" grpId="0"/>
      <p:bldP spid="35" grpId="0" animBg="1"/>
      <p:bldP spid="36" grpId="0"/>
      <p:bldP spid="37" grpId="0"/>
      <p:bldP spid="38" grpId="0" animBg="1"/>
      <p:bldP spid="39" grpId="0" animBg="1"/>
      <p:bldP spid="40" grpId="0" animBg="1"/>
      <p:bldP spid="41" grpId="0" animBg="1"/>
      <p:bldP spid="42" grpId="0"/>
      <p:bldP spid="43" grpId="0"/>
      <p:bldP spid="44" grpId="0"/>
      <p:bldP spid="45" grpId="0" animBg="1"/>
      <p:bldP spid="46" grpId="0"/>
      <p:bldP spid="48" grpId="0"/>
      <p:bldP spid="5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 y="1146979"/>
            <a:ext cx="10860947" cy="1124011"/>
          </a:xfrm>
        </p:spPr>
        <p:txBody>
          <a:bodyPr>
            <a:normAutofit/>
          </a:bodyPr>
          <a:lstStyle/>
          <a:p>
            <a:r>
              <a:rPr lang="en-US" sz="3600" b="1" dirty="0" smtClean="0">
                <a:solidFill>
                  <a:srgbClr val="F47129"/>
                </a:solidFill>
              </a:rPr>
              <a:t>Cracking the Concrete Anchor Codes</a:t>
            </a:r>
            <a:endParaRPr lang="en-US" sz="3600" b="1" dirty="0">
              <a:solidFill>
                <a:srgbClr val="F47129"/>
              </a:solidFill>
            </a:endParaRPr>
          </a:p>
        </p:txBody>
      </p:sp>
      <p:sp>
        <p:nvSpPr>
          <p:cNvPr id="3" name="Rectangle 4"/>
          <p:cNvSpPr>
            <a:spLocks noChangeArrowheads="1"/>
          </p:cNvSpPr>
          <p:nvPr/>
        </p:nvSpPr>
        <p:spPr bwMode="auto">
          <a:xfrm>
            <a:off x="150124" y="6367108"/>
            <a:ext cx="25641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4450"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algn="ctr" eaLnBrk="1" hangingPunct="1">
              <a:spcBef>
                <a:spcPct val="0"/>
              </a:spcBef>
              <a:buFontTx/>
              <a:buNone/>
            </a:pPr>
            <a:r>
              <a:rPr lang="en-US" altLang="en-US" sz="1600" dirty="0"/>
              <a:t>AIA Provider: </a:t>
            </a:r>
            <a:r>
              <a:rPr lang="en-US" altLang="en-US" sz="1600" dirty="0" smtClean="0"/>
              <a:t>50119826</a:t>
            </a:r>
            <a:endParaRPr lang="en-US" altLang="en-US" sz="1600" dirty="0"/>
          </a:p>
        </p:txBody>
      </p:sp>
      <p:sp>
        <p:nvSpPr>
          <p:cNvPr id="4" name="TextBox 3"/>
          <p:cNvSpPr txBox="1"/>
          <p:nvPr/>
        </p:nvSpPr>
        <p:spPr>
          <a:xfrm>
            <a:off x="332511" y="2030685"/>
            <a:ext cx="11115304" cy="461665"/>
          </a:xfrm>
          <a:prstGeom prst="rect">
            <a:avLst/>
          </a:prstGeom>
          <a:noFill/>
        </p:spPr>
        <p:txBody>
          <a:bodyPr wrap="square" rtlCol="0">
            <a:spAutoFit/>
          </a:bodyPr>
          <a:lstStyle/>
          <a:p>
            <a:r>
              <a:rPr lang="en-US" sz="2400" dirty="0" smtClean="0">
                <a:solidFill>
                  <a:schemeClr val="bg1">
                    <a:lumMod val="60000"/>
                    <a:lumOff val="40000"/>
                  </a:schemeClr>
                </a:solidFill>
                <a:latin typeface="Arial" panose="020B0604020202020204" pitchFamily="34" charset="0"/>
                <a:cs typeface="Arial" panose="020B0604020202020204" pitchFamily="34" charset="0"/>
              </a:rPr>
              <a:t>The Latest Industry Standards for the Design of Post-installed Anchor Products</a:t>
            </a:r>
            <a:endParaRPr lang="en-US" sz="2400" dirty="0">
              <a:solidFill>
                <a:schemeClr val="bg1">
                  <a:lumMod val="60000"/>
                  <a:lumOff val="40000"/>
                </a:schemeClr>
              </a:solidFill>
              <a:latin typeface="Arial" panose="020B0604020202020204" pitchFamily="34" charset="0"/>
              <a:cs typeface="Arial" panose="020B0604020202020204" pitchFamily="34" charset="0"/>
            </a:endParaRPr>
          </a:p>
        </p:txBody>
      </p:sp>
      <p:sp>
        <p:nvSpPr>
          <p:cNvPr id="6" name="Rectangle 5"/>
          <p:cNvSpPr/>
          <p:nvPr/>
        </p:nvSpPr>
        <p:spPr>
          <a:xfrm>
            <a:off x="2591439" y="6367108"/>
            <a:ext cx="3545906" cy="338554"/>
          </a:xfrm>
          <a:prstGeom prst="rect">
            <a:avLst/>
          </a:prstGeom>
        </p:spPr>
        <p:txBody>
          <a:bodyPr wrap="none">
            <a:spAutoFit/>
          </a:bodyPr>
          <a:lstStyle/>
          <a:p>
            <a:pPr algn="ctr">
              <a:spcBef>
                <a:spcPct val="0"/>
              </a:spcBef>
            </a:pPr>
            <a:r>
              <a:rPr lang="en-US" altLang="en-US" sz="1600" dirty="0">
                <a:latin typeface="Arial" panose="020B0604020202020204" pitchFamily="34" charset="0"/>
                <a:cs typeface="Arial" panose="020B0604020202020204" pitchFamily="34" charset="0"/>
              </a:rPr>
              <a:t>AIA Course Number: AIA-CCAC2014</a:t>
            </a:r>
          </a:p>
        </p:txBody>
      </p:sp>
      <p:sp>
        <p:nvSpPr>
          <p:cNvPr id="7" name="Rectangle 6"/>
          <p:cNvSpPr/>
          <p:nvPr/>
        </p:nvSpPr>
        <p:spPr>
          <a:xfrm>
            <a:off x="9811614" y="6367108"/>
            <a:ext cx="1906164" cy="338554"/>
          </a:xfrm>
          <a:prstGeom prst="rect">
            <a:avLst/>
          </a:prstGeom>
        </p:spPr>
        <p:txBody>
          <a:bodyPr wrap="none">
            <a:spAutoFit/>
          </a:bodyPr>
          <a:lstStyle/>
          <a:p>
            <a:pPr algn="ctr">
              <a:spcBef>
                <a:spcPct val="0"/>
              </a:spcBef>
            </a:pPr>
            <a:r>
              <a:rPr lang="en-US" altLang="en-US" sz="1600" dirty="0" smtClean="0">
                <a:latin typeface="Arial" panose="020B0604020202020204" pitchFamily="34" charset="0"/>
                <a:cs typeface="Arial" panose="020B0604020202020204" pitchFamily="34" charset="0"/>
              </a:rPr>
              <a:t>www.strongtie.com</a:t>
            </a:r>
            <a:endParaRPr lang="en-US" altLang="en-US" sz="1600" dirty="0">
              <a:latin typeface="Arial" panose="020B0604020202020204" pitchFamily="34" charset="0"/>
              <a:cs typeface="Arial" panose="020B0604020202020204" pitchFamily="34" charset="0"/>
            </a:endParaRPr>
          </a:p>
        </p:txBody>
      </p:sp>
      <p:cxnSp>
        <p:nvCxnSpPr>
          <p:cNvPr id="10" name="Straight Connector 9"/>
          <p:cNvCxnSpPr/>
          <p:nvPr/>
        </p:nvCxnSpPr>
        <p:spPr>
          <a:xfrm>
            <a:off x="2591439" y="6367108"/>
            <a:ext cx="0" cy="338554"/>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389190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58086"/>
          <a:stretch/>
        </p:blipFill>
        <p:spPr bwMode="auto">
          <a:xfrm>
            <a:off x="6561082" y="4022353"/>
            <a:ext cx="4966309" cy="177014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pic>
      <p:sp>
        <p:nvSpPr>
          <p:cNvPr id="30727" name="Content Placeholder 4"/>
          <p:cNvSpPr txBox="1">
            <a:spLocks/>
          </p:cNvSpPr>
          <p:nvPr/>
        </p:nvSpPr>
        <p:spPr bwMode="auto">
          <a:xfrm>
            <a:off x="1561231" y="1594240"/>
            <a:ext cx="6232484" cy="152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690563" indent="-290513" eaLnBrk="0" hangingPunct="0">
              <a:spcBef>
                <a:spcPct val="20000"/>
              </a:spcBef>
              <a:buFont typeface="Arial" pitchFamily="34" charset="0"/>
              <a:buChar char="–"/>
              <a:defRPr>
                <a:solidFill>
                  <a:schemeClr val="tx1"/>
                </a:solidFill>
                <a:latin typeface="Arial" pitchFamily="34" charset="0"/>
                <a:cs typeface="Arial" pitchFamily="34" charset="0"/>
              </a:defRPr>
            </a:lvl2pPr>
            <a:lvl3pPr marL="1031875" indent="-231775"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489075" indent="-231775"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ts val="600"/>
              </a:spcBef>
              <a:buFont typeface="Arial" pitchFamily="34" charset="0"/>
              <a:buNone/>
            </a:pPr>
            <a:r>
              <a:rPr lang="en-US" altLang="en-US" sz="2400" b="1" dirty="0" smtClean="0">
                <a:solidFill>
                  <a:schemeClr val="tx1">
                    <a:lumMod val="75000"/>
                    <a:lumOff val="25000"/>
                  </a:schemeClr>
                </a:solidFill>
              </a:rPr>
              <a:t>Scope </a:t>
            </a:r>
            <a:r>
              <a:rPr lang="en-US" altLang="en-US" sz="2400" b="1" dirty="0">
                <a:solidFill>
                  <a:schemeClr val="tx1">
                    <a:lumMod val="75000"/>
                    <a:lumOff val="25000"/>
                  </a:schemeClr>
                </a:solidFill>
              </a:rPr>
              <a:t>of Appendix </a:t>
            </a:r>
            <a:r>
              <a:rPr lang="en-US" altLang="en-US" sz="2400" b="1" dirty="0" smtClean="0">
                <a:solidFill>
                  <a:schemeClr val="tx1">
                    <a:lumMod val="75000"/>
                    <a:lumOff val="25000"/>
                  </a:schemeClr>
                </a:solidFill>
              </a:rPr>
              <a:t>D: Applications</a:t>
            </a:r>
            <a:endParaRPr lang="en-US" altLang="en-US" sz="2400" b="1" dirty="0">
              <a:solidFill>
                <a:schemeClr val="tx1">
                  <a:lumMod val="75000"/>
                  <a:lumOff val="25000"/>
                </a:schemeClr>
              </a:solidFill>
            </a:endParaRPr>
          </a:p>
          <a:p>
            <a:pPr marL="342900" indent="-342900" eaLnBrk="1" hangingPunct="1">
              <a:spcBef>
                <a:spcPts val="600"/>
              </a:spcBef>
              <a:buClr>
                <a:schemeClr val="accent1"/>
              </a:buClr>
              <a:buFont typeface="Wingdings" panose="05000000000000000000" pitchFamily="2" charset="2"/>
              <a:buChar char="ü"/>
            </a:pPr>
            <a:r>
              <a:rPr lang="en-US" altLang="en-US" dirty="0">
                <a:solidFill>
                  <a:schemeClr val="tx1">
                    <a:lumMod val="75000"/>
                    <a:lumOff val="25000"/>
                  </a:schemeClr>
                </a:solidFill>
              </a:rPr>
              <a:t>Connections between structural elements</a:t>
            </a:r>
          </a:p>
          <a:p>
            <a:pPr marL="342900" indent="-342900" eaLnBrk="1" hangingPunct="1">
              <a:spcBef>
                <a:spcPts val="600"/>
              </a:spcBef>
              <a:buClr>
                <a:schemeClr val="accent1"/>
              </a:buClr>
              <a:buFont typeface="Wingdings" panose="05000000000000000000" pitchFamily="2" charset="2"/>
              <a:buChar char="ü"/>
            </a:pPr>
            <a:r>
              <a:rPr lang="en-US" altLang="en-US" dirty="0">
                <a:solidFill>
                  <a:schemeClr val="tx1">
                    <a:lumMod val="75000"/>
                    <a:lumOff val="25000"/>
                  </a:schemeClr>
                </a:solidFill>
              </a:rPr>
              <a:t>Safety-related attachments to </a:t>
            </a:r>
            <a:r>
              <a:rPr lang="en-US" altLang="en-US" dirty="0" smtClean="0">
                <a:solidFill>
                  <a:schemeClr val="tx1">
                    <a:lumMod val="75000"/>
                    <a:lumOff val="25000"/>
                  </a:schemeClr>
                </a:solidFill>
              </a:rPr>
              <a:t>concrete</a:t>
            </a:r>
            <a:endParaRPr lang="en-US" altLang="en-US" dirty="0">
              <a:solidFill>
                <a:schemeClr val="tx1">
                  <a:lumMod val="75000"/>
                  <a:lumOff val="25000"/>
                </a:schemeClr>
              </a:solidFill>
            </a:endParaRPr>
          </a:p>
        </p:txBody>
      </p:sp>
      <p:sp>
        <p:nvSpPr>
          <p:cNvPr id="2" name="Title 1"/>
          <p:cNvSpPr>
            <a:spLocks noGrp="1"/>
          </p:cNvSpPr>
          <p:nvPr>
            <p:ph type="title"/>
          </p:nvPr>
        </p:nvSpPr>
        <p:spPr/>
        <p:txBody>
          <a:bodyPr>
            <a:normAutofit fontScale="90000"/>
          </a:bodyPr>
          <a:lstStyle/>
          <a:p>
            <a:r>
              <a:rPr lang="en-US" dirty="0" smtClean="0"/>
              <a:t>What does the Referenced Standard (ACI 318 Appendix D) say?</a:t>
            </a:r>
            <a:endParaRPr lang="en-US" dirty="0"/>
          </a:p>
        </p:txBody>
      </p:sp>
      <p:pic>
        <p:nvPicPr>
          <p:cNvPr id="25" name="Picture 2" descr="C:\Users\ccoughlin\Desktop\CCAC WIP\Images\412W4uboFaL._SX384_BO1,204,203,200_.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1083" y="1452346"/>
            <a:ext cx="1181466" cy="152733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6" name="Rectangle 25"/>
          <p:cNvSpPr/>
          <p:nvPr/>
        </p:nvSpPr>
        <p:spPr>
          <a:xfrm>
            <a:off x="-241" y="3358820"/>
            <a:ext cx="12191999" cy="45064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bwMode="auto">
          <a:xfrm>
            <a:off x="1635278" y="3445643"/>
            <a:ext cx="2784609" cy="276999"/>
          </a:xfrm>
          <a:prstGeom prst="rect">
            <a:avLst/>
          </a:prstGeom>
          <a:noFill/>
          <a:ln>
            <a:noFill/>
          </a:ln>
          <a:effectLst>
            <a:softEdge rad="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b="1" dirty="0" smtClean="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rPr>
              <a:t>Cast-in-Place Anchors</a:t>
            </a:r>
            <a:endParaRPr kumimoji="1" lang="en-US" b="1" dirty="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endParaRPr>
          </a:p>
        </p:txBody>
      </p:sp>
      <p:sp>
        <p:nvSpPr>
          <p:cNvPr id="28" name="TextBox 27"/>
          <p:cNvSpPr txBox="1"/>
          <p:nvPr/>
        </p:nvSpPr>
        <p:spPr bwMode="auto">
          <a:xfrm>
            <a:off x="7616442" y="3487483"/>
            <a:ext cx="2855590" cy="276999"/>
          </a:xfrm>
          <a:prstGeom prst="rect">
            <a:avLst/>
          </a:prstGeom>
          <a:noFill/>
          <a:ln>
            <a:noFill/>
          </a:ln>
          <a:effectLst>
            <a:softEdge rad="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b="1" dirty="0" smtClean="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rPr>
              <a:t>Post-Installed Anchors</a:t>
            </a:r>
            <a:endParaRPr kumimoji="1" lang="en-US" b="1" dirty="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endParaRPr>
          </a:p>
        </p:txBody>
      </p:sp>
      <p:cxnSp>
        <p:nvCxnSpPr>
          <p:cNvPr id="29" name="Straight Connector 28"/>
          <p:cNvCxnSpPr/>
          <p:nvPr/>
        </p:nvCxnSpPr>
        <p:spPr>
          <a:xfrm>
            <a:off x="15555" y="3362874"/>
            <a:ext cx="1219200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5557" y="3809466"/>
            <a:ext cx="1219200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095758" y="3366598"/>
            <a:ext cx="0" cy="34914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906" b="56747"/>
          <a:stretch/>
        </p:blipFill>
        <p:spPr bwMode="auto">
          <a:xfrm>
            <a:off x="889729" y="4022353"/>
            <a:ext cx="4275694" cy="182666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pic>
      <p:sp>
        <p:nvSpPr>
          <p:cNvPr id="7" name="TextBox 6"/>
          <p:cNvSpPr txBox="1"/>
          <p:nvPr/>
        </p:nvSpPr>
        <p:spPr>
          <a:xfrm>
            <a:off x="6111557" y="6158752"/>
            <a:ext cx="5943694" cy="646331"/>
          </a:xfrm>
          <a:prstGeom prst="rect">
            <a:avLst/>
          </a:prstGeom>
          <a:noFill/>
        </p:spPr>
        <p:txBody>
          <a:bodyPr wrap="square" rtlCol="0">
            <a:spAutoFit/>
          </a:bodyPr>
          <a:lstStyle/>
          <a:p>
            <a:r>
              <a:rPr lang="en-US" dirty="0" smtClean="0">
                <a:solidFill>
                  <a:schemeClr val="bg2">
                    <a:lumMod val="50000"/>
                  </a:schemeClr>
                </a:solidFill>
                <a:latin typeface="Arial" panose="020B0604020202020204" pitchFamily="34" charset="0"/>
                <a:cs typeface="Arial" panose="020B0604020202020204" pitchFamily="34" charset="0"/>
              </a:rPr>
              <a:t>This includes expansion, undercut anchors, and (as of 2011) adhesive anchors.</a:t>
            </a:r>
            <a:endParaRPr lang="en-US" dirty="0">
              <a:solidFill>
                <a:schemeClr val="bg2">
                  <a:lumMod val="50000"/>
                </a:schemeClr>
              </a:solidFill>
              <a:latin typeface="Arial" panose="020B0604020202020204" pitchFamily="34" charset="0"/>
              <a:cs typeface="Arial" panose="020B0604020202020204" pitchFamily="34" charset="0"/>
            </a:endParaRPr>
          </a:p>
        </p:txBody>
      </p:sp>
      <p:sp>
        <p:nvSpPr>
          <p:cNvPr id="48" name="Rectangle 47"/>
          <p:cNvSpPr/>
          <p:nvPr/>
        </p:nvSpPr>
        <p:spPr>
          <a:xfrm>
            <a:off x="6166582" y="5820198"/>
            <a:ext cx="788999" cy="338554"/>
          </a:xfrm>
          <a:prstGeom prst="rect">
            <a:avLst/>
          </a:prstGeom>
        </p:spPr>
        <p:txBody>
          <a:bodyPr wrap="none">
            <a:spAutoFit/>
          </a:bodyPr>
          <a:lstStyle/>
          <a:p>
            <a:pPr marL="1023938" lvl="2" indent="-1023938" fontAlgn="auto">
              <a:spcBef>
                <a:spcPts val="9600"/>
              </a:spcBef>
              <a:spcAft>
                <a:spcPts val="600"/>
              </a:spcAft>
              <a:buFont typeface="Arial" panose="020B0604020202020204" pitchFamily="34" charset="0"/>
              <a:buNone/>
              <a:tabLst>
                <a:tab pos="1146175" algn="l"/>
              </a:tabLst>
            </a:pPr>
            <a:r>
              <a:rPr lang="en-US" sz="1600" dirty="0" smtClean="0">
                <a:solidFill>
                  <a:schemeClr val="accent1"/>
                </a:solidFill>
                <a:latin typeface="Arial Black" panose="020B0A04020102020204" pitchFamily="34" charset="0"/>
              </a:rPr>
              <a:t>Note:</a:t>
            </a:r>
            <a:endParaRPr lang="en-US" sz="1600" dirty="0">
              <a:solidFill>
                <a:schemeClr val="accent1"/>
              </a:solidFill>
              <a:latin typeface="Arial Black" panose="020B0A04020102020204" pitchFamily="34" charset="0"/>
            </a:endParaRPr>
          </a:p>
        </p:txBody>
      </p:sp>
      <p:cxnSp>
        <p:nvCxnSpPr>
          <p:cNvPr id="49" name="Straight Connector 48"/>
          <p:cNvCxnSpPr/>
          <p:nvPr/>
        </p:nvCxnSpPr>
        <p:spPr>
          <a:xfrm>
            <a:off x="6095758" y="6127166"/>
            <a:ext cx="5959493"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16" name="Group 43"/>
          <p:cNvGrpSpPr>
            <a:grpSpLocks/>
          </p:cNvGrpSpPr>
          <p:nvPr/>
        </p:nvGrpSpPr>
        <p:grpSpPr bwMode="auto">
          <a:xfrm>
            <a:off x="7177765" y="1712723"/>
            <a:ext cx="1231900" cy="1184275"/>
            <a:chOff x="3874" y="1683"/>
            <a:chExt cx="1464" cy="1253"/>
          </a:xfrm>
        </p:grpSpPr>
        <p:sp>
          <p:nvSpPr>
            <p:cNvPr id="17" name="Rectangle 32"/>
            <p:cNvSpPr>
              <a:spLocks noChangeArrowheads="1"/>
            </p:cNvSpPr>
            <p:nvPr/>
          </p:nvSpPr>
          <p:spPr bwMode="auto">
            <a:xfrm>
              <a:off x="3987" y="1807"/>
              <a:ext cx="111" cy="1129"/>
            </a:xfrm>
            <a:prstGeom prst="rect">
              <a:avLst/>
            </a:prstGeom>
            <a:solidFill>
              <a:srgbClr val="C0C0C0"/>
            </a:solidFill>
            <a:ln w="12700" algn="ctr">
              <a:solidFill>
                <a:schemeClr val="bg1"/>
              </a:solidFill>
              <a:miter lim="800000"/>
              <a:headEnd/>
              <a:tailEnd/>
            </a:ln>
          </p:spPr>
          <p:txBody>
            <a:bodyPr anchor="ct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latin typeface="Times New Roman" pitchFamily="18" charset="0"/>
              </a:endParaRPr>
            </a:p>
          </p:txBody>
        </p:sp>
        <p:sp>
          <p:nvSpPr>
            <p:cNvPr id="18" name="Rectangle 33"/>
            <p:cNvSpPr>
              <a:spLocks noChangeArrowheads="1"/>
            </p:cNvSpPr>
            <p:nvPr/>
          </p:nvSpPr>
          <p:spPr bwMode="auto">
            <a:xfrm rot="5400000">
              <a:off x="4596" y="1310"/>
              <a:ext cx="136" cy="1130"/>
            </a:xfrm>
            <a:prstGeom prst="rect">
              <a:avLst/>
            </a:prstGeom>
            <a:solidFill>
              <a:srgbClr val="C0C0C0"/>
            </a:solidFill>
            <a:ln w="12700" algn="ctr">
              <a:solidFill>
                <a:schemeClr val="bg1"/>
              </a:solidFill>
              <a:miter lim="800000"/>
              <a:headEnd/>
              <a:tailEnd/>
            </a:ln>
          </p:spPr>
          <p:txBody>
            <a:bodyPr anchor="ct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latin typeface="Times New Roman" pitchFamily="18" charset="0"/>
              </a:endParaRPr>
            </a:p>
          </p:txBody>
        </p:sp>
        <p:sp>
          <p:nvSpPr>
            <p:cNvPr id="19" name="Rectangle 34"/>
            <p:cNvSpPr>
              <a:spLocks noChangeArrowheads="1"/>
            </p:cNvSpPr>
            <p:nvPr/>
          </p:nvSpPr>
          <p:spPr bwMode="auto">
            <a:xfrm>
              <a:off x="5227" y="1807"/>
              <a:ext cx="111" cy="1129"/>
            </a:xfrm>
            <a:prstGeom prst="rect">
              <a:avLst/>
            </a:prstGeom>
            <a:solidFill>
              <a:srgbClr val="C0C0C0"/>
            </a:solidFill>
            <a:ln w="12700" algn="ctr">
              <a:solidFill>
                <a:schemeClr val="bg1"/>
              </a:solidFill>
              <a:miter lim="800000"/>
              <a:headEnd/>
              <a:tailEnd/>
            </a:ln>
          </p:spPr>
          <p:txBody>
            <a:bodyPr anchor="ct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latin typeface="Times New Roman" pitchFamily="18" charset="0"/>
              </a:endParaRPr>
            </a:p>
          </p:txBody>
        </p:sp>
        <p:sp>
          <p:nvSpPr>
            <p:cNvPr id="20" name="Line 35"/>
            <p:cNvSpPr>
              <a:spLocks noChangeShapeType="1"/>
            </p:cNvSpPr>
            <p:nvPr/>
          </p:nvSpPr>
          <p:spPr bwMode="auto">
            <a:xfrm flipH="1">
              <a:off x="4049" y="1859"/>
              <a:ext cx="79" cy="0"/>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21" name="Line 36"/>
            <p:cNvSpPr>
              <a:spLocks noChangeShapeType="1"/>
            </p:cNvSpPr>
            <p:nvPr/>
          </p:nvSpPr>
          <p:spPr bwMode="auto">
            <a:xfrm flipH="1">
              <a:off x="4049" y="1906"/>
              <a:ext cx="79" cy="0"/>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22" name="Line 37"/>
            <p:cNvSpPr>
              <a:spLocks noChangeShapeType="1"/>
            </p:cNvSpPr>
            <p:nvPr/>
          </p:nvSpPr>
          <p:spPr bwMode="auto">
            <a:xfrm flipH="1">
              <a:off x="5197" y="1848"/>
              <a:ext cx="77" cy="0"/>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23" name="Line 38"/>
            <p:cNvSpPr>
              <a:spLocks noChangeShapeType="1"/>
            </p:cNvSpPr>
            <p:nvPr/>
          </p:nvSpPr>
          <p:spPr bwMode="auto">
            <a:xfrm flipH="1">
              <a:off x="5197" y="1896"/>
              <a:ext cx="77" cy="0"/>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31" name="Oval 39"/>
            <p:cNvSpPr>
              <a:spLocks noChangeArrowheads="1"/>
            </p:cNvSpPr>
            <p:nvPr/>
          </p:nvSpPr>
          <p:spPr bwMode="auto">
            <a:xfrm>
              <a:off x="3874" y="1683"/>
              <a:ext cx="360" cy="339"/>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latin typeface="Times New Roman" pitchFamily="18" charset="0"/>
              </a:endParaRPr>
            </a:p>
          </p:txBody>
        </p:sp>
        <p:sp>
          <p:nvSpPr>
            <p:cNvPr id="32" name="Oval 40"/>
            <p:cNvSpPr>
              <a:spLocks noChangeArrowheads="1"/>
            </p:cNvSpPr>
            <p:nvPr/>
          </p:nvSpPr>
          <p:spPr bwMode="auto">
            <a:xfrm>
              <a:off x="4466" y="1750"/>
              <a:ext cx="441" cy="534"/>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latin typeface="Times New Roman" pitchFamily="18" charset="0"/>
              </a:endParaRPr>
            </a:p>
          </p:txBody>
        </p:sp>
        <p:sp>
          <p:nvSpPr>
            <p:cNvPr id="33" name="Line 41"/>
            <p:cNvSpPr>
              <a:spLocks noChangeShapeType="1"/>
            </p:cNvSpPr>
            <p:nvPr/>
          </p:nvSpPr>
          <p:spPr bwMode="auto">
            <a:xfrm flipH="1">
              <a:off x="4683" y="1885"/>
              <a:ext cx="2" cy="183"/>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34" name="Oval 42"/>
            <p:cNvSpPr>
              <a:spLocks noChangeArrowheads="1"/>
            </p:cNvSpPr>
            <p:nvPr/>
          </p:nvSpPr>
          <p:spPr bwMode="auto">
            <a:xfrm>
              <a:off x="4632" y="2064"/>
              <a:ext cx="100" cy="99"/>
            </a:xfrm>
            <a:prstGeom prst="ellipse">
              <a:avLst/>
            </a:prstGeom>
            <a:noFill/>
            <a:ln w="381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latin typeface="Times New Roman" pitchFamily="18" charset="0"/>
              </a:endParaRPr>
            </a:p>
          </p:txBody>
        </p:sp>
      </p:grpSp>
    </p:spTree>
    <p:custDataLst>
      <p:tags r:id="rId1"/>
    </p:custDataLst>
    <p:extLst>
      <p:ext uri="{BB962C8B-B14F-4D97-AF65-F5344CB8AC3E}">
        <p14:creationId xmlns:p14="http://schemas.microsoft.com/office/powerpoint/2010/main" val="4744812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727"/>
                                        </p:tgtEl>
                                        <p:attrNameLst>
                                          <p:attrName>style.visibility</p:attrName>
                                        </p:attrNameLst>
                                      </p:cBhvr>
                                      <p:to>
                                        <p:strVal val="visible"/>
                                      </p:to>
                                    </p:set>
                                    <p:animEffect transition="in" filter="fade">
                                      <p:cBhvr>
                                        <p:cTn id="10" dur="500"/>
                                        <p:tgtEl>
                                          <p:spTgt spid="30727"/>
                                        </p:tgtEl>
                                      </p:cBhvr>
                                    </p:animEffect>
                                  </p:childTnLst>
                                </p:cTn>
                              </p:par>
                              <p:par>
                                <p:cTn id="11" presetID="42"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1000"/>
                                        <p:tgtEl>
                                          <p:spTgt spid="39"/>
                                        </p:tgtEl>
                                      </p:cBhvr>
                                    </p:animEffect>
                                    <p:anim calcmode="lin" valueType="num">
                                      <p:cBhvr>
                                        <p:cTn id="44" dur="1000" fill="hold"/>
                                        <p:tgtEl>
                                          <p:spTgt spid="39"/>
                                        </p:tgtEl>
                                        <p:attrNameLst>
                                          <p:attrName>ppt_x</p:attrName>
                                        </p:attrNameLst>
                                      </p:cBhvr>
                                      <p:tavLst>
                                        <p:tav tm="0">
                                          <p:val>
                                            <p:strVal val="#ppt_x"/>
                                          </p:val>
                                        </p:tav>
                                        <p:tav tm="100000">
                                          <p:val>
                                            <p:strVal val="#ppt_x"/>
                                          </p:val>
                                        </p:tav>
                                      </p:tavLst>
                                    </p:anim>
                                    <p:anim calcmode="lin" valueType="num">
                                      <p:cBhvr>
                                        <p:cTn id="45" dur="1000" fill="hold"/>
                                        <p:tgtEl>
                                          <p:spTgt spid="39"/>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1000"/>
                                        <p:tgtEl>
                                          <p:spTgt spid="41"/>
                                        </p:tgtEl>
                                      </p:cBhvr>
                                    </p:animEffect>
                                    <p:anim calcmode="lin" valueType="num">
                                      <p:cBhvr>
                                        <p:cTn id="49" dur="1000" fill="hold"/>
                                        <p:tgtEl>
                                          <p:spTgt spid="41"/>
                                        </p:tgtEl>
                                        <p:attrNameLst>
                                          <p:attrName>ppt_x</p:attrName>
                                        </p:attrNameLst>
                                      </p:cBhvr>
                                      <p:tavLst>
                                        <p:tav tm="0">
                                          <p:val>
                                            <p:strVal val="#ppt_x"/>
                                          </p:val>
                                        </p:tav>
                                        <p:tav tm="100000">
                                          <p:val>
                                            <p:strVal val="#ppt_x"/>
                                          </p:val>
                                        </p:tav>
                                      </p:tavLst>
                                    </p:anim>
                                    <p:anim calcmode="lin" valueType="num">
                                      <p:cBhvr>
                                        <p:cTn id="50" dur="1000" fill="hold"/>
                                        <p:tgtEl>
                                          <p:spTgt spid="4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1000"/>
                                        <p:tgtEl>
                                          <p:spTgt spid="48"/>
                                        </p:tgtEl>
                                      </p:cBhvr>
                                    </p:animEffect>
                                    <p:anim calcmode="lin" valueType="num">
                                      <p:cBhvr>
                                        <p:cTn id="59" dur="1000" fill="hold"/>
                                        <p:tgtEl>
                                          <p:spTgt spid="48"/>
                                        </p:tgtEl>
                                        <p:attrNameLst>
                                          <p:attrName>ppt_x</p:attrName>
                                        </p:attrNameLst>
                                      </p:cBhvr>
                                      <p:tavLst>
                                        <p:tav tm="0">
                                          <p:val>
                                            <p:strVal val="#ppt_x"/>
                                          </p:val>
                                        </p:tav>
                                        <p:tav tm="100000">
                                          <p:val>
                                            <p:strVal val="#ppt_x"/>
                                          </p:val>
                                        </p:tav>
                                      </p:tavLst>
                                    </p:anim>
                                    <p:anim calcmode="lin" valueType="num">
                                      <p:cBhvr>
                                        <p:cTn id="60" dur="1000" fill="hold"/>
                                        <p:tgtEl>
                                          <p:spTgt spid="48"/>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000"/>
                                        <p:tgtEl>
                                          <p:spTgt spid="49"/>
                                        </p:tgtEl>
                                      </p:cBhvr>
                                    </p:animEffect>
                                    <p:anim calcmode="lin" valueType="num">
                                      <p:cBhvr>
                                        <p:cTn id="64" dur="1000" fill="hold"/>
                                        <p:tgtEl>
                                          <p:spTgt spid="49"/>
                                        </p:tgtEl>
                                        <p:attrNameLst>
                                          <p:attrName>ppt_x</p:attrName>
                                        </p:attrNameLst>
                                      </p:cBhvr>
                                      <p:tavLst>
                                        <p:tav tm="0">
                                          <p:val>
                                            <p:strVal val="#ppt_x"/>
                                          </p:val>
                                        </p:tav>
                                        <p:tav tm="100000">
                                          <p:val>
                                            <p:strVal val="#ppt_x"/>
                                          </p:val>
                                        </p:tav>
                                      </p:tavLst>
                                    </p:anim>
                                    <p:anim calcmode="lin" valueType="num">
                                      <p:cBhvr>
                                        <p:cTn id="65"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7" grpId="0"/>
      <p:bldP spid="26" grpId="0" animBg="1"/>
      <p:bldP spid="27" grpId="0"/>
      <p:bldP spid="28" grpId="0"/>
      <p:bldP spid="7" grpId="0"/>
      <p:bldP spid="4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336550" y="1634165"/>
            <a:ext cx="7744887" cy="2616966"/>
          </a:xfrm>
        </p:spPr>
        <p:txBody>
          <a:bodyPr/>
          <a:lstStyle/>
          <a:p>
            <a:pPr marL="346075" indent="-342900" eaLnBrk="1" hangingPunct="1">
              <a:spcBef>
                <a:spcPts val="2400"/>
              </a:spcBef>
              <a:spcAft>
                <a:spcPts val="1200"/>
              </a:spcAft>
              <a:buClr>
                <a:schemeClr val="accent1"/>
              </a:buClr>
              <a:buFont typeface="Wingdings" panose="05000000000000000000" pitchFamily="2" charset="2"/>
              <a:buChar char="ü"/>
            </a:pPr>
            <a:r>
              <a:rPr lang="en-US" altLang="en-US" sz="2400" dirty="0" smtClean="0">
                <a:solidFill>
                  <a:schemeClr val="tx1">
                    <a:lumMod val="75000"/>
                    <a:lumOff val="25000"/>
                  </a:schemeClr>
                </a:solidFill>
              </a:rPr>
              <a:t>Provides a </a:t>
            </a:r>
            <a:r>
              <a:rPr lang="en-US" altLang="en-US" sz="2400" b="1" dirty="0" smtClean="0">
                <a:solidFill>
                  <a:schemeClr val="tx1">
                    <a:lumMod val="75000"/>
                    <a:lumOff val="25000"/>
                  </a:schemeClr>
                </a:solidFill>
              </a:rPr>
              <a:t>s</a:t>
            </a:r>
            <a:r>
              <a:rPr lang="en-US" altLang="en-US" sz="2400" b="1" i="1" dirty="0" smtClean="0">
                <a:solidFill>
                  <a:schemeClr val="tx1">
                    <a:lumMod val="75000"/>
                    <a:lumOff val="25000"/>
                  </a:schemeClr>
                </a:solidFill>
              </a:rPr>
              <a:t>trength design </a:t>
            </a:r>
            <a:r>
              <a:rPr lang="en-US" altLang="en-US" sz="2400" dirty="0" smtClean="0">
                <a:solidFill>
                  <a:schemeClr val="tx1">
                    <a:lumMod val="75000"/>
                    <a:lumOff val="25000"/>
                  </a:schemeClr>
                </a:solidFill>
              </a:rPr>
              <a:t>method for concrete anchoring</a:t>
            </a:r>
          </a:p>
          <a:p>
            <a:pPr marL="346075" indent="-342900" eaLnBrk="1" hangingPunct="1">
              <a:spcBef>
                <a:spcPts val="2400"/>
              </a:spcBef>
              <a:spcAft>
                <a:spcPts val="1200"/>
              </a:spcAft>
              <a:buClr>
                <a:schemeClr val="accent1"/>
              </a:buClr>
              <a:buFont typeface="Wingdings" panose="05000000000000000000" pitchFamily="2" charset="2"/>
              <a:buChar char="ü"/>
            </a:pPr>
            <a:r>
              <a:rPr lang="en-US" altLang="en-US" sz="2400" dirty="0" smtClean="0">
                <a:solidFill>
                  <a:schemeClr val="tx1">
                    <a:lumMod val="75000"/>
                    <a:lumOff val="25000"/>
                  </a:schemeClr>
                </a:solidFill>
              </a:rPr>
              <a:t>Identifies potential anchor failure modes</a:t>
            </a:r>
          </a:p>
          <a:p>
            <a:pPr marL="346075" indent="-342900" eaLnBrk="1" hangingPunct="1">
              <a:spcBef>
                <a:spcPts val="2400"/>
              </a:spcBef>
              <a:spcAft>
                <a:spcPts val="1200"/>
              </a:spcAft>
              <a:buClr>
                <a:schemeClr val="accent1"/>
              </a:buClr>
              <a:buFont typeface="Wingdings" panose="05000000000000000000" pitchFamily="2" charset="2"/>
              <a:buChar char="ü"/>
            </a:pPr>
            <a:r>
              <a:rPr lang="en-US" altLang="en-US" sz="2400" dirty="0" smtClean="0">
                <a:solidFill>
                  <a:schemeClr val="tx1">
                    <a:lumMod val="75000"/>
                    <a:lumOff val="25000"/>
                  </a:schemeClr>
                </a:solidFill>
              </a:rPr>
              <a:t>Provides equations to calculate capacity for each failure mode</a:t>
            </a:r>
          </a:p>
        </p:txBody>
      </p:sp>
      <p:sp>
        <p:nvSpPr>
          <p:cNvPr id="2" name="Title 1"/>
          <p:cNvSpPr>
            <a:spLocks noGrp="1"/>
          </p:cNvSpPr>
          <p:nvPr>
            <p:ph type="title"/>
          </p:nvPr>
        </p:nvSpPr>
        <p:spPr/>
        <p:txBody>
          <a:bodyPr/>
          <a:lstStyle/>
          <a:p>
            <a:r>
              <a:rPr lang="en-US" dirty="0" smtClean="0"/>
              <a:t>ACI 318 Appendix D</a:t>
            </a:r>
            <a:endParaRPr lang="en-US" dirty="0"/>
          </a:p>
        </p:txBody>
      </p:sp>
      <p:pic>
        <p:nvPicPr>
          <p:cNvPr id="7" name="Picture 2" descr="C:\Users\ccoughlin\Desktop\CCAC WIP\Images\412W4uboFaL._SX384_BO1,204,203,200_.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1621" y="1603126"/>
            <a:ext cx="3479910" cy="4498641"/>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69614798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fade">
                                      <p:cBhvr>
                                        <p:cTn id="7" dur="500"/>
                                        <p:tgtEl>
                                          <p:spTgt spid="3174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747">
                                            <p:txEl>
                                              <p:pRg st="1" end="1"/>
                                            </p:txEl>
                                          </p:spTgt>
                                        </p:tgtEl>
                                        <p:attrNameLst>
                                          <p:attrName>style.visibility</p:attrName>
                                        </p:attrNameLst>
                                      </p:cBhvr>
                                      <p:to>
                                        <p:strVal val="visible"/>
                                      </p:to>
                                    </p:set>
                                    <p:animEffect transition="in" filter="fade">
                                      <p:cBhvr>
                                        <p:cTn id="10" dur="500"/>
                                        <p:tgtEl>
                                          <p:spTgt spid="3174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747">
                                            <p:txEl>
                                              <p:pRg st="2" end="2"/>
                                            </p:txEl>
                                          </p:spTgt>
                                        </p:tgtEl>
                                        <p:attrNameLst>
                                          <p:attrName>style.visibility</p:attrName>
                                        </p:attrNameLst>
                                      </p:cBhvr>
                                      <p:to>
                                        <p:strVal val="visible"/>
                                      </p:to>
                                    </p:set>
                                    <p:animEffect transition="in" filter="fade">
                                      <p:cBhvr>
                                        <p:cTn id="13" dur="500"/>
                                        <p:tgtEl>
                                          <p:spTgt spid="31747">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599921" y="2116984"/>
            <a:ext cx="3410606" cy="2101907"/>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2" name="Rectangle 61"/>
          <p:cNvSpPr/>
          <p:nvPr/>
        </p:nvSpPr>
        <p:spPr>
          <a:xfrm>
            <a:off x="4390697" y="2116983"/>
            <a:ext cx="3410606" cy="2101907"/>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3" name="Rectangle 62"/>
          <p:cNvSpPr/>
          <p:nvPr/>
        </p:nvSpPr>
        <p:spPr>
          <a:xfrm>
            <a:off x="2465991" y="4472553"/>
            <a:ext cx="3410606" cy="2101907"/>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4" name="Rectangle 63"/>
          <p:cNvSpPr/>
          <p:nvPr/>
        </p:nvSpPr>
        <p:spPr>
          <a:xfrm>
            <a:off x="8123285" y="2123098"/>
            <a:ext cx="3410606" cy="2101907"/>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5" name="Rectangle 64"/>
          <p:cNvSpPr/>
          <p:nvPr/>
        </p:nvSpPr>
        <p:spPr>
          <a:xfrm>
            <a:off x="6109465" y="4452792"/>
            <a:ext cx="3410606" cy="2101907"/>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ltLang="en-US" dirty="0"/>
              <a:t>ACI 318-11 Appendix D Failure Modes &amp; Design Equations</a:t>
            </a:r>
            <a:endParaRPr lang="en-US" dirty="0"/>
          </a:p>
        </p:txBody>
      </p:sp>
      <p:sp>
        <p:nvSpPr>
          <p:cNvPr id="32771" name="Rectangle 3"/>
          <p:cNvSpPr>
            <a:spLocks noGrp="1" noChangeArrowheads="1"/>
          </p:cNvSpPr>
          <p:nvPr>
            <p:ph idx="1"/>
          </p:nvPr>
        </p:nvSpPr>
        <p:spPr>
          <a:xfrm>
            <a:off x="342900" y="1614883"/>
            <a:ext cx="11506200" cy="482998"/>
          </a:xfrm>
        </p:spPr>
        <p:txBody>
          <a:bodyPr/>
          <a:lstStyle/>
          <a:p>
            <a:pPr marL="0" indent="0" eaLnBrk="1" hangingPunct="1">
              <a:lnSpc>
                <a:spcPct val="90000"/>
              </a:lnSpc>
              <a:buFont typeface="Arial" pitchFamily="34" charset="0"/>
              <a:buNone/>
            </a:pPr>
            <a:r>
              <a:rPr lang="en-US" altLang="en-US" sz="2400" dirty="0" smtClean="0">
                <a:solidFill>
                  <a:schemeClr val="accent1"/>
                </a:solidFill>
              </a:rPr>
              <a:t>Equations calculate capacity for different </a:t>
            </a:r>
            <a:r>
              <a:rPr lang="en-US" altLang="en-US" sz="2400" b="1" dirty="0" smtClean="0">
                <a:solidFill>
                  <a:schemeClr val="accent1"/>
                </a:solidFill>
              </a:rPr>
              <a:t>TENSION</a:t>
            </a:r>
            <a:r>
              <a:rPr lang="en-US" altLang="en-US" sz="2400" dirty="0" smtClean="0">
                <a:solidFill>
                  <a:schemeClr val="accent1"/>
                </a:solidFill>
              </a:rPr>
              <a:t> failure modes</a:t>
            </a:r>
          </a:p>
        </p:txBody>
      </p:sp>
      <p:grpSp>
        <p:nvGrpSpPr>
          <p:cNvPr id="29" name="Group 4"/>
          <p:cNvGrpSpPr>
            <a:grpSpLocks/>
          </p:cNvGrpSpPr>
          <p:nvPr/>
        </p:nvGrpSpPr>
        <p:grpSpPr bwMode="auto">
          <a:xfrm>
            <a:off x="5088703" y="2483687"/>
            <a:ext cx="1955800" cy="1657350"/>
            <a:chOff x="5364163" y="3187700"/>
            <a:chExt cx="1955800" cy="1657350"/>
          </a:xfrm>
        </p:grpSpPr>
        <p:pic>
          <p:nvPicPr>
            <p:cNvPr id="3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163" y="3187700"/>
              <a:ext cx="1908175"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1"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9888" y="4465638"/>
              <a:ext cx="1870075" cy="37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2" name="Group 1"/>
          <p:cNvGrpSpPr>
            <a:grpSpLocks/>
          </p:cNvGrpSpPr>
          <p:nvPr/>
        </p:nvGrpSpPr>
        <p:grpSpPr bwMode="auto">
          <a:xfrm>
            <a:off x="1395531" y="2207065"/>
            <a:ext cx="1819385" cy="1933972"/>
            <a:chOff x="5254625" y="1579563"/>
            <a:chExt cx="1368425" cy="1592262"/>
          </a:xfrm>
        </p:grpSpPr>
        <p:pic>
          <p:nvPicPr>
            <p:cNvPr id="3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4625" y="1579563"/>
              <a:ext cx="1368425" cy="150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4"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46725" y="2949575"/>
              <a:ext cx="771525"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 name="Group 2"/>
          <p:cNvGrpSpPr>
            <a:grpSpLocks/>
          </p:cNvGrpSpPr>
          <p:nvPr/>
        </p:nvGrpSpPr>
        <p:grpSpPr bwMode="auto">
          <a:xfrm>
            <a:off x="8933959" y="2207065"/>
            <a:ext cx="1718076" cy="1986330"/>
            <a:chOff x="6877050" y="1663700"/>
            <a:chExt cx="1062038" cy="1543050"/>
          </a:xfrm>
        </p:grpSpPr>
        <p:pic>
          <p:nvPicPr>
            <p:cNvPr id="36"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7050" y="1663700"/>
              <a:ext cx="1062038"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7"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46913" y="2938463"/>
              <a:ext cx="792162"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 name="Group 3"/>
          <p:cNvGrpSpPr>
            <a:grpSpLocks/>
          </p:cNvGrpSpPr>
          <p:nvPr/>
        </p:nvGrpSpPr>
        <p:grpSpPr bwMode="auto">
          <a:xfrm>
            <a:off x="3485383" y="4514650"/>
            <a:ext cx="1552575" cy="2017712"/>
            <a:chOff x="7529513" y="1989138"/>
            <a:chExt cx="1552575" cy="2017712"/>
          </a:xfrm>
        </p:grpSpPr>
        <p:pic>
          <p:nvPicPr>
            <p:cNvPr id="39" name="Picture 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91488" y="1989138"/>
              <a:ext cx="990600"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529513" y="3759200"/>
              <a:ext cx="14986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0" name="Group 8"/>
          <p:cNvGrpSpPr>
            <a:grpSpLocks/>
          </p:cNvGrpSpPr>
          <p:nvPr/>
        </p:nvGrpSpPr>
        <p:grpSpPr bwMode="auto">
          <a:xfrm>
            <a:off x="6849599" y="4868854"/>
            <a:ext cx="1671637" cy="1563687"/>
            <a:chOff x="7440153" y="3557674"/>
            <a:chExt cx="1671638" cy="1563099"/>
          </a:xfrm>
        </p:grpSpPr>
        <p:pic>
          <p:nvPicPr>
            <p:cNvPr id="51"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40153" y="4803273"/>
              <a:ext cx="1671638"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71172" y="3557674"/>
              <a:ext cx="869866" cy="12995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Box 2"/>
          <p:cNvSpPr txBox="1"/>
          <p:nvPr/>
        </p:nvSpPr>
        <p:spPr>
          <a:xfrm>
            <a:off x="625366" y="2127836"/>
            <a:ext cx="1907627" cy="369332"/>
          </a:xfrm>
          <a:prstGeom prst="rect">
            <a:avLst/>
          </a:prstGeom>
          <a:noFill/>
        </p:spPr>
        <p:txBody>
          <a:bodyPr wrap="square" rtlCol="0">
            <a:spAutoFit/>
          </a:bodyPr>
          <a:lstStyle/>
          <a:p>
            <a:r>
              <a:rPr lang="en-US" dirty="0" smtClean="0">
                <a:solidFill>
                  <a:schemeClr val="tx1">
                    <a:lumMod val="75000"/>
                    <a:lumOff val="25000"/>
                  </a:schemeClr>
                </a:solidFill>
                <a:latin typeface="Arial" panose="020B0604020202020204" pitchFamily="34" charset="0"/>
                <a:cs typeface="Arial" panose="020B0604020202020204" pitchFamily="34" charset="0"/>
              </a:rPr>
              <a:t>Steel Failure</a:t>
            </a:r>
            <a:endParaRPr lang="en-US"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6" name="TextBox 55"/>
          <p:cNvSpPr txBox="1"/>
          <p:nvPr/>
        </p:nvSpPr>
        <p:spPr>
          <a:xfrm>
            <a:off x="4390697" y="2146880"/>
            <a:ext cx="2971800" cy="369332"/>
          </a:xfrm>
          <a:prstGeom prst="rect">
            <a:avLst/>
          </a:prstGeom>
          <a:noFill/>
        </p:spPr>
        <p:txBody>
          <a:bodyPr wrap="square" rtlCol="0">
            <a:spAutoFit/>
          </a:bodyPr>
          <a:lstStyle/>
          <a:p>
            <a:r>
              <a:rPr lang="en-US" dirty="0" smtClean="0">
                <a:solidFill>
                  <a:schemeClr val="tx1">
                    <a:lumMod val="75000"/>
                    <a:lumOff val="25000"/>
                  </a:schemeClr>
                </a:solidFill>
                <a:latin typeface="Arial" panose="020B0604020202020204" pitchFamily="34" charset="0"/>
                <a:cs typeface="Arial" panose="020B0604020202020204" pitchFamily="34" charset="0"/>
              </a:rPr>
              <a:t>Concrete Breakout</a:t>
            </a:r>
            <a:endParaRPr lang="en-US"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7" name="TextBox 56"/>
          <p:cNvSpPr txBox="1"/>
          <p:nvPr/>
        </p:nvSpPr>
        <p:spPr>
          <a:xfrm>
            <a:off x="8119435" y="2144992"/>
            <a:ext cx="1907627" cy="369332"/>
          </a:xfrm>
          <a:prstGeom prst="rect">
            <a:avLst/>
          </a:prstGeom>
          <a:noFill/>
        </p:spPr>
        <p:txBody>
          <a:bodyPr wrap="square" rtlCol="0">
            <a:spAutoFit/>
          </a:bodyPr>
          <a:lstStyle/>
          <a:p>
            <a:r>
              <a:rPr lang="en-US" dirty="0" smtClean="0">
                <a:solidFill>
                  <a:schemeClr val="tx1">
                    <a:lumMod val="75000"/>
                    <a:lumOff val="25000"/>
                  </a:schemeClr>
                </a:solidFill>
                <a:latin typeface="Arial" panose="020B0604020202020204" pitchFamily="34" charset="0"/>
                <a:cs typeface="Arial" panose="020B0604020202020204" pitchFamily="34" charset="0"/>
              </a:rPr>
              <a:t>Pullout</a:t>
            </a:r>
            <a:endParaRPr lang="en-US"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9" name="TextBox 58"/>
          <p:cNvSpPr txBox="1"/>
          <p:nvPr/>
        </p:nvSpPr>
        <p:spPr>
          <a:xfrm>
            <a:off x="2465991" y="4478668"/>
            <a:ext cx="2845675" cy="369332"/>
          </a:xfrm>
          <a:prstGeom prst="rect">
            <a:avLst/>
          </a:prstGeom>
          <a:noFill/>
        </p:spPr>
        <p:txBody>
          <a:bodyPr wrap="square" rtlCol="0">
            <a:spAutoFit/>
          </a:bodyPr>
          <a:lstStyle/>
          <a:p>
            <a:r>
              <a:rPr lang="en-US" dirty="0" smtClean="0">
                <a:solidFill>
                  <a:schemeClr val="tx1">
                    <a:lumMod val="75000"/>
                    <a:lumOff val="25000"/>
                  </a:schemeClr>
                </a:solidFill>
                <a:latin typeface="Arial" panose="020B0604020202020204" pitchFamily="34" charset="0"/>
                <a:cs typeface="Arial" panose="020B0604020202020204" pitchFamily="34" charset="0"/>
              </a:rPr>
              <a:t>Side-face Blowout</a:t>
            </a:r>
            <a:endParaRPr lang="en-US"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66" name="TextBox 65"/>
          <p:cNvSpPr txBox="1"/>
          <p:nvPr/>
        </p:nvSpPr>
        <p:spPr>
          <a:xfrm>
            <a:off x="6109465" y="4451455"/>
            <a:ext cx="1907627" cy="369332"/>
          </a:xfrm>
          <a:prstGeom prst="rect">
            <a:avLst/>
          </a:prstGeom>
          <a:noFill/>
        </p:spPr>
        <p:txBody>
          <a:bodyPr wrap="square" rtlCol="0">
            <a:spAutoFit/>
          </a:bodyPr>
          <a:lstStyle/>
          <a:p>
            <a:r>
              <a:rPr lang="en-US" dirty="0" smtClean="0">
                <a:solidFill>
                  <a:schemeClr val="tx1">
                    <a:lumMod val="75000"/>
                    <a:lumOff val="25000"/>
                  </a:schemeClr>
                </a:solidFill>
                <a:latin typeface="Arial" panose="020B0604020202020204" pitchFamily="34" charset="0"/>
                <a:cs typeface="Arial" panose="020B0604020202020204" pitchFamily="34" charset="0"/>
              </a:rPr>
              <a:t>Adhesive Bond</a:t>
            </a:r>
            <a:endParaRPr lang="en-US" dirty="0">
              <a:solidFill>
                <a:schemeClr val="tx1">
                  <a:lumMod val="75000"/>
                  <a:lumOff val="25000"/>
                </a:schemeClr>
              </a:solidFill>
              <a:latin typeface="Arial" panose="020B0604020202020204" pitchFamily="34" charset="0"/>
              <a:cs typeface="Arial" panose="020B0604020202020204" pitchFamily="34" charset="0"/>
            </a:endParaRPr>
          </a:p>
        </p:txBody>
      </p:sp>
      <p:pic>
        <p:nvPicPr>
          <p:cNvPr id="41" name="Picture 40"/>
          <p:cNvPicPr>
            <a:picLocks noChangeAspect="1"/>
          </p:cNvPicPr>
          <p:nvPr/>
        </p:nvPicPr>
        <p:blipFill>
          <a:blip r:embed="rId1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757610" y="6445515"/>
            <a:ext cx="393877" cy="393877"/>
          </a:xfrm>
          <a:prstGeom prst="rect">
            <a:avLst/>
          </a:prstGeom>
        </p:spPr>
      </p:pic>
    </p:spTree>
    <p:custDataLst>
      <p:tags r:id="rId1"/>
    </p:custDataLst>
    <p:extLst>
      <p:ext uri="{BB962C8B-B14F-4D97-AF65-F5344CB8AC3E}">
        <p14:creationId xmlns:p14="http://schemas.microsoft.com/office/powerpoint/2010/main" val="223816355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fade">
                                      <p:cBhvr>
                                        <p:cTn id="16" dur="500"/>
                                        <p:tgtEl>
                                          <p:spTgt spid="6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500"/>
                                        <p:tgtEl>
                                          <p:spTgt spid="6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2771">
                                            <p:txEl>
                                              <p:pRg st="0" end="0"/>
                                            </p:txEl>
                                          </p:spTgt>
                                        </p:tgtEl>
                                        <p:attrNameLst>
                                          <p:attrName>style.visibility</p:attrName>
                                        </p:attrNameLst>
                                      </p:cBhvr>
                                      <p:to>
                                        <p:strVal val="visible"/>
                                      </p:to>
                                    </p:set>
                                    <p:animEffect transition="in" filter="fade">
                                      <p:cBhvr>
                                        <p:cTn id="22" dur="500"/>
                                        <p:tgtEl>
                                          <p:spTgt spid="32771">
                                            <p:txEl>
                                              <p:pRg st="0" end="0"/>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nodeType="with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2" grpId="0" animBg="1"/>
      <p:bldP spid="63" grpId="0" animBg="1"/>
      <p:bldP spid="64" grpId="0" animBg="1"/>
      <p:bldP spid="65" grpId="0" animBg="1"/>
      <p:bldP spid="32771" grpId="0" build="p"/>
      <p:bldP spid="3" grpId="0"/>
      <p:bldP spid="56" grpId="0"/>
      <p:bldP spid="57" grpId="0"/>
      <p:bldP spid="59" grpId="0"/>
      <p:bldP spid="6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608792" y="2381870"/>
            <a:ext cx="3410606" cy="3393658"/>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2" name="Rectangle 61"/>
          <p:cNvSpPr/>
          <p:nvPr/>
        </p:nvSpPr>
        <p:spPr>
          <a:xfrm>
            <a:off x="4399568" y="2381869"/>
            <a:ext cx="3410606" cy="3393658"/>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4" name="Rectangle 63"/>
          <p:cNvSpPr/>
          <p:nvPr/>
        </p:nvSpPr>
        <p:spPr>
          <a:xfrm>
            <a:off x="8132156" y="2387984"/>
            <a:ext cx="3410606" cy="3393658"/>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ltLang="en-US" dirty="0"/>
              <a:t>ACI 318-11 Appendix D Failure Modes &amp; Design Equations</a:t>
            </a:r>
            <a:endParaRPr lang="en-US" dirty="0"/>
          </a:p>
        </p:txBody>
      </p:sp>
      <p:sp>
        <p:nvSpPr>
          <p:cNvPr id="32771" name="Rectangle 3"/>
          <p:cNvSpPr>
            <a:spLocks noGrp="1" noChangeArrowheads="1"/>
          </p:cNvSpPr>
          <p:nvPr>
            <p:ph idx="1"/>
          </p:nvPr>
        </p:nvSpPr>
        <p:spPr>
          <a:xfrm>
            <a:off x="342900" y="1519229"/>
            <a:ext cx="11506200" cy="482998"/>
          </a:xfrm>
        </p:spPr>
        <p:txBody>
          <a:bodyPr/>
          <a:lstStyle/>
          <a:p>
            <a:pPr marL="0" indent="0" eaLnBrk="1" hangingPunct="1">
              <a:lnSpc>
                <a:spcPct val="90000"/>
              </a:lnSpc>
              <a:buFont typeface="Arial" pitchFamily="34" charset="0"/>
              <a:buNone/>
            </a:pPr>
            <a:r>
              <a:rPr lang="en-US" altLang="en-US" sz="2400" dirty="0" smtClean="0">
                <a:solidFill>
                  <a:schemeClr val="accent1"/>
                </a:solidFill>
              </a:rPr>
              <a:t>Equations calculate capacity for different </a:t>
            </a:r>
            <a:r>
              <a:rPr lang="en-US" altLang="en-US" sz="2400" b="1" dirty="0" smtClean="0">
                <a:solidFill>
                  <a:schemeClr val="accent1"/>
                </a:solidFill>
              </a:rPr>
              <a:t>SHEAR</a:t>
            </a:r>
            <a:r>
              <a:rPr lang="en-US" altLang="en-US" sz="2400" dirty="0" smtClean="0">
                <a:solidFill>
                  <a:schemeClr val="accent1"/>
                </a:solidFill>
              </a:rPr>
              <a:t> failure modes</a:t>
            </a:r>
          </a:p>
        </p:txBody>
      </p:sp>
      <p:pic>
        <p:nvPicPr>
          <p:cNvPr id="53" name="Picture 52"/>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757610" y="6445515"/>
            <a:ext cx="393877" cy="393877"/>
          </a:xfrm>
          <a:prstGeom prst="rect">
            <a:avLst/>
          </a:prstGeom>
        </p:spPr>
      </p:pic>
      <p:grpSp>
        <p:nvGrpSpPr>
          <p:cNvPr id="41" name="Group 7"/>
          <p:cNvGrpSpPr>
            <a:grpSpLocks/>
          </p:cNvGrpSpPr>
          <p:nvPr/>
        </p:nvGrpSpPr>
        <p:grpSpPr bwMode="auto">
          <a:xfrm>
            <a:off x="1178318" y="2762054"/>
            <a:ext cx="2271553" cy="2591272"/>
            <a:chOff x="4191000" y="5181600"/>
            <a:chExt cx="1219200" cy="1536700"/>
          </a:xfrm>
        </p:grpSpPr>
        <p:pic>
          <p:nvPicPr>
            <p:cNvPr id="4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5181600"/>
              <a:ext cx="1219200"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43"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79900" y="6438900"/>
              <a:ext cx="10414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 name="TextBox 2"/>
          <p:cNvSpPr txBox="1"/>
          <p:nvPr/>
        </p:nvSpPr>
        <p:spPr>
          <a:xfrm>
            <a:off x="634237" y="2392722"/>
            <a:ext cx="1907627" cy="369332"/>
          </a:xfrm>
          <a:prstGeom prst="rect">
            <a:avLst/>
          </a:prstGeom>
          <a:noFill/>
        </p:spPr>
        <p:txBody>
          <a:bodyPr wrap="square" rtlCol="0">
            <a:spAutoFit/>
          </a:bodyPr>
          <a:lstStyle/>
          <a:p>
            <a:r>
              <a:rPr lang="en-US" dirty="0" smtClean="0">
                <a:solidFill>
                  <a:schemeClr val="tx1">
                    <a:lumMod val="75000"/>
                    <a:lumOff val="25000"/>
                  </a:schemeClr>
                </a:solidFill>
                <a:latin typeface="Arial" panose="020B0604020202020204" pitchFamily="34" charset="0"/>
                <a:cs typeface="Arial" panose="020B0604020202020204" pitchFamily="34" charset="0"/>
              </a:rPr>
              <a:t>Steel Failure</a:t>
            </a:r>
            <a:endParaRPr lang="en-US" dirty="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44" name="Group 5"/>
          <p:cNvGrpSpPr>
            <a:grpSpLocks/>
          </p:cNvGrpSpPr>
          <p:nvPr/>
        </p:nvGrpSpPr>
        <p:grpSpPr bwMode="auto">
          <a:xfrm>
            <a:off x="8773094" y="2856169"/>
            <a:ext cx="2128730" cy="2693847"/>
            <a:chOff x="7702550" y="5321300"/>
            <a:chExt cx="1143000" cy="1416050"/>
          </a:xfrm>
        </p:grpSpPr>
        <p:pic>
          <p:nvPicPr>
            <p:cNvPr id="45"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02550" y="5321300"/>
              <a:ext cx="11430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46"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24788" y="6472238"/>
              <a:ext cx="908050" cy="26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7" name="TextBox 56"/>
          <p:cNvSpPr txBox="1"/>
          <p:nvPr/>
        </p:nvSpPr>
        <p:spPr>
          <a:xfrm>
            <a:off x="8128306" y="2409878"/>
            <a:ext cx="1907627" cy="369332"/>
          </a:xfrm>
          <a:prstGeom prst="rect">
            <a:avLst/>
          </a:prstGeom>
          <a:noFill/>
        </p:spPr>
        <p:txBody>
          <a:bodyPr wrap="square" rtlCol="0">
            <a:spAutoFit/>
          </a:bodyPr>
          <a:lstStyle/>
          <a:p>
            <a:r>
              <a:rPr lang="en-US" dirty="0" smtClean="0">
                <a:solidFill>
                  <a:schemeClr val="tx1">
                    <a:lumMod val="75000"/>
                    <a:lumOff val="25000"/>
                  </a:schemeClr>
                </a:solidFill>
                <a:latin typeface="Arial" panose="020B0604020202020204" pitchFamily="34" charset="0"/>
                <a:cs typeface="Arial" panose="020B0604020202020204" pitchFamily="34" charset="0"/>
              </a:rPr>
              <a:t>Concrete </a:t>
            </a:r>
            <a:r>
              <a:rPr lang="en-US" dirty="0" err="1" smtClean="0">
                <a:solidFill>
                  <a:schemeClr val="tx1">
                    <a:lumMod val="75000"/>
                    <a:lumOff val="25000"/>
                  </a:schemeClr>
                </a:solidFill>
                <a:latin typeface="Arial" panose="020B0604020202020204" pitchFamily="34" charset="0"/>
                <a:cs typeface="Arial" panose="020B0604020202020204" pitchFamily="34" charset="0"/>
              </a:rPr>
              <a:t>Pryout</a:t>
            </a:r>
            <a:endParaRPr lang="en-US" dirty="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47" name="Group 6"/>
          <p:cNvGrpSpPr>
            <a:grpSpLocks/>
          </p:cNvGrpSpPr>
          <p:nvPr/>
        </p:nvGrpSpPr>
        <p:grpSpPr bwMode="auto">
          <a:xfrm>
            <a:off x="4870024" y="2661769"/>
            <a:ext cx="2591996" cy="2888247"/>
            <a:chOff x="5707063" y="5111750"/>
            <a:chExt cx="1676400" cy="1639888"/>
          </a:xfrm>
        </p:grpSpPr>
        <p:pic>
          <p:nvPicPr>
            <p:cNvPr id="48"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80088" y="5111750"/>
              <a:ext cx="1323975"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49"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07063" y="6405563"/>
              <a:ext cx="1676400" cy="34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6" name="TextBox 55"/>
          <p:cNvSpPr txBox="1"/>
          <p:nvPr/>
        </p:nvSpPr>
        <p:spPr>
          <a:xfrm>
            <a:off x="4399568" y="2411766"/>
            <a:ext cx="2971800" cy="369332"/>
          </a:xfrm>
          <a:prstGeom prst="rect">
            <a:avLst/>
          </a:prstGeom>
          <a:noFill/>
        </p:spPr>
        <p:txBody>
          <a:bodyPr wrap="square" rtlCol="0">
            <a:spAutoFit/>
          </a:bodyPr>
          <a:lstStyle/>
          <a:p>
            <a:r>
              <a:rPr lang="en-US" dirty="0" smtClean="0">
                <a:solidFill>
                  <a:schemeClr val="tx1">
                    <a:lumMod val="75000"/>
                    <a:lumOff val="25000"/>
                  </a:schemeClr>
                </a:solidFill>
                <a:latin typeface="Arial" panose="020B0604020202020204" pitchFamily="34" charset="0"/>
                <a:cs typeface="Arial" panose="020B0604020202020204" pitchFamily="34" charset="0"/>
              </a:rPr>
              <a:t>Concrete Breakout</a:t>
            </a:r>
            <a:endParaRPr lang="en-US" dirty="0">
              <a:solidFill>
                <a:schemeClr val="tx1">
                  <a:lumMod val="75000"/>
                  <a:lumOff val="25000"/>
                </a:schemeClr>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3826872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500"/>
                                        <p:tgtEl>
                                          <p:spTgt spid="6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771">
                                            <p:txEl>
                                              <p:pRg st="0" end="0"/>
                                            </p:txEl>
                                          </p:spTgt>
                                        </p:tgtEl>
                                        <p:attrNameLst>
                                          <p:attrName>style.visibility</p:attrName>
                                        </p:attrNameLst>
                                      </p:cBhvr>
                                      <p:to>
                                        <p:strVal val="visible"/>
                                      </p:to>
                                    </p:set>
                                    <p:animEffect transition="in" filter="fade">
                                      <p:cBhvr>
                                        <p:cTn id="16" dur="500"/>
                                        <p:tgtEl>
                                          <p:spTgt spid="32771">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2" grpId="0" animBg="1"/>
      <p:bldP spid="64" grpId="0" animBg="1"/>
      <p:bldP spid="32771" grpId="0" build="p"/>
      <p:bldP spid="3" grpId="0"/>
      <p:bldP spid="57" grpId="0"/>
      <p:bldP spid="5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idx="1"/>
          </p:nvPr>
        </p:nvSpPr>
        <p:spPr>
          <a:xfrm>
            <a:off x="336550" y="1641475"/>
            <a:ext cx="11421060" cy="4647494"/>
          </a:xfrm>
        </p:spPr>
        <p:txBody>
          <a:bodyPr rtlCol="0">
            <a:normAutofit/>
          </a:bodyPr>
          <a:lstStyle/>
          <a:p>
            <a:pPr eaLnBrk="1" fontAlgn="auto" hangingPunct="1">
              <a:spcAft>
                <a:spcPts val="0"/>
              </a:spcAft>
              <a:buClr>
                <a:schemeClr val="accent1"/>
              </a:buClr>
              <a:buFont typeface="Wingdings" panose="05000000000000000000" pitchFamily="2" charset="2"/>
              <a:buChar char="ü"/>
              <a:defRPr/>
            </a:pPr>
            <a:r>
              <a:rPr lang="en-US" sz="2400" dirty="0" smtClean="0"/>
              <a:t>Requires post-installed anchors be tested &amp; qualified per ACI 355 standard</a:t>
            </a:r>
          </a:p>
          <a:p>
            <a:pPr marL="857250" lvl="1" indent="-282575" eaLnBrk="1" fontAlgn="auto" hangingPunct="1">
              <a:spcAft>
                <a:spcPts val="0"/>
              </a:spcAft>
              <a:defRPr/>
            </a:pPr>
            <a:r>
              <a:rPr lang="en-US" sz="2000" dirty="0"/>
              <a:t>ACI 355.2 for </a:t>
            </a:r>
            <a:r>
              <a:rPr lang="en-US" sz="2000" dirty="0" smtClean="0"/>
              <a:t>expansion and undercut anchors</a:t>
            </a:r>
          </a:p>
          <a:p>
            <a:pPr marL="857250" lvl="1" indent="-282575" eaLnBrk="1" fontAlgn="auto" hangingPunct="1">
              <a:spcAft>
                <a:spcPts val="0"/>
              </a:spcAft>
              <a:defRPr/>
            </a:pPr>
            <a:r>
              <a:rPr lang="en-US" sz="2000" dirty="0"/>
              <a:t>ACI 355.4 for adhesive anchors</a:t>
            </a:r>
            <a:endParaRPr lang="en-US" sz="2000" dirty="0" smtClean="0"/>
          </a:p>
          <a:p>
            <a:pPr eaLnBrk="1" fontAlgn="auto" hangingPunct="1">
              <a:spcAft>
                <a:spcPts val="0"/>
              </a:spcAft>
              <a:buFont typeface="Arial" charset="0"/>
              <a:buNone/>
              <a:defRPr/>
            </a:pPr>
            <a:endParaRPr lang="en-US" sz="2400" dirty="0" smtClean="0"/>
          </a:p>
          <a:p>
            <a:pPr eaLnBrk="1" fontAlgn="auto" hangingPunct="1">
              <a:spcAft>
                <a:spcPts val="0"/>
              </a:spcAft>
              <a:buClr>
                <a:schemeClr val="accent1"/>
              </a:buClr>
              <a:buFont typeface="Wingdings" panose="05000000000000000000" pitchFamily="2" charset="2"/>
              <a:buChar char="ü"/>
              <a:defRPr/>
            </a:pPr>
            <a:r>
              <a:rPr lang="en-US" sz="2400" dirty="0" smtClean="0"/>
              <a:t>Allows design of anchorage in both </a:t>
            </a:r>
            <a:r>
              <a:rPr lang="en-US" sz="2400" dirty="0" err="1" smtClean="0"/>
              <a:t>uncracked</a:t>
            </a:r>
            <a:r>
              <a:rPr lang="en-US" sz="2400" dirty="0" smtClean="0"/>
              <a:t> and cracked concrete conditions</a:t>
            </a:r>
          </a:p>
          <a:p>
            <a:pPr eaLnBrk="1" fontAlgn="auto" hangingPunct="1">
              <a:spcAft>
                <a:spcPts val="0"/>
              </a:spcAft>
              <a:buFont typeface="Arial" charset="0"/>
              <a:buNone/>
              <a:defRPr/>
            </a:pPr>
            <a:endParaRPr lang="en-US" sz="2400" dirty="0" smtClean="0"/>
          </a:p>
          <a:p>
            <a:pPr eaLnBrk="1" fontAlgn="auto" hangingPunct="1">
              <a:spcAft>
                <a:spcPts val="0"/>
              </a:spcAft>
              <a:buClr>
                <a:schemeClr val="accent1"/>
              </a:buClr>
              <a:buFont typeface="Wingdings" panose="05000000000000000000" pitchFamily="2" charset="2"/>
              <a:buChar char="ü"/>
              <a:defRPr/>
            </a:pPr>
            <a:r>
              <a:rPr lang="en-US" sz="2400" dirty="0" smtClean="0"/>
              <a:t>Allows design for many different anchor types/configurations by use of equations</a:t>
            </a:r>
          </a:p>
          <a:p>
            <a:pPr marL="857250" lvl="1" indent="-282575" eaLnBrk="1" fontAlgn="auto" hangingPunct="1">
              <a:spcAft>
                <a:spcPts val="0"/>
              </a:spcAft>
              <a:defRPr/>
            </a:pPr>
            <a:r>
              <a:rPr lang="en-US" sz="2000" dirty="0" smtClean="0"/>
              <a:t>No more tables for reduction factors (edge/spacing)</a:t>
            </a:r>
          </a:p>
        </p:txBody>
      </p:sp>
      <p:sp>
        <p:nvSpPr>
          <p:cNvPr id="2" name="Title 1"/>
          <p:cNvSpPr>
            <a:spLocks noGrp="1"/>
          </p:cNvSpPr>
          <p:nvPr>
            <p:ph type="title"/>
          </p:nvPr>
        </p:nvSpPr>
        <p:spPr/>
        <p:txBody>
          <a:bodyPr/>
          <a:lstStyle/>
          <a:p>
            <a:r>
              <a:rPr lang="en-US" dirty="0" smtClean="0"/>
              <a:t>ACI 318 Appendix D</a:t>
            </a:r>
            <a:endParaRPr lang="en-US" dirty="0"/>
          </a:p>
        </p:txBody>
      </p:sp>
      <p:pic>
        <p:nvPicPr>
          <p:cNvPr id="6" name="Picture 5"/>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757610" y="6445515"/>
            <a:ext cx="393877" cy="393877"/>
          </a:xfrm>
          <a:prstGeom prst="rect">
            <a:avLst/>
          </a:prstGeom>
        </p:spPr>
      </p:pic>
    </p:spTree>
    <p:custDataLst>
      <p:tags r:id="rId1"/>
    </p:custDataLst>
    <p:extLst>
      <p:ext uri="{BB962C8B-B14F-4D97-AF65-F5344CB8AC3E}">
        <p14:creationId xmlns:p14="http://schemas.microsoft.com/office/powerpoint/2010/main" val="233206191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75">
                                            <p:txEl>
                                              <p:pRg st="1" end="1"/>
                                            </p:txEl>
                                          </p:spTgt>
                                        </p:tgtEl>
                                        <p:attrNameLst>
                                          <p:attrName>style.visibility</p:attrName>
                                        </p:attrNameLst>
                                      </p:cBhvr>
                                      <p:to>
                                        <p:strVal val="visible"/>
                                      </p:to>
                                    </p:set>
                                    <p:animEffect transition="in" filter="fade">
                                      <p:cBhvr>
                                        <p:cTn id="10" dur="500"/>
                                        <p:tgtEl>
                                          <p:spTgt spid="307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75">
                                            <p:txEl>
                                              <p:pRg st="2" end="2"/>
                                            </p:txEl>
                                          </p:spTgt>
                                        </p:tgtEl>
                                        <p:attrNameLst>
                                          <p:attrName>style.visibility</p:attrName>
                                        </p:attrNameLst>
                                      </p:cBhvr>
                                      <p:to>
                                        <p:strVal val="visible"/>
                                      </p:to>
                                    </p:set>
                                    <p:animEffect transition="in" filter="fade">
                                      <p:cBhvr>
                                        <p:cTn id="13" dur="500"/>
                                        <p:tgtEl>
                                          <p:spTgt spid="307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075">
                                            <p:txEl>
                                              <p:pRg st="4" end="4"/>
                                            </p:txEl>
                                          </p:spTgt>
                                        </p:tgtEl>
                                        <p:attrNameLst>
                                          <p:attrName>style.visibility</p:attrName>
                                        </p:attrNameLst>
                                      </p:cBhvr>
                                      <p:to>
                                        <p:strVal val="visible"/>
                                      </p:to>
                                    </p:set>
                                    <p:animEffect transition="in" filter="fade">
                                      <p:cBhvr>
                                        <p:cTn id="18" dur="500"/>
                                        <p:tgtEl>
                                          <p:spTgt spid="3075">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075">
                                            <p:txEl>
                                              <p:pRg st="6" end="6"/>
                                            </p:txEl>
                                          </p:spTgt>
                                        </p:tgtEl>
                                        <p:attrNameLst>
                                          <p:attrName>style.visibility</p:attrName>
                                        </p:attrNameLst>
                                      </p:cBhvr>
                                      <p:to>
                                        <p:strVal val="visible"/>
                                      </p:to>
                                    </p:set>
                                    <p:animEffect transition="in" filter="fade">
                                      <p:cBhvr>
                                        <p:cTn id="23" dur="500"/>
                                        <p:tgtEl>
                                          <p:spTgt spid="3075">
                                            <p:txEl>
                                              <p:pRg st="6" end="6"/>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75">
                                            <p:txEl>
                                              <p:pRg st="7" end="7"/>
                                            </p:txEl>
                                          </p:spTgt>
                                        </p:tgtEl>
                                        <p:attrNameLst>
                                          <p:attrName>style.visibility</p:attrName>
                                        </p:attrNameLst>
                                      </p:cBhvr>
                                      <p:to>
                                        <p:strVal val="visible"/>
                                      </p:to>
                                    </p:set>
                                    <p:animEffect transition="in" filter="fade">
                                      <p:cBhvr>
                                        <p:cTn id="26" dur="500"/>
                                        <p:tgtEl>
                                          <p:spTgt spid="30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“Cracked Concrete”?</a:t>
            </a:r>
            <a:endParaRPr lang="en-US" dirty="0"/>
          </a:p>
        </p:txBody>
      </p:sp>
      <p:sp>
        <p:nvSpPr>
          <p:cNvPr id="34819" name="Rectangle 21"/>
          <p:cNvSpPr>
            <a:spLocks noGrp="1" noChangeArrowheads="1"/>
          </p:cNvSpPr>
          <p:nvPr>
            <p:ph idx="1"/>
          </p:nvPr>
        </p:nvSpPr>
        <p:spPr>
          <a:xfrm>
            <a:off x="333644" y="2295494"/>
            <a:ext cx="11506200" cy="1986455"/>
          </a:xfrm>
        </p:spPr>
        <p:txBody>
          <a:bodyPr>
            <a:normAutofit/>
          </a:bodyPr>
          <a:lstStyle/>
          <a:p>
            <a:pPr marL="233363" indent="-233363" eaLnBrk="1" hangingPunct="1">
              <a:lnSpc>
                <a:spcPct val="80000"/>
              </a:lnSpc>
              <a:spcBef>
                <a:spcPts val="600"/>
              </a:spcBef>
            </a:pPr>
            <a:r>
              <a:rPr lang="en-US" altLang="en-US" sz="2400" dirty="0" smtClean="0">
                <a:solidFill>
                  <a:schemeClr val="tx1">
                    <a:lumMod val="75000"/>
                    <a:lumOff val="25000"/>
                  </a:schemeClr>
                </a:solidFill>
              </a:rPr>
              <a:t>Code (ACI 318 and ACI 355) permits up to 0.015” crack width</a:t>
            </a:r>
          </a:p>
          <a:p>
            <a:pPr marL="690563" lvl="1" indent="-233363">
              <a:lnSpc>
                <a:spcPct val="80000"/>
              </a:lnSpc>
              <a:spcBef>
                <a:spcPts val="600"/>
              </a:spcBef>
            </a:pPr>
            <a:r>
              <a:rPr lang="en-US" altLang="en-US" sz="2000" dirty="0" smtClean="0">
                <a:solidFill>
                  <a:schemeClr val="tx1">
                    <a:lumMod val="75000"/>
                    <a:lumOff val="25000"/>
                  </a:schemeClr>
                </a:solidFill>
              </a:rPr>
              <a:t>Reinforcement controls cracking but does not prevent it</a:t>
            </a:r>
          </a:p>
          <a:p>
            <a:pPr marL="233363" indent="-233363" eaLnBrk="1" hangingPunct="1">
              <a:lnSpc>
                <a:spcPct val="80000"/>
              </a:lnSpc>
              <a:spcBef>
                <a:spcPts val="3000"/>
              </a:spcBef>
            </a:pPr>
            <a:r>
              <a:rPr lang="en-US" altLang="en-US" sz="2400" dirty="0" smtClean="0">
                <a:solidFill>
                  <a:schemeClr val="tx1">
                    <a:lumMod val="75000"/>
                    <a:lumOff val="25000"/>
                  </a:schemeClr>
                </a:solidFill>
              </a:rPr>
              <a:t>ACI 355 contains tests to evaluate what happens when an anchor is located in the presence of crack</a:t>
            </a:r>
          </a:p>
        </p:txBody>
      </p:sp>
      <p:sp>
        <p:nvSpPr>
          <p:cNvPr id="34820" name="AutoShape 3"/>
          <p:cNvSpPr>
            <a:spLocks noChangeArrowheads="1"/>
          </p:cNvSpPr>
          <p:nvPr/>
        </p:nvSpPr>
        <p:spPr bwMode="auto">
          <a:xfrm>
            <a:off x="967317" y="5699378"/>
            <a:ext cx="406400" cy="917079"/>
          </a:xfrm>
          <a:prstGeom prst="triangle">
            <a:avLst>
              <a:gd name="adj" fmla="val 50000"/>
            </a:avLst>
          </a:prstGeom>
          <a:solidFill>
            <a:srgbClr val="000000"/>
          </a:solidFill>
          <a:ln w="9525" algn="ctr">
            <a:solidFill>
              <a:srgbClr val="FFFFFF"/>
            </a:solidFill>
            <a:miter lim="800000"/>
            <a:headEnd/>
            <a:tailEnd/>
          </a:ln>
        </p:spPr>
        <p:txBody>
          <a:bodyPr anchor="ct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34821" name="AutoShape 4"/>
          <p:cNvSpPr>
            <a:spLocks noChangeArrowheads="1"/>
          </p:cNvSpPr>
          <p:nvPr/>
        </p:nvSpPr>
        <p:spPr bwMode="auto">
          <a:xfrm>
            <a:off x="10314517" y="5699378"/>
            <a:ext cx="406400" cy="917079"/>
          </a:xfrm>
          <a:prstGeom prst="triangle">
            <a:avLst>
              <a:gd name="adj" fmla="val 50000"/>
            </a:avLst>
          </a:prstGeom>
          <a:solidFill>
            <a:srgbClr val="000000"/>
          </a:solidFill>
          <a:ln w="9525" algn="ctr">
            <a:solidFill>
              <a:srgbClr val="FFFFFF"/>
            </a:solidFill>
            <a:miter lim="800000"/>
            <a:headEnd/>
            <a:tailEnd/>
          </a:ln>
        </p:spPr>
        <p:txBody>
          <a:bodyPr anchor="ct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34822" name="Line 5"/>
          <p:cNvSpPr>
            <a:spLocks noChangeShapeType="1"/>
          </p:cNvSpPr>
          <p:nvPr/>
        </p:nvSpPr>
        <p:spPr bwMode="auto">
          <a:xfrm>
            <a:off x="3405719" y="5053013"/>
            <a:ext cx="2116" cy="609600"/>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endParaRPr lang="en-US"/>
          </a:p>
        </p:txBody>
      </p:sp>
      <p:sp>
        <p:nvSpPr>
          <p:cNvPr id="34823" name="AutoShape 6"/>
          <p:cNvSpPr>
            <a:spLocks noChangeArrowheads="1"/>
          </p:cNvSpPr>
          <p:nvPr/>
        </p:nvSpPr>
        <p:spPr bwMode="auto">
          <a:xfrm>
            <a:off x="5640917" y="5699378"/>
            <a:ext cx="406400" cy="917079"/>
          </a:xfrm>
          <a:prstGeom prst="triangle">
            <a:avLst>
              <a:gd name="adj" fmla="val 50000"/>
            </a:avLst>
          </a:prstGeom>
          <a:solidFill>
            <a:srgbClr val="000000"/>
          </a:solidFill>
          <a:ln w="9525" algn="ctr">
            <a:solidFill>
              <a:srgbClr val="FFFFFF"/>
            </a:solidFill>
            <a:miter lim="800000"/>
            <a:headEnd/>
            <a:tailEnd/>
          </a:ln>
        </p:spPr>
        <p:txBody>
          <a:bodyPr anchor="ctr">
            <a:spAutoFit/>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16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1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cs typeface="Arial" pitchFamily="34" charset="0"/>
              </a:defRPr>
            </a:lvl9pPr>
          </a:lstStyle>
          <a:p>
            <a:pPr eaLnBrk="1" hangingPunct="1">
              <a:spcBef>
                <a:spcPct val="0"/>
              </a:spcBef>
              <a:buFontTx/>
              <a:buNone/>
            </a:pPr>
            <a:endParaRPr lang="en-US" altLang="en-US" sz="2400">
              <a:solidFill>
                <a:srgbClr val="000000"/>
              </a:solidFill>
              <a:latin typeface="Times New Roman" pitchFamily="18" charset="0"/>
            </a:endParaRPr>
          </a:p>
        </p:txBody>
      </p:sp>
      <p:sp>
        <p:nvSpPr>
          <p:cNvPr id="34824" name="Line 7"/>
          <p:cNvSpPr>
            <a:spLocks noChangeShapeType="1"/>
          </p:cNvSpPr>
          <p:nvPr/>
        </p:nvSpPr>
        <p:spPr bwMode="auto">
          <a:xfrm>
            <a:off x="1170519" y="4824413"/>
            <a:ext cx="2116" cy="609600"/>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endParaRPr lang="en-US"/>
          </a:p>
        </p:txBody>
      </p:sp>
      <p:sp>
        <p:nvSpPr>
          <p:cNvPr id="34825" name="Line 8"/>
          <p:cNvSpPr>
            <a:spLocks noChangeShapeType="1"/>
          </p:cNvSpPr>
          <p:nvPr/>
        </p:nvSpPr>
        <p:spPr bwMode="auto">
          <a:xfrm>
            <a:off x="5827696" y="4519613"/>
            <a:ext cx="2116" cy="609600"/>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endParaRPr lang="en-US"/>
          </a:p>
        </p:txBody>
      </p:sp>
      <p:sp>
        <p:nvSpPr>
          <p:cNvPr id="34826" name="Line 9"/>
          <p:cNvSpPr>
            <a:spLocks noChangeShapeType="1"/>
          </p:cNvSpPr>
          <p:nvPr/>
        </p:nvSpPr>
        <p:spPr bwMode="auto">
          <a:xfrm>
            <a:off x="10517719" y="4824413"/>
            <a:ext cx="2116" cy="609600"/>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endParaRPr lang="en-US"/>
          </a:p>
        </p:txBody>
      </p:sp>
      <p:sp>
        <p:nvSpPr>
          <p:cNvPr id="34827" name="Line 10"/>
          <p:cNvSpPr>
            <a:spLocks noChangeShapeType="1"/>
          </p:cNvSpPr>
          <p:nvPr/>
        </p:nvSpPr>
        <p:spPr bwMode="auto">
          <a:xfrm>
            <a:off x="8180919" y="5053013"/>
            <a:ext cx="2116" cy="609600"/>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endParaRPr lang="en-US"/>
          </a:p>
        </p:txBody>
      </p:sp>
      <p:sp>
        <p:nvSpPr>
          <p:cNvPr id="34828" name="Line 11"/>
          <p:cNvSpPr>
            <a:spLocks noChangeShapeType="1"/>
          </p:cNvSpPr>
          <p:nvPr/>
        </p:nvSpPr>
        <p:spPr bwMode="auto">
          <a:xfrm>
            <a:off x="9400119" y="4976813"/>
            <a:ext cx="2116" cy="609600"/>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endParaRPr lang="en-US"/>
          </a:p>
        </p:txBody>
      </p:sp>
      <p:sp>
        <p:nvSpPr>
          <p:cNvPr id="34829" name="Line 12"/>
          <p:cNvSpPr>
            <a:spLocks noChangeShapeType="1"/>
          </p:cNvSpPr>
          <p:nvPr/>
        </p:nvSpPr>
        <p:spPr bwMode="auto">
          <a:xfrm>
            <a:off x="7063319" y="4900613"/>
            <a:ext cx="2116" cy="609600"/>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endParaRPr lang="en-US"/>
          </a:p>
        </p:txBody>
      </p:sp>
      <p:sp>
        <p:nvSpPr>
          <p:cNvPr id="34830" name="Line 13"/>
          <p:cNvSpPr>
            <a:spLocks noChangeShapeType="1"/>
          </p:cNvSpPr>
          <p:nvPr/>
        </p:nvSpPr>
        <p:spPr bwMode="auto">
          <a:xfrm>
            <a:off x="4624919" y="4900613"/>
            <a:ext cx="2116" cy="609600"/>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endParaRPr lang="en-US"/>
          </a:p>
        </p:txBody>
      </p:sp>
      <p:sp>
        <p:nvSpPr>
          <p:cNvPr id="34831" name="Line 14"/>
          <p:cNvSpPr>
            <a:spLocks noChangeShapeType="1"/>
          </p:cNvSpPr>
          <p:nvPr/>
        </p:nvSpPr>
        <p:spPr bwMode="auto">
          <a:xfrm>
            <a:off x="2288119" y="4976813"/>
            <a:ext cx="2116" cy="609600"/>
          </a:xfrm>
          <a:prstGeom prst="line">
            <a:avLst/>
          </a:prstGeom>
          <a:noFill/>
          <a:ln w="381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endParaRPr lang="en-US"/>
          </a:p>
        </p:txBody>
      </p:sp>
      <p:sp>
        <p:nvSpPr>
          <p:cNvPr id="34832" name="Freeform 15"/>
          <p:cNvSpPr>
            <a:spLocks/>
          </p:cNvSpPr>
          <p:nvPr/>
        </p:nvSpPr>
        <p:spPr bwMode="auto">
          <a:xfrm>
            <a:off x="1170517" y="5434013"/>
            <a:ext cx="4064000" cy="369332"/>
          </a:xfrm>
          <a:custGeom>
            <a:avLst/>
            <a:gdLst>
              <a:gd name="T0" fmla="*/ 0 w 4464"/>
              <a:gd name="T1" fmla="*/ 0 h 528"/>
              <a:gd name="T2" fmla="*/ 2147483647 w 4464"/>
              <a:gd name="T3" fmla="*/ 2147483647 h 528"/>
              <a:gd name="T4" fmla="*/ 2147483647 w 4464"/>
              <a:gd name="T5" fmla="*/ 0 h 528"/>
              <a:gd name="T6" fmla="*/ 0 60000 65536"/>
              <a:gd name="T7" fmla="*/ 0 60000 65536"/>
              <a:gd name="T8" fmla="*/ 0 60000 65536"/>
              <a:gd name="T9" fmla="*/ 0 w 4464"/>
              <a:gd name="T10" fmla="*/ 0 h 528"/>
              <a:gd name="T11" fmla="*/ 4464 w 4464"/>
              <a:gd name="T12" fmla="*/ 528 h 528"/>
            </a:gdLst>
            <a:ahLst/>
            <a:cxnLst>
              <a:cxn ang="T6">
                <a:pos x="T0" y="T1"/>
              </a:cxn>
              <a:cxn ang="T7">
                <a:pos x="T2" y="T3"/>
              </a:cxn>
              <a:cxn ang="T8">
                <a:pos x="T4" y="T5"/>
              </a:cxn>
            </a:cxnLst>
            <a:rect l="T9" t="T10" r="T11" b="T12"/>
            <a:pathLst>
              <a:path w="4464" h="528">
                <a:moveTo>
                  <a:pt x="0" y="0"/>
                </a:moveTo>
                <a:cubicBezTo>
                  <a:pt x="732" y="264"/>
                  <a:pt x="1464" y="528"/>
                  <a:pt x="2208" y="528"/>
                </a:cubicBezTo>
                <a:cubicBezTo>
                  <a:pt x="2952" y="528"/>
                  <a:pt x="4088" y="88"/>
                  <a:pt x="4464" y="0"/>
                </a:cubicBezTo>
              </a:path>
            </a:pathLst>
          </a:custGeom>
          <a:noFill/>
          <a:ln w="38100"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33" name="Freeform 16"/>
          <p:cNvSpPr>
            <a:spLocks/>
          </p:cNvSpPr>
          <p:nvPr/>
        </p:nvSpPr>
        <p:spPr bwMode="auto">
          <a:xfrm>
            <a:off x="1170517" y="6043613"/>
            <a:ext cx="4673600" cy="369332"/>
          </a:xfrm>
          <a:custGeom>
            <a:avLst/>
            <a:gdLst>
              <a:gd name="T0" fmla="*/ 0 w 4464"/>
              <a:gd name="T1" fmla="*/ 0 h 528"/>
              <a:gd name="T2" fmla="*/ 2147483647 w 4464"/>
              <a:gd name="T3" fmla="*/ 2147483647 h 528"/>
              <a:gd name="T4" fmla="*/ 2147483647 w 4464"/>
              <a:gd name="T5" fmla="*/ 0 h 528"/>
              <a:gd name="T6" fmla="*/ 0 60000 65536"/>
              <a:gd name="T7" fmla="*/ 0 60000 65536"/>
              <a:gd name="T8" fmla="*/ 0 60000 65536"/>
              <a:gd name="T9" fmla="*/ 0 w 4464"/>
              <a:gd name="T10" fmla="*/ 0 h 528"/>
              <a:gd name="T11" fmla="*/ 4464 w 4464"/>
              <a:gd name="T12" fmla="*/ 528 h 528"/>
            </a:gdLst>
            <a:ahLst/>
            <a:cxnLst>
              <a:cxn ang="T6">
                <a:pos x="T0" y="T1"/>
              </a:cxn>
              <a:cxn ang="T7">
                <a:pos x="T2" y="T3"/>
              </a:cxn>
              <a:cxn ang="T8">
                <a:pos x="T4" y="T5"/>
              </a:cxn>
            </a:cxnLst>
            <a:rect l="T9" t="T10" r="T11" b="T12"/>
            <a:pathLst>
              <a:path w="4464" h="528">
                <a:moveTo>
                  <a:pt x="0" y="0"/>
                </a:moveTo>
                <a:cubicBezTo>
                  <a:pt x="732" y="264"/>
                  <a:pt x="1464" y="528"/>
                  <a:pt x="2208" y="528"/>
                </a:cubicBezTo>
                <a:cubicBezTo>
                  <a:pt x="2952" y="528"/>
                  <a:pt x="4088" y="88"/>
                  <a:pt x="4464" y="0"/>
                </a:cubicBezTo>
              </a:path>
            </a:pathLst>
          </a:custGeom>
          <a:noFill/>
          <a:ln w="38100"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34" name="Freeform 17"/>
          <p:cNvSpPr>
            <a:spLocks/>
          </p:cNvSpPr>
          <p:nvPr/>
        </p:nvSpPr>
        <p:spPr bwMode="auto">
          <a:xfrm>
            <a:off x="5844117" y="6043613"/>
            <a:ext cx="4673600" cy="369332"/>
          </a:xfrm>
          <a:custGeom>
            <a:avLst/>
            <a:gdLst>
              <a:gd name="T0" fmla="*/ 0 w 4464"/>
              <a:gd name="T1" fmla="*/ 0 h 528"/>
              <a:gd name="T2" fmla="*/ 2147483647 w 4464"/>
              <a:gd name="T3" fmla="*/ 2147483647 h 528"/>
              <a:gd name="T4" fmla="*/ 2147483647 w 4464"/>
              <a:gd name="T5" fmla="*/ 0 h 528"/>
              <a:gd name="T6" fmla="*/ 0 60000 65536"/>
              <a:gd name="T7" fmla="*/ 0 60000 65536"/>
              <a:gd name="T8" fmla="*/ 0 60000 65536"/>
              <a:gd name="T9" fmla="*/ 0 w 4464"/>
              <a:gd name="T10" fmla="*/ 0 h 528"/>
              <a:gd name="T11" fmla="*/ 4464 w 4464"/>
              <a:gd name="T12" fmla="*/ 528 h 528"/>
            </a:gdLst>
            <a:ahLst/>
            <a:cxnLst>
              <a:cxn ang="T6">
                <a:pos x="T0" y="T1"/>
              </a:cxn>
              <a:cxn ang="T7">
                <a:pos x="T2" y="T3"/>
              </a:cxn>
              <a:cxn ang="T8">
                <a:pos x="T4" y="T5"/>
              </a:cxn>
            </a:cxnLst>
            <a:rect l="T9" t="T10" r="T11" b="T12"/>
            <a:pathLst>
              <a:path w="4464" h="528">
                <a:moveTo>
                  <a:pt x="0" y="0"/>
                </a:moveTo>
                <a:cubicBezTo>
                  <a:pt x="732" y="264"/>
                  <a:pt x="1464" y="528"/>
                  <a:pt x="2208" y="528"/>
                </a:cubicBezTo>
                <a:cubicBezTo>
                  <a:pt x="2952" y="528"/>
                  <a:pt x="4088" y="88"/>
                  <a:pt x="4464" y="0"/>
                </a:cubicBezTo>
              </a:path>
            </a:pathLst>
          </a:custGeom>
          <a:noFill/>
          <a:ln w="38100"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35" name="Freeform 18"/>
          <p:cNvSpPr>
            <a:spLocks/>
          </p:cNvSpPr>
          <p:nvPr/>
        </p:nvSpPr>
        <p:spPr bwMode="auto">
          <a:xfrm>
            <a:off x="6453717" y="5434013"/>
            <a:ext cx="4064000" cy="369332"/>
          </a:xfrm>
          <a:custGeom>
            <a:avLst/>
            <a:gdLst>
              <a:gd name="T0" fmla="*/ 0 w 4464"/>
              <a:gd name="T1" fmla="*/ 0 h 528"/>
              <a:gd name="T2" fmla="*/ 2147483647 w 4464"/>
              <a:gd name="T3" fmla="*/ 2147483647 h 528"/>
              <a:gd name="T4" fmla="*/ 2147483647 w 4464"/>
              <a:gd name="T5" fmla="*/ 0 h 528"/>
              <a:gd name="T6" fmla="*/ 0 60000 65536"/>
              <a:gd name="T7" fmla="*/ 0 60000 65536"/>
              <a:gd name="T8" fmla="*/ 0 60000 65536"/>
              <a:gd name="T9" fmla="*/ 0 w 4464"/>
              <a:gd name="T10" fmla="*/ 0 h 528"/>
              <a:gd name="T11" fmla="*/ 4464 w 4464"/>
              <a:gd name="T12" fmla="*/ 528 h 528"/>
            </a:gdLst>
            <a:ahLst/>
            <a:cxnLst>
              <a:cxn ang="T6">
                <a:pos x="T0" y="T1"/>
              </a:cxn>
              <a:cxn ang="T7">
                <a:pos x="T2" y="T3"/>
              </a:cxn>
              <a:cxn ang="T8">
                <a:pos x="T4" y="T5"/>
              </a:cxn>
            </a:cxnLst>
            <a:rect l="T9" t="T10" r="T11" b="T12"/>
            <a:pathLst>
              <a:path w="4464" h="528">
                <a:moveTo>
                  <a:pt x="0" y="0"/>
                </a:moveTo>
                <a:cubicBezTo>
                  <a:pt x="732" y="264"/>
                  <a:pt x="1464" y="528"/>
                  <a:pt x="2208" y="528"/>
                </a:cubicBezTo>
                <a:cubicBezTo>
                  <a:pt x="2952" y="528"/>
                  <a:pt x="4088" y="88"/>
                  <a:pt x="4464" y="0"/>
                </a:cubicBezTo>
              </a:path>
            </a:pathLst>
          </a:custGeom>
          <a:noFill/>
          <a:ln w="38100"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36" name="Line 19"/>
          <p:cNvSpPr>
            <a:spLocks noChangeShapeType="1"/>
          </p:cNvSpPr>
          <p:nvPr/>
        </p:nvSpPr>
        <p:spPr bwMode="auto">
          <a:xfrm>
            <a:off x="1170517" y="5434013"/>
            <a:ext cx="0" cy="609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34837" name="Line 20"/>
          <p:cNvSpPr>
            <a:spLocks noChangeShapeType="1"/>
          </p:cNvSpPr>
          <p:nvPr/>
        </p:nvSpPr>
        <p:spPr bwMode="auto">
          <a:xfrm>
            <a:off x="10517717" y="5434013"/>
            <a:ext cx="0" cy="609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34838" name="Freeform 22"/>
          <p:cNvSpPr>
            <a:spLocks/>
          </p:cNvSpPr>
          <p:nvPr/>
        </p:nvSpPr>
        <p:spPr bwMode="auto">
          <a:xfrm>
            <a:off x="1272117" y="5891213"/>
            <a:ext cx="4673600" cy="369332"/>
          </a:xfrm>
          <a:custGeom>
            <a:avLst/>
            <a:gdLst>
              <a:gd name="T0" fmla="*/ 0 w 4464"/>
              <a:gd name="T1" fmla="*/ 0 h 528"/>
              <a:gd name="T2" fmla="*/ 2147483647 w 4464"/>
              <a:gd name="T3" fmla="*/ 2147483647 h 528"/>
              <a:gd name="T4" fmla="*/ 2147483647 w 4464"/>
              <a:gd name="T5" fmla="*/ 0 h 528"/>
              <a:gd name="T6" fmla="*/ 0 60000 65536"/>
              <a:gd name="T7" fmla="*/ 0 60000 65536"/>
              <a:gd name="T8" fmla="*/ 0 60000 65536"/>
              <a:gd name="T9" fmla="*/ 0 w 4464"/>
              <a:gd name="T10" fmla="*/ 0 h 528"/>
              <a:gd name="T11" fmla="*/ 4464 w 4464"/>
              <a:gd name="T12" fmla="*/ 528 h 528"/>
            </a:gdLst>
            <a:ahLst/>
            <a:cxnLst>
              <a:cxn ang="T6">
                <a:pos x="T0" y="T1"/>
              </a:cxn>
              <a:cxn ang="T7">
                <a:pos x="T2" y="T3"/>
              </a:cxn>
              <a:cxn ang="T8">
                <a:pos x="T4" y="T5"/>
              </a:cxn>
            </a:cxnLst>
            <a:rect l="T9" t="T10" r="T11" b="T12"/>
            <a:pathLst>
              <a:path w="4464" h="528">
                <a:moveTo>
                  <a:pt x="0" y="0"/>
                </a:moveTo>
                <a:cubicBezTo>
                  <a:pt x="732" y="264"/>
                  <a:pt x="1464" y="528"/>
                  <a:pt x="2208" y="528"/>
                </a:cubicBezTo>
                <a:cubicBezTo>
                  <a:pt x="2952" y="528"/>
                  <a:pt x="4088" y="88"/>
                  <a:pt x="4464" y="0"/>
                </a:cubicBezTo>
              </a:path>
            </a:pathLst>
          </a:custGeom>
          <a:noFill/>
          <a:ln w="31750" cap="flat" cmpd="sng">
            <a:solidFill>
              <a:srgbClr val="00B050"/>
            </a:solidFill>
            <a:prstDash val="dash"/>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39" name="Freeform 23"/>
          <p:cNvSpPr>
            <a:spLocks/>
          </p:cNvSpPr>
          <p:nvPr/>
        </p:nvSpPr>
        <p:spPr bwMode="auto">
          <a:xfrm>
            <a:off x="5844117" y="5891213"/>
            <a:ext cx="4673600" cy="369332"/>
          </a:xfrm>
          <a:custGeom>
            <a:avLst/>
            <a:gdLst>
              <a:gd name="T0" fmla="*/ 0 w 4464"/>
              <a:gd name="T1" fmla="*/ 0 h 528"/>
              <a:gd name="T2" fmla="*/ 2147483647 w 4464"/>
              <a:gd name="T3" fmla="*/ 2147483647 h 528"/>
              <a:gd name="T4" fmla="*/ 2147483647 w 4464"/>
              <a:gd name="T5" fmla="*/ 0 h 528"/>
              <a:gd name="T6" fmla="*/ 0 60000 65536"/>
              <a:gd name="T7" fmla="*/ 0 60000 65536"/>
              <a:gd name="T8" fmla="*/ 0 60000 65536"/>
              <a:gd name="T9" fmla="*/ 0 w 4464"/>
              <a:gd name="T10" fmla="*/ 0 h 528"/>
              <a:gd name="T11" fmla="*/ 4464 w 4464"/>
              <a:gd name="T12" fmla="*/ 528 h 528"/>
            </a:gdLst>
            <a:ahLst/>
            <a:cxnLst>
              <a:cxn ang="T6">
                <a:pos x="T0" y="T1"/>
              </a:cxn>
              <a:cxn ang="T7">
                <a:pos x="T2" y="T3"/>
              </a:cxn>
              <a:cxn ang="T8">
                <a:pos x="T4" y="T5"/>
              </a:cxn>
            </a:cxnLst>
            <a:rect l="T9" t="T10" r="T11" b="T12"/>
            <a:pathLst>
              <a:path w="4464" h="528">
                <a:moveTo>
                  <a:pt x="0" y="0"/>
                </a:moveTo>
                <a:cubicBezTo>
                  <a:pt x="732" y="264"/>
                  <a:pt x="1464" y="528"/>
                  <a:pt x="2208" y="528"/>
                </a:cubicBezTo>
                <a:cubicBezTo>
                  <a:pt x="2952" y="528"/>
                  <a:pt x="4088" y="88"/>
                  <a:pt x="4464" y="0"/>
                </a:cubicBezTo>
              </a:path>
            </a:pathLst>
          </a:custGeom>
          <a:noFill/>
          <a:ln w="31750" cap="flat" cmpd="sng">
            <a:solidFill>
              <a:srgbClr val="00B050"/>
            </a:solidFill>
            <a:prstDash val="dash"/>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40" name="Freeform 24"/>
          <p:cNvSpPr>
            <a:spLocks/>
          </p:cNvSpPr>
          <p:nvPr/>
        </p:nvSpPr>
        <p:spPr bwMode="auto">
          <a:xfrm rot="10800000">
            <a:off x="5234517" y="5211247"/>
            <a:ext cx="1219200" cy="369332"/>
          </a:xfrm>
          <a:custGeom>
            <a:avLst/>
            <a:gdLst>
              <a:gd name="T0" fmla="*/ 0 w 4464"/>
              <a:gd name="T1" fmla="*/ 0 h 528"/>
              <a:gd name="T2" fmla="*/ 2147483647 w 4464"/>
              <a:gd name="T3" fmla="*/ 2147483647 h 528"/>
              <a:gd name="T4" fmla="*/ 2147483647 w 4464"/>
              <a:gd name="T5" fmla="*/ 0 h 528"/>
              <a:gd name="T6" fmla="*/ 0 60000 65536"/>
              <a:gd name="T7" fmla="*/ 0 60000 65536"/>
              <a:gd name="T8" fmla="*/ 0 60000 65536"/>
              <a:gd name="T9" fmla="*/ 0 w 4464"/>
              <a:gd name="T10" fmla="*/ 0 h 528"/>
              <a:gd name="T11" fmla="*/ 4464 w 4464"/>
              <a:gd name="T12" fmla="*/ 528 h 528"/>
            </a:gdLst>
            <a:ahLst/>
            <a:cxnLst>
              <a:cxn ang="T6">
                <a:pos x="T0" y="T1"/>
              </a:cxn>
              <a:cxn ang="T7">
                <a:pos x="T2" y="T3"/>
              </a:cxn>
              <a:cxn ang="T8">
                <a:pos x="T4" y="T5"/>
              </a:cxn>
            </a:cxnLst>
            <a:rect l="T9" t="T10" r="T11" b="T12"/>
            <a:pathLst>
              <a:path w="4464" h="528">
                <a:moveTo>
                  <a:pt x="0" y="0"/>
                </a:moveTo>
                <a:cubicBezTo>
                  <a:pt x="732" y="264"/>
                  <a:pt x="1464" y="528"/>
                  <a:pt x="2208" y="528"/>
                </a:cubicBezTo>
                <a:cubicBezTo>
                  <a:pt x="2952" y="528"/>
                  <a:pt x="4088" y="88"/>
                  <a:pt x="4464" y="0"/>
                </a:cubicBezTo>
              </a:path>
            </a:pathLst>
          </a:custGeom>
          <a:noFill/>
          <a:ln w="38100"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grpSp>
        <p:nvGrpSpPr>
          <p:cNvPr id="34841" name="Group 1"/>
          <p:cNvGrpSpPr>
            <a:grpSpLocks/>
          </p:cNvGrpSpPr>
          <p:nvPr/>
        </p:nvGrpSpPr>
        <p:grpSpPr bwMode="auto">
          <a:xfrm>
            <a:off x="2561167" y="5924035"/>
            <a:ext cx="1689616" cy="412710"/>
            <a:chOff x="1920665" y="5923355"/>
            <a:chExt cx="1267211" cy="412710"/>
          </a:xfrm>
        </p:grpSpPr>
        <p:sp>
          <p:nvSpPr>
            <p:cNvPr id="34855" name="Freeform 25"/>
            <p:cNvSpPr>
              <a:spLocks/>
            </p:cNvSpPr>
            <p:nvPr/>
          </p:nvSpPr>
          <p:spPr bwMode="auto">
            <a:xfrm rot="738481">
              <a:off x="1920665" y="5923355"/>
              <a:ext cx="152400" cy="369332"/>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56" name="Freeform 26"/>
            <p:cNvSpPr>
              <a:spLocks/>
            </p:cNvSpPr>
            <p:nvPr/>
          </p:nvSpPr>
          <p:spPr bwMode="auto">
            <a:xfrm>
              <a:off x="2173077" y="5966733"/>
              <a:ext cx="152400" cy="369332"/>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57" name="Freeform 27"/>
            <p:cNvSpPr>
              <a:spLocks/>
            </p:cNvSpPr>
            <p:nvPr/>
          </p:nvSpPr>
          <p:spPr bwMode="auto">
            <a:xfrm rot="20455133">
              <a:off x="2439777" y="5939230"/>
              <a:ext cx="152400" cy="369332"/>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58" name="Freeform 28"/>
            <p:cNvSpPr>
              <a:spLocks/>
            </p:cNvSpPr>
            <p:nvPr/>
          </p:nvSpPr>
          <p:spPr bwMode="auto">
            <a:xfrm rot="19044359">
              <a:off x="2727115" y="5940024"/>
              <a:ext cx="152400" cy="369332"/>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59" name="Freeform 29"/>
            <p:cNvSpPr>
              <a:spLocks/>
            </p:cNvSpPr>
            <p:nvPr/>
          </p:nvSpPr>
          <p:spPr bwMode="auto">
            <a:xfrm rot="18113833">
              <a:off x="2973177" y="5958409"/>
              <a:ext cx="152400" cy="276999"/>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grpSp>
      <p:grpSp>
        <p:nvGrpSpPr>
          <p:cNvPr id="34842" name="Group 2"/>
          <p:cNvGrpSpPr>
            <a:grpSpLocks/>
          </p:cNvGrpSpPr>
          <p:nvPr/>
        </p:nvGrpSpPr>
        <p:grpSpPr bwMode="auto">
          <a:xfrm>
            <a:off x="7387167" y="5919277"/>
            <a:ext cx="1689616" cy="412711"/>
            <a:chOff x="5540165" y="5918592"/>
            <a:chExt cx="1267211" cy="412711"/>
          </a:xfrm>
        </p:grpSpPr>
        <p:sp>
          <p:nvSpPr>
            <p:cNvPr id="34850" name="Freeform 30"/>
            <p:cNvSpPr>
              <a:spLocks/>
            </p:cNvSpPr>
            <p:nvPr/>
          </p:nvSpPr>
          <p:spPr bwMode="auto">
            <a:xfrm rot="738481">
              <a:off x="5540165" y="5918592"/>
              <a:ext cx="152400" cy="369332"/>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51" name="Freeform 31"/>
            <p:cNvSpPr>
              <a:spLocks/>
            </p:cNvSpPr>
            <p:nvPr/>
          </p:nvSpPr>
          <p:spPr bwMode="auto">
            <a:xfrm>
              <a:off x="5792577" y="5961971"/>
              <a:ext cx="152400" cy="369332"/>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52" name="Freeform 32"/>
            <p:cNvSpPr>
              <a:spLocks/>
            </p:cNvSpPr>
            <p:nvPr/>
          </p:nvSpPr>
          <p:spPr bwMode="auto">
            <a:xfrm rot="20455133">
              <a:off x="6059277" y="5934467"/>
              <a:ext cx="152400" cy="369332"/>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53" name="Freeform 33"/>
            <p:cNvSpPr>
              <a:spLocks/>
            </p:cNvSpPr>
            <p:nvPr/>
          </p:nvSpPr>
          <p:spPr bwMode="auto">
            <a:xfrm rot="19044359">
              <a:off x="6346615" y="5935261"/>
              <a:ext cx="152400" cy="369332"/>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54" name="Freeform 34"/>
            <p:cNvSpPr>
              <a:spLocks/>
            </p:cNvSpPr>
            <p:nvPr/>
          </p:nvSpPr>
          <p:spPr bwMode="auto">
            <a:xfrm rot="18113833">
              <a:off x="6592677" y="5953647"/>
              <a:ext cx="152400" cy="276999"/>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grpSp>
      <p:sp>
        <p:nvSpPr>
          <p:cNvPr id="34843" name="Freeform 35"/>
          <p:cNvSpPr>
            <a:spLocks/>
          </p:cNvSpPr>
          <p:nvPr/>
        </p:nvSpPr>
        <p:spPr bwMode="auto">
          <a:xfrm rot="-3690167">
            <a:off x="5158317" y="5401749"/>
            <a:ext cx="152400" cy="369332"/>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44" name="Freeform 36"/>
          <p:cNvSpPr>
            <a:spLocks/>
          </p:cNvSpPr>
          <p:nvPr/>
        </p:nvSpPr>
        <p:spPr bwMode="auto">
          <a:xfrm rot="-2447679">
            <a:off x="5437717" y="5401747"/>
            <a:ext cx="203200" cy="369332"/>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45" name="Freeform 37"/>
          <p:cNvSpPr>
            <a:spLocks/>
          </p:cNvSpPr>
          <p:nvPr/>
        </p:nvSpPr>
        <p:spPr bwMode="auto">
          <a:xfrm rot="-1144867">
            <a:off x="5742517" y="5325547"/>
            <a:ext cx="203200" cy="369332"/>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46" name="Freeform 38"/>
          <p:cNvSpPr>
            <a:spLocks/>
          </p:cNvSpPr>
          <p:nvPr/>
        </p:nvSpPr>
        <p:spPr bwMode="auto">
          <a:xfrm rot="-468972">
            <a:off x="6047317" y="5386667"/>
            <a:ext cx="203200" cy="369332"/>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47" name="Freeform 39"/>
          <p:cNvSpPr>
            <a:spLocks/>
          </p:cNvSpPr>
          <p:nvPr/>
        </p:nvSpPr>
        <p:spPr bwMode="auto">
          <a:xfrm rot="-10447942">
            <a:off x="6352117" y="5401747"/>
            <a:ext cx="203200" cy="369332"/>
          </a:xfrm>
          <a:custGeom>
            <a:avLst/>
            <a:gdLst>
              <a:gd name="T0" fmla="*/ 0 w 144"/>
              <a:gd name="T1" fmla="*/ 2147483647 h 288"/>
              <a:gd name="T2" fmla="*/ 2147483647 w 144"/>
              <a:gd name="T3" fmla="*/ 2147483647 h 288"/>
              <a:gd name="T4" fmla="*/ 2147483647 w 144"/>
              <a:gd name="T5" fmla="*/ 2147483647 h 288"/>
              <a:gd name="T6" fmla="*/ 2147483647 w 144"/>
              <a:gd name="T7" fmla="*/ 2147483647 h 288"/>
              <a:gd name="T8" fmla="*/ 2147483647 w 144"/>
              <a:gd name="T9" fmla="*/ 2147483647 h 288"/>
              <a:gd name="T10" fmla="*/ 2147483647 w 144"/>
              <a:gd name="T11" fmla="*/ 0 h 288"/>
              <a:gd name="T12" fmla="*/ 0 60000 65536"/>
              <a:gd name="T13" fmla="*/ 0 60000 65536"/>
              <a:gd name="T14" fmla="*/ 0 60000 65536"/>
              <a:gd name="T15" fmla="*/ 0 60000 65536"/>
              <a:gd name="T16" fmla="*/ 0 60000 65536"/>
              <a:gd name="T17" fmla="*/ 0 60000 65536"/>
              <a:gd name="T18" fmla="*/ 0 w 144"/>
              <a:gd name="T19" fmla="*/ 0 h 288"/>
              <a:gd name="T20" fmla="*/ 144 w 144"/>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144" h="288">
                <a:moveTo>
                  <a:pt x="0" y="288"/>
                </a:moveTo>
                <a:lnTo>
                  <a:pt x="48" y="240"/>
                </a:lnTo>
                <a:lnTo>
                  <a:pt x="48" y="144"/>
                </a:lnTo>
                <a:lnTo>
                  <a:pt x="96" y="96"/>
                </a:lnTo>
                <a:lnTo>
                  <a:pt x="96" y="48"/>
                </a:lnTo>
                <a:lnTo>
                  <a:pt x="144" y="0"/>
                </a:lnTo>
              </a:path>
            </a:pathLst>
          </a:custGeom>
          <a:noFill/>
          <a:ln w="1905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48" name="Freeform 40"/>
          <p:cNvSpPr>
            <a:spLocks/>
          </p:cNvSpPr>
          <p:nvPr/>
        </p:nvSpPr>
        <p:spPr bwMode="auto">
          <a:xfrm>
            <a:off x="1206500" y="5599113"/>
            <a:ext cx="4673600" cy="369332"/>
          </a:xfrm>
          <a:custGeom>
            <a:avLst/>
            <a:gdLst>
              <a:gd name="T0" fmla="*/ 0 w 4464"/>
              <a:gd name="T1" fmla="*/ 0 h 528"/>
              <a:gd name="T2" fmla="*/ 2147483647 w 4464"/>
              <a:gd name="T3" fmla="*/ 2147483647 h 528"/>
              <a:gd name="T4" fmla="*/ 2147483647 w 4464"/>
              <a:gd name="T5" fmla="*/ 0 h 528"/>
              <a:gd name="T6" fmla="*/ 0 60000 65536"/>
              <a:gd name="T7" fmla="*/ 0 60000 65536"/>
              <a:gd name="T8" fmla="*/ 0 60000 65536"/>
              <a:gd name="T9" fmla="*/ 0 w 4464"/>
              <a:gd name="T10" fmla="*/ 0 h 528"/>
              <a:gd name="T11" fmla="*/ 4464 w 4464"/>
              <a:gd name="T12" fmla="*/ 528 h 528"/>
            </a:gdLst>
            <a:ahLst/>
            <a:cxnLst>
              <a:cxn ang="T6">
                <a:pos x="T0" y="T1"/>
              </a:cxn>
              <a:cxn ang="T7">
                <a:pos x="T2" y="T3"/>
              </a:cxn>
              <a:cxn ang="T8">
                <a:pos x="T4" y="T5"/>
              </a:cxn>
            </a:cxnLst>
            <a:rect l="T9" t="T10" r="T11" b="T12"/>
            <a:pathLst>
              <a:path w="4464" h="528">
                <a:moveTo>
                  <a:pt x="0" y="0"/>
                </a:moveTo>
                <a:cubicBezTo>
                  <a:pt x="732" y="264"/>
                  <a:pt x="1464" y="528"/>
                  <a:pt x="2208" y="528"/>
                </a:cubicBezTo>
                <a:cubicBezTo>
                  <a:pt x="2952" y="528"/>
                  <a:pt x="4088" y="88"/>
                  <a:pt x="4464" y="0"/>
                </a:cubicBezTo>
              </a:path>
            </a:pathLst>
          </a:custGeom>
          <a:noFill/>
          <a:ln w="31750" cap="flat" cmpd="sng">
            <a:solidFill>
              <a:srgbClr val="00B050"/>
            </a:solidFill>
            <a:prstDash val="dash"/>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4849" name="Freeform 41"/>
          <p:cNvSpPr>
            <a:spLocks/>
          </p:cNvSpPr>
          <p:nvPr/>
        </p:nvSpPr>
        <p:spPr bwMode="auto">
          <a:xfrm>
            <a:off x="5814484" y="5599113"/>
            <a:ext cx="4673600" cy="369332"/>
          </a:xfrm>
          <a:custGeom>
            <a:avLst/>
            <a:gdLst>
              <a:gd name="T0" fmla="*/ 0 w 4464"/>
              <a:gd name="T1" fmla="*/ 0 h 528"/>
              <a:gd name="T2" fmla="*/ 2147483647 w 4464"/>
              <a:gd name="T3" fmla="*/ 2147483647 h 528"/>
              <a:gd name="T4" fmla="*/ 2147483647 w 4464"/>
              <a:gd name="T5" fmla="*/ 0 h 528"/>
              <a:gd name="T6" fmla="*/ 0 60000 65536"/>
              <a:gd name="T7" fmla="*/ 0 60000 65536"/>
              <a:gd name="T8" fmla="*/ 0 60000 65536"/>
              <a:gd name="T9" fmla="*/ 0 w 4464"/>
              <a:gd name="T10" fmla="*/ 0 h 528"/>
              <a:gd name="T11" fmla="*/ 4464 w 4464"/>
              <a:gd name="T12" fmla="*/ 528 h 528"/>
            </a:gdLst>
            <a:ahLst/>
            <a:cxnLst>
              <a:cxn ang="T6">
                <a:pos x="T0" y="T1"/>
              </a:cxn>
              <a:cxn ang="T7">
                <a:pos x="T2" y="T3"/>
              </a:cxn>
              <a:cxn ang="T8">
                <a:pos x="T4" y="T5"/>
              </a:cxn>
            </a:cxnLst>
            <a:rect l="T9" t="T10" r="T11" b="T12"/>
            <a:pathLst>
              <a:path w="4464" h="528">
                <a:moveTo>
                  <a:pt x="0" y="0"/>
                </a:moveTo>
                <a:cubicBezTo>
                  <a:pt x="732" y="264"/>
                  <a:pt x="1464" y="528"/>
                  <a:pt x="2208" y="528"/>
                </a:cubicBezTo>
                <a:cubicBezTo>
                  <a:pt x="2952" y="528"/>
                  <a:pt x="4088" y="88"/>
                  <a:pt x="4464" y="0"/>
                </a:cubicBezTo>
              </a:path>
            </a:pathLst>
          </a:custGeom>
          <a:noFill/>
          <a:ln w="31750" cap="flat" cmpd="sng">
            <a:solidFill>
              <a:srgbClr val="00B050"/>
            </a:solidFill>
            <a:prstDash val="dash"/>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3" name="Rectangle 2"/>
          <p:cNvSpPr/>
          <p:nvPr/>
        </p:nvSpPr>
        <p:spPr>
          <a:xfrm>
            <a:off x="297660" y="1641475"/>
            <a:ext cx="11596049" cy="437043"/>
          </a:xfrm>
          <a:prstGeom prst="rect">
            <a:avLst/>
          </a:prstGeom>
        </p:spPr>
        <p:txBody>
          <a:bodyPr wrap="square">
            <a:spAutoFit/>
          </a:bodyPr>
          <a:lstStyle/>
          <a:p>
            <a:pPr marL="233363" indent="-233363">
              <a:lnSpc>
                <a:spcPct val="80000"/>
              </a:lnSpc>
              <a:spcBef>
                <a:spcPts val="2400"/>
              </a:spcBef>
            </a:pPr>
            <a:r>
              <a:rPr lang="en-US" altLang="en-US" sz="2800" dirty="0">
                <a:solidFill>
                  <a:schemeClr val="accent1"/>
                </a:solidFill>
                <a:latin typeface="Arial" panose="020B0604020202020204" pitchFamily="34" charset="0"/>
                <a:cs typeface="Arial" panose="020B0604020202020204" pitchFamily="34" charset="0"/>
              </a:rPr>
              <a:t>Concrete structures can experience cracking under service </a:t>
            </a:r>
            <a:r>
              <a:rPr lang="en-US" altLang="en-US" sz="2800" dirty="0" smtClean="0">
                <a:solidFill>
                  <a:schemeClr val="accent1"/>
                </a:solidFill>
                <a:latin typeface="Arial" panose="020B0604020202020204" pitchFamily="34" charset="0"/>
                <a:cs typeface="Arial" panose="020B0604020202020204" pitchFamily="34" charset="0"/>
              </a:rPr>
              <a:t>loads.</a:t>
            </a:r>
            <a:endParaRPr lang="en-US" altLang="en-US" sz="1600" dirty="0">
              <a:solidFill>
                <a:schemeClr val="accent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246005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72820" y="1684182"/>
            <a:ext cx="3936124" cy="1198238"/>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075" name="Rectangle 3"/>
          <p:cNvSpPr>
            <a:spLocks noGrp="1" noChangeArrowheads="1"/>
          </p:cNvSpPr>
          <p:nvPr>
            <p:ph idx="1"/>
          </p:nvPr>
        </p:nvSpPr>
        <p:spPr>
          <a:xfrm>
            <a:off x="698943" y="1801113"/>
            <a:ext cx="3746938" cy="1081307"/>
          </a:xfrm>
        </p:spPr>
        <p:txBody>
          <a:bodyPr rtlCol="0">
            <a:normAutofit/>
          </a:bodyPr>
          <a:lstStyle/>
          <a:p>
            <a:pPr eaLnBrk="1" fontAlgn="auto" hangingPunct="1">
              <a:spcBef>
                <a:spcPts val="600"/>
              </a:spcBef>
              <a:spcAft>
                <a:spcPts val="0"/>
              </a:spcAft>
              <a:buFont typeface="Arial" charset="0"/>
              <a:buNone/>
              <a:defRPr/>
            </a:pPr>
            <a:r>
              <a:rPr lang="en-US" b="1" dirty="0" smtClean="0">
                <a:solidFill>
                  <a:schemeClr val="accent1"/>
                </a:solidFill>
              </a:rPr>
              <a:t>Reference tests</a:t>
            </a:r>
          </a:p>
          <a:p>
            <a:pPr marL="0" indent="0" eaLnBrk="1" fontAlgn="auto" hangingPunct="1">
              <a:spcBef>
                <a:spcPts val="600"/>
              </a:spcBef>
              <a:spcAft>
                <a:spcPts val="0"/>
              </a:spcAft>
              <a:buFont typeface="Arial" charset="0"/>
              <a:buNone/>
              <a:defRPr/>
            </a:pPr>
            <a:r>
              <a:rPr lang="en-US" sz="1800" dirty="0" smtClean="0">
                <a:solidFill>
                  <a:schemeClr val="tx1">
                    <a:lumMod val="50000"/>
                    <a:lumOff val="50000"/>
                  </a:schemeClr>
                </a:solidFill>
              </a:rPr>
              <a:t>Performance under ideal conditions</a:t>
            </a:r>
          </a:p>
        </p:txBody>
      </p:sp>
      <p:sp>
        <p:nvSpPr>
          <p:cNvPr id="2" name="Title 1"/>
          <p:cNvSpPr>
            <a:spLocks noGrp="1"/>
          </p:cNvSpPr>
          <p:nvPr>
            <p:ph type="title"/>
          </p:nvPr>
        </p:nvSpPr>
        <p:spPr/>
        <p:txBody>
          <a:bodyPr/>
          <a:lstStyle/>
          <a:p>
            <a:r>
              <a:rPr lang="en-US" dirty="0" smtClean="0"/>
              <a:t>ACI 355 Test Standard: Table 4.2</a:t>
            </a:r>
            <a:endParaRPr lang="en-US" dirty="0"/>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1545" y="1599015"/>
            <a:ext cx="6722845" cy="453107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0" name="Rectangle 9"/>
          <p:cNvSpPr/>
          <p:nvPr/>
        </p:nvSpPr>
        <p:spPr>
          <a:xfrm>
            <a:off x="572820" y="3238490"/>
            <a:ext cx="3936124" cy="1198238"/>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1" name="Rectangle 3"/>
          <p:cNvSpPr txBox="1">
            <a:spLocks noChangeArrowheads="1"/>
          </p:cNvSpPr>
          <p:nvPr/>
        </p:nvSpPr>
        <p:spPr>
          <a:xfrm>
            <a:off x="698943" y="3355421"/>
            <a:ext cx="3652345" cy="1081307"/>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buFont typeface="Arial" charset="0"/>
              <a:buNone/>
              <a:defRPr/>
            </a:pPr>
            <a:r>
              <a:rPr lang="en-US" b="1" dirty="0" smtClean="0">
                <a:solidFill>
                  <a:schemeClr val="accent1"/>
                </a:solidFill>
              </a:rPr>
              <a:t>Service tests</a:t>
            </a:r>
          </a:p>
          <a:p>
            <a:pPr marL="0" indent="0">
              <a:spcBef>
                <a:spcPts val="600"/>
              </a:spcBef>
              <a:buFont typeface="Arial" charset="0"/>
              <a:buNone/>
              <a:defRPr/>
            </a:pPr>
            <a:r>
              <a:rPr lang="en-US" sz="1800" dirty="0" smtClean="0">
                <a:solidFill>
                  <a:schemeClr val="tx1">
                    <a:lumMod val="50000"/>
                    <a:lumOff val="50000"/>
                  </a:schemeClr>
                </a:solidFill>
              </a:rPr>
              <a:t>Establishes performance under expected service conditions</a:t>
            </a:r>
          </a:p>
        </p:txBody>
      </p:sp>
      <p:sp>
        <p:nvSpPr>
          <p:cNvPr id="15" name="Rectangle 14"/>
          <p:cNvSpPr/>
          <p:nvPr/>
        </p:nvSpPr>
        <p:spPr>
          <a:xfrm>
            <a:off x="572820" y="4809790"/>
            <a:ext cx="3936124" cy="1198238"/>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Rectangle 3"/>
          <p:cNvSpPr txBox="1">
            <a:spLocks noChangeArrowheads="1"/>
          </p:cNvSpPr>
          <p:nvPr/>
        </p:nvSpPr>
        <p:spPr>
          <a:xfrm>
            <a:off x="698943" y="4926721"/>
            <a:ext cx="3652345" cy="1081307"/>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buFont typeface="Arial" charset="0"/>
              <a:buNone/>
              <a:defRPr/>
            </a:pPr>
            <a:r>
              <a:rPr lang="en-US" b="1" dirty="0" smtClean="0">
                <a:solidFill>
                  <a:schemeClr val="accent1"/>
                </a:solidFill>
              </a:rPr>
              <a:t>Reliability tests</a:t>
            </a:r>
          </a:p>
          <a:p>
            <a:pPr marL="0" indent="0">
              <a:spcBef>
                <a:spcPts val="600"/>
              </a:spcBef>
              <a:buFont typeface="Arial" charset="0"/>
              <a:buNone/>
              <a:defRPr/>
            </a:pPr>
            <a:r>
              <a:rPr lang="en-US" sz="1800" dirty="0" smtClean="0">
                <a:solidFill>
                  <a:schemeClr val="tx1">
                    <a:lumMod val="50000"/>
                    <a:lumOff val="50000"/>
                  </a:schemeClr>
                </a:solidFill>
              </a:rPr>
              <a:t>Established reliability under adverse installation conditions</a:t>
            </a:r>
          </a:p>
        </p:txBody>
      </p:sp>
      <p:sp>
        <p:nvSpPr>
          <p:cNvPr id="5" name="TextBox 4"/>
          <p:cNvSpPr txBox="1"/>
          <p:nvPr/>
        </p:nvSpPr>
        <p:spPr>
          <a:xfrm rot="20959685">
            <a:off x="4665252" y="3442891"/>
            <a:ext cx="7228622" cy="461665"/>
          </a:xfrm>
          <a:prstGeom prst="rect">
            <a:avLst/>
          </a:prstGeom>
          <a:solidFill>
            <a:schemeClr val="bg2"/>
          </a:solidFill>
        </p:spPr>
        <p:txBody>
          <a:bodyPr wrap="square" rtlCol="0">
            <a:spAutoFit/>
          </a:bodyPr>
          <a:lstStyle/>
          <a:p>
            <a:pPr algn="ctr"/>
            <a:r>
              <a:rPr lang="en-US" sz="2400" b="1" dirty="0" smtClean="0">
                <a:solidFill>
                  <a:srgbClr val="FF0000"/>
                </a:solidFill>
                <a:latin typeface="Arial" panose="020B0604020202020204" pitchFamily="34" charset="0"/>
                <a:cs typeface="Arial" panose="020B0604020202020204" pitchFamily="34" charset="0"/>
              </a:rPr>
              <a:t>ACI 355 tests are much more extensive!</a:t>
            </a:r>
            <a:endParaRPr lang="en-US" sz="2400" b="1" dirty="0">
              <a:solidFill>
                <a:srgbClr val="FF0000"/>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09876750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75">
                                            <p:txEl>
                                              <p:pRg st="1" end="1"/>
                                            </p:txEl>
                                          </p:spTgt>
                                        </p:tgtEl>
                                        <p:attrNameLst>
                                          <p:attrName>style.visibility</p:attrName>
                                        </p:attrNameLst>
                                      </p:cBhvr>
                                      <p:to>
                                        <p:strVal val="visible"/>
                                      </p:to>
                                    </p:set>
                                    <p:animEffect transition="in" filter="fade">
                                      <p:cBhvr>
                                        <p:cTn id="10" dur="500"/>
                                        <p:tgtEl>
                                          <p:spTgt spid="307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75" grpId="0" build="p"/>
      <p:bldP spid="10" grpId="0" animBg="1"/>
      <p:bldP spid="11" grpId="0"/>
      <p:bldP spid="15" grpId="0" animBg="1"/>
      <p:bldP spid="16" grpId="0"/>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4"/>
          <p:cNvSpPr>
            <a:spLocks noGrp="1"/>
          </p:cNvSpPr>
          <p:nvPr>
            <p:ph idx="1"/>
          </p:nvPr>
        </p:nvSpPr>
        <p:spPr>
          <a:xfrm>
            <a:off x="336551" y="1641475"/>
            <a:ext cx="8224126" cy="4187444"/>
          </a:xfrm>
          <a:extLst/>
        </p:spPr>
        <p:txBody>
          <a:bodyPr rtlCol="0">
            <a:normAutofit/>
          </a:bodyPr>
          <a:lstStyle/>
          <a:p>
            <a:pPr marL="233362" indent="0" eaLnBrk="1" fontAlgn="auto" hangingPunct="1">
              <a:spcBef>
                <a:spcPts val="1800"/>
              </a:spcBef>
              <a:spcAft>
                <a:spcPts val="0"/>
              </a:spcAft>
              <a:buNone/>
              <a:defRPr/>
            </a:pPr>
            <a:r>
              <a:rPr lang="en-US" sz="2400" dirty="0" smtClean="0"/>
              <a:t>Established Acceptance Criteria for concrete anchors</a:t>
            </a:r>
          </a:p>
          <a:p>
            <a:pPr marL="747713" lvl="1" indent="-342900">
              <a:buClr>
                <a:schemeClr val="tx1"/>
              </a:buClr>
              <a:defRPr/>
            </a:pPr>
            <a:r>
              <a:rPr lang="en-US" sz="2000" b="1" dirty="0" smtClean="0">
                <a:solidFill>
                  <a:schemeClr val="accent1"/>
                </a:solidFill>
              </a:rPr>
              <a:t>AC193</a:t>
            </a:r>
            <a:r>
              <a:rPr lang="en-US" sz="2000" dirty="0" smtClean="0"/>
              <a:t> – Mechanical </a:t>
            </a:r>
            <a:r>
              <a:rPr lang="en-US" sz="2000" dirty="0"/>
              <a:t>A</a:t>
            </a:r>
            <a:r>
              <a:rPr lang="en-US" sz="2000" dirty="0" smtClean="0"/>
              <a:t>nchors</a:t>
            </a:r>
          </a:p>
          <a:p>
            <a:pPr marL="747713" lvl="1" indent="-342900">
              <a:buClr>
                <a:schemeClr val="tx1"/>
              </a:buClr>
              <a:defRPr/>
            </a:pPr>
            <a:r>
              <a:rPr lang="en-US" sz="2000" b="1" dirty="0" smtClean="0">
                <a:solidFill>
                  <a:schemeClr val="accent1"/>
                </a:solidFill>
              </a:rPr>
              <a:t>AC308</a:t>
            </a:r>
            <a:r>
              <a:rPr lang="en-US" sz="2000" dirty="0" smtClean="0"/>
              <a:t> – </a:t>
            </a:r>
            <a:r>
              <a:rPr lang="en-US" sz="2000" dirty="0"/>
              <a:t>A</a:t>
            </a:r>
            <a:r>
              <a:rPr lang="en-US" sz="2000" dirty="0" smtClean="0"/>
              <a:t>dhesive Anchors</a:t>
            </a:r>
          </a:p>
          <a:p>
            <a:pPr marL="233362" indent="0" eaLnBrk="1" fontAlgn="auto" hangingPunct="1">
              <a:spcBef>
                <a:spcPts val="3000"/>
              </a:spcBef>
              <a:spcAft>
                <a:spcPts val="0"/>
              </a:spcAft>
              <a:buNone/>
              <a:defRPr/>
            </a:pPr>
            <a:r>
              <a:rPr lang="en-US" sz="2400" dirty="0" smtClean="0"/>
              <a:t>AC may include things ACI 355 doesn’t </a:t>
            </a:r>
            <a:endParaRPr lang="en-US" sz="2400" dirty="0"/>
          </a:p>
          <a:p>
            <a:pPr marL="747713" lvl="1" indent="-342900">
              <a:defRPr/>
            </a:pPr>
            <a:r>
              <a:rPr lang="en-US" sz="2000" dirty="0" smtClean="0"/>
              <a:t>Inspections</a:t>
            </a:r>
            <a:endParaRPr lang="en-US" sz="2000" dirty="0"/>
          </a:p>
          <a:p>
            <a:pPr marL="747713" lvl="1" indent="-342900">
              <a:defRPr/>
            </a:pPr>
            <a:r>
              <a:rPr lang="en-US" sz="2000" dirty="0" smtClean="0"/>
              <a:t>Quality (manufacturing)</a:t>
            </a:r>
            <a:endParaRPr lang="en-US" sz="2000" dirty="0"/>
          </a:p>
        </p:txBody>
      </p:sp>
      <p:sp>
        <p:nvSpPr>
          <p:cNvPr id="2" name="Title 1"/>
          <p:cNvSpPr>
            <a:spLocks noGrp="1"/>
          </p:cNvSpPr>
          <p:nvPr>
            <p:ph type="title"/>
          </p:nvPr>
        </p:nvSpPr>
        <p:spPr/>
        <p:txBody>
          <a:bodyPr/>
          <a:lstStyle/>
          <a:p>
            <a:r>
              <a:rPr lang="en-US" dirty="0" smtClean="0"/>
              <a:t>What does the Research Report say?</a:t>
            </a:r>
            <a:endParaRPr lang="en-US" dirty="0"/>
          </a:p>
        </p:txBody>
      </p:sp>
      <p:pic>
        <p:nvPicPr>
          <p:cNvPr id="5122" name="Picture 2" descr="C:\Users\ccoughlin\Desktop\SSTU WIP\11_Shearwalls\Images\icc_log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60676" y="1641475"/>
            <a:ext cx="3003330" cy="418964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2095222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314">
                                            <p:txEl>
                                              <p:pRg st="0" end="0"/>
                                            </p:txEl>
                                          </p:spTgt>
                                        </p:tgtEl>
                                        <p:attrNameLst>
                                          <p:attrName>style.visibility</p:attrName>
                                        </p:attrNameLst>
                                      </p:cBhvr>
                                      <p:to>
                                        <p:strVal val="visible"/>
                                      </p:to>
                                    </p:set>
                                    <p:animEffect transition="in" filter="fade">
                                      <p:cBhvr>
                                        <p:cTn id="10" dur="500"/>
                                        <p:tgtEl>
                                          <p:spTgt spid="1331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Effect transition="in" filter="fade">
                                      <p:cBhvr>
                                        <p:cTn id="13" dur="500"/>
                                        <p:tgtEl>
                                          <p:spTgt spid="13314">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314">
                                            <p:txEl>
                                              <p:pRg st="2" end="2"/>
                                            </p:txEl>
                                          </p:spTgt>
                                        </p:tgtEl>
                                        <p:attrNameLst>
                                          <p:attrName>style.visibility</p:attrName>
                                        </p:attrNameLst>
                                      </p:cBhvr>
                                      <p:to>
                                        <p:strVal val="visible"/>
                                      </p:to>
                                    </p:set>
                                    <p:animEffect transition="in" filter="fade">
                                      <p:cBhvr>
                                        <p:cTn id="16" dur="500"/>
                                        <p:tgtEl>
                                          <p:spTgt spid="13314">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314">
                                            <p:txEl>
                                              <p:pRg st="3" end="3"/>
                                            </p:txEl>
                                          </p:spTgt>
                                        </p:tgtEl>
                                        <p:attrNameLst>
                                          <p:attrName>style.visibility</p:attrName>
                                        </p:attrNameLst>
                                      </p:cBhvr>
                                      <p:to>
                                        <p:strVal val="visible"/>
                                      </p:to>
                                    </p:set>
                                    <p:animEffect transition="in" filter="fade">
                                      <p:cBhvr>
                                        <p:cTn id="19" dur="500"/>
                                        <p:tgtEl>
                                          <p:spTgt spid="13314">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314">
                                            <p:txEl>
                                              <p:pRg st="4" end="4"/>
                                            </p:txEl>
                                          </p:spTgt>
                                        </p:tgtEl>
                                        <p:attrNameLst>
                                          <p:attrName>style.visibility</p:attrName>
                                        </p:attrNameLst>
                                      </p:cBhvr>
                                      <p:to>
                                        <p:strVal val="visible"/>
                                      </p:to>
                                    </p:set>
                                    <p:animEffect transition="in" filter="fade">
                                      <p:cBhvr>
                                        <p:cTn id="22" dur="500"/>
                                        <p:tgtEl>
                                          <p:spTgt spid="13314">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314">
                                            <p:txEl>
                                              <p:pRg st="5" end="5"/>
                                            </p:txEl>
                                          </p:spTgt>
                                        </p:tgtEl>
                                        <p:attrNameLst>
                                          <p:attrName>style.visibility</p:attrName>
                                        </p:attrNameLst>
                                      </p:cBhvr>
                                      <p:to>
                                        <p:strVal val="visible"/>
                                      </p:to>
                                    </p:set>
                                    <p:animEffect transition="in" filter="fade">
                                      <p:cBhvr>
                                        <p:cTn id="25" dur="500"/>
                                        <p:tgtEl>
                                          <p:spTgt spid="133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a:xfrm>
            <a:off x="15801" y="5488882"/>
            <a:ext cx="12191999" cy="1369118"/>
          </a:xfrm>
          <a:prstGeom prst="rect">
            <a:avLst/>
          </a:prstGeom>
          <a:gradFill>
            <a:gsLst>
              <a:gs pos="0">
                <a:schemeClr val="bg1">
                  <a:alpha val="20000"/>
                </a:schemeClr>
              </a:gs>
              <a:gs pos="39999">
                <a:schemeClr val="bg1">
                  <a:alpha val="15000"/>
                </a:schemeClr>
              </a:gs>
              <a:gs pos="70000">
                <a:schemeClr val="bg1">
                  <a:alpha val="10000"/>
                </a:schemeClr>
              </a:gs>
              <a:gs pos="100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 y="1291321"/>
            <a:ext cx="12191999" cy="45064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bwMode="auto">
          <a:xfrm>
            <a:off x="609207" y="1378144"/>
            <a:ext cx="4837223" cy="276999"/>
          </a:xfrm>
          <a:prstGeom prst="rect">
            <a:avLst/>
          </a:prstGeom>
          <a:noFill/>
          <a:ln>
            <a:noFill/>
          </a:ln>
          <a:effectLst>
            <a:softEdge rad="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b="1" dirty="0" smtClean="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rPr>
              <a:t>Allowable Stress Design (ASD) Tables </a:t>
            </a:r>
            <a:endParaRPr kumimoji="1" lang="en-US" b="1" dirty="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endParaRPr>
          </a:p>
        </p:txBody>
      </p:sp>
      <p:sp>
        <p:nvSpPr>
          <p:cNvPr id="32" name="TextBox 31"/>
          <p:cNvSpPr txBox="1"/>
          <p:nvPr/>
        </p:nvSpPr>
        <p:spPr bwMode="auto">
          <a:xfrm>
            <a:off x="7523807" y="1381594"/>
            <a:ext cx="3546484" cy="276999"/>
          </a:xfrm>
          <a:prstGeom prst="rect">
            <a:avLst/>
          </a:prstGeom>
          <a:noFill/>
          <a:ln>
            <a:noFill/>
          </a:ln>
          <a:effectLst>
            <a:softEdge rad="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b="1" dirty="0" smtClean="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rPr>
              <a:t>Strength Design (SD) Tables</a:t>
            </a:r>
            <a:endParaRPr kumimoji="1" lang="en-US" b="1" dirty="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endParaRPr>
          </a:p>
        </p:txBody>
      </p:sp>
      <p:cxnSp>
        <p:nvCxnSpPr>
          <p:cNvPr id="45" name="Straight Connector 44"/>
          <p:cNvCxnSpPr/>
          <p:nvPr/>
        </p:nvCxnSpPr>
        <p:spPr>
          <a:xfrm>
            <a:off x="15797" y="1295375"/>
            <a:ext cx="1219200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5799" y="1741967"/>
            <a:ext cx="1219200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26" name="TextBox 125"/>
          <p:cNvSpPr txBox="1"/>
          <p:nvPr/>
        </p:nvSpPr>
        <p:spPr bwMode="auto">
          <a:xfrm>
            <a:off x="1629657" y="3475845"/>
            <a:ext cx="1590051"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lnSpc>
                <a:spcPct val="120000"/>
              </a:lnSpc>
            </a:pPr>
            <a:r>
              <a:rPr kumimoji="1" lang="en-US" sz="1200" dirty="0" smtClean="0">
                <a:solidFill>
                  <a:schemeClr val="bg2"/>
                </a:solidFill>
                <a:latin typeface="Arial Black" panose="020B0A04020102020204" pitchFamily="34" charset="0"/>
                <a:cs typeface="Arial" panose="020B0604020202020204" pitchFamily="34" charset="0"/>
              </a:rPr>
              <a:t>Chord Deformation</a:t>
            </a:r>
            <a:br>
              <a:rPr kumimoji="1" lang="en-US" sz="1200" dirty="0" smtClean="0">
                <a:solidFill>
                  <a:schemeClr val="bg2"/>
                </a:solidFill>
                <a:latin typeface="Arial Black" panose="020B0A04020102020204" pitchFamily="34" charset="0"/>
                <a:cs typeface="Arial" panose="020B0604020202020204" pitchFamily="34" charset="0"/>
              </a:rPr>
            </a:br>
            <a:r>
              <a:rPr kumimoji="1" lang="en-US" sz="1200" dirty="0" smtClean="0">
                <a:solidFill>
                  <a:schemeClr val="bg2"/>
                </a:solidFill>
                <a:latin typeface="Arial Black" panose="020B0A04020102020204" pitchFamily="34" charset="0"/>
                <a:cs typeface="Arial" panose="020B0604020202020204" pitchFamily="34" charset="0"/>
              </a:rPr>
              <a:t>(excluding slip)</a:t>
            </a:r>
            <a:endParaRPr kumimoji="1" lang="en-US" sz="1200" dirty="0">
              <a:solidFill>
                <a:schemeClr val="bg2"/>
              </a:solidFill>
              <a:latin typeface="Arial Black" panose="020B0A04020102020204" pitchFamily="34" charset="0"/>
              <a:cs typeface="Arial" panose="020B0604020202020204" pitchFamily="34" charset="0"/>
            </a:endParaRPr>
          </a:p>
        </p:txBody>
      </p:sp>
      <p:sp>
        <p:nvSpPr>
          <p:cNvPr id="127" name="TextBox 126"/>
          <p:cNvSpPr txBox="1"/>
          <p:nvPr/>
        </p:nvSpPr>
        <p:spPr bwMode="auto">
          <a:xfrm>
            <a:off x="5307211" y="3481365"/>
            <a:ext cx="1556323"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lnSpc>
                <a:spcPct val="120000"/>
              </a:lnSpc>
            </a:pPr>
            <a:r>
              <a:rPr kumimoji="1" lang="en-US" sz="1200" dirty="0" smtClean="0">
                <a:solidFill>
                  <a:schemeClr val="bg2"/>
                </a:solidFill>
                <a:latin typeface="Arial Black" panose="020B0A04020102020204" pitchFamily="34" charset="0"/>
                <a:cs typeface="Arial" panose="020B0604020202020204" pitchFamily="34" charset="0"/>
              </a:rPr>
              <a:t>Panel Deformation</a:t>
            </a:r>
            <a:br>
              <a:rPr kumimoji="1" lang="en-US" sz="1200" dirty="0" smtClean="0">
                <a:solidFill>
                  <a:schemeClr val="bg2"/>
                </a:solidFill>
                <a:latin typeface="Arial Black" panose="020B0A04020102020204" pitchFamily="34" charset="0"/>
                <a:cs typeface="Arial" panose="020B0604020202020204" pitchFamily="34" charset="0"/>
              </a:rPr>
            </a:br>
            <a:r>
              <a:rPr kumimoji="1" lang="en-US" sz="1200" dirty="0" smtClean="0">
                <a:solidFill>
                  <a:schemeClr val="bg2"/>
                </a:solidFill>
                <a:latin typeface="Arial Black" panose="020B0A04020102020204" pitchFamily="34" charset="0"/>
                <a:cs typeface="Arial" panose="020B0604020202020204" pitchFamily="34" charset="0"/>
              </a:rPr>
              <a:t>&amp; Nail Slip</a:t>
            </a:r>
            <a:endParaRPr kumimoji="1" lang="en-US" sz="1200" dirty="0">
              <a:solidFill>
                <a:schemeClr val="bg2"/>
              </a:solidFill>
              <a:latin typeface="Arial Black" panose="020B0A04020102020204" pitchFamily="34" charset="0"/>
              <a:cs typeface="Arial" panose="020B0604020202020204" pitchFamily="34" charset="0"/>
            </a:endParaRPr>
          </a:p>
        </p:txBody>
      </p:sp>
      <p:sp>
        <p:nvSpPr>
          <p:cNvPr id="128" name="TextBox 127"/>
          <p:cNvSpPr txBox="1"/>
          <p:nvPr/>
        </p:nvSpPr>
        <p:spPr bwMode="auto">
          <a:xfrm>
            <a:off x="9043360" y="3585099"/>
            <a:ext cx="1440138"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lnSpc>
                <a:spcPct val="120000"/>
              </a:lnSpc>
            </a:pPr>
            <a:r>
              <a:rPr kumimoji="1" lang="en-US" sz="1200" dirty="0" smtClean="0">
                <a:solidFill>
                  <a:schemeClr val="bg2"/>
                </a:solidFill>
                <a:latin typeface="Arial Black" panose="020B0A04020102020204" pitchFamily="34" charset="0"/>
                <a:cs typeface="Arial" panose="020B0604020202020204" pitchFamily="34" charset="0"/>
              </a:rPr>
              <a:t>Chord Splice Slip</a:t>
            </a:r>
            <a:endParaRPr kumimoji="1" lang="en-US" sz="1200" dirty="0">
              <a:solidFill>
                <a:schemeClr val="bg2"/>
              </a:solidFill>
              <a:latin typeface="Arial Black" panose="020B0A04020102020204" pitchFamily="34" charset="0"/>
              <a:cs typeface="Arial" panose="020B0604020202020204" pitchFamily="34" charset="0"/>
            </a:endParaRPr>
          </a:p>
        </p:txBody>
      </p:sp>
      <p:grpSp>
        <p:nvGrpSpPr>
          <p:cNvPr id="111" name="Group 3"/>
          <p:cNvGrpSpPr>
            <a:grpSpLocks/>
          </p:cNvGrpSpPr>
          <p:nvPr/>
        </p:nvGrpSpPr>
        <p:grpSpPr bwMode="auto">
          <a:xfrm>
            <a:off x="1738579" y="1899893"/>
            <a:ext cx="2578478" cy="1608959"/>
            <a:chOff x="229" y="426"/>
            <a:chExt cx="1992" cy="1243"/>
          </a:xfrm>
        </p:grpSpPr>
        <p:pic>
          <p:nvPicPr>
            <p:cNvPr id="112" name="Picture 4"/>
            <p:cNvPicPr>
              <a:picLocks noChangeAspect="1" noChangeArrowheads="1"/>
            </p:cNvPicPr>
            <p:nvPr/>
          </p:nvPicPr>
          <p:blipFill>
            <a:blip r:embed="rId4">
              <a:extLst>
                <a:ext uri="{28A0092B-C50C-407E-A947-70E740481C1C}">
                  <a14:useLocalDpi xmlns:a14="http://schemas.microsoft.com/office/drawing/2010/main" val="0"/>
                </a:ext>
              </a:extLst>
            </a:blip>
            <a:srcRect l="45029" t="9636" r="37253" b="77271"/>
            <a:stretch>
              <a:fillRect/>
            </a:stretch>
          </p:blipFill>
          <p:spPr bwMode="auto">
            <a:xfrm>
              <a:off x="1015" y="436"/>
              <a:ext cx="1206" cy="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lgn="ctr">
                  <a:solidFill>
                    <a:srgbClr val="000000"/>
                  </a:solidFill>
                  <a:miter lim="800000"/>
                  <a:headEnd/>
                  <a:tailEnd/>
                </a14:hiddenLine>
              </a:ext>
            </a:extLst>
          </p:spPr>
        </p:pic>
        <p:pic>
          <p:nvPicPr>
            <p:cNvPr id="123" name="Picture 5"/>
            <p:cNvPicPr>
              <a:picLocks noChangeAspect="1" noChangeArrowheads="1"/>
            </p:cNvPicPr>
            <p:nvPr/>
          </p:nvPicPr>
          <p:blipFill>
            <a:blip r:embed="rId4">
              <a:extLst>
                <a:ext uri="{28A0092B-C50C-407E-A947-70E740481C1C}">
                  <a14:useLocalDpi xmlns:a14="http://schemas.microsoft.com/office/drawing/2010/main" val="0"/>
                </a:ext>
              </a:extLst>
            </a:blip>
            <a:srcRect l="45018" t="41226" r="37100" b="47136"/>
            <a:stretch>
              <a:fillRect/>
            </a:stretch>
          </p:blipFill>
          <p:spPr bwMode="auto">
            <a:xfrm>
              <a:off x="1004" y="1073"/>
              <a:ext cx="1217" cy="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lgn="ctr">
                  <a:solidFill>
                    <a:srgbClr val="000000"/>
                  </a:solidFill>
                  <a:miter lim="800000"/>
                  <a:headEnd/>
                  <a:tailEnd/>
                </a14:hiddenLine>
              </a:ext>
            </a:extLst>
          </p:spPr>
        </p:pic>
        <p:pic>
          <p:nvPicPr>
            <p:cNvPr id="125" name="Picture 6"/>
            <p:cNvPicPr>
              <a:picLocks noChangeAspect="1" noChangeArrowheads="1"/>
            </p:cNvPicPr>
            <p:nvPr/>
          </p:nvPicPr>
          <p:blipFill>
            <a:blip r:embed="rId4">
              <a:extLst>
                <a:ext uri="{28A0092B-C50C-407E-A947-70E740481C1C}">
                  <a14:useLocalDpi xmlns:a14="http://schemas.microsoft.com/office/drawing/2010/main" val="0"/>
                </a:ext>
              </a:extLst>
            </a:blip>
            <a:srcRect l="21875" t="9636" r="66092" b="77271"/>
            <a:stretch>
              <a:fillRect/>
            </a:stretch>
          </p:blipFill>
          <p:spPr bwMode="auto">
            <a:xfrm>
              <a:off x="229" y="426"/>
              <a:ext cx="819" cy="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lgn="ctr">
                  <a:solidFill>
                    <a:srgbClr val="000000"/>
                  </a:solidFill>
                  <a:miter lim="800000"/>
                  <a:headEnd/>
                  <a:tailEnd/>
                </a14:hiddenLine>
              </a:ext>
            </a:extLst>
          </p:spPr>
        </p:pic>
        <p:pic>
          <p:nvPicPr>
            <p:cNvPr id="129" name="Picture 7"/>
            <p:cNvPicPr>
              <a:picLocks noChangeAspect="1" noChangeArrowheads="1"/>
            </p:cNvPicPr>
            <p:nvPr/>
          </p:nvPicPr>
          <p:blipFill>
            <a:blip r:embed="rId4">
              <a:extLst>
                <a:ext uri="{28A0092B-C50C-407E-A947-70E740481C1C}">
                  <a14:useLocalDpi xmlns:a14="http://schemas.microsoft.com/office/drawing/2010/main" val="0"/>
                </a:ext>
              </a:extLst>
            </a:blip>
            <a:srcRect l="21875" t="41461" r="66121" b="47136"/>
            <a:stretch>
              <a:fillRect/>
            </a:stretch>
          </p:blipFill>
          <p:spPr bwMode="auto">
            <a:xfrm>
              <a:off x="231" y="1087"/>
              <a:ext cx="817"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lgn="ctr">
                  <a:solidFill>
                    <a:srgbClr val="000000"/>
                  </a:solidFill>
                  <a:miter lim="800000"/>
                  <a:headEnd/>
                  <a:tailEnd/>
                </a14:hiddenLine>
              </a:ext>
            </a:extLst>
          </p:spPr>
        </p:pic>
      </p:grpSp>
      <p:grpSp>
        <p:nvGrpSpPr>
          <p:cNvPr id="130" name="Group 10"/>
          <p:cNvGrpSpPr>
            <a:grpSpLocks/>
          </p:cNvGrpSpPr>
          <p:nvPr/>
        </p:nvGrpSpPr>
        <p:grpSpPr bwMode="auto">
          <a:xfrm>
            <a:off x="7405574" y="1899893"/>
            <a:ext cx="3275572" cy="4858787"/>
            <a:chOff x="2670" y="599"/>
            <a:chExt cx="2423" cy="3614"/>
          </a:xfrm>
        </p:grpSpPr>
        <p:pic>
          <p:nvPicPr>
            <p:cNvPr id="131" name="Picture 11"/>
            <p:cNvPicPr>
              <a:picLocks noChangeAspect="1" noChangeArrowheads="1"/>
            </p:cNvPicPr>
            <p:nvPr/>
          </p:nvPicPr>
          <p:blipFill>
            <a:blip r:embed="rId5">
              <a:extLst>
                <a:ext uri="{28A0092B-C50C-407E-A947-70E740481C1C}">
                  <a14:useLocalDpi xmlns:a14="http://schemas.microsoft.com/office/drawing/2010/main" val="0"/>
                </a:ext>
              </a:extLst>
            </a:blip>
            <a:srcRect l="22461" t="13799" r="39644" b="78166"/>
            <a:stretch>
              <a:fillRect/>
            </a:stretch>
          </p:blipFill>
          <p:spPr bwMode="auto">
            <a:xfrm>
              <a:off x="2670" y="599"/>
              <a:ext cx="2423"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lgn="ctr">
                  <a:solidFill>
                    <a:srgbClr val="000000"/>
                  </a:solidFill>
                  <a:miter lim="800000"/>
                  <a:headEnd/>
                  <a:tailEnd/>
                </a14:hiddenLine>
              </a:ext>
            </a:extLst>
          </p:spPr>
        </p:pic>
        <p:pic>
          <p:nvPicPr>
            <p:cNvPr id="132" name="Picture 12"/>
            <p:cNvPicPr>
              <a:picLocks noChangeAspect="1" noChangeArrowheads="1"/>
            </p:cNvPicPr>
            <p:nvPr/>
          </p:nvPicPr>
          <p:blipFill>
            <a:blip r:embed="rId5">
              <a:extLst>
                <a:ext uri="{28A0092B-C50C-407E-A947-70E740481C1C}">
                  <a14:useLocalDpi xmlns:a14="http://schemas.microsoft.com/office/drawing/2010/main" val="0"/>
                </a:ext>
              </a:extLst>
            </a:blip>
            <a:srcRect l="22461" t="21382" r="39658" b="10742"/>
            <a:stretch>
              <a:fillRect/>
            </a:stretch>
          </p:blipFill>
          <p:spPr bwMode="auto">
            <a:xfrm>
              <a:off x="2670" y="958"/>
              <a:ext cx="2422" cy="3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lgn="ctr">
                  <a:solidFill>
                    <a:srgbClr val="000000"/>
                  </a:solidFill>
                  <a:miter lim="800000"/>
                  <a:headEnd/>
                  <a:tailEnd/>
                </a14:hiddenLine>
              </a:ext>
            </a:extLst>
          </p:spPr>
        </p:pic>
      </p:grpSp>
      <p:cxnSp>
        <p:nvCxnSpPr>
          <p:cNvPr id="37" name="Straight Connector 36"/>
          <p:cNvCxnSpPr>
            <a:endCxn id="43" idx="2"/>
          </p:cNvCxnSpPr>
          <p:nvPr/>
        </p:nvCxnSpPr>
        <p:spPr>
          <a:xfrm>
            <a:off x="6096000" y="1299099"/>
            <a:ext cx="15801" cy="55589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itle 6"/>
          <p:cNvSpPr>
            <a:spLocks noGrp="1"/>
          </p:cNvSpPr>
          <p:nvPr>
            <p:ph type="title"/>
          </p:nvPr>
        </p:nvSpPr>
        <p:spPr/>
        <p:txBody>
          <a:bodyPr/>
          <a:lstStyle/>
          <a:p>
            <a:r>
              <a:rPr lang="en-US" dirty="0" smtClean="0"/>
              <a:t>Table Comparison</a:t>
            </a:r>
            <a:endParaRPr lang="en-US" dirty="0"/>
          </a:p>
        </p:txBody>
      </p:sp>
      <p:sp>
        <p:nvSpPr>
          <p:cNvPr id="11" name="Rectangle 10"/>
          <p:cNvSpPr/>
          <p:nvPr/>
        </p:nvSpPr>
        <p:spPr>
          <a:xfrm>
            <a:off x="9609343" y="2200665"/>
            <a:ext cx="1050795" cy="206511"/>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flipV="1">
            <a:off x="1741168" y="3475845"/>
            <a:ext cx="2575889" cy="552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3344" y="6066083"/>
            <a:ext cx="6022028" cy="707886"/>
          </a:xfrm>
          <a:prstGeom prst="rect">
            <a:avLst/>
          </a:prstGeom>
          <a:noFill/>
        </p:spPr>
        <p:txBody>
          <a:bodyPr wrap="square" rtlCol="0">
            <a:spAutoFit/>
          </a:bodyPr>
          <a:lstStyle/>
          <a:p>
            <a:r>
              <a:rPr lang="en-US" sz="2000" dirty="0" smtClean="0">
                <a:solidFill>
                  <a:schemeClr val="bg2">
                    <a:lumMod val="50000"/>
                  </a:schemeClr>
                </a:solidFill>
                <a:latin typeface="Arial" panose="020B0604020202020204" pitchFamily="34" charset="0"/>
                <a:cs typeface="Arial" panose="020B0604020202020204" pitchFamily="34" charset="0"/>
              </a:rPr>
              <a:t>Designers will now have to look at several different numbers in order to calculate the anchor’s capacity</a:t>
            </a:r>
            <a:endParaRPr lang="en-US" sz="2000" dirty="0">
              <a:solidFill>
                <a:schemeClr val="bg2">
                  <a:lumMod val="50000"/>
                </a:schemeClr>
              </a:solidFill>
              <a:latin typeface="Arial" panose="020B0604020202020204" pitchFamily="34" charset="0"/>
              <a:cs typeface="Arial" panose="020B0604020202020204" pitchFamily="34" charset="0"/>
            </a:endParaRPr>
          </a:p>
        </p:txBody>
      </p:sp>
      <p:sp>
        <p:nvSpPr>
          <p:cNvPr id="18" name="Rectangle 17"/>
          <p:cNvSpPr/>
          <p:nvPr/>
        </p:nvSpPr>
        <p:spPr>
          <a:xfrm>
            <a:off x="63344" y="5721194"/>
            <a:ext cx="788999" cy="338554"/>
          </a:xfrm>
          <a:prstGeom prst="rect">
            <a:avLst/>
          </a:prstGeom>
        </p:spPr>
        <p:txBody>
          <a:bodyPr wrap="none">
            <a:spAutoFit/>
          </a:bodyPr>
          <a:lstStyle/>
          <a:p>
            <a:pPr marL="1023938" lvl="2" indent="-1023938" fontAlgn="auto">
              <a:spcBef>
                <a:spcPts val="9600"/>
              </a:spcBef>
              <a:spcAft>
                <a:spcPts val="600"/>
              </a:spcAft>
              <a:buFont typeface="Arial" panose="020B0604020202020204" pitchFamily="34" charset="0"/>
              <a:buNone/>
              <a:tabLst>
                <a:tab pos="1146175" algn="l"/>
              </a:tabLst>
            </a:pPr>
            <a:r>
              <a:rPr lang="en-US" sz="1600" dirty="0" smtClean="0">
                <a:solidFill>
                  <a:schemeClr val="accent1"/>
                </a:solidFill>
                <a:latin typeface="Arial Black" panose="020B0A04020102020204" pitchFamily="34" charset="0"/>
              </a:rPr>
              <a:t>Note:</a:t>
            </a:r>
            <a:endParaRPr lang="en-US" sz="1600" dirty="0">
              <a:solidFill>
                <a:schemeClr val="accent1"/>
              </a:solidFill>
              <a:latin typeface="Arial Black" panose="020B0A04020102020204" pitchFamily="34" charset="0"/>
            </a:endParaRPr>
          </a:p>
        </p:txBody>
      </p:sp>
      <p:cxnSp>
        <p:nvCxnSpPr>
          <p:cNvPr id="133" name="Straight Connector 132"/>
          <p:cNvCxnSpPr/>
          <p:nvPr/>
        </p:nvCxnSpPr>
        <p:spPr>
          <a:xfrm>
            <a:off x="63344" y="6047722"/>
            <a:ext cx="6022028"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757610" y="6445515"/>
            <a:ext cx="393877" cy="393877"/>
          </a:xfrm>
          <a:prstGeom prst="rect">
            <a:avLst/>
          </a:prstGeom>
        </p:spPr>
      </p:pic>
    </p:spTree>
    <p:custDataLst>
      <p:tags r:id="rId1"/>
    </p:custDataLst>
    <p:extLst>
      <p:ext uri="{BB962C8B-B14F-4D97-AF65-F5344CB8AC3E}">
        <p14:creationId xmlns:p14="http://schemas.microsoft.com/office/powerpoint/2010/main" val="4009687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1000"/>
                                        <p:tgtEl>
                                          <p:spTgt spid="46"/>
                                        </p:tgtEl>
                                      </p:cBhvr>
                                    </p:animEffect>
                                    <p:anim calcmode="lin" valueType="num">
                                      <p:cBhvr>
                                        <p:cTn id="33" dur="1000" fill="hold"/>
                                        <p:tgtEl>
                                          <p:spTgt spid="46"/>
                                        </p:tgtEl>
                                        <p:attrNameLst>
                                          <p:attrName>ppt_x</p:attrName>
                                        </p:attrNameLst>
                                      </p:cBhvr>
                                      <p:tavLst>
                                        <p:tav tm="0">
                                          <p:val>
                                            <p:strVal val="#ppt_x"/>
                                          </p:val>
                                        </p:tav>
                                        <p:tav tm="100000">
                                          <p:val>
                                            <p:strVal val="#ppt_x"/>
                                          </p:val>
                                        </p:tav>
                                      </p:tavLst>
                                    </p:anim>
                                    <p:anim calcmode="lin" valueType="num">
                                      <p:cBhvr>
                                        <p:cTn id="34" dur="1000" fill="hold"/>
                                        <p:tgtEl>
                                          <p:spTgt spid="4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6"/>
                                        </p:tgtEl>
                                        <p:attrNameLst>
                                          <p:attrName>style.visibility</p:attrName>
                                        </p:attrNameLst>
                                      </p:cBhvr>
                                      <p:to>
                                        <p:strVal val="visible"/>
                                      </p:to>
                                    </p:set>
                                    <p:animEffect transition="in" filter="fade">
                                      <p:cBhvr>
                                        <p:cTn id="37" dur="1000"/>
                                        <p:tgtEl>
                                          <p:spTgt spid="126"/>
                                        </p:tgtEl>
                                      </p:cBhvr>
                                    </p:animEffect>
                                    <p:anim calcmode="lin" valueType="num">
                                      <p:cBhvr>
                                        <p:cTn id="38" dur="1000" fill="hold"/>
                                        <p:tgtEl>
                                          <p:spTgt spid="126"/>
                                        </p:tgtEl>
                                        <p:attrNameLst>
                                          <p:attrName>ppt_x</p:attrName>
                                        </p:attrNameLst>
                                      </p:cBhvr>
                                      <p:tavLst>
                                        <p:tav tm="0">
                                          <p:val>
                                            <p:strVal val="#ppt_x"/>
                                          </p:val>
                                        </p:tav>
                                        <p:tav tm="100000">
                                          <p:val>
                                            <p:strVal val="#ppt_x"/>
                                          </p:val>
                                        </p:tav>
                                      </p:tavLst>
                                    </p:anim>
                                    <p:anim calcmode="lin" valueType="num">
                                      <p:cBhvr>
                                        <p:cTn id="39" dur="1000" fill="hold"/>
                                        <p:tgtEl>
                                          <p:spTgt spid="1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27"/>
                                        </p:tgtEl>
                                        <p:attrNameLst>
                                          <p:attrName>style.visibility</p:attrName>
                                        </p:attrNameLst>
                                      </p:cBhvr>
                                      <p:to>
                                        <p:strVal val="visible"/>
                                      </p:to>
                                    </p:set>
                                    <p:animEffect transition="in" filter="fade">
                                      <p:cBhvr>
                                        <p:cTn id="42" dur="1000"/>
                                        <p:tgtEl>
                                          <p:spTgt spid="127"/>
                                        </p:tgtEl>
                                      </p:cBhvr>
                                    </p:animEffect>
                                    <p:anim calcmode="lin" valueType="num">
                                      <p:cBhvr>
                                        <p:cTn id="43" dur="1000" fill="hold"/>
                                        <p:tgtEl>
                                          <p:spTgt spid="127"/>
                                        </p:tgtEl>
                                        <p:attrNameLst>
                                          <p:attrName>ppt_x</p:attrName>
                                        </p:attrNameLst>
                                      </p:cBhvr>
                                      <p:tavLst>
                                        <p:tav tm="0">
                                          <p:val>
                                            <p:strVal val="#ppt_x"/>
                                          </p:val>
                                        </p:tav>
                                        <p:tav tm="100000">
                                          <p:val>
                                            <p:strVal val="#ppt_x"/>
                                          </p:val>
                                        </p:tav>
                                      </p:tavLst>
                                    </p:anim>
                                    <p:anim calcmode="lin" valueType="num">
                                      <p:cBhvr>
                                        <p:cTn id="44" dur="1000" fill="hold"/>
                                        <p:tgtEl>
                                          <p:spTgt spid="1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8"/>
                                        </p:tgtEl>
                                        <p:attrNameLst>
                                          <p:attrName>style.visibility</p:attrName>
                                        </p:attrNameLst>
                                      </p:cBhvr>
                                      <p:to>
                                        <p:strVal val="visible"/>
                                      </p:to>
                                    </p:set>
                                    <p:animEffect transition="in" filter="fade">
                                      <p:cBhvr>
                                        <p:cTn id="47" dur="1000"/>
                                        <p:tgtEl>
                                          <p:spTgt spid="128"/>
                                        </p:tgtEl>
                                      </p:cBhvr>
                                    </p:animEffect>
                                    <p:anim calcmode="lin" valueType="num">
                                      <p:cBhvr>
                                        <p:cTn id="48" dur="1000" fill="hold"/>
                                        <p:tgtEl>
                                          <p:spTgt spid="128"/>
                                        </p:tgtEl>
                                        <p:attrNameLst>
                                          <p:attrName>ppt_x</p:attrName>
                                        </p:attrNameLst>
                                      </p:cBhvr>
                                      <p:tavLst>
                                        <p:tav tm="0">
                                          <p:val>
                                            <p:strVal val="#ppt_x"/>
                                          </p:val>
                                        </p:tav>
                                        <p:tav tm="100000">
                                          <p:val>
                                            <p:strVal val="#ppt_x"/>
                                          </p:val>
                                        </p:tav>
                                      </p:tavLst>
                                    </p:anim>
                                    <p:anim calcmode="lin" valueType="num">
                                      <p:cBhvr>
                                        <p:cTn id="49" dur="1000" fill="hold"/>
                                        <p:tgtEl>
                                          <p:spTgt spid="12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11"/>
                                        </p:tgtEl>
                                        <p:attrNameLst>
                                          <p:attrName>style.visibility</p:attrName>
                                        </p:attrNameLst>
                                      </p:cBhvr>
                                      <p:to>
                                        <p:strVal val="visible"/>
                                      </p:to>
                                    </p:set>
                                    <p:animEffect transition="in" filter="fade">
                                      <p:cBhvr>
                                        <p:cTn id="52" dur="1000"/>
                                        <p:tgtEl>
                                          <p:spTgt spid="111"/>
                                        </p:tgtEl>
                                      </p:cBhvr>
                                    </p:animEffect>
                                    <p:anim calcmode="lin" valueType="num">
                                      <p:cBhvr>
                                        <p:cTn id="53" dur="1000" fill="hold"/>
                                        <p:tgtEl>
                                          <p:spTgt spid="111"/>
                                        </p:tgtEl>
                                        <p:attrNameLst>
                                          <p:attrName>ppt_x</p:attrName>
                                        </p:attrNameLst>
                                      </p:cBhvr>
                                      <p:tavLst>
                                        <p:tav tm="0">
                                          <p:val>
                                            <p:strVal val="#ppt_x"/>
                                          </p:val>
                                        </p:tav>
                                        <p:tav tm="100000">
                                          <p:val>
                                            <p:strVal val="#ppt_x"/>
                                          </p:val>
                                        </p:tav>
                                      </p:tavLst>
                                    </p:anim>
                                    <p:anim calcmode="lin" valueType="num">
                                      <p:cBhvr>
                                        <p:cTn id="54" dur="1000" fill="hold"/>
                                        <p:tgtEl>
                                          <p:spTgt spid="11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30"/>
                                        </p:tgtEl>
                                        <p:attrNameLst>
                                          <p:attrName>style.visibility</p:attrName>
                                        </p:attrNameLst>
                                      </p:cBhvr>
                                      <p:to>
                                        <p:strVal val="visible"/>
                                      </p:to>
                                    </p:set>
                                    <p:animEffect transition="in" filter="fade">
                                      <p:cBhvr>
                                        <p:cTn id="57" dur="1000"/>
                                        <p:tgtEl>
                                          <p:spTgt spid="130"/>
                                        </p:tgtEl>
                                      </p:cBhvr>
                                    </p:animEffect>
                                    <p:anim calcmode="lin" valueType="num">
                                      <p:cBhvr>
                                        <p:cTn id="58" dur="1000" fill="hold"/>
                                        <p:tgtEl>
                                          <p:spTgt spid="130"/>
                                        </p:tgtEl>
                                        <p:attrNameLst>
                                          <p:attrName>ppt_x</p:attrName>
                                        </p:attrNameLst>
                                      </p:cBhvr>
                                      <p:tavLst>
                                        <p:tav tm="0">
                                          <p:val>
                                            <p:strVal val="#ppt_x"/>
                                          </p:val>
                                        </p:tav>
                                        <p:tav tm="100000">
                                          <p:val>
                                            <p:strVal val="#ppt_x"/>
                                          </p:val>
                                        </p:tav>
                                      </p:tavLst>
                                    </p:anim>
                                    <p:anim calcmode="lin" valueType="num">
                                      <p:cBhvr>
                                        <p:cTn id="59" dur="1000" fill="hold"/>
                                        <p:tgtEl>
                                          <p:spTgt spid="13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1000" fill="hold"/>
                                        <p:tgtEl>
                                          <p:spTgt spid="3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0"/>
                                        <p:tgtEl>
                                          <p:spTgt spid="11"/>
                                        </p:tgtEl>
                                      </p:cBhvr>
                                    </p:animEffect>
                                    <p:anim calcmode="lin" valueType="num">
                                      <p:cBhvr>
                                        <p:cTn id="68" dur="1000" fill="hold"/>
                                        <p:tgtEl>
                                          <p:spTgt spid="11"/>
                                        </p:tgtEl>
                                        <p:attrNameLst>
                                          <p:attrName>ppt_x</p:attrName>
                                        </p:attrNameLst>
                                      </p:cBhvr>
                                      <p:tavLst>
                                        <p:tav tm="0">
                                          <p:val>
                                            <p:strVal val="#ppt_x"/>
                                          </p:val>
                                        </p:tav>
                                        <p:tav tm="100000">
                                          <p:val>
                                            <p:strVal val="#ppt_x"/>
                                          </p:val>
                                        </p:tav>
                                      </p:tavLst>
                                    </p:anim>
                                    <p:anim calcmode="lin" valueType="num">
                                      <p:cBhvr>
                                        <p:cTn id="69" dur="1000" fill="hold"/>
                                        <p:tgtEl>
                                          <p:spTgt spid="1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1000"/>
                                        <p:tgtEl>
                                          <p:spTgt spid="15"/>
                                        </p:tgtEl>
                                      </p:cBhvr>
                                    </p:animEffect>
                                    <p:anim calcmode="lin" valueType="num">
                                      <p:cBhvr>
                                        <p:cTn id="78" dur="1000" fill="hold"/>
                                        <p:tgtEl>
                                          <p:spTgt spid="15"/>
                                        </p:tgtEl>
                                        <p:attrNameLst>
                                          <p:attrName>ppt_x</p:attrName>
                                        </p:attrNameLst>
                                      </p:cBhvr>
                                      <p:tavLst>
                                        <p:tav tm="0">
                                          <p:val>
                                            <p:strVal val="#ppt_x"/>
                                          </p:val>
                                        </p:tav>
                                        <p:tav tm="100000">
                                          <p:val>
                                            <p:strVal val="#ppt_x"/>
                                          </p:val>
                                        </p:tav>
                                      </p:tavLst>
                                    </p:anim>
                                    <p:anim calcmode="lin" valueType="num">
                                      <p:cBhvr>
                                        <p:cTn id="79" dur="1000" fill="hold"/>
                                        <p:tgtEl>
                                          <p:spTgt spid="1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1000"/>
                                        <p:tgtEl>
                                          <p:spTgt spid="18"/>
                                        </p:tgtEl>
                                      </p:cBhvr>
                                    </p:animEffect>
                                    <p:anim calcmode="lin" valueType="num">
                                      <p:cBhvr>
                                        <p:cTn id="83" dur="1000" fill="hold"/>
                                        <p:tgtEl>
                                          <p:spTgt spid="18"/>
                                        </p:tgtEl>
                                        <p:attrNameLst>
                                          <p:attrName>ppt_x</p:attrName>
                                        </p:attrNameLst>
                                      </p:cBhvr>
                                      <p:tavLst>
                                        <p:tav tm="0">
                                          <p:val>
                                            <p:strVal val="#ppt_x"/>
                                          </p:val>
                                        </p:tav>
                                        <p:tav tm="100000">
                                          <p:val>
                                            <p:strVal val="#ppt_x"/>
                                          </p:val>
                                        </p:tav>
                                      </p:tavLst>
                                    </p:anim>
                                    <p:anim calcmode="lin" valueType="num">
                                      <p:cBhvr>
                                        <p:cTn id="84" dur="1000" fill="hold"/>
                                        <p:tgtEl>
                                          <p:spTgt spid="18"/>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133"/>
                                        </p:tgtEl>
                                        <p:attrNameLst>
                                          <p:attrName>style.visibility</p:attrName>
                                        </p:attrNameLst>
                                      </p:cBhvr>
                                      <p:to>
                                        <p:strVal val="visible"/>
                                      </p:to>
                                    </p:set>
                                    <p:animEffect transition="in" filter="fade">
                                      <p:cBhvr>
                                        <p:cTn id="87" dur="1000"/>
                                        <p:tgtEl>
                                          <p:spTgt spid="133"/>
                                        </p:tgtEl>
                                      </p:cBhvr>
                                    </p:animEffect>
                                    <p:anim calcmode="lin" valueType="num">
                                      <p:cBhvr>
                                        <p:cTn id="88" dur="1000" fill="hold"/>
                                        <p:tgtEl>
                                          <p:spTgt spid="133"/>
                                        </p:tgtEl>
                                        <p:attrNameLst>
                                          <p:attrName>ppt_x</p:attrName>
                                        </p:attrNameLst>
                                      </p:cBhvr>
                                      <p:tavLst>
                                        <p:tav tm="0">
                                          <p:val>
                                            <p:strVal val="#ppt_x"/>
                                          </p:val>
                                        </p:tav>
                                        <p:tav tm="100000">
                                          <p:val>
                                            <p:strVal val="#ppt_x"/>
                                          </p:val>
                                        </p:tav>
                                      </p:tavLst>
                                    </p:anim>
                                    <p:anim calcmode="lin" valueType="num">
                                      <p:cBhvr>
                                        <p:cTn id="89" dur="10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2" grpId="0" animBg="1"/>
      <p:bldP spid="31" grpId="0"/>
      <p:bldP spid="32" grpId="0"/>
      <p:bldP spid="126" grpId="0"/>
      <p:bldP spid="127" grpId="0"/>
      <p:bldP spid="128" grpId="0"/>
      <p:bldP spid="11" grpId="0" animBg="1"/>
      <p:bldP spid="15" grpId="0"/>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Design Using Anchor Tables in Concrete</a:t>
            </a:r>
            <a:endParaRPr lang="en-US" dirty="0"/>
          </a:p>
        </p:txBody>
      </p:sp>
      <p:sp>
        <p:nvSpPr>
          <p:cNvPr id="13314" name="Content Placeholder 4"/>
          <p:cNvSpPr>
            <a:spLocks noGrp="1"/>
          </p:cNvSpPr>
          <p:nvPr>
            <p:ph idx="1"/>
          </p:nvPr>
        </p:nvSpPr>
        <p:spPr>
          <a:xfrm>
            <a:off x="336550" y="1641475"/>
            <a:ext cx="7350672" cy="2232971"/>
          </a:xfrm>
          <a:extLst/>
        </p:spPr>
        <p:txBody>
          <a:bodyPr rtlCol="0">
            <a:normAutofit/>
          </a:bodyPr>
          <a:lstStyle/>
          <a:p>
            <a:pPr marL="509588" indent="-276225" eaLnBrk="1" fontAlgn="auto" hangingPunct="1">
              <a:spcBef>
                <a:spcPts val="1800"/>
              </a:spcBef>
              <a:spcAft>
                <a:spcPts val="0"/>
              </a:spcAft>
              <a:defRPr/>
            </a:pPr>
            <a:r>
              <a:rPr lang="en-US" sz="2400" dirty="0" smtClean="0"/>
              <a:t>Refer to Appendix D equation for each failure mode</a:t>
            </a:r>
          </a:p>
          <a:p>
            <a:pPr marL="509588" indent="-276225" eaLnBrk="1" fontAlgn="auto" hangingPunct="1">
              <a:spcBef>
                <a:spcPts val="1800"/>
              </a:spcBef>
              <a:spcAft>
                <a:spcPts val="0"/>
              </a:spcAft>
              <a:defRPr/>
            </a:pPr>
            <a:r>
              <a:rPr lang="en-US" sz="2400" dirty="0" smtClean="0"/>
              <a:t>Reference ACI 355 product testing to plug into equations where appropriate</a:t>
            </a:r>
          </a:p>
          <a:p>
            <a:pPr marL="457200" indent="-457200" eaLnBrk="1" fontAlgn="auto" hangingPunct="1">
              <a:spcAft>
                <a:spcPts val="0"/>
              </a:spcAft>
              <a:defRPr/>
            </a:pPr>
            <a:endParaRPr lang="en-US" sz="2400" dirty="0" smtClean="0"/>
          </a:p>
        </p:txBody>
      </p:sp>
      <p:grpSp>
        <p:nvGrpSpPr>
          <p:cNvPr id="8" name="Group 10"/>
          <p:cNvGrpSpPr>
            <a:grpSpLocks/>
          </p:cNvGrpSpPr>
          <p:nvPr/>
        </p:nvGrpSpPr>
        <p:grpSpPr bwMode="auto">
          <a:xfrm>
            <a:off x="8334321" y="1432066"/>
            <a:ext cx="3332163" cy="5173689"/>
            <a:chOff x="2670" y="599"/>
            <a:chExt cx="2423" cy="3614"/>
          </a:xfrm>
        </p:grpSpPr>
        <p:pic>
          <p:nvPicPr>
            <p:cNvPr id="9" name="Picture 11"/>
            <p:cNvPicPr>
              <a:picLocks noChangeAspect="1" noChangeArrowheads="1"/>
            </p:cNvPicPr>
            <p:nvPr/>
          </p:nvPicPr>
          <p:blipFill>
            <a:blip r:embed="rId4">
              <a:extLst>
                <a:ext uri="{28A0092B-C50C-407E-A947-70E740481C1C}">
                  <a14:useLocalDpi xmlns:a14="http://schemas.microsoft.com/office/drawing/2010/main" val="0"/>
                </a:ext>
              </a:extLst>
            </a:blip>
            <a:srcRect l="22461" t="13799" r="39644" b="78166"/>
            <a:stretch>
              <a:fillRect/>
            </a:stretch>
          </p:blipFill>
          <p:spPr bwMode="auto">
            <a:xfrm>
              <a:off x="2670" y="599"/>
              <a:ext cx="2423"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lgn="ctr">
                  <a:solidFill>
                    <a:srgbClr val="000000"/>
                  </a:solidFill>
                  <a:miter lim="800000"/>
                  <a:headEnd/>
                  <a:tailEnd/>
                </a14:hiddenLine>
              </a:ext>
            </a:extLst>
          </p:spPr>
        </p:pic>
        <p:pic>
          <p:nvPicPr>
            <p:cNvPr id="10" name="Picture 12"/>
            <p:cNvPicPr>
              <a:picLocks noChangeAspect="1" noChangeArrowheads="1"/>
            </p:cNvPicPr>
            <p:nvPr/>
          </p:nvPicPr>
          <p:blipFill>
            <a:blip r:embed="rId4">
              <a:extLst>
                <a:ext uri="{28A0092B-C50C-407E-A947-70E740481C1C}">
                  <a14:useLocalDpi xmlns:a14="http://schemas.microsoft.com/office/drawing/2010/main" val="0"/>
                </a:ext>
              </a:extLst>
            </a:blip>
            <a:srcRect l="22461" t="21382" r="39658" b="10742"/>
            <a:stretch>
              <a:fillRect/>
            </a:stretch>
          </p:blipFill>
          <p:spPr bwMode="auto">
            <a:xfrm>
              <a:off x="2670" y="958"/>
              <a:ext cx="2422" cy="3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lgn="ctr">
                  <a:solidFill>
                    <a:srgbClr val="000000"/>
                  </a:solidFill>
                  <a:miter lim="800000"/>
                  <a:headEnd/>
                  <a:tailEnd/>
                </a14:hiddenLine>
              </a:ext>
            </a:extLst>
          </p:spPr>
        </p:pic>
      </p:grpSp>
      <p:pic>
        <p:nvPicPr>
          <p:cNvPr id="6146" name="Picture 2" descr="C:\Users\ccoughlin\Desktop\CCAC WIP\Images\412W4uboFaL._SX384_BO1,204,203,200_.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2126" y="3400397"/>
            <a:ext cx="2479495" cy="320535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299931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314">
                                            <p:txEl>
                                              <p:pRg st="0" end="0"/>
                                            </p:txEl>
                                          </p:spTgt>
                                        </p:tgtEl>
                                        <p:attrNameLst>
                                          <p:attrName>style.visibility</p:attrName>
                                        </p:attrNameLst>
                                      </p:cBhvr>
                                      <p:to>
                                        <p:strVal val="visible"/>
                                      </p:to>
                                    </p:set>
                                    <p:animEffect transition="in" filter="fade">
                                      <p:cBhvr>
                                        <p:cTn id="13" dur="500"/>
                                        <p:tgtEl>
                                          <p:spTgt spid="1331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314">
                                            <p:txEl>
                                              <p:pRg st="1" end="1"/>
                                            </p:txEl>
                                          </p:spTgt>
                                        </p:tgtEl>
                                        <p:attrNameLst>
                                          <p:attrName>style.visibility</p:attrName>
                                        </p:attrNameLst>
                                      </p:cBhvr>
                                      <p:to>
                                        <p:strVal val="visible"/>
                                      </p:to>
                                    </p:set>
                                    <p:animEffect transition="in" filter="fade">
                                      <p:cBhvr>
                                        <p:cTn id="16" dur="500"/>
                                        <p:tgtEl>
                                          <p:spTgt spid="133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342900" y="1295400"/>
            <a:ext cx="7124699"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1800" dirty="0">
                <a:solidFill>
                  <a:schemeClr val="tx2"/>
                </a:solidFill>
                <a:latin typeface="Arial"/>
                <a:cs typeface="Calibri" pitchFamily="34" charset="0"/>
              </a:rPr>
              <a:t>IACET Accreditation </a:t>
            </a:r>
            <a:r>
              <a:rPr lang="en-US" sz="1800" dirty="0" smtClean="0">
                <a:solidFill>
                  <a:schemeClr val="tx2"/>
                </a:solidFill>
                <a:latin typeface="Arial"/>
                <a:cs typeface="Calibri" pitchFamily="34" charset="0"/>
              </a:rPr>
              <a:t>Information</a:t>
            </a:r>
          </a:p>
          <a:p>
            <a:pPr lvl="0">
              <a:lnSpc>
                <a:spcPct val="120000"/>
              </a:lnSpc>
              <a:spcBef>
                <a:spcPts val="0"/>
              </a:spcBef>
              <a:spcAft>
                <a:spcPts val="600"/>
              </a:spcAft>
              <a:defRPr/>
            </a:pPr>
            <a:r>
              <a:rPr lang="en-US" sz="1800" b="0" dirty="0" smtClean="0">
                <a:solidFill>
                  <a:schemeClr val="tx2"/>
                </a:solidFill>
                <a:latin typeface="Arial"/>
                <a:cs typeface="Calibri" pitchFamily="34" charset="0"/>
              </a:rPr>
              <a:t>Simpson </a:t>
            </a:r>
            <a:r>
              <a:rPr lang="en-US" sz="1800" b="0" dirty="0">
                <a:solidFill>
                  <a:schemeClr val="tx2"/>
                </a:solidFill>
                <a:latin typeface="Arial"/>
                <a:cs typeface="Calibri" pitchFamily="34" charset="0"/>
              </a:rPr>
              <a:t>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has been accredited as an Authorized Provider by the International Association for Continuing Education and Training (</a:t>
            </a:r>
            <a:r>
              <a:rPr lang="en-US" sz="1800" b="0" dirty="0" smtClean="0">
                <a:solidFill>
                  <a:schemeClr val="tx2"/>
                </a:solidFill>
                <a:latin typeface="Arial"/>
                <a:cs typeface="Calibri" pitchFamily="34" charset="0"/>
              </a:rPr>
              <a:t>IACET).  </a:t>
            </a:r>
            <a:r>
              <a:rPr lang="en-US" sz="1800" b="0" dirty="0">
                <a:solidFill>
                  <a:schemeClr val="tx2"/>
                </a:solidFill>
                <a:latin typeface="Arial"/>
                <a:cs typeface="Calibri" pitchFamily="34" charset="0"/>
              </a:rPr>
              <a:t>As a result of their Authorized Provider accreditation status, Simpson </a:t>
            </a:r>
            <a:r>
              <a:rPr lang="en-US" sz="1800" b="0" dirty="0" smtClean="0">
                <a:solidFill>
                  <a:schemeClr val="tx2"/>
                </a:solidFill>
                <a:latin typeface="Arial"/>
                <a:cs typeface="Calibri" pitchFamily="34" charset="0"/>
              </a:rPr>
              <a:t>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is authorized to offer IACET CEUs for its programs that qualify under the ANSI/IACET Standard</a:t>
            </a:r>
            <a:r>
              <a:rPr lang="en-US" sz="1800" b="0" dirty="0" smtClean="0">
                <a:solidFill>
                  <a:schemeClr val="tx2"/>
                </a:solidFill>
                <a:latin typeface="Arial"/>
                <a:cs typeface="Calibri" pitchFamily="34" charset="0"/>
              </a:rPr>
              <a:t>.</a:t>
            </a:r>
          </a:p>
          <a:p>
            <a:pPr lvl="0">
              <a:lnSpc>
                <a:spcPct val="120000"/>
              </a:lnSpc>
              <a:spcBef>
                <a:spcPts val="0"/>
              </a:spcBef>
              <a:spcAft>
                <a:spcPts val="600"/>
              </a:spcAft>
              <a:defRPr/>
            </a:pPr>
            <a:r>
              <a:rPr lang="en-US" sz="1800" spc="10" dirty="0" smtClean="0">
                <a:solidFill>
                  <a:schemeClr val="tx2"/>
                </a:solidFill>
                <a:latin typeface="Arial"/>
                <a:cs typeface="Calibri" pitchFamily="34" charset="0"/>
              </a:rPr>
              <a:t>This </a:t>
            </a:r>
            <a:r>
              <a:rPr lang="en-US" sz="1800" spc="10" dirty="0">
                <a:solidFill>
                  <a:schemeClr val="tx2"/>
                </a:solidFill>
                <a:latin typeface="Arial"/>
                <a:cs typeface="Calibri" pitchFamily="34" charset="0"/>
              </a:rPr>
              <a:t>course offers </a:t>
            </a:r>
            <a:r>
              <a:rPr lang="en-US" sz="1800" spc="10" dirty="0" smtClean="0">
                <a:solidFill>
                  <a:schemeClr val="tx2"/>
                </a:solidFill>
                <a:latin typeface="Arial"/>
                <a:cs typeface="Calibri" pitchFamily="34" charset="0"/>
              </a:rPr>
              <a:t>0.1 </a:t>
            </a:r>
            <a:r>
              <a:rPr lang="en-US" sz="1800" spc="10" dirty="0" smtClean="0">
                <a:solidFill>
                  <a:schemeClr val="tx2"/>
                </a:solidFill>
                <a:latin typeface="Arial"/>
                <a:cs typeface="Calibri" pitchFamily="34" charset="0"/>
              </a:rPr>
              <a:t>CEU </a:t>
            </a:r>
            <a:r>
              <a:rPr lang="en-US" sz="1800" spc="10" dirty="0" smtClean="0">
                <a:solidFill>
                  <a:schemeClr val="tx2"/>
                </a:solidFill>
                <a:latin typeface="Arial"/>
                <a:cs typeface="Calibri" pitchFamily="34" charset="0"/>
              </a:rPr>
              <a:t>(1 </a:t>
            </a:r>
            <a:r>
              <a:rPr lang="en-US" sz="1800" spc="10" dirty="0">
                <a:solidFill>
                  <a:schemeClr val="tx2"/>
                </a:solidFill>
                <a:latin typeface="Arial"/>
                <a:cs typeface="Calibri" pitchFamily="34" charset="0"/>
              </a:rPr>
              <a:t>hour of credit</a:t>
            </a:r>
            <a:r>
              <a:rPr lang="en-US" sz="1800" spc="10" dirty="0" smtClean="0">
                <a:solidFill>
                  <a:schemeClr val="tx2"/>
                </a:solidFill>
                <a:latin typeface="Arial"/>
                <a:cs typeface="Calibri" pitchFamily="34" charset="0"/>
              </a:rPr>
              <a:t>).</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endParaRPr lang="en-US" sz="1800" b="0" dirty="0">
              <a:solidFill>
                <a:schemeClr val="tx2"/>
              </a:solidFill>
              <a:latin typeface="Arial"/>
              <a:cs typeface="Calibri" pitchFamily="34" charset="0"/>
            </a:endParaRPr>
          </a:p>
        </p:txBody>
      </p:sp>
      <p:sp>
        <p:nvSpPr>
          <p:cNvPr id="2" name="Title 1"/>
          <p:cNvSpPr>
            <a:spLocks noGrp="1"/>
          </p:cNvSpPr>
          <p:nvPr>
            <p:ph type="title"/>
          </p:nvPr>
        </p:nvSpPr>
        <p:spPr/>
        <p:txBody>
          <a:bodyPr anchor="ctr"/>
          <a:lstStyle/>
          <a:p>
            <a:r>
              <a:rPr lang="en-US" dirty="0" smtClean="0"/>
              <a:t>Credit Information</a:t>
            </a:r>
            <a:endParaRPr lang="en-US"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71197" y="1681088"/>
            <a:ext cx="2859409" cy="1793631"/>
          </a:xfrm>
          <a:prstGeom prst="rect">
            <a:avLst/>
          </a:prstGeom>
        </p:spPr>
      </p:pic>
    </p:spTree>
    <p:custDataLst>
      <p:tags r:id="rId1"/>
    </p:custDataLst>
    <p:extLst>
      <p:ext uri="{BB962C8B-B14F-4D97-AF65-F5344CB8AC3E}">
        <p14:creationId xmlns:p14="http://schemas.microsoft.com/office/powerpoint/2010/main" val="2875820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Content Placeholder 4"/>
          <p:cNvSpPr>
            <a:spLocks noGrp="1"/>
          </p:cNvSpPr>
          <p:nvPr>
            <p:ph idx="1"/>
          </p:nvPr>
        </p:nvSpPr>
        <p:spPr>
          <a:xfrm>
            <a:off x="336550" y="1641475"/>
            <a:ext cx="10689167" cy="4849812"/>
          </a:xfrm>
        </p:spPr>
        <p:txBody>
          <a:bodyPr/>
          <a:lstStyle/>
          <a:p>
            <a:pPr eaLnBrk="1" hangingPunct="1">
              <a:spcBef>
                <a:spcPts val="3000"/>
              </a:spcBef>
              <a:buClr>
                <a:schemeClr val="accent1"/>
              </a:buClr>
              <a:buFont typeface="Wingdings" pitchFamily="2" charset="2"/>
              <a:buChar char="ü"/>
            </a:pPr>
            <a:r>
              <a:rPr lang="en-US" altLang="en-US" sz="2400" dirty="0" smtClean="0">
                <a:solidFill>
                  <a:schemeClr val="tx1">
                    <a:lumMod val="75000"/>
                    <a:lumOff val="25000"/>
                  </a:schemeClr>
                </a:solidFill>
              </a:rPr>
              <a:t>Provisions are in the building code specific to some post-installed anchor types</a:t>
            </a:r>
          </a:p>
          <a:p>
            <a:pPr eaLnBrk="1" hangingPunct="1">
              <a:spcBef>
                <a:spcPts val="3000"/>
              </a:spcBef>
              <a:buClr>
                <a:schemeClr val="accent1"/>
              </a:buClr>
              <a:buFont typeface="Wingdings" pitchFamily="2" charset="2"/>
              <a:buChar char="ü"/>
            </a:pPr>
            <a:r>
              <a:rPr lang="en-US" altLang="en-US" sz="2400" dirty="0" smtClean="0">
                <a:solidFill>
                  <a:schemeClr val="tx1">
                    <a:lumMod val="75000"/>
                    <a:lumOff val="25000"/>
                  </a:schemeClr>
                </a:solidFill>
              </a:rPr>
              <a:t>Provisions are in the referenced standards specific to some post-installed anchor types</a:t>
            </a:r>
          </a:p>
          <a:p>
            <a:pPr marL="1031875" lvl="1" indent="-287338" eaLnBrk="1" hangingPunct="1">
              <a:buClr>
                <a:schemeClr val="tx1"/>
              </a:buClr>
            </a:pPr>
            <a:r>
              <a:rPr lang="en-US" altLang="en-US" sz="2000" dirty="0" smtClean="0">
                <a:solidFill>
                  <a:schemeClr val="tx1">
                    <a:lumMod val="75000"/>
                    <a:lumOff val="25000"/>
                  </a:schemeClr>
                </a:solidFill>
              </a:rPr>
              <a:t>Establish design and test requirements</a:t>
            </a:r>
            <a:endParaRPr lang="en-US" altLang="en-US" sz="2400" dirty="0" smtClean="0">
              <a:solidFill>
                <a:schemeClr val="tx1">
                  <a:lumMod val="75000"/>
                  <a:lumOff val="25000"/>
                </a:schemeClr>
              </a:solidFill>
            </a:endParaRPr>
          </a:p>
          <a:p>
            <a:pPr eaLnBrk="1" hangingPunct="1">
              <a:spcBef>
                <a:spcPts val="3000"/>
              </a:spcBef>
              <a:buClr>
                <a:schemeClr val="accent1"/>
              </a:buClr>
              <a:buFont typeface="Wingdings" pitchFamily="2" charset="2"/>
              <a:buChar char="ü"/>
            </a:pPr>
            <a:r>
              <a:rPr lang="en-US" altLang="en-US" sz="2400" dirty="0" smtClean="0">
                <a:solidFill>
                  <a:schemeClr val="tx1">
                    <a:lumMod val="75000"/>
                    <a:lumOff val="25000"/>
                  </a:schemeClr>
                </a:solidFill>
              </a:rPr>
              <a:t>Research reports still exist </a:t>
            </a:r>
          </a:p>
          <a:p>
            <a:pPr marL="1031875" lvl="1" indent="-287338" eaLnBrk="1" hangingPunct="1">
              <a:buClr>
                <a:schemeClr val="tx1"/>
              </a:buClr>
            </a:pPr>
            <a:r>
              <a:rPr lang="en-US" altLang="en-US" sz="2000" dirty="0" smtClean="0">
                <a:solidFill>
                  <a:schemeClr val="tx1">
                    <a:lumMod val="75000"/>
                    <a:lumOff val="25000"/>
                  </a:schemeClr>
                </a:solidFill>
              </a:rPr>
              <a:t>Shows independent recognition of product as code compliant</a:t>
            </a:r>
            <a:endParaRPr lang="en-US" altLang="en-US" sz="2400" dirty="0" smtClean="0">
              <a:solidFill>
                <a:schemeClr val="tx1">
                  <a:lumMod val="75000"/>
                  <a:lumOff val="25000"/>
                </a:schemeClr>
              </a:solidFill>
            </a:endParaRPr>
          </a:p>
          <a:p>
            <a:pPr eaLnBrk="1" hangingPunct="1">
              <a:spcBef>
                <a:spcPts val="3000"/>
              </a:spcBef>
              <a:buClr>
                <a:schemeClr val="accent1"/>
              </a:buClr>
              <a:buFont typeface="Wingdings" pitchFamily="2" charset="2"/>
              <a:buChar char="ü"/>
            </a:pPr>
            <a:r>
              <a:rPr lang="en-US" altLang="en-US" sz="2400" dirty="0" smtClean="0">
                <a:solidFill>
                  <a:schemeClr val="tx1">
                    <a:lumMod val="75000"/>
                    <a:lumOff val="25000"/>
                  </a:schemeClr>
                </a:solidFill>
              </a:rPr>
              <a:t>Anchor design is based on Strength Design approach</a:t>
            </a:r>
          </a:p>
        </p:txBody>
      </p:sp>
      <p:sp>
        <p:nvSpPr>
          <p:cNvPr id="2" name="Title 1"/>
          <p:cNvSpPr>
            <a:spLocks noGrp="1"/>
          </p:cNvSpPr>
          <p:nvPr>
            <p:ph type="title"/>
          </p:nvPr>
        </p:nvSpPr>
        <p:spPr/>
        <p:txBody>
          <a:bodyPr/>
          <a:lstStyle/>
          <a:p>
            <a:r>
              <a:rPr lang="en-US" dirty="0" smtClean="0"/>
              <a:t>In Summary</a:t>
            </a:r>
            <a:endParaRPr lang="en-US" dirty="0"/>
          </a:p>
        </p:txBody>
      </p:sp>
    </p:spTree>
    <p:custDataLst>
      <p:tags r:id="rId1"/>
    </p:custDataLst>
    <p:extLst>
      <p:ext uri="{BB962C8B-B14F-4D97-AF65-F5344CB8AC3E}">
        <p14:creationId xmlns:p14="http://schemas.microsoft.com/office/powerpoint/2010/main" val="208449505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fade">
                                      <p:cBhvr>
                                        <p:cTn id="7" dur="500"/>
                                        <p:tgtEl>
                                          <p:spTgt spid="3993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939">
                                            <p:txEl>
                                              <p:pRg st="1" end="1"/>
                                            </p:txEl>
                                          </p:spTgt>
                                        </p:tgtEl>
                                        <p:attrNameLst>
                                          <p:attrName>style.visibility</p:attrName>
                                        </p:attrNameLst>
                                      </p:cBhvr>
                                      <p:to>
                                        <p:strVal val="visible"/>
                                      </p:to>
                                    </p:set>
                                    <p:animEffect transition="in" filter="fade">
                                      <p:cBhvr>
                                        <p:cTn id="10" dur="500"/>
                                        <p:tgtEl>
                                          <p:spTgt spid="3993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939">
                                            <p:txEl>
                                              <p:pRg st="2" end="2"/>
                                            </p:txEl>
                                          </p:spTgt>
                                        </p:tgtEl>
                                        <p:attrNameLst>
                                          <p:attrName>style.visibility</p:attrName>
                                        </p:attrNameLst>
                                      </p:cBhvr>
                                      <p:to>
                                        <p:strVal val="visible"/>
                                      </p:to>
                                    </p:set>
                                    <p:animEffect transition="in" filter="fade">
                                      <p:cBhvr>
                                        <p:cTn id="13" dur="500"/>
                                        <p:tgtEl>
                                          <p:spTgt spid="39939">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9939">
                                            <p:txEl>
                                              <p:pRg st="3" end="3"/>
                                            </p:txEl>
                                          </p:spTgt>
                                        </p:tgtEl>
                                        <p:attrNameLst>
                                          <p:attrName>style.visibility</p:attrName>
                                        </p:attrNameLst>
                                      </p:cBhvr>
                                      <p:to>
                                        <p:strVal val="visible"/>
                                      </p:to>
                                    </p:set>
                                    <p:animEffect transition="in" filter="fade">
                                      <p:cBhvr>
                                        <p:cTn id="16" dur="500"/>
                                        <p:tgtEl>
                                          <p:spTgt spid="39939">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9939">
                                            <p:txEl>
                                              <p:pRg st="4" end="4"/>
                                            </p:txEl>
                                          </p:spTgt>
                                        </p:tgtEl>
                                        <p:attrNameLst>
                                          <p:attrName>style.visibility</p:attrName>
                                        </p:attrNameLst>
                                      </p:cBhvr>
                                      <p:to>
                                        <p:strVal val="visible"/>
                                      </p:to>
                                    </p:set>
                                    <p:animEffect transition="in" filter="fade">
                                      <p:cBhvr>
                                        <p:cTn id="19" dur="500"/>
                                        <p:tgtEl>
                                          <p:spTgt spid="39939">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9939">
                                            <p:txEl>
                                              <p:pRg st="5" end="5"/>
                                            </p:txEl>
                                          </p:spTgt>
                                        </p:tgtEl>
                                        <p:attrNameLst>
                                          <p:attrName>style.visibility</p:attrName>
                                        </p:attrNameLst>
                                      </p:cBhvr>
                                      <p:to>
                                        <p:strVal val="visible"/>
                                      </p:to>
                                    </p:set>
                                    <p:animEffect transition="in" filter="fade">
                                      <p:cBhvr>
                                        <p:cTn id="22" dur="500"/>
                                        <p:tgtEl>
                                          <p:spTgt spid="399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6117021" y="4185413"/>
            <a:ext cx="4312854"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8" name="Rectangle 27"/>
          <p:cNvSpPr/>
          <p:nvPr/>
        </p:nvSpPr>
        <p:spPr>
          <a:xfrm>
            <a:off x="1571297" y="4185412"/>
            <a:ext cx="4312854"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9" name="Rectangle 28"/>
          <p:cNvSpPr/>
          <p:nvPr/>
        </p:nvSpPr>
        <p:spPr>
          <a:xfrm>
            <a:off x="1571297" y="1612280"/>
            <a:ext cx="4312854"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0" name="Rectangle 29"/>
          <p:cNvSpPr/>
          <p:nvPr/>
        </p:nvSpPr>
        <p:spPr>
          <a:xfrm>
            <a:off x="6117021" y="1612279"/>
            <a:ext cx="4312854"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4579" name="Rectangle 2"/>
          <p:cNvSpPr>
            <a:spLocks noGrp="1" noChangeArrowheads="1"/>
          </p:cNvSpPr>
          <p:nvPr>
            <p:ph type="title"/>
          </p:nvPr>
        </p:nvSpPr>
        <p:spPr>
          <a:xfrm>
            <a:off x="356029" y="162730"/>
            <a:ext cx="11452343" cy="696888"/>
          </a:xfrm>
        </p:spPr>
        <p:txBody>
          <a:bodyPr>
            <a:normAutofit/>
          </a:bodyPr>
          <a:lstStyle/>
          <a:p>
            <a:pPr eaLnBrk="1" hangingPunct="1"/>
            <a:r>
              <a:rPr lang="en-US" altLang="en-US" sz="2400" dirty="0" smtClean="0"/>
              <a:t>Look for Products with Evaluation Reports for Anchoring into Masonry</a:t>
            </a:r>
          </a:p>
        </p:txBody>
      </p:sp>
      <p:pic>
        <p:nvPicPr>
          <p:cNvPr id="12" name="Picture 2" descr="PDP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5733" y="5161893"/>
            <a:ext cx="2716637" cy="112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Wedge-All"/>
          <p:cNvPicPr>
            <a:picLocks noChangeAspect="1" noChangeArrowheads="1"/>
          </p:cNvPicPr>
          <p:nvPr/>
        </p:nvPicPr>
        <p:blipFill>
          <a:blip r:embed="rId5">
            <a:extLst>
              <a:ext uri="{28A0092B-C50C-407E-A947-70E740481C1C}">
                <a14:useLocalDpi xmlns:a14="http://schemas.microsoft.com/office/drawing/2010/main" val="0"/>
              </a:ext>
            </a:extLst>
          </a:blip>
          <a:srcRect t="55583" r="12000" b="17889"/>
          <a:stretch>
            <a:fillRect/>
          </a:stretch>
        </p:blipFill>
        <p:spPr bwMode="auto">
          <a:xfrm>
            <a:off x="2320007" y="4731854"/>
            <a:ext cx="2822709" cy="849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material specifications"/>
          <p:cNvPicPr>
            <a:picLocks noChangeAspect="1" noChangeArrowheads="1"/>
          </p:cNvPicPr>
          <p:nvPr/>
        </p:nvPicPr>
        <p:blipFill>
          <a:blip r:embed="rId6">
            <a:extLst>
              <a:ext uri="{28A0092B-C50C-407E-A947-70E740481C1C}">
                <a14:useLocalDpi xmlns:a14="http://schemas.microsoft.com/office/drawing/2010/main" val="0"/>
              </a:ext>
            </a:extLst>
          </a:blip>
          <a:srcRect t="37444" b="37444"/>
          <a:stretch>
            <a:fillRect/>
          </a:stretch>
        </p:blipFill>
        <p:spPr bwMode="auto">
          <a:xfrm>
            <a:off x="2145917" y="5580993"/>
            <a:ext cx="3272483" cy="8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4" descr="K:\Training\Image Library\AnchorSystems\2013 anchor products\GW (1).jpg"/>
          <p:cNvPicPr>
            <a:picLocks noChangeAspect="1" noChangeArrowheads="1"/>
          </p:cNvPicPr>
          <p:nvPr/>
        </p:nvPicPr>
        <p:blipFill>
          <a:blip r:embed="rId7" cstate="print">
            <a:extLst>
              <a:ext uri="{28A0092B-C50C-407E-A947-70E740481C1C}">
                <a14:useLocalDpi xmlns:a14="http://schemas.microsoft.com/office/drawing/2010/main" val="0"/>
              </a:ext>
            </a:extLst>
          </a:blip>
          <a:srcRect l="38889" t="33218" r="33463" b="34259"/>
          <a:stretch>
            <a:fillRect/>
          </a:stretch>
        </p:blipFill>
        <p:spPr bwMode="auto">
          <a:xfrm>
            <a:off x="9013251" y="5161893"/>
            <a:ext cx="1232398" cy="96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312732" y="2194043"/>
            <a:ext cx="2829984" cy="170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145917" y="1784728"/>
            <a:ext cx="3163614" cy="369332"/>
          </a:xfrm>
          <a:prstGeom prst="rect">
            <a:avLst/>
          </a:prstGeom>
        </p:spPr>
        <p:txBody>
          <a:bodyPr wrap="square">
            <a:spAutoFit/>
          </a:bodyPr>
          <a:lstStyle/>
          <a:p>
            <a:pPr algn="ctr">
              <a:lnSpc>
                <a:spcPct val="90000"/>
              </a:lnSpc>
              <a:spcBef>
                <a:spcPts val="1800"/>
              </a:spcBef>
              <a:defRPr/>
            </a:pPr>
            <a:r>
              <a:rPr lang="en-US" sz="2000" dirty="0">
                <a:solidFill>
                  <a:srgbClr val="000000"/>
                </a:solidFill>
                <a:latin typeface="Arial" panose="020B0604020202020204" pitchFamily="34" charset="0"/>
              </a:rPr>
              <a:t>Adhesive </a:t>
            </a:r>
            <a:r>
              <a:rPr lang="en-US" sz="2000" dirty="0" smtClean="0">
                <a:solidFill>
                  <a:srgbClr val="000000"/>
                </a:solidFill>
                <a:latin typeface="Arial" panose="020B0604020202020204" pitchFamily="34" charset="0"/>
              </a:rPr>
              <a:t>Anchors</a:t>
            </a:r>
            <a:endParaRPr lang="en-US" sz="2000" dirty="0">
              <a:solidFill>
                <a:srgbClr val="000000"/>
              </a:solidFill>
              <a:latin typeface="Arial" panose="020B0604020202020204" pitchFamily="34" charset="0"/>
            </a:endParaRPr>
          </a:p>
        </p:txBody>
      </p:sp>
      <p:sp>
        <p:nvSpPr>
          <p:cNvPr id="24" name="Rectangle 23"/>
          <p:cNvSpPr/>
          <p:nvPr/>
        </p:nvSpPr>
        <p:spPr>
          <a:xfrm>
            <a:off x="6691641" y="1784728"/>
            <a:ext cx="3163614" cy="369332"/>
          </a:xfrm>
          <a:prstGeom prst="rect">
            <a:avLst/>
          </a:prstGeom>
        </p:spPr>
        <p:txBody>
          <a:bodyPr wrap="square">
            <a:spAutoFit/>
          </a:bodyPr>
          <a:lstStyle/>
          <a:p>
            <a:pPr algn="ctr">
              <a:lnSpc>
                <a:spcPct val="90000"/>
              </a:lnSpc>
              <a:spcBef>
                <a:spcPts val="1800"/>
              </a:spcBef>
              <a:defRPr/>
            </a:pPr>
            <a:r>
              <a:rPr lang="en-US" sz="2000" dirty="0" smtClean="0">
                <a:solidFill>
                  <a:srgbClr val="000000"/>
                </a:solidFill>
                <a:latin typeface="Arial" panose="020B0604020202020204" pitchFamily="34" charset="0"/>
              </a:rPr>
              <a:t>Screw Anchors</a:t>
            </a:r>
            <a:endParaRPr lang="en-US" sz="2000" dirty="0">
              <a:solidFill>
                <a:srgbClr val="000000"/>
              </a:solidFill>
              <a:latin typeface="Arial" panose="020B0604020202020204" pitchFamily="34" charset="0"/>
            </a:endParaRPr>
          </a:p>
        </p:txBody>
      </p:sp>
      <p:pic>
        <p:nvPicPr>
          <p:cNvPr id="15" name="Picture 8" descr="Titen HD"/>
          <p:cNvPicPr>
            <a:picLocks noChangeAspect="1" noChangeArrowheads="1"/>
          </p:cNvPicPr>
          <p:nvPr/>
        </p:nvPicPr>
        <p:blipFill>
          <a:blip r:embed="rId9">
            <a:extLst>
              <a:ext uri="{28A0092B-C50C-407E-A947-70E740481C1C}">
                <a14:useLocalDpi xmlns:a14="http://schemas.microsoft.com/office/drawing/2010/main" val="0"/>
              </a:ext>
            </a:extLst>
          </a:blip>
          <a:srcRect t="16783" b="16783"/>
          <a:stretch>
            <a:fillRect/>
          </a:stretch>
        </p:blipFill>
        <p:spPr bwMode="auto">
          <a:xfrm>
            <a:off x="6605267" y="3038815"/>
            <a:ext cx="3336359" cy="78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pic>
        <p:nvPicPr>
          <p:cNvPr id="1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70908" y="2194043"/>
            <a:ext cx="2049226" cy="658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Rectangle 30"/>
          <p:cNvSpPr/>
          <p:nvPr/>
        </p:nvSpPr>
        <p:spPr>
          <a:xfrm>
            <a:off x="2145917" y="4359926"/>
            <a:ext cx="3163614" cy="369332"/>
          </a:xfrm>
          <a:prstGeom prst="rect">
            <a:avLst/>
          </a:prstGeom>
        </p:spPr>
        <p:txBody>
          <a:bodyPr wrap="square">
            <a:spAutoFit/>
          </a:bodyPr>
          <a:lstStyle/>
          <a:p>
            <a:pPr algn="ctr">
              <a:lnSpc>
                <a:spcPct val="90000"/>
              </a:lnSpc>
              <a:spcBef>
                <a:spcPts val="1800"/>
              </a:spcBef>
              <a:defRPr/>
            </a:pPr>
            <a:r>
              <a:rPr lang="en-US" sz="2000" dirty="0" smtClean="0">
                <a:solidFill>
                  <a:srgbClr val="000000"/>
                </a:solidFill>
                <a:latin typeface="Arial" panose="020B0604020202020204" pitchFamily="34" charset="0"/>
              </a:rPr>
              <a:t>Expansion Anchors</a:t>
            </a:r>
            <a:endParaRPr lang="en-US" sz="2000" dirty="0">
              <a:solidFill>
                <a:srgbClr val="000000"/>
              </a:solidFill>
              <a:latin typeface="Arial" panose="020B0604020202020204" pitchFamily="34" charset="0"/>
            </a:endParaRPr>
          </a:p>
        </p:txBody>
      </p:sp>
      <p:sp>
        <p:nvSpPr>
          <p:cNvPr id="32" name="Rectangle 31"/>
          <p:cNvSpPr/>
          <p:nvPr/>
        </p:nvSpPr>
        <p:spPr>
          <a:xfrm>
            <a:off x="6691641" y="4378345"/>
            <a:ext cx="3163614" cy="646331"/>
          </a:xfrm>
          <a:prstGeom prst="rect">
            <a:avLst/>
          </a:prstGeom>
        </p:spPr>
        <p:txBody>
          <a:bodyPr wrap="square">
            <a:spAutoFit/>
          </a:bodyPr>
          <a:lstStyle/>
          <a:p>
            <a:pPr algn="ctr">
              <a:lnSpc>
                <a:spcPct val="90000"/>
              </a:lnSpc>
              <a:spcBef>
                <a:spcPts val="1800"/>
              </a:spcBef>
              <a:defRPr/>
            </a:pPr>
            <a:r>
              <a:rPr lang="en-US" sz="2000" dirty="0" smtClean="0">
                <a:solidFill>
                  <a:srgbClr val="000000"/>
                </a:solidFill>
                <a:latin typeface="Arial" panose="020B0604020202020204" pitchFamily="34" charset="0"/>
              </a:rPr>
              <a:t>Powder-Actuated Pins &amp; Gas-Actuated Pins</a:t>
            </a:r>
            <a:endParaRPr lang="en-US" sz="2000" dirty="0">
              <a:solidFill>
                <a:srgbClr val="000000"/>
              </a:solidFill>
              <a:latin typeface="Arial" panose="020B0604020202020204" pitchFamily="34" charset="0"/>
            </a:endParaRPr>
          </a:p>
        </p:txBody>
      </p:sp>
    </p:spTree>
    <p:custDataLst>
      <p:tags r:id="rId1"/>
    </p:custDataLst>
    <p:extLst>
      <p:ext uri="{BB962C8B-B14F-4D97-AF65-F5344CB8AC3E}">
        <p14:creationId xmlns:p14="http://schemas.microsoft.com/office/powerpoint/2010/main" val="25668125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2" grpId="0"/>
      <p:bldP spid="24" grpId="0"/>
      <p:bldP spid="31" grpId="0"/>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Rounded Rectangle 33"/>
          <p:cNvSpPr/>
          <p:nvPr/>
        </p:nvSpPr>
        <p:spPr>
          <a:xfrm>
            <a:off x="9083795" y="4185414"/>
            <a:ext cx="2932386" cy="2401948"/>
          </a:xfrm>
          <a:prstGeom prst="roundRect">
            <a:avLst/>
          </a:prstGeom>
          <a:solidFill>
            <a:schemeClr val="accent3"/>
          </a:solidFill>
          <a:ln>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p:cNvSpPr/>
          <p:nvPr/>
        </p:nvSpPr>
        <p:spPr>
          <a:xfrm>
            <a:off x="9083795" y="1612280"/>
            <a:ext cx="2932386" cy="2401948"/>
          </a:xfrm>
          <a:prstGeom prst="roundRect">
            <a:avLst/>
          </a:prstGeom>
          <a:solidFill>
            <a:schemeClr val="accent3"/>
          </a:solidFill>
          <a:ln>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141890" y="4185414"/>
            <a:ext cx="2932386" cy="2401948"/>
          </a:xfrm>
          <a:prstGeom prst="roundRect">
            <a:avLst/>
          </a:prstGeom>
          <a:solidFill>
            <a:schemeClr val="accent3"/>
          </a:solidFill>
          <a:ln>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141890" y="1612280"/>
            <a:ext cx="2932386" cy="2401948"/>
          </a:xfrm>
          <a:prstGeom prst="roundRect">
            <a:avLst/>
          </a:prstGeom>
          <a:solidFill>
            <a:schemeClr val="accent3"/>
          </a:solidFill>
          <a:ln>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6117021" y="4185413"/>
            <a:ext cx="3824605"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8" name="Rectangle 27"/>
          <p:cNvSpPr/>
          <p:nvPr/>
        </p:nvSpPr>
        <p:spPr>
          <a:xfrm>
            <a:off x="2060043" y="4185412"/>
            <a:ext cx="3824605"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9" name="Rectangle 28"/>
          <p:cNvSpPr/>
          <p:nvPr/>
        </p:nvSpPr>
        <p:spPr>
          <a:xfrm>
            <a:off x="2060043" y="1612280"/>
            <a:ext cx="3824605"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0" name="Rectangle 29"/>
          <p:cNvSpPr/>
          <p:nvPr/>
        </p:nvSpPr>
        <p:spPr>
          <a:xfrm>
            <a:off x="6117021" y="1612279"/>
            <a:ext cx="3824605" cy="2401949"/>
          </a:xfrm>
          <a:prstGeom prst="rect">
            <a:avLst/>
          </a:prstGeom>
          <a:solidFill>
            <a:schemeClr val="bg2"/>
          </a:solidFill>
          <a:ln>
            <a:solidFill>
              <a:schemeClr val="accent3">
                <a:lumMod val="90000"/>
              </a:schemeClr>
            </a:solidFill>
          </a:ln>
          <a:effectLst>
            <a:outerShdw blurRad="63500" sx="102000" sy="102000" algn="ctr"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4579" name="Rectangle 2"/>
          <p:cNvSpPr>
            <a:spLocks noGrp="1" noChangeArrowheads="1"/>
          </p:cNvSpPr>
          <p:nvPr>
            <p:ph type="title"/>
          </p:nvPr>
        </p:nvSpPr>
        <p:spPr>
          <a:xfrm>
            <a:off x="356029" y="162730"/>
            <a:ext cx="11452343" cy="696888"/>
          </a:xfrm>
        </p:spPr>
        <p:txBody>
          <a:bodyPr>
            <a:normAutofit/>
          </a:bodyPr>
          <a:lstStyle/>
          <a:p>
            <a:pPr eaLnBrk="1" hangingPunct="1"/>
            <a:r>
              <a:rPr lang="en-US" altLang="en-US" sz="2400" dirty="0" smtClean="0"/>
              <a:t>Look for Products with Evaluation Reports for Anchoring into Masonry</a:t>
            </a:r>
          </a:p>
        </p:txBody>
      </p:sp>
      <p:pic>
        <p:nvPicPr>
          <p:cNvPr id="12" name="Picture 2" descr="PDP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3627" y="5342977"/>
            <a:ext cx="2280729" cy="94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Wedge-All"/>
          <p:cNvPicPr>
            <a:picLocks noChangeAspect="1" noChangeArrowheads="1"/>
          </p:cNvPicPr>
          <p:nvPr/>
        </p:nvPicPr>
        <p:blipFill>
          <a:blip r:embed="rId5">
            <a:extLst>
              <a:ext uri="{28A0092B-C50C-407E-A947-70E740481C1C}">
                <a14:useLocalDpi xmlns:a14="http://schemas.microsoft.com/office/drawing/2010/main" val="0"/>
              </a:ext>
            </a:extLst>
          </a:blip>
          <a:srcRect t="55583" r="12000" b="17889"/>
          <a:stretch>
            <a:fillRect/>
          </a:stretch>
        </p:blipFill>
        <p:spPr bwMode="auto">
          <a:xfrm>
            <a:off x="2509199" y="4731854"/>
            <a:ext cx="2822709" cy="849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material specifications"/>
          <p:cNvPicPr>
            <a:picLocks noChangeAspect="1" noChangeArrowheads="1"/>
          </p:cNvPicPr>
          <p:nvPr/>
        </p:nvPicPr>
        <p:blipFill>
          <a:blip r:embed="rId6">
            <a:extLst>
              <a:ext uri="{28A0092B-C50C-407E-A947-70E740481C1C}">
                <a14:useLocalDpi xmlns:a14="http://schemas.microsoft.com/office/drawing/2010/main" val="0"/>
              </a:ext>
            </a:extLst>
          </a:blip>
          <a:srcRect t="37444" b="37444"/>
          <a:stretch>
            <a:fillRect/>
          </a:stretch>
        </p:blipFill>
        <p:spPr bwMode="auto">
          <a:xfrm>
            <a:off x="2335109" y="5580993"/>
            <a:ext cx="3272483" cy="8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4" descr="K:\Training\Image Library\AnchorSystems\2013 anchor products\GW (1).jpg"/>
          <p:cNvPicPr>
            <a:picLocks noChangeAspect="1" noChangeArrowheads="1"/>
          </p:cNvPicPr>
          <p:nvPr/>
        </p:nvPicPr>
        <p:blipFill>
          <a:blip r:embed="rId7" cstate="print">
            <a:extLst>
              <a:ext uri="{28A0092B-C50C-407E-A947-70E740481C1C}">
                <a14:useLocalDpi xmlns:a14="http://schemas.microsoft.com/office/drawing/2010/main" val="0"/>
              </a:ext>
            </a:extLst>
          </a:blip>
          <a:srcRect l="38889" t="33218" r="33463" b="34259"/>
          <a:stretch>
            <a:fillRect/>
          </a:stretch>
        </p:blipFill>
        <p:spPr bwMode="auto">
          <a:xfrm>
            <a:off x="8902809" y="5363636"/>
            <a:ext cx="1034649" cy="812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335109" y="1784728"/>
            <a:ext cx="3163614" cy="369332"/>
          </a:xfrm>
          <a:prstGeom prst="rect">
            <a:avLst/>
          </a:prstGeom>
        </p:spPr>
        <p:txBody>
          <a:bodyPr wrap="square">
            <a:spAutoFit/>
          </a:bodyPr>
          <a:lstStyle/>
          <a:p>
            <a:pPr algn="ctr">
              <a:lnSpc>
                <a:spcPct val="90000"/>
              </a:lnSpc>
              <a:spcBef>
                <a:spcPts val="1800"/>
              </a:spcBef>
              <a:defRPr/>
            </a:pPr>
            <a:r>
              <a:rPr lang="en-US" sz="2000" dirty="0">
                <a:solidFill>
                  <a:srgbClr val="000000"/>
                </a:solidFill>
                <a:latin typeface="Arial" panose="020B0604020202020204" pitchFamily="34" charset="0"/>
              </a:rPr>
              <a:t>Adhesive </a:t>
            </a:r>
            <a:r>
              <a:rPr lang="en-US" sz="2000" dirty="0" smtClean="0">
                <a:solidFill>
                  <a:srgbClr val="000000"/>
                </a:solidFill>
                <a:latin typeface="Arial" panose="020B0604020202020204" pitchFamily="34" charset="0"/>
              </a:rPr>
              <a:t>Anchors</a:t>
            </a:r>
            <a:endParaRPr lang="en-US" sz="2000" dirty="0">
              <a:solidFill>
                <a:srgbClr val="000000"/>
              </a:solidFill>
              <a:latin typeface="Arial" panose="020B0604020202020204" pitchFamily="34" charset="0"/>
            </a:endParaRPr>
          </a:p>
        </p:txBody>
      </p:sp>
      <p:sp>
        <p:nvSpPr>
          <p:cNvPr id="24" name="Rectangle 23"/>
          <p:cNvSpPr/>
          <p:nvPr/>
        </p:nvSpPr>
        <p:spPr>
          <a:xfrm>
            <a:off x="6502449" y="1784728"/>
            <a:ext cx="3163614" cy="369332"/>
          </a:xfrm>
          <a:prstGeom prst="rect">
            <a:avLst/>
          </a:prstGeom>
        </p:spPr>
        <p:txBody>
          <a:bodyPr wrap="square">
            <a:spAutoFit/>
          </a:bodyPr>
          <a:lstStyle/>
          <a:p>
            <a:pPr algn="ctr">
              <a:lnSpc>
                <a:spcPct val="90000"/>
              </a:lnSpc>
              <a:spcBef>
                <a:spcPts val="1800"/>
              </a:spcBef>
              <a:defRPr/>
            </a:pPr>
            <a:r>
              <a:rPr lang="en-US" sz="2000" dirty="0" smtClean="0">
                <a:solidFill>
                  <a:srgbClr val="000000"/>
                </a:solidFill>
                <a:latin typeface="Arial" panose="020B0604020202020204" pitchFamily="34" charset="0"/>
              </a:rPr>
              <a:t>Screw Anchors</a:t>
            </a:r>
            <a:endParaRPr lang="en-US" sz="2000" dirty="0">
              <a:solidFill>
                <a:srgbClr val="000000"/>
              </a:solidFill>
              <a:latin typeface="Arial" panose="020B0604020202020204" pitchFamily="34" charset="0"/>
            </a:endParaRPr>
          </a:p>
        </p:txBody>
      </p:sp>
      <p:pic>
        <p:nvPicPr>
          <p:cNvPr id="15" name="Picture 8" descr="Titen HD"/>
          <p:cNvPicPr>
            <a:picLocks noChangeAspect="1" noChangeArrowheads="1"/>
          </p:cNvPicPr>
          <p:nvPr/>
        </p:nvPicPr>
        <p:blipFill>
          <a:blip r:embed="rId8">
            <a:extLst>
              <a:ext uri="{28A0092B-C50C-407E-A947-70E740481C1C}">
                <a14:useLocalDpi xmlns:a14="http://schemas.microsoft.com/office/drawing/2010/main" val="0"/>
              </a:ext>
            </a:extLst>
          </a:blip>
          <a:srcRect t="16783" b="16783"/>
          <a:stretch>
            <a:fillRect/>
          </a:stretch>
        </p:blipFill>
        <p:spPr bwMode="auto">
          <a:xfrm>
            <a:off x="6416075" y="3038815"/>
            <a:ext cx="3336359" cy="78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pic>
        <p:nvPicPr>
          <p:cNvPr id="1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81716" y="2194043"/>
            <a:ext cx="2049226" cy="658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Rectangle 30"/>
          <p:cNvSpPr/>
          <p:nvPr/>
        </p:nvSpPr>
        <p:spPr>
          <a:xfrm>
            <a:off x="2335109" y="4359926"/>
            <a:ext cx="3163614" cy="369332"/>
          </a:xfrm>
          <a:prstGeom prst="rect">
            <a:avLst/>
          </a:prstGeom>
        </p:spPr>
        <p:txBody>
          <a:bodyPr wrap="square">
            <a:spAutoFit/>
          </a:bodyPr>
          <a:lstStyle/>
          <a:p>
            <a:pPr algn="ctr">
              <a:lnSpc>
                <a:spcPct val="90000"/>
              </a:lnSpc>
              <a:spcBef>
                <a:spcPts val="1800"/>
              </a:spcBef>
              <a:defRPr/>
            </a:pPr>
            <a:r>
              <a:rPr lang="en-US" sz="2000" dirty="0" smtClean="0">
                <a:solidFill>
                  <a:srgbClr val="000000"/>
                </a:solidFill>
                <a:latin typeface="Arial" panose="020B0604020202020204" pitchFamily="34" charset="0"/>
              </a:rPr>
              <a:t>Expansion Anchors</a:t>
            </a:r>
            <a:endParaRPr lang="en-US" sz="2000" dirty="0">
              <a:solidFill>
                <a:srgbClr val="000000"/>
              </a:solidFill>
              <a:latin typeface="Arial" panose="020B0604020202020204" pitchFamily="34" charset="0"/>
            </a:endParaRPr>
          </a:p>
        </p:txBody>
      </p:sp>
      <p:sp>
        <p:nvSpPr>
          <p:cNvPr id="32" name="Rectangle 31"/>
          <p:cNvSpPr/>
          <p:nvPr/>
        </p:nvSpPr>
        <p:spPr>
          <a:xfrm>
            <a:off x="6502449" y="4378345"/>
            <a:ext cx="3163614" cy="646331"/>
          </a:xfrm>
          <a:prstGeom prst="rect">
            <a:avLst/>
          </a:prstGeom>
        </p:spPr>
        <p:txBody>
          <a:bodyPr wrap="square">
            <a:spAutoFit/>
          </a:bodyPr>
          <a:lstStyle/>
          <a:p>
            <a:pPr algn="ctr">
              <a:lnSpc>
                <a:spcPct val="90000"/>
              </a:lnSpc>
              <a:spcBef>
                <a:spcPts val="1800"/>
              </a:spcBef>
              <a:defRPr/>
            </a:pPr>
            <a:r>
              <a:rPr lang="en-US" sz="2000" dirty="0" smtClean="0">
                <a:solidFill>
                  <a:srgbClr val="000000"/>
                </a:solidFill>
                <a:latin typeface="Arial" panose="020B0604020202020204" pitchFamily="34" charset="0"/>
              </a:rPr>
              <a:t>Powder-Actuated Pins &amp; Gas-Actuated Pins</a:t>
            </a:r>
            <a:endParaRPr lang="en-US" sz="2000" dirty="0">
              <a:solidFill>
                <a:srgbClr val="000000"/>
              </a:solidFill>
              <a:latin typeface="Arial" panose="020B0604020202020204" pitchFamily="34" charset="0"/>
            </a:endParaRPr>
          </a:p>
        </p:txBody>
      </p:sp>
      <p:sp>
        <p:nvSpPr>
          <p:cNvPr id="4" name="TextBox 3"/>
          <p:cNvSpPr txBox="1"/>
          <p:nvPr/>
        </p:nvSpPr>
        <p:spPr>
          <a:xfrm>
            <a:off x="467726" y="2189579"/>
            <a:ext cx="1529255" cy="1169551"/>
          </a:xfrm>
          <a:prstGeom prst="rect">
            <a:avLst/>
          </a:prstGeom>
          <a:noFill/>
        </p:spPr>
        <p:txBody>
          <a:bodyPr wrap="square" rtlCol="0">
            <a:spAutoFit/>
          </a:bodyPr>
          <a:lstStyle/>
          <a:p>
            <a:pPr algn="r">
              <a:spcBef>
                <a:spcPts val="600"/>
              </a:spcBef>
            </a:pPr>
            <a:r>
              <a:rPr lang="en-US" sz="2000" dirty="0" smtClean="0">
                <a:latin typeface="Arial" panose="020B0604020202020204" pitchFamily="34" charset="0"/>
                <a:cs typeface="Arial" panose="020B0604020202020204" pitchFamily="34" charset="0"/>
              </a:rPr>
              <a:t>AT-XP</a:t>
            </a:r>
          </a:p>
          <a:p>
            <a:pPr algn="r">
              <a:spcBef>
                <a:spcPts val="600"/>
              </a:spcBef>
            </a:pPr>
            <a:r>
              <a:rPr lang="en-US" sz="2000" dirty="0" smtClean="0">
                <a:latin typeface="Arial" panose="020B0604020202020204" pitchFamily="34" charset="0"/>
                <a:cs typeface="Arial" panose="020B0604020202020204" pitchFamily="34" charset="0"/>
              </a:rPr>
              <a:t>SET-XP</a:t>
            </a:r>
          </a:p>
          <a:p>
            <a:pPr algn="r">
              <a:spcBef>
                <a:spcPts val="600"/>
              </a:spcBef>
            </a:pPr>
            <a:r>
              <a:rPr lang="en-US" sz="2000" dirty="0" smtClean="0">
                <a:latin typeface="Arial" panose="020B0604020202020204" pitchFamily="34" charset="0"/>
                <a:cs typeface="Arial" panose="020B0604020202020204" pitchFamily="34" charset="0"/>
              </a:rPr>
              <a:t>ET-HP</a:t>
            </a:r>
          </a:p>
        </p:txBody>
      </p:sp>
      <p:pic>
        <p:nvPicPr>
          <p:cNvPr id="20" name="Picture 3"/>
          <p:cNvPicPr>
            <a:picLocks noChangeAspect="1" noChangeArrowheads="1"/>
          </p:cNvPicPr>
          <p:nvPr/>
        </p:nvPicPr>
        <p:blipFill>
          <a:blip r:embed="rId10">
            <a:extLst>
              <a:ext uri="{28A0092B-C50C-407E-A947-70E740481C1C}">
                <a14:useLocalDpi xmlns:a14="http://schemas.microsoft.com/office/drawing/2010/main" val="0"/>
              </a:ext>
            </a:extLst>
          </a:blip>
          <a:srcRect l="6236" r="9090"/>
          <a:stretch>
            <a:fillRect/>
          </a:stretch>
        </p:blipFill>
        <p:spPr bwMode="auto">
          <a:xfrm>
            <a:off x="4438252" y="2179738"/>
            <a:ext cx="592032" cy="1578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p:cNvPicPr>
            <a:picLocks noChangeAspect="1" noChangeArrowheads="1"/>
          </p:cNvPicPr>
          <p:nvPr/>
        </p:nvPicPr>
        <p:blipFill>
          <a:blip r:embed="rId11">
            <a:extLst>
              <a:ext uri="{28A0092B-C50C-407E-A947-70E740481C1C}">
                <a14:useLocalDpi xmlns:a14="http://schemas.microsoft.com/office/drawing/2010/main" val="0"/>
              </a:ext>
            </a:extLst>
          </a:blip>
          <a:srcRect l="12271" r="7751"/>
          <a:stretch>
            <a:fillRect/>
          </a:stretch>
        </p:blipFill>
        <p:spPr bwMode="auto">
          <a:xfrm>
            <a:off x="3617426" y="2179738"/>
            <a:ext cx="598980" cy="1612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12" descr="man using acrylic tie"/>
          <p:cNvPicPr>
            <a:picLocks noChangeAspect="1" noChangeArrowheads="1"/>
          </p:cNvPicPr>
          <p:nvPr/>
        </p:nvPicPr>
        <p:blipFill>
          <a:blip r:embed="rId12">
            <a:extLst>
              <a:ext uri="{28A0092B-C50C-407E-A947-70E740481C1C}">
                <a14:useLocalDpi xmlns:a14="http://schemas.microsoft.com/office/drawing/2010/main" val="0"/>
              </a:ext>
            </a:extLst>
          </a:blip>
          <a:srcRect l="37285" r="34592"/>
          <a:stretch>
            <a:fillRect/>
          </a:stretch>
        </p:blipFill>
        <p:spPr bwMode="auto">
          <a:xfrm>
            <a:off x="2856781" y="2218260"/>
            <a:ext cx="434990" cy="157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141889" y="4933152"/>
            <a:ext cx="1855091" cy="1246495"/>
          </a:xfrm>
          <a:prstGeom prst="rect">
            <a:avLst/>
          </a:prstGeom>
          <a:noFill/>
        </p:spPr>
        <p:txBody>
          <a:bodyPr wrap="square" rtlCol="0">
            <a:spAutoFit/>
          </a:bodyPr>
          <a:lstStyle/>
          <a:p>
            <a:pPr algn="r">
              <a:spcBef>
                <a:spcPts val="900"/>
              </a:spcBef>
            </a:pPr>
            <a:r>
              <a:rPr lang="en-US" sz="2000" dirty="0" smtClean="0">
                <a:latin typeface="Arial" panose="020B0604020202020204" pitchFamily="34" charset="0"/>
                <a:cs typeface="Arial" panose="020B0604020202020204" pitchFamily="34" charset="0"/>
              </a:rPr>
              <a:t>Strong Bolt 2</a:t>
            </a:r>
          </a:p>
          <a:p>
            <a:pPr algn="r">
              <a:spcBef>
                <a:spcPts val="900"/>
              </a:spcBef>
            </a:pPr>
            <a:endParaRPr lang="en-US" sz="2000" dirty="0" smtClean="0">
              <a:latin typeface="Arial" panose="020B0604020202020204" pitchFamily="34" charset="0"/>
              <a:cs typeface="Arial" panose="020B0604020202020204" pitchFamily="34" charset="0"/>
            </a:endParaRPr>
          </a:p>
          <a:p>
            <a:pPr algn="r">
              <a:spcBef>
                <a:spcPts val="900"/>
              </a:spcBef>
            </a:pPr>
            <a:r>
              <a:rPr lang="en-US" sz="2000" dirty="0" smtClean="0">
                <a:latin typeface="Arial" panose="020B0604020202020204" pitchFamily="34" charset="0"/>
                <a:cs typeface="Arial" panose="020B0604020202020204" pitchFamily="34" charset="0"/>
              </a:rPr>
              <a:t>Wedge-All</a:t>
            </a:r>
          </a:p>
        </p:txBody>
      </p:sp>
      <p:sp>
        <p:nvSpPr>
          <p:cNvPr id="33" name="TextBox 32"/>
          <p:cNvSpPr txBox="1"/>
          <p:nvPr/>
        </p:nvSpPr>
        <p:spPr>
          <a:xfrm>
            <a:off x="10083516" y="2613199"/>
            <a:ext cx="1855091" cy="400110"/>
          </a:xfrm>
          <a:prstGeom prst="rect">
            <a:avLst/>
          </a:prstGeom>
          <a:noFill/>
        </p:spPr>
        <p:txBody>
          <a:bodyPr wrap="square" rtlCol="0">
            <a:spAutoFit/>
          </a:bodyPr>
          <a:lstStyle/>
          <a:p>
            <a:pPr>
              <a:spcBef>
                <a:spcPts val="900"/>
              </a:spcBef>
            </a:pPr>
            <a:r>
              <a:rPr lang="en-US" sz="2000" dirty="0" err="1" smtClean="0">
                <a:latin typeface="Arial" panose="020B0604020202020204" pitchFamily="34" charset="0"/>
                <a:cs typeface="Arial" panose="020B0604020202020204" pitchFamily="34" charset="0"/>
              </a:rPr>
              <a:t>Titen</a:t>
            </a:r>
            <a:r>
              <a:rPr lang="en-US" sz="2000" dirty="0" smtClean="0">
                <a:latin typeface="Arial" panose="020B0604020202020204" pitchFamily="34" charset="0"/>
                <a:cs typeface="Arial" panose="020B0604020202020204" pitchFamily="34" charset="0"/>
              </a:rPr>
              <a:t> HD</a:t>
            </a:r>
          </a:p>
        </p:txBody>
      </p:sp>
      <p:sp>
        <p:nvSpPr>
          <p:cNvPr id="35" name="TextBox 34"/>
          <p:cNvSpPr txBox="1"/>
          <p:nvPr/>
        </p:nvSpPr>
        <p:spPr>
          <a:xfrm>
            <a:off x="10023311" y="4989034"/>
            <a:ext cx="1855091" cy="707886"/>
          </a:xfrm>
          <a:prstGeom prst="rect">
            <a:avLst/>
          </a:prstGeom>
          <a:noFill/>
        </p:spPr>
        <p:txBody>
          <a:bodyPr wrap="square" rtlCol="0">
            <a:spAutoFit/>
          </a:bodyPr>
          <a:lstStyle/>
          <a:p>
            <a:pPr>
              <a:spcBef>
                <a:spcPts val="900"/>
              </a:spcBef>
            </a:pPr>
            <a:r>
              <a:rPr lang="en-US" sz="2000" dirty="0" smtClean="0">
                <a:latin typeface="Arial" panose="020B0604020202020204" pitchFamily="34" charset="0"/>
                <a:cs typeface="Arial" panose="020B0604020202020204" pitchFamily="34" charset="0"/>
              </a:rPr>
              <a:t>PAT and GAS pin offerings</a:t>
            </a:r>
          </a:p>
        </p:txBody>
      </p:sp>
      <p:pic>
        <p:nvPicPr>
          <p:cNvPr id="36" name="Picture 2" descr="K:\Training\Image Library\AnchorSystems\2013 anchor products\CrackedConcreteIcon_2013_95x107.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853577" y="1252116"/>
            <a:ext cx="1318933" cy="148553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0660231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10"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500"/>
                                        <p:tgtEl>
                                          <p:spTgt spid="4"/>
                                        </p:tgtEl>
                                      </p:cBhvr>
                                    </p:animEffect>
                                  </p:childTnLst>
                                </p:cTn>
                              </p:par>
                              <p:par>
                                <p:cTn id="62" presetID="10" presetClass="entr" presetSubtype="0"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par>
                                <p:cTn id="65" presetID="10" presetClass="entr" presetSubtype="0" fill="hold"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par>
                                <p:cTn id="68" presetID="10" presetClass="entr" presetSubtype="0" fill="hold"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500"/>
                                        <p:tgtEl>
                                          <p:spTgt spid="35"/>
                                        </p:tgtEl>
                                      </p:cBhvr>
                                    </p:animEffect>
                                  </p:childTnLst>
                                </p:cTn>
                              </p:par>
                            </p:childTnLst>
                          </p:cTn>
                        </p:par>
                        <p:par>
                          <p:cTn id="80" fill="hold">
                            <p:stCondLst>
                              <p:cond delay="500"/>
                            </p:stCondLst>
                            <p:childTnLst>
                              <p:par>
                                <p:cTn id="81" presetID="53" presetClass="entr" presetSubtype="16" fill="hold" nodeType="afterEffect">
                                  <p:stCondLst>
                                    <p:cond delay="0"/>
                                  </p:stCondLst>
                                  <p:childTnLst>
                                    <p:set>
                                      <p:cBhvr>
                                        <p:cTn id="82" dur="1" fill="hold">
                                          <p:stCondLst>
                                            <p:cond delay="0"/>
                                          </p:stCondLst>
                                        </p:cTn>
                                        <p:tgtEl>
                                          <p:spTgt spid="36"/>
                                        </p:tgtEl>
                                        <p:attrNameLst>
                                          <p:attrName>style.visibility</p:attrName>
                                        </p:attrNameLst>
                                      </p:cBhvr>
                                      <p:to>
                                        <p:strVal val="visible"/>
                                      </p:to>
                                    </p:set>
                                    <p:anim calcmode="lin" valueType="num">
                                      <p:cBhvr>
                                        <p:cTn id="83" dur="500" fill="hold"/>
                                        <p:tgtEl>
                                          <p:spTgt spid="36"/>
                                        </p:tgtEl>
                                        <p:attrNameLst>
                                          <p:attrName>ppt_w</p:attrName>
                                        </p:attrNameLst>
                                      </p:cBhvr>
                                      <p:tavLst>
                                        <p:tav tm="0">
                                          <p:val>
                                            <p:fltVal val="0"/>
                                          </p:val>
                                        </p:tav>
                                        <p:tav tm="100000">
                                          <p:val>
                                            <p:strVal val="#ppt_w"/>
                                          </p:val>
                                        </p:tav>
                                      </p:tavLst>
                                    </p:anim>
                                    <p:anim calcmode="lin" valueType="num">
                                      <p:cBhvr>
                                        <p:cTn id="84" dur="500" fill="hold"/>
                                        <p:tgtEl>
                                          <p:spTgt spid="36"/>
                                        </p:tgtEl>
                                        <p:attrNameLst>
                                          <p:attrName>ppt_h</p:attrName>
                                        </p:attrNameLst>
                                      </p:cBhvr>
                                      <p:tavLst>
                                        <p:tav tm="0">
                                          <p:val>
                                            <p:fltVal val="0"/>
                                          </p:val>
                                        </p:tav>
                                        <p:tav tm="100000">
                                          <p:val>
                                            <p:strVal val="#ppt_h"/>
                                          </p:val>
                                        </p:tav>
                                      </p:tavLst>
                                    </p:anim>
                                    <p:animEffect transition="in" filter="fade">
                                      <p:cBhvr>
                                        <p:cTn id="8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6" grpId="0" animBg="1"/>
      <p:bldP spid="23" grpId="0" animBg="1"/>
      <p:bldP spid="3" grpId="0" animBg="1"/>
      <p:bldP spid="27" grpId="0" animBg="1"/>
      <p:bldP spid="28" grpId="0" animBg="1"/>
      <p:bldP spid="29" grpId="0" animBg="1"/>
      <p:bldP spid="30" grpId="0" animBg="1"/>
      <p:bldP spid="2" grpId="0"/>
      <p:bldP spid="24" grpId="0"/>
      <p:bldP spid="31" grpId="0"/>
      <p:bldP spid="32" grpId="0"/>
      <p:bldP spid="4" grpId="0"/>
      <p:bldP spid="25" grpId="0"/>
      <p:bldP spid="33" grpId="0"/>
      <p:bldP spid="3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5"/>
          <p:cNvSpPr>
            <a:spLocks noGrp="1"/>
          </p:cNvSpPr>
          <p:nvPr>
            <p:ph type="title"/>
          </p:nvPr>
        </p:nvSpPr>
        <p:spPr>
          <a:xfrm>
            <a:off x="4083270" y="3052735"/>
            <a:ext cx="7766062" cy="696888"/>
          </a:xfrm>
        </p:spPr>
        <p:txBody>
          <a:bodyPr>
            <a:normAutofit fontScale="90000"/>
          </a:bodyPr>
          <a:lstStyle/>
          <a:p>
            <a:pPr eaLnBrk="1" hangingPunct="1"/>
            <a:r>
              <a:rPr lang="en-US" altLang="en-US" sz="4000" dirty="0" smtClean="0"/>
              <a:t>Properly Specifying </a:t>
            </a:r>
            <a:br>
              <a:rPr lang="en-US" altLang="en-US" sz="4000" dirty="0" smtClean="0"/>
            </a:br>
            <a:r>
              <a:rPr lang="en-US" altLang="en-US" sz="4000" dirty="0" smtClean="0"/>
              <a:t>Post-Installed Anchor Products</a:t>
            </a:r>
          </a:p>
        </p:txBody>
      </p:sp>
    </p:spTree>
    <p:custDataLst>
      <p:tags r:id="rId1"/>
    </p:custDataLst>
    <p:extLst>
      <p:ext uri="{BB962C8B-B14F-4D97-AF65-F5344CB8AC3E}">
        <p14:creationId xmlns:p14="http://schemas.microsoft.com/office/powerpoint/2010/main" val="134866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fade">
                                      <p:cBhvr>
                                        <p:cTn id="7" dur="1000"/>
                                        <p:tgtEl>
                                          <p:spTgt spid="43010"/>
                                        </p:tgtEl>
                                      </p:cBhvr>
                                    </p:animEffect>
                                    <p:anim calcmode="lin" valueType="num">
                                      <p:cBhvr>
                                        <p:cTn id="8" dur="1000" fill="hold"/>
                                        <p:tgtEl>
                                          <p:spTgt spid="43010"/>
                                        </p:tgtEl>
                                        <p:attrNameLst>
                                          <p:attrName>ppt_x</p:attrName>
                                        </p:attrNameLst>
                                      </p:cBhvr>
                                      <p:tavLst>
                                        <p:tav tm="0">
                                          <p:val>
                                            <p:strVal val="#ppt_x"/>
                                          </p:val>
                                        </p:tav>
                                        <p:tav tm="100000">
                                          <p:val>
                                            <p:strVal val="#ppt_x"/>
                                          </p:val>
                                        </p:tav>
                                      </p:tavLst>
                                    </p:anim>
                                    <p:anim calcmode="lin" valueType="num">
                                      <p:cBhvr>
                                        <p:cTn id="9" dur="1000" fill="hold"/>
                                        <p:tgtEl>
                                          <p:spTgt spid="430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US" altLang="en-US" sz="2400" smtClean="0"/>
              <a:t>Suggested General Note for Code Compliant Anchors</a:t>
            </a:r>
          </a:p>
        </p:txBody>
      </p:sp>
      <p:sp>
        <p:nvSpPr>
          <p:cNvPr id="2" name="Content Placeholder 1"/>
          <p:cNvSpPr>
            <a:spLocks noGrp="1"/>
          </p:cNvSpPr>
          <p:nvPr>
            <p:ph idx="1"/>
          </p:nvPr>
        </p:nvSpPr>
        <p:spPr>
          <a:xfrm>
            <a:off x="342900" y="1491539"/>
            <a:ext cx="7382203" cy="4804063"/>
          </a:xfrm>
        </p:spPr>
        <p:txBody>
          <a:bodyPr rtlCol="0">
            <a:noAutofit/>
          </a:bodyPr>
          <a:lstStyle/>
          <a:p>
            <a:pPr eaLnBrk="1" fontAlgn="auto" hangingPunct="1">
              <a:spcAft>
                <a:spcPts val="0"/>
              </a:spcAft>
              <a:buFont typeface="Arial" charset="0"/>
              <a:buNone/>
              <a:defRPr/>
            </a:pPr>
            <a:r>
              <a:rPr lang="en-US" sz="2000" b="1" i="1" dirty="0" smtClean="0">
                <a:solidFill>
                  <a:schemeClr val="accent1"/>
                </a:solidFill>
              </a:rPr>
              <a:t>Refer to handout:</a:t>
            </a:r>
          </a:p>
          <a:p>
            <a:pPr marL="404813" indent="-234950" eaLnBrk="1" fontAlgn="auto" hangingPunct="1">
              <a:spcBef>
                <a:spcPts val="1000"/>
              </a:spcBef>
              <a:spcAft>
                <a:spcPts val="0"/>
              </a:spcAft>
              <a:defRPr/>
            </a:pPr>
            <a:r>
              <a:rPr lang="en-US" sz="1800" dirty="0" smtClean="0">
                <a:solidFill>
                  <a:schemeClr val="tx1">
                    <a:lumMod val="75000"/>
                    <a:lumOff val="25000"/>
                  </a:schemeClr>
                </a:solidFill>
              </a:rPr>
              <a:t>Addresses </a:t>
            </a:r>
            <a:r>
              <a:rPr lang="en-US" sz="1800" dirty="0">
                <a:solidFill>
                  <a:schemeClr val="tx1">
                    <a:lumMod val="75000"/>
                    <a:lumOff val="25000"/>
                  </a:schemeClr>
                </a:solidFill>
              </a:rPr>
              <a:t>all post-installed anchor types (not just adhesive anchors)</a:t>
            </a:r>
          </a:p>
          <a:p>
            <a:pPr marL="404813" indent="-234950" eaLnBrk="1" fontAlgn="auto" hangingPunct="1">
              <a:spcBef>
                <a:spcPts val="1000"/>
              </a:spcBef>
              <a:spcAft>
                <a:spcPts val="0"/>
              </a:spcAft>
              <a:defRPr/>
            </a:pPr>
            <a:r>
              <a:rPr lang="en-US" sz="1800" dirty="0">
                <a:solidFill>
                  <a:schemeClr val="tx1">
                    <a:lumMod val="75000"/>
                    <a:lumOff val="25000"/>
                  </a:schemeClr>
                </a:solidFill>
              </a:rPr>
              <a:t>Addresses anchoring into many different base material types (not just concrete)</a:t>
            </a:r>
          </a:p>
          <a:p>
            <a:pPr marL="404813" indent="-234950" eaLnBrk="1" fontAlgn="auto" hangingPunct="1">
              <a:spcBef>
                <a:spcPts val="1000"/>
              </a:spcBef>
              <a:spcAft>
                <a:spcPts val="0"/>
              </a:spcAft>
              <a:defRPr/>
            </a:pPr>
            <a:r>
              <a:rPr lang="en-US" sz="1800" dirty="0">
                <a:solidFill>
                  <a:schemeClr val="tx1">
                    <a:lumMod val="75000"/>
                    <a:lumOff val="25000"/>
                  </a:schemeClr>
                </a:solidFill>
              </a:rPr>
              <a:t>Allows post-installed anchors to be used only when specified on the plans or when/where the contractor gets approvals from the EOR</a:t>
            </a:r>
          </a:p>
          <a:p>
            <a:pPr marL="404813" indent="-234950" eaLnBrk="1" fontAlgn="auto" hangingPunct="1">
              <a:spcBef>
                <a:spcPts val="1000"/>
              </a:spcBef>
              <a:spcAft>
                <a:spcPts val="0"/>
              </a:spcAft>
              <a:defRPr/>
            </a:pPr>
            <a:r>
              <a:rPr lang="en-US" sz="1800" dirty="0">
                <a:solidFill>
                  <a:schemeClr val="tx1">
                    <a:lumMod val="75000"/>
                    <a:lumOff val="25000"/>
                  </a:schemeClr>
                </a:solidFill>
              </a:rPr>
              <a:t>Requires the contractor to contact the manufacturer’s rep for initial installation training</a:t>
            </a:r>
          </a:p>
          <a:p>
            <a:pPr marL="404813" indent="-234950" eaLnBrk="1" fontAlgn="auto" hangingPunct="1">
              <a:spcBef>
                <a:spcPts val="1000"/>
              </a:spcBef>
              <a:spcAft>
                <a:spcPts val="0"/>
              </a:spcAft>
              <a:defRPr/>
            </a:pPr>
            <a:r>
              <a:rPr lang="en-US" sz="1800" dirty="0">
                <a:solidFill>
                  <a:schemeClr val="tx1">
                    <a:lumMod val="75000"/>
                    <a:lumOff val="25000"/>
                  </a:schemeClr>
                </a:solidFill>
              </a:rPr>
              <a:t>Lists all the latest test criteria required in order for an anchor to be considered for use on the job</a:t>
            </a:r>
          </a:p>
          <a:p>
            <a:pPr marL="404813" indent="-234950" eaLnBrk="1" fontAlgn="auto" hangingPunct="1">
              <a:spcBef>
                <a:spcPts val="1000"/>
              </a:spcBef>
              <a:spcAft>
                <a:spcPts val="0"/>
              </a:spcAft>
              <a:defRPr/>
            </a:pPr>
            <a:r>
              <a:rPr lang="en-US" sz="1800" dirty="0">
                <a:solidFill>
                  <a:schemeClr val="tx1">
                    <a:lumMod val="75000"/>
                    <a:lumOff val="25000"/>
                  </a:schemeClr>
                </a:solidFill>
              </a:rPr>
              <a:t>Classifies and “approves” anchor products based on anchor types and base material</a:t>
            </a:r>
          </a:p>
          <a:p>
            <a:pPr marL="404813" indent="-234950" eaLnBrk="1" fontAlgn="auto" hangingPunct="1">
              <a:spcBef>
                <a:spcPts val="1000"/>
              </a:spcBef>
              <a:spcAft>
                <a:spcPts val="0"/>
              </a:spcAft>
              <a:defRPr/>
            </a:pPr>
            <a:r>
              <a:rPr lang="en-US" sz="1800" b="1" dirty="0" smtClean="0">
                <a:solidFill>
                  <a:schemeClr val="tx1">
                    <a:lumMod val="75000"/>
                    <a:lumOff val="25000"/>
                  </a:schemeClr>
                </a:solidFill>
              </a:rPr>
              <a:t>Encourages one </a:t>
            </a:r>
            <a:r>
              <a:rPr lang="en-US" sz="1800" b="1" dirty="0">
                <a:solidFill>
                  <a:schemeClr val="tx1">
                    <a:lumMod val="75000"/>
                    <a:lumOff val="25000"/>
                  </a:schemeClr>
                </a:solidFill>
              </a:rPr>
              <a:t>product </a:t>
            </a:r>
            <a:r>
              <a:rPr lang="en-US" sz="1800" b="1" dirty="0" smtClean="0">
                <a:solidFill>
                  <a:schemeClr val="tx1">
                    <a:lumMod val="75000"/>
                    <a:lumOff val="25000"/>
                  </a:schemeClr>
                </a:solidFill>
              </a:rPr>
              <a:t>be used as the </a:t>
            </a:r>
            <a:r>
              <a:rPr lang="en-US" sz="1800" b="1" dirty="0">
                <a:solidFill>
                  <a:schemeClr val="tx1">
                    <a:lumMod val="75000"/>
                    <a:lumOff val="25000"/>
                  </a:schemeClr>
                </a:solidFill>
              </a:rPr>
              <a:t>design basis for the job</a:t>
            </a:r>
            <a:r>
              <a:rPr lang="en-US" sz="1800" dirty="0">
                <a:solidFill>
                  <a:schemeClr val="tx1">
                    <a:lumMod val="75000"/>
                    <a:lumOff val="25000"/>
                  </a:schemeClr>
                </a:solidFill>
              </a:rPr>
              <a:t> and allows contractor to submit alternate products so long as they submit documentation showing that submitted product meets the design basis product</a:t>
            </a:r>
          </a:p>
        </p:txBody>
      </p:sp>
      <p:pic>
        <p:nvPicPr>
          <p:cNvPr id="5" name="Picture 4"/>
          <p:cNvPicPr>
            <a:picLocks noChangeAspect="1" noChangeArrowheads="1"/>
          </p:cNvPicPr>
          <p:nvPr/>
        </p:nvPicPr>
        <p:blipFill>
          <a:blip r:embed="rId4"/>
          <a:srcRect/>
          <a:stretch>
            <a:fillRect/>
          </a:stretch>
        </p:blipFill>
        <p:spPr bwMode="auto">
          <a:xfrm>
            <a:off x="8261350" y="1641475"/>
            <a:ext cx="3606800" cy="4348162"/>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custDataLst>
      <p:tags r:id="rId1"/>
    </p:custDataLst>
    <p:extLst>
      <p:ext uri="{BB962C8B-B14F-4D97-AF65-F5344CB8AC3E}">
        <p14:creationId xmlns:p14="http://schemas.microsoft.com/office/powerpoint/2010/main" val="77151228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500"/>
                                        <p:tgtEl>
                                          <p:spTgt spid="2">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500"/>
                                        <p:tgtEl>
                                          <p:spTgt spid="2">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fade">
                                      <p:cBhvr>
                                        <p:cTn id="25" dur="500"/>
                                        <p:tgtEl>
                                          <p:spTgt spid="2">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fade">
                                      <p:cBhvr>
                                        <p:cTn id="28" dur="500"/>
                                        <p:tgtEl>
                                          <p:spTgt spid="2">
                                            <p:txEl>
                                              <p:pRg st="7" end="7"/>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le 2"/>
          <p:cNvSpPr>
            <a:spLocks noGrp="1"/>
          </p:cNvSpPr>
          <p:nvPr>
            <p:ph type="ctrTitle"/>
          </p:nvPr>
        </p:nvSpPr>
        <p:spPr/>
        <p:txBody>
          <a:bodyPr/>
          <a:lstStyle/>
          <a:p>
            <a:r>
              <a:rPr lang="en-US" dirty="0" smtClean="0"/>
              <a:t>Any Questions?</a:t>
            </a:r>
            <a:endParaRPr lang="en-US" dirty="0"/>
          </a:p>
        </p:txBody>
      </p:sp>
    </p:spTree>
    <p:custDataLst>
      <p:tags r:id="rId1"/>
    </p:custDataLst>
    <p:extLst>
      <p:ext uri="{BB962C8B-B14F-4D97-AF65-F5344CB8AC3E}">
        <p14:creationId xmlns:p14="http://schemas.microsoft.com/office/powerpoint/2010/main" val="297340508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Course Completion</a:t>
            </a:r>
            <a:endParaRPr lang="en-US" dirty="0"/>
          </a:p>
        </p:txBody>
      </p:sp>
      <p:sp>
        <p:nvSpPr>
          <p:cNvPr id="7" name="Rectangle 10"/>
          <p:cNvSpPr>
            <a:spLocks noChangeArrowheads="1"/>
          </p:cNvSpPr>
          <p:nvPr/>
        </p:nvSpPr>
        <p:spPr bwMode="auto">
          <a:xfrm>
            <a:off x="1988344" y="2959008"/>
            <a:ext cx="8215312" cy="1200329"/>
          </a:xfrm>
          <a:prstGeom prst="rect">
            <a:avLst/>
          </a:prstGeom>
          <a:noFill/>
          <a:ln w="9525">
            <a:noFill/>
            <a:miter lim="800000"/>
            <a:headEnd/>
            <a:tailEnd/>
          </a:ln>
        </p:spPr>
        <p:txBody>
          <a:bodyPr wrap="square">
            <a:spAutoFit/>
          </a:bodyPr>
          <a:lstStyle/>
          <a:p>
            <a:pPr algn="ctr" eaLnBrk="0" fontAlgn="base" hangingPunct="0">
              <a:spcBef>
                <a:spcPct val="0"/>
              </a:spcBef>
              <a:spcAft>
                <a:spcPct val="0"/>
              </a:spcAft>
              <a:defRPr/>
            </a:pPr>
            <a:r>
              <a:rPr lang="en-US" sz="2400" b="1" dirty="0">
                <a:solidFill>
                  <a:srgbClr val="666666"/>
                </a:solidFill>
                <a:latin typeface="Arial" panose="020B0604020202020204" pitchFamily="34" charset="0"/>
                <a:cs typeface="Arial" panose="020B0604020202020204" pitchFamily="34" charset="0"/>
              </a:rPr>
              <a:t> </a:t>
            </a:r>
            <a:r>
              <a:rPr lang="en-US" sz="2400" b="1" dirty="0" smtClean="0">
                <a:solidFill>
                  <a:srgbClr val="666666"/>
                </a:solidFill>
                <a:latin typeface="Arial" panose="020B0604020202020204" pitchFamily="34" charset="0"/>
                <a:cs typeface="Arial" panose="020B0604020202020204" pitchFamily="34" charset="0"/>
              </a:rPr>
              <a:t>Simpson Strong-Tie</a:t>
            </a:r>
            <a:endParaRPr lang="en-US" sz="2400" b="1" baseline="30000" dirty="0">
              <a:solidFill>
                <a:srgbClr val="666666"/>
              </a:solidFill>
              <a:latin typeface="Arial" panose="020B0604020202020204" pitchFamily="34" charset="0"/>
              <a:cs typeface="Arial" panose="020B0604020202020204" pitchFamily="34" charset="0"/>
            </a:endParaRPr>
          </a:p>
          <a:p>
            <a:pPr algn="ctr" eaLnBrk="0" fontAlgn="base" hangingPunct="0">
              <a:spcBef>
                <a:spcPct val="0"/>
              </a:spcBef>
              <a:spcAft>
                <a:spcPct val="0"/>
              </a:spcAft>
              <a:defRPr/>
            </a:pPr>
            <a:r>
              <a:rPr lang="en-US" sz="2400" dirty="0">
                <a:solidFill>
                  <a:srgbClr val="666666"/>
                </a:solidFill>
                <a:latin typeface="Arial" panose="020B0604020202020204" pitchFamily="34" charset="0"/>
                <a:cs typeface="Arial" panose="020B0604020202020204" pitchFamily="34" charset="0"/>
              </a:rPr>
              <a:t/>
            </a:r>
            <a:br>
              <a:rPr lang="en-US" sz="2400" dirty="0">
                <a:solidFill>
                  <a:srgbClr val="666666"/>
                </a:solidFill>
                <a:latin typeface="Arial" panose="020B0604020202020204" pitchFamily="34" charset="0"/>
                <a:cs typeface="Arial" panose="020B0604020202020204" pitchFamily="34" charset="0"/>
              </a:rPr>
            </a:br>
            <a:r>
              <a:rPr lang="en-US" sz="2400" dirty="0">
                <a:solidFill>
                  <a:srgbClr val="666666"/>
                </a:solidFill>
                <a:latin typeface="Arial" panose="020B0604020202020204" pitchFamily="34" charset="0"/>
                <a:cs typeface="Arial" panose="020B0604020202020204" pitchFamily="34" charset="0"/>
              </a:rPr>
              <a:t>This concludes the </a:t>
            </a:r>
            <a:r>
              <a:rPr lang="en-US" sz="2400" dirty="0" smtClean="0">
                <a:solidFill>
                  <a:srgbClr val="666666"/>
                </a:solidFill>
                <a:latin typeface="Arial" panose="020B0604020202020204" pitchFamily="34" charset="0"/>
                <a:cs typeface="Arial" panose="020B0604020202020204" pitchFamily="34" charset="0"/>
              </a:rPr>
              <a:t>continuing </a:t>
            </a:r>
            <a:r>
              <a:rPr lang="en-US" sz="2400" dirty="0">
                <a:solidFill>
                  <a:srgbClr val="666666"/>
                </a:solidFill>
                <a:latin typeface="Arial" panose="020B0604020202020204" pitchFamily="34" charset="0"/>
                <a:cs typeface="Arial" panose="020B0604020202020204" pitchFamily="34" charset="0"/>
              </a:rPr>
              <a:t>e</a:t>
            </a:r>
            <a:r>
              <a:rPr lang="en-US" sz="2400" dirty="0" smtClean="0">
                <a:solidFill>
                  <a:srgbClr val="666666"/>
                </a:solidFill>
                <a:latin typeface="Arial" panose="020B0604020202020204" pitchFamily="34" charset="0"/>
                <a:cs typeface="Arial" panose="020B0604020202020204" pitchFamily="34" charset="0"/>
              </a:rPr>
              <a:t>ducation course.</a:t>
            </a:r>
            <a:endParaRPr lang="en-US" sz="2400" dirty="0">
              <a:solidFill>
                <a:srgbClr val="666666"/>
              </a:solidFill>
              <a:latin typeface="Arial" panose="020B0604020202020204" pitchFamily="34" charset="0"/>
              <a:cs typeface="Arial" panose="020B0604020202020204" pitchFamily="34" charset="0"/>
            </a:endParaRPr>
          </a:p>
        </p:txBody>
      </p:sp>
      <p:sp>
        <p:nvSpPr>
          <p:cNvPr id="8" name="TextBox 1"/>
          <p:cNvSpPr txBox="1">
            <a:spLocks noChangeArrowheads="1"/>
          </p:cNvSpPr>
          <p:nvPr/>
        </p:nvSpPr>
        <p:spPr bwMode="auto">
          <a:xfrm>
            <a:off x="1988345" y="5090689"/>
            <a:ext cx="821531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eaLnBrk="0" fontAlgn="base" hangingPunct="0">
              <a:lnSpc>
                <a:spcPct val="120000"/>
              </a:lnSpc>
              <a:spcBef>
                <a:spcPct val="0"/>
              </a:spcBef>
              <a:spcAft>
                <a:spcPct val="0"/>
              </a:spcAft>
            </a:pPr>
            <a:r>
              <a:rPr lang="en-US" dirty="0">
                <a:solidFill>
                  <a:srgbClr val="666666"/>
                </a:solidFill>
                <a:latin typeface="Arial" panose="020B0604020202020204" pitchFamily="34" charset="0"/>
                <a:cs typeface="Arial" panose="020B0604020202020204" pitchFamily="34" charset="0"/>
              </a:rPr>
              <a:t>For a library of </a:t>
            </a:r>
            <a:r>
              <a:rPr lang="en-US" b="1" dirty="0">
                <a:solidFill>
                  <a:srgbClr val="666666"/>
                </a:solidFill>
                <a:latin typeface="Arial" panose="020B0604020202020204" pitchFamily="34" charset="0"/>
                <a:cs typeface="Arial" panose="020B0604020202020204" pitchFamily="34" charset="0"/>
              </a:rPr>
              <a:t>Simpson</a:t>
            </a:r>
            <a:r>
              <a:rPr lang="en-US" dirty="0">
                <a:solidFill>
                  <a:srgbClr val="666666"/>
                </a:solidFill>
                <a:latin typeface="Arial" panose="020B0604020202020204" pitchFamily="34" charset="0"/>
                <a:cs typeface="Arial" panose="020B0604020202020204" pitchFamily="34" charset="0"/>
              </a:rPr>
              <a:t> </a:t>
            </a:r>
            <a:r>
              <a:rPr lang="en-US" b="1" dirty="0">
                <a:solidFill>
                  <a:srgbClr val="666666"/>
                </a:solidFill>
                <a:latin typeface="Arial" panose="020B0604020202020204" pitchFamily="34" charset="0"/>
                <a:cs typeface="Arial" panose="020B0604020202020204" pitchFamily="34" charset="0"/>
              </a:rPr>
              <a:t>Strong-Tie</a:t>
            </a:r>
            <a:r>
              <a:rPr lang="en-US" dirty="0">
                <a:solidFill>
                  <a:srgbClr val="666666"/>
                </a:solidFill>
                <a:latin typeface="Arial" panose="020B0604020202020204" pitchFamily="34" charset="0"/>
                <a:cs typeface="Arial" panose="020B0604020202020204" pitchFamily="34" charset="0"/>
              </a:rPr>
              <a:t> </a:t>
            </a:r>
            <a:r>
              <a:rPr lang="en-US" dirty="0" smtClean="0">
                <a:solidFill>
                  <a:srgbClr val="666666"/>
                </a:solidFill>
                <a:latin typeface="Arial" panose="020B0604020202020204" pitchFamily="34" charset="0"/>
                <a:cs typeface="Arial" panose="020B0604020202020204" pitchFamily="34" charset="0"/>
              </a:rPr>
              <a:t> courses,</a:t>
            </a:r>
          </a:p>
          <a:p>
            <a:pPr algn="ctr" eaLnBrk="0" fontAlgn="base" hangingPunct="0">
              <a:lnSpc>
                <a:spcPct val="120000"/>
              </a:lnSpc>
              <a:spcBef>
                <a:spcPct val="0"/>
              </a:spcBef>
              <a:spcAft>
                <a:spcPct val="0"/>
              </a:spcAft>
            </a:pPr>
            <a:r>
              <a:rPr lang="en-US" dirty="0" smtClean="0">
                <a:solidFill>
                  <a:srgbClr val="666666"/>
                </a:solidFill>
                <a:latin typeface="Arial" panose="020B0604020202020204" pitchFamily="34" charset="0"/>
                <a:cs typeface="Arial" panose="020B0604020202020204" pitchFamily="34" charset="0"/>
              </a:rPr>
              <a:t>visit </a:t>
            </a:r>
            <a:r>
              <a:rPr lang="en-US" dirty="0" smtClean="0">
                <a:solidFill>
                  <a:schemeClr val="accent6"/>
                </a:solidFill>
                <a:latin typeface="Arial" panose="020B0604020202020204" pitchFamily="34" charset="0"/>
                <a:cs typeface="Arial" panose="020B0604020202020204" pitchFamily="34" charset="0"/>
              </a:rPr>
              <a:t>strongtie.com/workshops</a:t>
            </a:r>
            <a:endParaRPr lang="en-US" dirty="0">
              <a:solidFill>
                <a:schemeClr val="accent6"/>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4314" y="1676400"/>
            <a:ext cx="1672146" cy="1114764"/>
          </a:xfrm>
          <a:prstGeom prst="rect">
            <a:avLst/>
          </a:prstGeom>
        </p:spPr>
      </p:pic>
    </p:spTree>
    <p:custDataLst>
      <p:tags r:id="rId1"/>
    </p:custDataLst>
    <p:extLst>
      <p:ext uri="{BB962C8B-B14F-4D97-AF65-F5344CB8AC3E}">
        <p14:creationId xmlns:p14="http://schemas.microsoft.com/office/powerpoint/2010/main" val="410857473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844" name="Rectangle 10"/>
          <p:cNvSpPr>
            <a:spLocks noChangeArrowheads="1"/>
          </p:cNvSpPr>
          <p:nvPr/>
        </p:nvSpPr>
        <p:spPr bwMode="auto">
          <a:xfrm>
            <a:off x="596903" y="1631955"/>
            <a:ext cx="10782300" cy="2246313"/>
          </a:xfrm>
          <a:prstGeom prst="rect">
            <a:avLst/>
          </a:prstGeom>
          <a:noFill/>
          <a:ln w="9525">
            <a:noFill/>
            <a:miter lim="800000"/>
            <a:headEnd/>
            <a:tailEnd/>
          </a:ln>
        </p:spPr>
        <p:txBody>
          <a:bodyPr>
            <a:spAutoFit/>
          </a:bodyPr>
          <a:lstStyle/>
          <a:p>
            <a:pPr algn="ctr">
              <a:defRPr/>
            </a:pPr>
            <a:r>
              <a:rPr lang="en-US" sz="2800" b="1" dirty="0">
                <a:solidFill>
                  <a:schemeClr val="tx1">
                    <a:lumMod val="65000"/>
                    <a:lumOff val="35000"/>
                  </a:schemeClr>
                </a:solidFill>
                <a:latin typeface="Arial" pitchFamily="34" charset="0"/>
              </a:rPr>
              <a:t> </a:t>
            </a:r>
            <a:endParaRPr lang="en-US" sz="2800" b="1" dirty="0">
              <a:latin typeface="Arial" pitchFamily="34" charset="0"/>
            </a:endParaRPr>
          </a:p>
          <a:p>
            <a:pPr algn="ctr">
              <a:defRPr/>
            </a:pPr>
            <a:endParaRPr lang="en-US" sz="2800" b="1" dirty="0">
              <a:latin typeface="Arial" pitchFamily="34" charset="0"/>
            </a:endParaRPr>
          </a:p>
          <a:p>
            <a:pPr algn="ctr">
              <a:defRPr/>
            </a:pPr>
            <a:endParaRPr lang="en-US" sz="2800" dirty="0">
              <a:latin typeface="Arial" pitchFamily="34" charset="0"/>
            </a:endParaRPr>
          </a:p>
          <a:p>
            <a:pPr algn="ctr">
              <a:defRPr/>
            </a:pPr>
            <a:r>
              <a:rPr lang="en-US" sz="2800" dirty="0">
                <a:latin typeface="Arial" pitchFamily="34" charset="0"/>
              </a:rPr>
              <a:t/>
            </a:r>
            <a:br>
              <a:rPr lang="en-US" sz="2800" dirty="0">
                <a:latin typeface="Arial" pitchFamily="34" charset="0"/>
              </a:rPr>
            </a:br>
            <a:endParaRPr lang="en-US" sz="2800" dirty="0">
              <a:solidFill>
                <a:schemeClr val="tx1">
                  <a:lumMod val="75000"/>
                  <a:lumOff val="25000"/>
                </a:schemeClr>
              </a:solidFill>
              <a:latin typeface="Arial" pitchFamily="34" charset="0"/>
            </a:endParaRPr>
          </a:p>
        </p:txBody>
      </p:sp>
      <p:sp>
        <p:nvSpPr>
          <p:cNvPr id="2" name="Title 1"/>
          <p:cNvSpPr>
            <a:spLocks noGrp="1"/>
          </p:cNvSpPr>
          <p:nvPr>
            <p:ph type="title"/>
          </p:nvPr>
        </p:nvSpPr>
        <p:spPr/>
        <p:txBody>
          <a:bodyPr/>
          <a:lstStyle/>
          <a:p>
            <a:r>
              <a:rPr lang="en-US" dirty="0" smtClean="0"/>
              <a:t>Next Steps!</a:t>
            </a:r>
            <a:endParaRPr lang="en-US" dirty="0"/>
          </a:p>
        </p:txBody>
      </p:sp>
      <p:sp>
        <p:nvSpPr>
          <p:cNvPr id="7" name="Rectangle 10"/>
          <p:cNvSpPr>
            <a:spLocks noChangeArrowheads="1"/>
          </p:cNvSpPr>
          <p:nvPr/>
        </p:nvSpPr>
        <p:spPr bwMode="auto">
          <a:xfrm>
            <a:off x="447674" y="1621932"/>
            <a:ext cx="11234573" cy="4093428"/>
          </a:xfrm>
          <a:prstGeom prst="rect">
            <a:avLst/>
          </a:prstGeom>
          <a:noFill/>
          <a:ln w="9525">
            <a:noFill/>
            <a:miter lim="800000"/>
            <a:headEnd/>
            <a:tailEnd/>
          </a:ln>
        </p:spPr>
        <p:txBody>
          <a:bodyPr wrap="square" lIns="0" tIns="0" rIns="0" bIns="0">
            <a:spAutoFit/>
          </a:bodyPr>
          <a:lstStyle/>
          <a:p>
            <a:pPr algn="just">
              <a:lnSpc>
                <a:spcPct val="120000"/>
              </a:lnSpc>
              <a:spcAft>
                <a:spcPts val="1200"/>
              </a:spcAft>
              <a:defRPr/>
            </a:pPr>
            <a:r>
              <a:rPr lang="en-US" b="1" dirty="0" smtClean="0">
                <a:solidFill>
                  <a:schemeClr val="accent1"/>
                </a:solidFill>
                <a:latin typeface="Arial" panose="020B0604020202020204" pitchFamily="34" charset="0"/>
                <a:cs typeface="Arial" panose="020B0604020202020204" pitchFamily="34" charset="0"/>
              </a:rPr>
              <a:t>AIA</a:t>
            </a:r>
            <a:r>
              <a:rPr lang="en-US" b="1" dirty="0">
                <a:solidFill>
                  <a:schemeClr val="accent1"/>
                </a:solidFill>
                <a:latin typeface="Arial" panose="020B0604020202020204" pitchFamily="34" charset="0"/>
                <a:cs typeface="Arial" panose="020B0604020202020204" pitchFamily="34" charset="0"/>
              </a:rPr>
              <a:t>: </a:t>
            </a:r>
            <a:r>
              <a:rPr lang="en-US" dirty="0">
                <a:solidFill>
                  <a:schemeClr val="tx1">
                    <a:lumMod val="65000"/>
                    <a:lumOff val="35000"/>
                  </a:schemeClr>
                </a:solidFill>
                <a:latin typeface="Arial" panose="020B0604020202020204" pitchFamily="34" charset="0"/>
                <a:cs typeface="Arial" panose="020B0604020202020204" pitchFamily="34" charset="0"/>
              </a:rPr>
              <a:t>For those seeking AIA LU/HSW: You will receive an email with a link allowing access to print your Certificate. </a:t>
            </a:r>
            <a:r>
              <a:rPr lang="en-US" dirty="0" smtClean="0">
                <a:solidFill>
                  <a:schemeClr val="tx1">
                    <a:lumMod val="65000"/>
                    <a:lumOff val="35000"/>
                  </a:schemeClr>
                </a:solidFill>
                <a:latin typeface="Arial" panose="020B0604020202020204" pitchFamily="34" charset="0"/>
                <a:cs typeface="Arial" panose="020B0604020202020204" pitchFamily="34" charset="0"/>
              </a:rPr>
              <a:t>Congratulations, </a:t>
            </a:r>
            <a:r>
              <a:rPr lang="en-US" dirty="0">
                <a:solidFill>
                  <a:schemeClr val="tx1">
                    <a:lumMod val="65000"/>
                    <a:lumOff val="35000"/>
                  </a:schemeClr>
                </a:solidFill>
                <a:latin typeface="Arial" panose="020B0604020202020204" pitchFamily="34" charset="0"/>
                <a:cs typeface="Arial" panose="020B0604020202020204" pitchFamily="34" charset="0"/>
              </a:rPr>
              <a:t>you will have earned </a:t>
            </a:r>
            <a:r>
              <a:rPr lang="en-US" dirty="0" smtClean="0">
                <a:solidFill>
                  <a:schemeClr val="tx1">
                    <a:lumMod val="65000"/>
                    <a:lumOff val="35000"/>
                  </a:schemeClr>
                </a:solidFill>
                <a:latin typeface="Arial" panose="020B0604020202020204" pitchFamily="34" charset="0"/>
                <a:cs typeface="Arial" panose="020B0604020202020204" pitchFamily="34" charset="0"/>
              </a:rPr>
              <a:t>1 LU/HSW credit. </a:t>
            </a:r>
            <a:r>
              <a:rPr lang="en-US" dirty="0">
                <a:solidFill>
                  <a:schemeClr val="tx1">
                    <a:lumMod val="65000"/>
                    <a:lumOff val="35000"/>
                  </a:schemeClr>
                </a:solidFill>
                <a:latin typeface="Arial" panose="020B0604020202020204" pitchFamily="34" charset="0"/>
                <a:cs typeface="Arial" panose="020B0604020202020204" pitchFamily="34" charset="0"/>
              </a:rPr>
              <a:t>If your AIA member number has been inserted into your profile, Simpson Strong-Tie will report your credits on your behalf  to the AIA. No test is required in order to receive HSW credits</a:t>
            </a:r>
            <a:r>
              <a:rPr lang="en-US" dirty="0" smtClean="0">
                <a:solidFill>
                  <a:schemeClr val="tx1">
                    <a:lumMod val="65000"/>
                    <a:lumOff val="35000"/>
                  </a:schemeClr>
                </a:solidFill>
                <a:latin typeface="Arial" panose="020B0604020202020204" pitchFamily="34" charset="0"/>
                <a:cs typeface="Arial" panose="020B0604020202020204" pitchFamily="34" charset="0"/>
              </a:rPr>
              <a:t>.</a:t>
            </a:r>
            <a:endParaRPr lang="en-US" b="1" i="1" dirty="0">
              <a:solidFill>
                <a:schemeClr val="tx1">
                  <a:lumMod val="65000"/>
                  <a:lumOff val="35000"/>
                </a:schemeClr>
              </a:solidFill>
              <a:latin typeface="Arial" panose="020B0604020202020204" pitchFamily="34" charset="0"/>
              <a:cs typeface="Arial" panose="020B0604020202020204" pitchFamily="34" charset="0"/>
            </a:endParaRPr>
          </a:p>
          <a:p>
            <a:pPr algn="just">
              <a:lnSpc>
                <a:spcPct val="120000"/>
              </a:lnSpc>
              <a:spcAft>
                <a:spcPts val="1200"/>
              </a:spcAft>
              <a:defRPr/>
            </a:pPr>
            <a:r>
              <a:rPr lang="en-US" b="1" dirty="0">
                <a:solidFill>
                  <a:schemeClr val="accent1"/>
                </a:solidFill>
                <a:latin typeface="Arial" panose="020B0604020202020204" pitchFamily="34" charset="0"/>
                <a:cs typeface="Arial" panose="020B0604020202020204" pitchFamily="34" charset="0"/>
              </a:rPr>
              <a:t>IACET: </a:t>
            </a:r>
            <a:r>
              <a:rPr lang="en-US" dirty="0">
                <a:solidFill>
                  <a:schemeClr val="tx1">
                    <a:lumMod val="65000"/>
                    <a:lumOff val="35000"/>
                  </a:schemeClr>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dirty="0" smtClean="0">
                <a:solidFill>
                  <a:schemeClr val="tx1">
                    <a:lumMod val="65000"/>
                    <a:lumOff val="35000"/>
                  </a:schemeClr>
                </a:solidFill>
                <a:latin typeface="Arial" panose="020B0604020202020204" pitchFamily="34" charset="0"/>
                <a:cs typeface="Arial" panose="020B0604020202020204" pitchFamily="34" charset="0"/>
              </a:rPr>
              <a:t>0.1 CEUs (1 hour of credit). </a:t>
            </a:r>
            <a:r>
              <a:rPr lang="en-US" dirty="0">
                <a:solidFill>
                  <a:schemeClr val="tx1">
                    <a:lumMod val="65000"/>
                    <a:lumOff val="35000"/>
                  </a:schemeClr>
                </a:solidFill>
                <a:latin typeface="Arial" panose="020B0604020202020204" pitchFamily="34" charset="0"/>
                <a:cs typeface="Arial" panose="020B0604020202020204" pitchFamily="34" charset="0"/>
              </a:rPr>
              <a:t>You can then access your Certificate of Completion from the Course Content tab.  Y</a:t>
            </a:r>
            <a:r>
              <a:rPr lang="en-US" dirty="0" smtClean="0">
                <a:solidFill>
                  <a:schemeClr val="tx1">
                    <a:lumMod val="65000"/>
                    <a:lumOff val="35000"/>
                  </a:schemeClr>
                </a:solidFill>
                <a:latin typeface="Arial" panose="020B0604020202020204" pitchFamily="34" charset="0"/>
                <a:cs typeface="Arial" panose="020B0604020202020204" pitchFamily="34" charset="0"/>
              </a:rPr>
              <a:t>ou </a:t>
            </a:r>
            <a:r>
              <a:rPr lang="en-US" dirty="0">
                <a:solidFill>
                  <a:schemeClr val="tx1">
                    <a:lumMod val="65000"/>
                    <a:lumOff val="35000"/>
                  </a:schemeClr>
                </a:solidFill>
                <a:latin typeface="Arial" panose="020B0604020202020204" pitchFamily="34" charset="0"/>
                <a:cs typeface="Arial" panose="020B0604020202020204" pitchFamily="34" charset="0"/>
              </a:rPr>
              <a:t>must self-report your credits to your certifying organization or </a:t>
            </a:r>
            <a:r>
              <a:rPr lang="en-US" dirty="0" smtClean="0">
                <a:solidFill>
                  <a:schemeClr val="tx1">
                    <a:lumMod val="65000"/>
                    <a:lumOff val="35000"/>
                  </a:schemeClr>
                </a:solidFill>
                <a:latin typeface="Arial" panose="020B0604020202020204" pitchFamily="34" charset="0"/>
                <a:cs typeface="Arial" panose="020B0604020202020204" pitchFamily="34" charset="0"/>
              </a:rPr>
              <a:t>agency.</a:t>
            </a:r>
            <a:endParaRPr lang="en-US" i="1" dirty="0">
              <a:solidFill>
                <a:schemeClr val="tx1">
                  <a:lumMod val="65000"/>
                  <a:lumOff val="35000"/>
                </a:schemeClr>
              </a:solidFill>
              <a:latin typeface="Arial" panose="020B0604020202020204" pitchFamily="34" charset="0"/>
              <a:cs typeface="Arial" panose="020B0604020202020204" pitchFamily="34" charset="0"/>
            </a:endParaRPr>
          </a:p>
          <a:p>
            <a:pPr algn="just">
              <a:lnSpc>
                <a:spcPct val="120000"/>
              </a:lnSpc>
              <a:spcAft>
                <a:spcPts val="1200"/>
              </a:spcAft>
              <a:defRPr/>
            </a:pPr>
            <a:r>
              <a:rPr lang="en-US" dirty="0" smtClean="0">
                <a:solidFill>
                  <a:schemeClr val="tx1">
                    <a:lumMod val="65000"/>
                    <a:lumOff val="35000"/>
                  </a:schemeClr>
                </a:solidFill>
                <a:latin typeface="Arial" panose="020B0604020202020204" pitchFamily="34" charset="0"/>
                <a:cs typeface="Arial" panose="020B0604020202020204" pitchFamily="34" charset="0"/>
              </a:rPr>
              <a:t>If </a:t>
            </a:r>
            <a:r>
              <a:rPr lang="en-US" dirty="0">
                <a:solidFill>
                  <a:schemeClr val="tx1">
                    <a:lumMod val="65000"/>
                    <a:lumOff val="35000"/>
                  </a:schemeClr>
                </a:solidFill>
                <a:latin typeface="Arial" panose="020B0604020202020204" pitchFamily="34" charset="0"/>
                <a:cs typeface="Arial" panose="020B0604020202020204" pitchFamily="34" charset="0"/>
              </a:rPr>
              <a:t>you have questions or need assistance, please contact </a:t>
            </a:r>
            <a:r>
              <a:rPr lang="en-US" dirty="0">
                <a:solidFill>
                  <a:schemeClr val="accent1"/>
                </a:solidFill>
                <a:latin typeface="Arial" panose="020B0604020202020204" pitchFamily="34" charset="0"/>
                <a:cs typeface="Arial" panose="020B0604020202020204" pitchFamily="34" charset="0"/>
              </a:rPr>
              <a:t>training@strongtie.com</a:t>
            </a:r>
            <a:r>
              <a:rPr lang="en-US" dirty="0">
                <a:solidFill>
                  <a:schemeClr val="tx1">
                    <a:lumMod val="65000"/>
                    <a:lumOff val="35000"/>
                  </a:schemeClr>
                </a:solidFill>
                <a:latin typeface="Arial" panose="020B0604020202020204" pitchFamily="34" charset="0"/>
                <a:cs typeface="Arial" panose="020B0604020202020204" pitchFamily="34" charset="0"/>
              </a:rPr>
              <a:t>.</a:t>
            </a:r>
          </a:p>
          <a:p>
            <a:pPr>
              <a:lnSpc>
                <a:spcPts val="2400"/>
              </a:lnSpc>
              <a:spcAft>
                <a:spcPts val="1200"/>
              </a:spcAft>
              <a:defRPr/>
            </a:pPr>
            <a:endParaRPr lang="en-US" b="1" dirty="0">
              <a:solidFill>
                <a:schemeClr val="tx1">
                  <a:lumMod val="65000"/>
                  <a:lumOff val="35000"/>
                </a:schemeClr>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800469123"/>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Next Steps!</a:t>
            </a:r>
            <a:endParaRPr lang="en-US" dirty="0"/>
          </a:p>
        </p:txBody>
      </p:sp>
      <p:sp>
        <p:nvSpPr>
          <p:cNvPr id="3" name="Content Placeholder 2"/>
          <p:cNvSpPr>
            <a:spLocks noGrp="1"/>
          </p:cNvSpPr>
          <p:nvPr>
            <p:ph idx="1"/>
          </p:nvPr>
        </p:nvSpPr>
        <p:spPr/>
        <p:txBody>
          <a:bodyPr/>
          <a:lstStyle/>
          <a:p>
            <a:endParaRPr lang="en-US"/>
          </a:p>
        </p:txBody>
      </p:sp>
      <p:sp>
        <p:nvSpPr>
          <p:cNvPr id="10" name="Rectangle 10"/>
          <p:cNvSpPr>
            <a:spLocks noChangeArrowheads="1"/>
          </p:cNvSpPr>
          <p:nvPr/>
        </p:nvSpPr>
        <p:spPr bwMode="auto">
          <a:xfrm>
            <a:off x="342900" y="1295400"/>
            <a:ext cx="9944100" cy="473975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1200"/>
              </a:spcAft>
              <a:defRPr/>
            </a:pPr>
            <a:r>
              <a:rPr lang="en-US" sz="2000" b="1" dirty="0" smtClean="0">
                <a:solidFill>
                  <a:schemeClr val="accent6"/>
                </a:solidFill>
                <a:latin typeface="Arial" panose="020B0604020202020204" pitchFamily="34" charset="0"/>
                <a:cs typeface="Arial" panose="020B0604020202020204" pitchFamily="34" charset="0"/>
              </a:rPr>
              <a:t>ICC: </a:t>
            </a:r>
            <a:r>
              <a:rPr lang="en-US" sz="2000" dirty="0">
                <a:solidFill>
                  <a:srgbClr val="666666"/>
                </a:solidFill>
                <a:latin typeface="Arial" panose="020B0604020202020204" pitchFamily="34" charset="0"/>
                <a:cs typeface="Arial" panose="020B0604020202020204" pitchFamily="34" charset="0"/>
              </a:rPr>
              <a:t>For those seeking </a:t>
            </a:r>
            <a:r>
              <a:rPr lang="en-US" sz="2000" dirty="0" smtClean="0">
                <a:solidFill>
                  <a:srgbClr val="666666"/>
                </a:solidFill>
                <a:latin typeface="Arial" panose="020B0604020202020204" pitchFamily="34" charset="0"/>
                <a:cs typeface="Arial" panose="020B0604020202020204" pitchFamily="34" charset="0"/>
              </a:rPr>
              <a:t>ICC CEUs: </a:t>
            </a:r>
            <a:r>
              <a:rPr lang="en-US" sz="2000" dirty="0">
                <a:solidFill>
                  <a:srgbClr val="666666"/>
                </a:solidFill>
                <a:latin typeface="Arial" panose="020B0604020202020204" pitchFamily="34" charset="0"/>
                <a:cs typeface="Arial" panose="020B0604020202020204" pitchFamily="34" charset="0"/>
              </a:rPr>
              <a:t>You will receive an email with a link allowing access to print your Certificate. </a:t>
            </a:r>
            <a:r>
              <a:rPr lang="en-US" sz="2000" dirty="0" smtClean="0">
                <a:solidFill>
                  <a:srgbClr val="666666"/>
                </a:solidFill>
                <a:latin typeface="Arial" panose="020B0604020202020204" pitchFamily="34" charset="0"/>
                <a:cs typeface="Arial" panose="020B0604020202020204" pitchFamily="34" charset="0"/>
              </a:rPr>
              <a:t>Congratulations, </a:t>
            </a:r>
            <a:r>
              <a:rPr lang="en-US" sz="2000" dirty="0">
                <a:solidFill>
                  <a:srgbClr val="666666"/>
                </a:solidFill>
                <a:latin typeface="Arial" panose="020B0604020202020204" pitchFamily="34" charset="0"/>
                <a:cs typeface="Arial" panose="020B0604020202020204" pitchFamily="34" charset="0"/>
              </a:rPr>
              <a:t>you will have earned </a:t>
            </a:r>
            <a:r>
              <a:rPr lang="en-US" sz="2000" dirty="0" smtClean="0">
                <a:solidFill>
                  <a:srgbClr val="666666"/>
                </a:solidFill>
                <a:latin typeface="Arial" panose="020B0604020202020204" pitchFamily="34" charset="0"/>
                <a:cs typeface="Arial" panose="020B0604020202020204" pitchFamily="34" charset="0"/>
              </a:rPr>
              <a:t>0.1 ICC CEU (1 hour of credit). Please make sure your ICC member number has been inserted into your profile. It is your responsibility to self-report your credits to the ICC. Please retain your Completion Certificate for your records.</a:t>
            </a:r>
            <a:endParaRPr lang="en-US" sz="20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b="1" dirty="0">
                <a:solidFill>
                  <a:schemeClr val="accent6"/>
                </a:solidFill>
                <a:latin typeface="Arial" panose="020B0604020202020204" pitchFamily="34" charset="0"/>
                <a:cs typeface="Arial" panose="020B0604020202020204" pitchFamily="34" charset="0"/>
              </a:rPr>
              <a:t>IACET: </a:t>
            </a:r>
            <a:r>
              <a:rPr lang="en-US" sz="20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sz="2000" dirty="0" smtClean="0">
                <a:solidFill>
                  <a:srgbClr val="666666"/>
                </a:solidFill>
                <a:latin typeface="Arial" panose="020B0604020202020204" pitchFamily="34" charset="0"/>
                <a:cs typeface="Arial" panose="020B0604020202020204" pitchFamily="34" charset="0"/>
              </a:rPr>
              <a:t>0.1 CEUs (1 hour of credit). </a:t>
            </a:r>
            <a:r>
              <a:rPr lang="en-US" sz="2000" dirty="0">
                <a:solidFill>
                  <a:srgbClr val="666666"/>
                </a:solidFill>
                <a:latin typeface="Arial" panose="020B0604020202020204" pitchFamily="34" charset="0"/>
                <a:cs typeface="Arial" panose="020B0604020202020204" pitchFamily="34" charset="0"/>
              </a:rPr>
              <a:t>You can then access your Certificate of Completion from the Course Content tab. </a:t>
            </a:r>
            <a:r>
              <a:rPr lang="en-US" sz="2000" dirty="0" smtClean="0">
                <a:solidFill>
                  <a:srgbClr val="666666"/>
                </a:solidFill>
                <a:latin typeface="Arial" panose="020B0604020202020204" pitchFamily="34" charset="0"/>
                <a:cs typeface="Arial" panose="020B0604020202020204" pitchFamily="34" charset="0"/>
              </a:rPr>
              <a:t>You </a:t>
            </a:r>
            <a:r>
              <a:rPr lang="en-US" sz="2000" dirty="0">
                <a:solidFill>
                  <a:srgbClr val="666666"/>
                </a:solidFill>
                <a:latin typeface="Arial" panose="020B0604020202020204" pitchFamily="34" charset="0"/>
                <a:cs typeface="Arial" panose="020B0604020202020204" pitchFamily="34" charset="0"/>
              </a:rPr>
              <a:t>must self-report your credits to your certifying organization or </a:t>
            </a:r>
            <a:r>
              <a:rPr lang="en-US" sz="2000" dirty="0" smtClean="0">
                <a:solidFill>
                  <a:srgbClr val="666666"/>
                </a:solidFill>
                <a:latin typeface="Arial" panose="020B0604020202020204" pitchFamily="34" charset="0"/>
                <a:cs typeface="Arial" panose="020B0604020202020204" pitchFamily="34" charset="0"/>
              </a:rPr>
              <a:t>agency.</a:t>
            </a:r>
            <a:endParaRPr lang="en-US" sz="20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dirty="0" smtClean="0">
                <a:solidFill>
                  <a:srgbClr val="666666"/>
                </a:solidFill>
                <a:latin typeface="Arial" panose="020B0604020202020204" pitchFamily="34" charset="0"/>
                <a:cs typeface="Arial" panose="020B0604020202020204" pitchFamily="34" charset="0"/>
              </a:rPr>
              <a:t>If </a:t>
            </a:r>
            <a:r>
              <a:rPr lang="en-US" sz="2000" dirty="0">
                <a:solidFill>
                  <a:srgbClr val="666666"/>
                </a:solidFill>
                <a:latin typeface="Arial" panose="020B0604020202020204" pitchFamily="34" charset="0"/>
                <a:cs typeface="Arial" panose="020B0604020202020204" pitchFamily="34" charset="0"/>
              </a:rPr>
              <a:t>you have questions or need assistance, please contact </a:t>
            </a:r>
            <a:r>
              <a:rPr lang="en-US" sz="2000" dirty="0">
                <a:solidFill>
                  <a:schemeClr val="accent6"/>
                </a:solidFill>
                <a:latin typeface="Arial" panose="020B0604020202020204" pitchFamily="34" charset="0"/>
                <a:cs typeface="Arial" panose="020B0604020202020204" pitchFamily="34" charset="0"/>
              </a:rPr>
              <a:t>training@strongtie.com</a:t>
            </a:r>
            <a:r>
              <a:rPr lang="en-US" sz="2000" dirty="0" smtClean="0">
                <a:solidFill>
                  <a:srgbClr val="666666"/>
                </a:solidFill>
                <a:latin typeface="Arial" panose="020B0604020202020204" pitchFamily="34" charset="0"/>
                <a:cs typeface="Arial" panose="020B0604020202020204" pitchFamily="34" charset="0"/>
              </a:rPr>
              <a:t>.</a:t>
            </a:r>
            <a:endParaRPr lang="en-US" sz="2000"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016898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a:t>
            </a:r>
            <a:endParaRPr lang="en-US" dirty="0"/>
          </a:p>
        </p:txBody>
      </p:sp>
      <p:sp>
        <p:nvSpPr>
          <p:cNvPr id="6" name="Content Placeholder 2"/>
          <p:cNvSpPr txBox="1">
            <a:spLocks/>
          </p:cNvSpPr>
          <p:nvPr/>
        </p:nvSpPr>
        <p:spPr>
          <a:xfrm>
            <a:off x="392113" y="1379898"/>
            <a:ext cx="6453414"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smtClean="0">
                <a:ln>
                  <a:noFill/>
                </a:ln>
                <a:solidFill>
                  <a:schemeClr val="tx2"/>
                </a:solidFill>
                <a:effectLst/>
                <a:uLnTx/>
                <a:uFillTx/>
                <a:latin typeface="Arial"/>
                <a:ea typeface="+mn-ea"/>
                <a:cs typeface="Calibri" pitchFamily="34" charset="0"/>
              </a:rPr>
              <a:t>AIA Member Information</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0" i="0" u="none" strike="noStrike" kern="1200" cap="none" spc="0" normalizeH="0" baseline="0" noProof="0" dirty="0" smtClean="0">
                <a:ln>
                  <a:noFill/>
                </a:ln>
                <a:solidFill>
                  <a:schemeClr val="tx2"/>
                </a:solidFill>
                <a:effectLst/>
                <a:uLnTx/>
                <a:uFillTx/>
                <a:latin typeface="Arial"/>
                <a:ea typeface="+mn-ea"/>
                <a:cs typeface="Calibri" pitchFamily="34" charset="0"/>
              </a:rPr>
              <a:t>This course is registered with AIA CES for continuing professional education.  As such, it does not include content that may be deemed or construed to be an approval or endorsement by the AIA of any material of construction or any method or manner of handling, using, distributing, or dealing in any material or product. </a:t>
            </a:r>
            <a:r>
              <a:rPr kumimoji="0" lang="en-US" sz="1800" b="0" i="0" u="none" strike="noStrike" kern="1200" cap="none" spc="0" normalizeH="0" baseline="0" noProof="0" dirty="0" smtClean="0">
                <a:ln>
                  <a:noFill/>
                </a:ln>
                <a:solidFill>
                  <a:schemeClr val="tx2"/>
                </a:solidFill>
                <a:effectLst/>
                <a:uLnTx/>
                <a:uFillTx/>
                <a:latin typeface="Arial"/>
                <a:ea typeface="+mn-ea"/>
              </a:rPr>
              <a:t>Upon completion of this course, Credit(s) earned will be reported to AIA CES for AIA members who pass the course and have entered their AIA member number on their Simpson profile page.  A link to the Certificate of Completion will be available upon completion of this course. Only AIA LU/HSW will be reported.</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smtClean="0">
                <a:ln>
                  <a:noFill/>
                </a:ln>
                <a:solidFill>
                  <a:schemeClr val="tx2"/>
                </a:solidFill>
                <a:effectLst/>
                <a:uLnTx/>
                <a:uFillTx/>
                <a:latin typeface="Arial"/>
                <a:ea typeface="+mn-ea"/>
              </a:rPr>
              <a:t>This course offers 1 LU/HSW credit.</a:t>
            </a:r>
          </a:p>
          <a:p>
            <a:pPr lvl="0">
              <a:lnSpc>
                <a:spcPct val="120000"/>
              </a:lnSpc>
              <a:spcBef>
                <a:spcPts val="0"/>
              </a:spcBef>
              <a:spcAft>
                <a:spcPts val="600"/>
              </a:spcAft>
              <a:defRPr/>
            </a:pPr>
            <a:r>
              <a:rPr lang="en-US" sz="1800" dirty="0" smtClean="0">
                <a:solidFill>
                  <a:schemeClr val="tx2"/>
                </a:solidFill>
                <a:latin typeface="Arial"/>
              </a:rPr>
              <a:t>AIA </a:t>
            </a:r>
            <a:r>
              <a:rPr lang="en-US" sz="1800" dirty="0" smtClean="0">
                <a:solidFill>
                  <a:schemeClr val="tx2"/>
                </a:solidFill>
                <a:latin typeface="Arial"/>
              </a:rPr>
              <a:t>Course Number</a:t>
            </a:r>
            <a:r>
              <a:rPr lang="en-US" sz="1800" dirty="0">
                <a:solidFill>
                  <a:schemeClr val="tx2"/>
                </a:solidFill>
                <a:latin typeface="Arial"/>
              </a:rPr>
              <a:t>: AIA-CCAC2014</a:t>
            </a:r>
            <a:endParaRPr lang="en-US" sz="180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8578850" y="1685926"/>
            <a:ext cx="15240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740602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 cont.</a:t>
            </a:r>
            <a:endParaRPr lang="en-US" dirty="0"/>
          </a:p>
        </p:txBody>
      </p:sp>
      <p:sp>
        <p:nvSpPr>
          <p:cNvPr id="6" name="Content Placeholder 2"/>
          <p:cNvSpPr txBox="1">
            <a:spLocks/>
          </p:cNvSpPr>
          <p:nvPr/>
        </p:nvSpPr>
        <p:spPr>
          <a:xfrm>
            <a:off x="392113" y="1296988"/>
            <a:ext cx="6453414"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1800" dirty="0" smtClean="0">
                <a:solidFill>
                  <a:schemeClr val="tx2"/>
                </a:solidFill>
                <a:latin typeface="Arial"/>
                <a:cs typeface="Calibri" pitchFamily="34" charset="0"/>
              </a:rPr>
              <a:t>ICC Member Information</a:t>
            </a:r>
          </a:p>
          <a:p>
            <a:pPr lvl="0">
              <a:lnSpc>
                <a:spcPct val="120000"/>
              </a:lnSpc>
              <a:spcBef>
                <a:spcPts val="0"/>
              </a:spcBef>
              <a:spcAft>
                <a:spcPts val="600"/>
              </a:spcAft>
              <a:defRPr/>
            </a:pPr>
            <a:r>
              <a:rPr lang="en-US" sz="1800" b="0" dirty="0">
                <a:solidFill>
                  <a:schemeClr val="tx2"/>
                </a:solidFill>
                <a:latin typeface="Arial"/>
                <a:cs typeface="Calibri" pitchFamily="34" charset="0"/>
              </a:rPr>
              <a:t>This course has been approved by the International Code Council (ICC) for continuing professional education. For learners that complete this course, it is your responsibility to self-report your credits to the ICC. Please retain your Completion Certificate for your records.</a:t>
            </a:r>
          </a:p>
          <a:p>
            <a:pPr lvl="0">
              <a:lnSpc>
                <a:spcPct val="120000"/>
              </a:lnSpc>
              <a:spcBef>
                <a:spcPts val="0"/>
              </a:spcBef>
              <a:spcAft>
                <a:spcPts val="600"/>
              </a:spcAft>
              <a:defRPr/>
            </a:pPr>
            <a:r>
              <a:rPr lang="en-US" sz="1800" b="0" dirty="0">
                <a:solidFill>
                  <a:schemeClr val="tx2"/>
                </a:solidFill>
                <a:latin typeface="Arial"/>
                <a:cs typeface="Calibri" pitchFamily="34" charset="0"/>
              </a:rPr>
              <a:t>Be sure that your ICC ID number is provided on the sign-in sheet or in your Simpson profile in order to have it displayed on your certificate.</a:t>
            </a:r>
          </a:p>
          <a:p>
            <a:pPr lvl="0">
              <a:lnSpc>
                <a:spcPct val="120000"/>
              </a:lnSpc>
              <a:spcBef>
                <a:spcPts val="0"/>
              </a:spcBef>
              <a:spcAft>
                <a:spcPts val="600"/>
              </a:spcAft>
              <a:defRPr/>
            </a:pPr>
            <a:r>
              <a:rPr lang="en-US" sz="1800" spc="10" dirty="0" smtClean="0">
                <a:solidFill>
                  <a:schemeClr val="tx2"/>
                </a:solidFill>
                <a:latin typeface="Arial"/>
                <a:cs typeface="Calibri" pitchFamily="34" charset="0"/>
              </a:rPr>
              <a:t>This </a:t>
            </a:r>
            <a:r>
              <a:rPr lang="en-US" sz="1800" spc="10" dirty="0">
                <a:solidFill>
                  <a:schemeClr val="tx2"/>
                </a:solidFill>
                <a:latin typeface="Arial"/>
                <a:cs typeface="Calibri" pitchFamily="34" charset="0"/>
              </a:rPr>
              <a:t>course offers 0.1 </a:t>
            </a:r>
            <a:r>
              <a:rPr lang="en-US" sz="1800" spc="10" dirty="0" smtClean="0">
                <a:solidFill>
                  <a:schemeClr val="tx2"/>
                </a:solidFill>
                <a:latin typeface="Arial"/>
                <a:cs typeface="Calibri" pitchFamily="34" charset="0"/>
              </a:rPr>
              <a:t>CEU </a:t>
            </a:r>
            <a:r>
              <a:rPr lang="en-US" sz="1800" spc="10" dirty="0">
                <a:solidFill>
                  <a:schemeClr val="tx2"/>
                </a:solidFill>
                <a:latin typeface="Arial"/>
                <a:cs typeface="Calibri" pitchFamily="34" charset="0"/>
              </a:rPr>
              <a:t>(1 hour of credit</a:t>
            </a:r>
            <a:r>
              <a:rPr lang="en-US" sz="1800" spc="10" dirty="0" smtClean="0">
                <a:solidFill>
                  <a:schemeClr val="tx2"/>
                </a:solidFill>
                <a:latin typeface="Arial"/>
                <a:cs typeface="Calibri" pitchFamily="34" charset="0"/>
              </a:rPr>
              <a:t>).</a:t>
            </a:r>
          </a:p>
          <a:p>
            <a:pPr>
              <a:lnSpc>
                <a:spcPct val="120000"/>
              </a:lnSpc>
              <a:spcBef>
                <a:spcPts val="0"/>
              </a:spcBef>
              <a:spcAft>
                <a:spcPts val="600"/>
              </a:spcAft>
              <a:defRPr/>
            </a:pPr>
            <a:r>
              <a:rPr lang="en-US" sz="1800" spc="10" dirty="0">
                <a:solidFill>
                  <a:schemeClr val="tx2"/>
                </a:solidFill>
                <a:latin typeface="Arial"/>
                <a:cs typeface="Calibri" pitchFamily="34" charset="0"/>
              </a:rPr>
              <a:t>ICC Course Number: </a:t>
            </a:r>
            <a:r>
              <a:rPr lang="en-US" sz="1800" spc="10" dirty="0">
                <a:solidFill>
                  <a:schemeClr val="tx2"/>
                </a:solidFill>
                <a:latin typeface="Arial"/>
                <a:cs typeface="Calibri" pitchFamily="34" charset="0"/>
              </a:rPr>
              <a:t>178</a:t>
            </a:r>
            <a:endParaRPr lang="en-US" sz="1800" b="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bwMode="auto">
          <a:xfrm>
            <a:off x="8475518" y="1716786"/>
            <a:ext cx="1737360" cy="859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616771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Additional Credit Offerings</a:t>
            </a:r>
            <a:endParaRPr lang="en-US" dirty="0"/>
          </a:p>
        </p:txBody>
      </p:sp>
      <p:sp>
        <p:nvSpPr>
          <p:cNvPr id="6" name="Content Placeholder 2"/>
          <p:cNvSpPr txBox="1">
            <a:spLocks/>
          </p:cNvSpPr>
          <p:nvPr/>
        </p:nvSpPr>
        <p:spPr>
          <a:xfrm>
            <a:off x="7454611" y="1496291"/>
            <a:ext cx="5114926" cy="4943477"/>
          </a:xfrm>
          <a:prstGeom prst="rect">
            <a:avLst/>
          </a:prstGeom>
          <a:noFill/>
          <a:ln>
            <a:noFill/>
          </a:ln>
          <a:effectLst/>
        </p:spPr>
        <p:txBody>
          <a:bodyPr vert="horz" lIns="0" tIns="0" rIns="0" bIns="0"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gn="ctr">
              <a:lnSpc>
                <a:spcPct val="150000"/>
              </a:lnSpc>
              <a:spcBef>
                <a:spcPts val="0"/>
              </a:spcBef>
              <a:spcAft>
                <a:spcPts val="600"/>
              </a:spcAft>
              <a:defRPr/>
            </a:pPr>
            <a:r>
              <a:rPr lang="en-US" sz="2400" b="0" dirty="0" smtClean="0">
                <a:solidFill>
                  <a:schemeClr val="tx2"/>
                </a:solidFill>
                <a:latin typeface="Arial"/>
                <a:cs typeface="Calibri" pitchFamily="34" charset="0"/>
              </a:rPr>
              <a:t>Visit</a:t>
            </a:r>
          </a:p>
          <a:p>
            <a:pPr lvl="0" algn="ctr">
              <a:lnSpc>
                <a:spcPct val="150000"/>
              </a:lnSpc>
              <a:spcBef>
                <a:spcPts val="0"/>
              </a:spcBef>
              <a:spcAft>
                <a:spcPts val="600"/>
              </a:spcAft>
              <a:defRPr/>
            </a:pPr>
            <a:r>
              <a:rPr lang="en-US" sz="2400" dirty="0" smtClean="0">
                <a:solidFill>
                  <a:srgbClr val="FF5308"/>
                </a:solidFill>
                <a:latin typeface="Arial"/>
                <a:cs typeface="Calibri" pitchFamily="34" charset="0"/>
                <a:hlinkClick r:id="rId4"/>
              </a:rPr>
              <a:t>strongtie.com/workshops</a:t>
            </a:r>
            <a:r>
              <a:rPr lang="en-US" sz="2000" dirty="0" smtClean="0">
                <a:solidFill>
                  <a:srgbClr val="666666"/>
                </a:solidFill>
                <a:latin typeface="Arial"/>
                <a:cs typeface="Calibri" pitchFamily="34" charset="0"/>
              </a:rPr>
              <a:t> </a:t>
            </a:r>
            <a:endParaRPr lang="en-US" sz="2000" dirty="0">
              <a:solidFill>
                <a:srgbClr val="666666"/>
              </a:solidFill>
              <a:latin typeface="Arial"/>
              <a:cs typeface="Calibri" pitchFamily="34" charset="0"/>
            </a:endParaRPr>
          </a:p>
          <a:p>
            <a:pPr lvl="0" algn="ctr">
              <a:lnSpc>
                <a:spcPct val="150000"/>
              </a:lnSpc>
              <a:spcBef>
                <a:spcPts val="0"/>
              </a:spcBef>
              <a:spcAft>
                <a:spcPts val="600"/>
              </a:spcAft>
              <a:defRPr/>
            </a:pPr>
            <a:r>
              <a:rPr lang="en-US" sz="2400" b="0" dirty="0" smtClean="0">
                <a:solidFill>
                  <a:schemeClr val="tx2"/>
                </a:solidFill>
                <a:latin typeface="Arial"/>
                <a:cs typeface="Calibri" pitchFamily="34" charset="0"/>
              </a:rPr>
              <a:t>for more information</a:t>
            </a:r>
            <a:endParaRPr lang="en-US" sz="2400" b="0" dirty="0">
              <a:solidFill>
                <a:schemeClr val="tx2"/>
              </a:solidFill>
              <a:latin typeface="Arial"/>
              <a:cs typeface="Calibri"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132462683"/>
              </p:ext>
            </p:extLst>
          </p:nvPr>
        </p:nvGraphicFramePr>
        <p:xfrm>
          <a:off x="392113" y="1752600"/>
          <a:ext cx="7375672" cy="5020890"/>
        </p:xfrm>
        <a:graphic>
          <a:graphicData uri="http://schemas.openxmlformats.org/drawingml/2006/table">
            <a:tbl>
              <a:tblPr firstRow="1" bandRow="1">
                <a:tableStyleId>{C083E6E3-FA7D-4D7B-A595-EF9225AFEA82}</a:tableStyleId>
              </a:tblPr>
              <a:tblGrid>
                <a:gridCol w="5259522">
                  <a:extLst>
                    <a:ext uri="{9D8B030D-6E8A-4147-A177-3AD203B41FA5}">
                      <a16:colId xmlns:a16="http://schemas.microsoft.com/office/drawing/2014/main" val="2259256711"/>
                    </a:ext>
                  </a:extLst>
                </a:gridCol>
                <a:gridCol w="880220">
                  <a:extLst>
                    <a:ext uri="{9D8B030D-6E8A-4147-A177-3AD203B41FA5}">
                      <a16:colId xmlns:a16="http://schemas.microsoft.com/office/drawing/2014/main" val="3725519834"/>
                    </a:ext>
                  </a:extLst>
                </a:gridCol>
                <a:gridCol w="671747">
                  <a:extLst>
                    <a:ext uri="{9D8B030D-6E8A-4147-A177-3AD203B41FA5}">
                      <a16:colId xmlns:a16="http://schemas.microsoft.com/office/drawing/2014/main" val="2916451015"/>
                    </a:ext>
                  </a:extLst>
                </a:gridCol>
                <a:gridCol w="564183">
                  <a:extLst>
                    <a:ext uri="{9D8B030D-6E8A-4147-A177-3AD203B41FA5}">
                      <a16:colId xmlns:a16="http://schemas.microsoft.com/office/drawing/2014/main" val="3505433091"/>
                    </a:ext>
                  </a:extLst>
                </a:gridCol>
              </a:tblGrid>
              <a:tr h="450273">
                <a:tc>
                  <a:txBody>
                    <a:bodyPr/>
                    <a:lstStyle/>
                    <a:p>
                      <a:r>
                        <a:rPr lang="en-US" dirty="0" smtClean="0"/>
                        <a:t>Course</a:t>
                      </a:r>
                      <a:r>
                        <a:rPr lang="en-US" baseline="0" dirty="0" smtClean="0"/>
                        <a:t> Name</a:t>
                      </a:r>
                      <a:endParaRPr lang="en-US" b="1" dirty="0">
                        <a:solidFill>
                          <a:schemeClr val="tx2"/>
                        </a:solidFill>
                      </a:endParaRPr>
                    </a:p>
                  </a:txBody>
                  <a:tcP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r>
                        <a:rPr lang="en-US" dirty="0" smtClean="0"/>
                        <a:t>CEUs</a:t>
                      </a:r>
                      <a:endParaRPr lang="en-US" dirty="0">
                        <a:solidFill>
                          <a:schemeClr val="tx2"/>
                        </a:solidFill>
                      </a:endParaRPr>
                    </a:p>
                  </a:txBody>
                  <a:tcPr>
                    <a:lnL>
                      <a:noFill/>
                    </a:lnL>
                    <a:lnR>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r>
                        <a:rPr lang="en-US" dirty="0" smtClean="0"/>
                        <a:t>AIA</a:t>
                      </a:r>
                      <a:endParaRPr lang="en-US" dirty="0">
                        <a:solidFill>
                          <a:schemeClr val="tx2"/>
                        </a:solidFill>
                      </a:endParaRPr>
                    </a:p>
                  </a:txBody>
                  <a:tcPr>
                    <a:lnL>
                      <a:noFill/>
                    </a:lnL>
                    <a:lnR>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r>
                        <a:rPr lang="en-US" dirty="0" smtClean="0"/>
                        <a:t>ICC</a:t>
                      </a:r>
                      <a:endParaRPr lang="en-US" dirty="0">
                        <a:solidFill>
                          <a:schemeClr val="tx2"/>
                        </a:solidFill>
                      </a:endParaRPr>
                    </a:p>
                  </a:txBody>
                  <a:tcP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586458345"/>
                  </a:ext>
                </a:extLst>
              </a:tr>
              <a:tr h="450273">
                <a:tc>
                  <a:txBody>
                    <a:bodyPr/>
                    <a:lstStyle/>
                    <a:p>
                      <a:r>
                        <a:rPr lang="en-US" sz="1400" dirty="0" smtClean="0"/>
                        <a:t>Introduction to Deck</a:t>
                      </a:r>
                      <a:r>
                        <a:rPr lang="en-US" sz="1400" baseline="0" dirty="0" smtClean="0"/>
                        <a:t> Design</a:t>
                      </a:r>
                      <a:endParaRPr lang="en-US" sz="1400" dirty="0">
                        <a:solidFill>
                          <a:schemeClr val="tx2"/>
                        </a:solidFill>
                      </a:endParaRPr>
                    </a:p>
                  </a:txBody>
                  <a:tcPr>
                    <a:lnL w="12700" cap="flat" cmpd="sng" algn="ctr">
                      <a:solidFill>
                        <a:schemeClr val="tx1"/>
                      </a:solidFill>
                      <a:prstDash val="solid"/>
                      <a:round/>
                      <a:headEnd type="none" w="med" len="med"/>
                      <a:tailEnd type="none" w="med" len="med"/>
                    </a:lnL>
                    <a:lnR>
                      <a:noFill/>
                    </a:lnR>
                    <a:lnT w="12700" cmpd="sng">
                      <a:noFill/>
                    </a:lnT>
                    <a:lnB>
                      <a:noFill/>
                    </a:lnB>
                    <a:lnTlToBr w="12700" cmpd="sng">
                      <a:noFill/>
                      <a:prstDash val="solid"/>
                    </a:lnTlToBr>
                    <a:lnBlToTr w="12700" cmpd="sng">
                      <a:noFill/>
                      <a:prstDash val="solid"/>
                    </a:lnBlToTr>
                  </a:tcPr>
                </a:tc>
                <a:tc>
                  <a:txBody>
                    <a:bodyPr/>
                    <a:lstStyle/>
                    <a:p>
                      <a:r>
                        <a:rPr lang="en-US" sz="1400" dirty="0" smtClean="0"/>
                        <a:t>0.1</a:t>
                      </a:r>
                      <a:endParaRPr lang="en-US" sz="1400" dirty="0">
                        <a:solidFill>
                          <a:schemeClr val="tx2"/>
                        </a:solidFill>
                      </a:endParaRPr>
                    </a:p>
                  </a:txBody>
                  <a:tcPr>
                    <a:lnL>
                      <a:noFill/>
                    </a:lnL>
                    <a:lnR>
                      <a:noFill/>
                    </a:lnR>
                    <a:lnT w="12700" cmpd="sng">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a:noFill/>
                    </a:lnR>
                    <a:lnT w="12700" cmpd="sng">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w="12700" cap="flat" cmpd="sng" algn="ctr">
                      <a:solidFill>
                        <a:schemeClr val="tx1"/>
                      </a:solidFill>
                      <a:prstDash val="solid"/>
                      <a:round/>
                      <a:headEnd type="none" w="med" len="med"/>
                      <a:tailEnd type="none" w="med" len="med"/>
                    </a:lnR>
                    <a:lnT w="12700" cmpd="sng">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322473799"/>
                  </a:ext>
                </a:extLst>
              </a:tr>
              <a:tr h="450273">
                <a:tc>
                  <a:txBody>
                    <a:bodyPr/>
                    <a:lstStyle/>
                    <a:p>
                      <a:r>
                        <a:rPr lang="en-US" sz="1400" dirty="0" smtClean="0"/>
                        <a:t>Introduction to Wind</a:t>
                      </a:r>
                      <a:r>
                        <a:rPr lang="en-US" sz="1400" baseline="0" dirty="0" smtClean="0"/>
                        <a:t> Design and the Wood Frame Construction Manual</a:t>
                      </a:r>
                      <a:endParaRPr lang="en-US" sz="1400" dirty="0">
                        <a:solidFill>
                          <a:schemeClr val="tx2"/>
                        </a:solidFill>
                      </a:endParaRPr>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0.1</a:t>
                      </a:r>
                      <a:endParaRPr lang="en-US" sz="1400" dirty="0" smtClean="0">
                        <a:solidFill>
                          <a:schemeClr val="tx2"/>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40969009"/>
                  </a:ext>
                </a:extLst>
              </a:tr>
              <a:tr h="450273">
                <a:tc>
                  <a:txBody>
                    <a:bodyPr/>
                    <a:lstStyle/>
                    <a:p>
                      <a:r>
                        <a:rPr lang="en-US" sz="1400" dirty="0" smtClean="0"/>
                        <a:t>Shear Walls and Lateral Bracing</a:t>
                      </a:r>
                      <a:r>
                        <a:rPr lang="en-US" sz="1400" baseline="0" dirty="0" smtClean="0"/>
                        <a:t> in Light Frame Construction</a:t>
                      </a:r>
                      <a:endParaRPr lang="en-US" sz="1400" dirty="0">
                        <a:solidFill>
                          <a:schemeClr val="tx2"/>
                        </a:solidFill>
                      </a:endParaRPr>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0.1</a:t>
                      </a:r>
                      <a:endParaRPr lang="en-US" sz="1400" dirty="0" smtClean="0">
                        <a:solidFill>
                          <a:schemeClr val="tx2"/>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4250044656"/>
                  </a:ext>
                </a:extLst>
              </a:tr>
              <a:tr h="450273">
                <a:tc>
                  <a:txBody>
                    <a:bodyPr/>
                    <a:lstStyle/>
                    <a:p>
                      <a:r>
                        <a:rPr lang="en-US" sz="1400" dirty="0" smtClean="0"/>
                        <a:t>Understanding Restraint Rod Systems</a:t>
                      </a:r>
                      <a:endParaRPr lang="en-US" sz="1400" dirty="0">
                        <a:solidFill>
                          <a:schemeClr val="tx2"/>
                        </a:solidFill>
                      </a:endParaRPr>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0.1</a:t>
                      </a:r>
                      <a:endParaRPr lang="en-US" sz="1400" dirty="0" smtClean="0">
                        <a:solidFill>
                          <a:schemeClr val="tx2"/>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458162553"/>
                  </a:ext>
                </a:extLst>
              </a:tr>
              <a:tr h="450273">
                <a:tc>
                  <a:txBody>
                    <a:bodyPr/>
                    <a:lstStyle/>
                    <a:p>
                      <a:r>
                        <a:rPr lang="en-US" sz="1400" dirty="0" smtClean="0"/>
                        <a:t>Cracking the Concrete</a:t>
                      </a:r>
                      <a:r>
                        <a:rPr lang="en-US" sz="1400" baseline="0" dirty="0" smtClean="0"/>
                        <a:t> Anchor Codes</a:t>
                      </a:r>
                      <a:endParaRPr lang="en-US" sz="1400" dirty="0">
                        <a:solidFill>
                          <a:schemeClr val="tx2"/>
                        </a:solidFill>
                      </a:endParaRPr>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0.1</a:t>
                      </a:r>
                      <a:endParaRPr lang="en-US" sz="1400" dirty="0" smtClean="0">
                        <a:solidFill>
                          <a:schemeClr val="tx2"/>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296403420"/>
                  </a:ext>
                </a:extLst>
              </a:tr>
              <a:tr h="450273">
                <a:tc>
                  <a:txBody>
                    <a:bodyPr/>
                    <a:lstStyle/>
                    <a:p>
                      <a:r>
                        <a:rPr lang="en-US" sz="1400" dirty="0" smtClean="0"/>
                        <a:t>Concrete Deterioration</a:t>
                      </a:r>
                      <a:endParaRPr lang="en-US" sz="1400" dirty="0">
                        <a:solidFill>
                          <a:schemeClr val="tx2"/>
                        </a:solidFill>
                      </a:endParaRPr>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0.1</a:t>
                      </a:r>
                      <a:endParaRPr lang="en-US" sz="1400" dirty="0" smtClean="0">
                        <a:solidFill>
                          <a:schemeClr val="tx2"/>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282687141"/>
                  </a:ext>
                </a:extLst>
              </a:tr>
              <a:tr h="450273">
                <a:tc>
                  <a:txBody>
                    <a:bodyPr/>
                    <a:lstStyle/>
                    <a:p>
                      <a:r>
                        <a:rPr lang="en-US" sz="1400" dirty="0" smtClean="0"/>
                        <a:t>Moment Frame Design</a:t>
                      </a:r>
                      <a:endParaRPr lang="en-US" sz="1400" dirty="0">
                        <a:solidFill>
                          <a:schemeClr val="tx2"/>
                        </a:solidFill>
                      </a:endParaRPr>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0.1</a:t>
                      </a:r>
                      <a:endParaRPr lang="en-US" sz="1400" dirty="0" smtClean="0">
                        <a:solidFill>
                          <a:schemeClr val="tx2"/>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852815169"/>
                  </a:ext>
                </a:extLst>
              </a:tr>
              <a:tr h="450273">
                <a:tc>
                  <a:txBody>
                    <a:bodyPr/>
                    <a:lstStyle/>
                    <a:p>
                      <a:r>
                        <a:rPr lang="en-US" sz="1400" dirty="0" smtClean="0"/>
                        <a:t>Introduction to Wind Code Provisions and Meteorological Concepts</a:t>
                      </a:r>
                      <a:endParaRPr lang="en-US" sz="1400" dirty="0">
                        <a:solidFill>
                          <a:schemeClr val="tx2"/>
                        </a:solidFill>
                      </a:endParaRPr>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0.1</a:t>
                      </a:r>
                      <a:endParaRPr lang="en-US" sz="1400" dirty="0" smtClean="0">
                        <a:solidFill>
                          <a:schemeClr val="tx2"/>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513889307"/>
                  </a:ext>
                </a:extLst>
              </a:tr>
              <a:tr h="450273">
                <a:tc>
                  <a:txBody>
                    <a:bodyPr/>
                    <a:lstStyle/>
                    <a:p>
                      <a:r>
                        <a:rPr lang="en-US" sz="1400" dirty="0" smtClean="0"/>
                        <a:t>Wind Design</a:t>
                      </a:r>
                      <a:r>
                        <a:rPr lang="en-US" sz="1400" baseline="0" dirty="0" smtClean="0"/>
                        <a:t> in Accordance with ASCE 7-10</a:t>
                      </a:r>
                      <a:endParaRPr lang="en-US" sz="1400" dirty="0">
                        <a:solidFill>
                          <a:schemeClr val="tx2"/>
                        </a:solidFill>
                      </a:endParaRPr>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0.1</a:t>
                      </a:r>
                      <a:endParaRPr lang="en-US" sz="1400" dirty="0" smtClean="0">
                        <a:solidFill>
                          <a:schemeClr val="tx2"/>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a:noFill/>
                    </a:lnR>
                    <a:lnT>
                      <a:noFill/>
                    </a:lnT>
                    <a:lnB>
                      <a:noFill/>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44024530"/>
                  </a:ext>
                </a:extLst>
              </a:tr>
              <a:tr h="450273">
                <a:tc>
                  <a:txBody>
                    <a:bodyPr/>
                    <a:lstStyle/>
                    <a:p>
                      <a:r>
                        <a:rPr lang="en-US" sz="1400" dirty="0" smtClean="0"/>
                        <a:t>Wood Framed Seismic Design 1: Code Provisions,</a:t>
                      </a:r>
                      <a:r>
                        <a:rPr lang="en-US" sz="1400" baseline="0" dirty="0" smtClean="0"/>
                        <a:t> Design Parameters </a:t>
                      </a:r>
                      <a:endParaRPr lang="en-US" sz="1400" dirty="0">
                        <a:solidFill>
                          <a:schemeClr val="tx2"/>
                        </a:solidFill>
                      </a:endParaRPr>
                    </a:p>
                  </a:txBody>
                  <a:tcP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0.1</a:t>
                      </a:r>
                      <a:endParaRPr lang="en-US" sz="1400" dirty="0" smtClean="0">
                        <a:solidFill>
                          <a:schemeClr val="tx2"/>
                        </a:solidFill>
                      </a:endParaRP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kern="1200" dirty="0" smtClean="0">
                          <a:solidFill>
                            <a:srgbClr val="00B050"/>
                          </a:solidFill>
                          <a:effectLst/>
                        </a:rPr>
                        <a:t>✔</a:t>
                      </a:r>
                      <a:endParaRPr lang="en-US" dirty="0">
                        <a:solidFill>
                          <a:srgbClr val="00B050"/>
                        </a:solidFill>
                      </a:endParaRPr>
                    </a:p>
                  </a:txBody>
                  <a:tcP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3447444"/>
                  </a:ext>
                </a:extLst>
              </a:tr>
            </a:tbl>
          </a:graphicData>
        </a:graphic>
      </p:graphicFrame>
    </p:spTree>
    <p:custDataLst>
      <p:tags r:id="rId1"/>
    </p:custDataLst>
    <p:extLst>
      <p:ext uri="{BB962C8B-B14F-4D97-AF65-F5344CB8AC3E}">
        <p14:creationId xmlns:p14="http://schemas.microsoft.com/office/powerpoint/2010/main" val="38546937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0636" y="2143897"/>
            <a:ext cx="11457513" cy="2441751"/>
          </a:xfrm>
        </p:spPr>
        <p:txBody>
          <a:bodyPr rtlCol="0">
            <a:normAutofit/>
          </a:bodyPr>
          <a:lstStyle/>
          <a:p>
            <a:pPr marL="0" indent="0">
              <a:buFont typeface="Arial" pitchFamily="34" charset="0"/>
              <a:buNone/>
              <a:defRPr/>
            </a:pPr>
            <a:r>
              <a:rPr lang="en-US" sz="2200" dirty="0">
                <a:solidFill>
                  <a:schemeClr val="tx1">
                    <a:lumMod val="75000"/>
                    <a:lumOff val="25000"/>
                  </a:schemeClr>
                </a:solidFill>
              </a:rPr>
              <a:t>This course provides a thorough overview of the </a:t>
            </a:r>
            <a:r>
              <a:rPr lang="en-US" sz="2200" dirty="0" smtClean="0">
                <a:solidFill>
                  <a:schemeClr val="tx1">
                    <a:lumMod val="75000"/>
                    <a:lumOff val="25000"/>
                  </a:schemeClr>
                </a:solidFill>
              </a:rPr>
              <a:t>latest industry standards related </a:t>
            </a:r>
            <a:r>
              <a:rPr lang="en-US" sz="2200" dirty="0">
                <a:solidFill>
                  <a:schemeClr val="tx1">
                    <a:lumMod val="75000"/>
                    <a:lumOff val="25000"/>
                  </a:schemeClr>
                </a:solidFill>
              </a:rPr>
              <a:t>to the design of post-installed anchor products for anchoring into concrete and masonry base materials.  </a:t>
            </a:r>
          </a:p>
          <a:p>
            <a:pPr marL="0" indent="0">
              <a:buFont typeface="Arial" pitchFamily="34" charset="0"/>
              <a:buNone/>
              <a:defRPr/>
            </a:pPr>
            <a:r>
              <a:rPr lang="en-US" sz="2200" dirty="0" smtClean="0">
                <a:solidFill>
                  <a:schemeClr val="tx1">
                    <a:lumMod val="75000"/>
                    <a:lumOff val="25000"/>
                  </a:schemeClr>
                </a:solidFill>
              </a:rPr>
              <a:t>In </a:t>
            </a:r>
            <a:r>
              <a:rPr lang="en-US" sz="2200" dirty="0">
                <a:solidFill>
                  <a:schemeClr val="tx1">
                    <a:lumMod val="75000"/>
                    <a:lumOff val="25000"/>
                  </a:schemeClr>
                </a:solidFill>
              </a:rPr>
              <a:t>addition to an overview, this course provides a more detailed discussion on specific code sections and standards related to the latest requirements for </a:t>
            </a:r>
            <a:r>
              <a:rPr lang="en-US" sz="2200" dirty="0" smtClean="0">
                <a:solidFill>
                  <a:schemeClr val="tx1">
                    <a:lumMod val="75000"/>
                    <a:lumOff val="25000"/>
                  </a:schemeClr>
                </a:solidFill>
              </a:rPr>
              <a:t>the proper design </a:t>
            </a:r>
            <a:r>
              <a:rPr lang="en-US" sz="2200" dirty="0">
                <a:solidFill>
                  <a:schemeClr val="tx1">
                    <a:lumMod val="75000"/>
                    <a:lumOff val="25000"/>
                  </a:schemeClr>
                </a:solidFill>
              </a:rPr>
              <a:t>and specification of code compliant products. </a:t>
            </a:r>
          </a:p>
        </p:txBody>
      </p:sp>
      <p:sp>
        <p:nvSpPr>
          <p:cNvPr id="3" name="Title 2"/>
          <p:cNvSpPr>
            <a:spLocks noGrp="1"/>
          </p:cNvSpPr>
          <p:nvPr>
            <p:ph type="title"/>
          </p:nvPr>
        </p:nvSpPr>
        <p:spPr/>
        <p:txBody>
          <a:bodyPr/>
          <a:lstStyle/>
          <a:p>
            <a:r>
              <a:rPr lang="en-US" dirty="0" smtClean="0"/>
              <a:t>Course Description</a:t>
            </a:r>
            <a:endParaRPr lang="en-US" dirty="0"/>
          </a:p>
        </p:txBody>
      </p:sp>
      <p:sp>
        <p:nvSpPr>
          <p:cNvPr id="9" name="Content Placeholder 4"/>
          <p:cNvSpPr txBox="1">
            <a:spLocks/>
          </p:cNvSpPr>
          <p:nvPr/>
        </p:nvSpPr>
        <p:spPr>
          <a:xfrm>
            <a:off x="410637" y="1623961"/>
            <a:ext cx="10773833" cy="441215"/>
          </a:xfrm>
          <a:prstGeom prst="rect">
            <a:avLst/>
          </a:prstGeom>
          <a:extLst/>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defRPr/>
            </a:pPr>
            <a:r>
              <a:rPr lang="en-US" sz="2400" dirty="0" smtClean="0">
                <a:solidFill>
                  <a:srgbClr val="FF5308"/>
                </a:solidFill>
                <a:latin typeface="Arial Black" panose="020B0A04020102020204" pitchFamily="34" charset="0"/>
              </a:rPr>
              <a:t>Cracking the Concrete Anchor Codes:</a:t>
            </a:r>
          </a:p>
        </p:txBody>
      </p:sp>
    </p:spTree>
    <p:custDataLst>
      <p:tags r:id="rId1"/>
    </p:custDataLst>
    <p:extLst>
      <p:ext uri="{BB962C8B-B14F-4D97-AF65-F5344CB8AC3E}">
        <p14:creationId xmlns:p14="http://schemas.microsoft.com/office/powerpoint/2010/main" val="37324923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4"/>
          <p:cNvSpPr>
            <a:spLocks noGrp="1"/>
          </p:cNvSpPr>
          <p:nvPr>
            <p:ph idx="1"/>
          </p:nvPr>
        </p:nvSpPr>
        <p:spPr>
          <a:xfrm>
            <a:off x="410637" y="1624072"/>
            <a:ext cx="10773833" cy="5065183"/>
          </a:xfrm>
          <a:extLst/>
        </p:spPr>
        <p:txBody>
          <a:bodyPr rtlCol="0">
            <a:normAutofit/>
          </a:bodyPr>
          <a:lstStyle/>
          <a:p>
            <a:pPr marL="0" indent="0" eaLnBrk="1" fontAlgn="auto" hangingPunct="1">
              <a:spcAft>
                <a:spcPts val="0"/>
              </a:spcAft>
              <a:buFont typeface="Arial" charset="0"/>
              <a:buNone/>
              <a:defRPr/>
            </a:pPr>
            <a:r>
              <a:rPr lang="en-US" sz="2400" dirty="0" smtClean="0">
                <a:solidFill>
                  <a:srgbClr val="FF5308"/>
                </a:solidFill>
                <a:latin typeface="Arial Black" panose="020B0A04020102020204" pitchFamily="34" charset="0"/>
              </a:rPr>
              <a:t>Upon completion of this seminar, you should be able to:</a:t>
            </a:r>
          </a:p>
          <a:p>
            <a:pPr marL="630237" indent="-342900" eaLnBrk="1" fontAlgn="auto" hangingPunct="1">
              <a:spcBef>
                <a:spcPts val="2400"/>
              </a:spcBef>
              <a:spcAft>
                <a:spcPts val="0"/>
              </a:spcAft>
              <a:buClr>
                <a:schemeClr val="accent1"/>
              </a:buClr>
              <a:buFont typeface="Wingdings" panose="05000000000000000000" pitchFamily="2" charset="2"/>
              <a:buChar char="ü"/>
              <a:defRPr/>
            </a:pPr>
            <a:r>
              <a:rPr lang="en-US" sz="2400" dirty="0" smtClean="0"/>
              <a:t>Provide an overview of the latest industry standards for designing:</a:t>
            </a:r>
          </a:p>
          <a:p>
            <a:pPr marL="1030287" lvl="1" indent="-342900" eaLnBrk="1" fontAlgn="auto" hangingPunct="1">
              <a:spcBef>
                <a:spcPts val="600"/>
              </a:spcBef>
              <a:spcAft>
                <a:spcPts val="0"/>
              </a:spcAft>
              <a:defRPr/>
            </a:pPr>
            <a:r>
              <a:rPr lang="en-US" sz="2000" dirty="0" smtClean="0"/>
              <a:t>Anchoring into masonry</a:t>
            </a:r>
          </a:p>
          <a:p>
            <a:pPr marL="1030287" lvl="1" indent="-342900" eaLnBrk="1" fontAlgn="auto" hangingPunct="1">
              <a:spcBef>
                <a:spcPts val="600"/>
              </a:spcBef>
              <a:spcAft>
                <a:spcPts val="0"/>
              </a:spcAft>
              <a:defRPr/>
            </a:pPr>
            <a:r>
              <a:rPr lang="en-US" sz="2000" dirty="0"/>
              <a:t>A</a:t>
            </a:r>
            <a:r>
              <a:rPr lang="en-US" sz="2000" dirty="0" smtClean="0"/>
              <a:t>nchoring into concrete</a:t>
            </a:r>
          </a:p>
          <a:p>
            <a:pPr marL="630237" indent="-342900" eaLnBrk="1" fontAlgn="auto" hangingPunct="1">
              <a:spcBef>
                <a:spcPts val="2400"/>
              </a:spcBef>
              <a:spcAft>
                <a:spcPts val="0"/>
              </a:spcAft>
              <a:buClr>
                <a:schemeClr val="accent1"/>
              </a:buClr>
              <a:buFont typeface="Wingdings" panose="05000000000000000000" pitchFamily="2" charset="2"/>
              <a:buChar char="ü"/>
              <a:defRPr/>
            </a:pPr>
            <a:r>
              <a:rPr lang="en-US" sz="2400" dirty="0" smtClean="0"/>
              <a:t>Describe latest test standards for anchor products</a:t>
            </a:r>
          </a:p>
          <a:p>
            <a:pPr marL="630237" indent="-342900" eaLnBrk="1" fontAlgn="auto" hangingPunct="1">
              <a:spcBef>
                <a:spcPts val="2400"/>
              </a:spcBef>
              <a:spcAft>
                <a:spcPts val="0"/>
              </a:spcAft>
              <a:buClr>
                <a:schemeClr val="accent1"/>
              </a:buClr>
              <a:buFont typeface="Wingdings" panose="05000000000000000000" pitchFamily="2" charset="2"/>
              <a:buChar char="ü"/>
              <a:defRPr/>
            </a:pPr>
            <a:r>
              <a:rPr lang="en-US" sz="2400" dirty="0" smtClean="0"/>
              <a:t>Explain the significance of research reports for anchoring products</a:t>
            </a:r>
          </a:p>
          <a:p>
            <a:pPr marL="630237" indent="-342900" eaLnBrk="1" fontAlgn="auto" hangingPunct="1">
              <a:spcBef>
                <a:spcPts val="2400"/>
              </a:spcBef>
              <a:spcAft>
                <a:spcPts val="0"/>
              </a:spcAft>
              <a:buClr>
                <a:schemeClr val="accent1"/>
              </a:buClr>
              <a:buFont typeface="Wingdings" panose="05000000000000000000" pitchFamily="2" charset="2"/>
              <a:buChar char="ü"/>
              <a:defRPr/>
            </a:pPr>
            <a:r>
              <a:rPr lang="en-US" sz="2400" dirty="0" smtClean="0"/>
              <a:t>Understand the importance of specifying anchor products that meet the latest industry standards</a:t>
            </a:r>
          </a:p>
        </p:txBody>
      </p:sp>
      <p:sp>
        <p:nvSpPr>
          <p:cNvPr id="2" name="Title 1"/>
          <p:cNvSpPr>
            <a:spLocks noGrp="1"/>
          </p:cNvSpPr>
          <p:nvPr>
            <p:ph type="title"/>
          </p:nvPr>
        </p:nvSpPr>
        <p:spPr/>
        <p:txBody>
          <a:bodyPr/>
          <a:lstStyle/>
          <a:p>
            <a:r>
              <a:rPr lang="en-US" dirty="0" smtClean="0"/>
              <a:t>Learning Objectives</a:t>
            </a:r>
            <a:endParaRPr lang="en-US" dirty="0"/>
          </a:p>
        </p:txBody>
      </p:sp>
    </p:spTree>
    <p:custDataLst>
      <p:tags r:id="rId1"/>
    </p:custDataLst>
    <p:extLst>
      <p:ext uri="{BB962C8B-B14F-4D97-AF65-F5344CB8AC3E}">
        <p14:creationId xmlns:p14="http://schemas.microsoft.com/office/powerpoint/2010/main" val="1551225902"/>
      </p:ext>
    </p:extLst>
  </p:cSld>
  <p:clrMapOvr>
    <a:masterClrMapping/>
  </p:clrMapOvr>
  <p:transition spd="slow"/>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OFFICE THEME" val="aatZP9K0"/>
  <p:tag name="ARTICULATE_SLIDE_COUNT" val="4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GUID" val="ac514481-0f72-4201-a9ce-a65ce46d75e1"/>
  <p:tag name="ARTICULATE_TITLE_TAG" val="Credit Information"/>
  <p:tag name="ARTICULATE_SLIDE_PAUSE" val="1"/>
  <p:tag name="ARTICULATE_NAV_LEVEL" val="2"/>
  <p:tag name="ARTICULATE_PLAYLIST_ID" val="-1"/>
  <p:tag name="ARTICULATE_LOCK_SLIDE" val="0"/>
  <p:tag name="ARTICULATE_SLIDE_NAV" val="3"/>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GUID" val="5ccbd26c-3e22-446b-affa-c12ec0850844"/>
  <p:tag name="ARTICULATE_SLIDE_PAUSE" val="1"/>
  <p:tag name="ARTICULATE_NAV_LEVEL" val="2"/>
  <p:tag name="ARTICULATE_HIDE_SLIDE" val="1"/>
  <p:tag name="ARTICULATE_PLAYLIST_ID" val="-1"/>
  <p:tag name="ARTICULATE_LOCK_SLIDE" val="0"/>
  <p:tag name="ARTICULATE_SLIDE_NAV" val="66"/>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7">
      <a:dk1>
        <a:sysClr val="windowText" lastClr="000000"/>
      </a:dk1>
      <a:lt1>
        <a:srgbClr val="ABABAB"/>
      </a:lt1>
      <a:dk2>
        <a:srgbClr val="2C2C2C"/>
      </a:dk2>
      <a:lt2>
        <a:srgbClr val="FFFFFF"/>
      </a:lt2>
      <a:accent1>
        <a:srgbClr val="FF5308"/>
      </a:accent1>
      <a:accent2>
        <a:srgbClr val="FFCC66"/>
      </a:accent2>
      <a:accent3>
        <a:srgbClr val="E1DDCF"/>
      </a:accent3>
      <a:accent4>
        <a:srgbClr val="FF9467"/>
      </a:accent4>
      <a:accent5>
        <a:srgbClr val="FF773D"/>
      </a:accent5>
      <a:accent6>
        <a:srgbClr val="2B5781"/>
      </a:accent6>
      <a:hlink>
        <a:srgbClr val="2C2C2C"/>
      </a:hlink>
      <a:folHlink>
        <a:srgbClr val="666666"/>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2320</TotalTime>
  <Words>7435</Words>
  <Application>Microsoft Office PowerPoint</Application>
  <PresentationFormat>Widescreen</PresentationFormat>
  <Paragraphs>798</Paragraphs>
  <Slides>48</Slides>
  <Notes>46</Notes>
  <HiddenSlides>10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48</vt:i4>
      </vt:variant>
    </vt:vector>
  </HeadingPairs>
  <TitlesOfParts>
    <vt:vector size="59" baseType="lpstr">
      <vt:lpstr>Arial</vt:lpstr>
      <vt:lpstr>Arial Black</vt:lpstr>
      <vt:lpstr>Arial Narrow</vt:lpstr>
      <vt:lpstr>Arial Rounded MT Bold</vt:lpstr>
      <vt:lpstr>Calibri</vt:lpstr>
      <vt:lpstr>Calibri Light</vt:lpstr>
      <vt:lpstr>Eras Medium ITC</vt:lpstr>
      <vt:lpstr>Symbol</vt:lpstr>
      <vt:lpstr>Times New Roman</vt:lpstr>
      <vt:lpstr>Wingdings</vt:lpstr>
      <vt:lpstr>Office Theme</vt:lpstr>
      <vt:lpstr>PowerPoint Presentation</vt:lpstr>
      <vt:lpstr>Welcome!</vt:lpstr>
      <vt:lpstr>Cracking the Concrete Anchor Codes</vt:lpstr>
      <vt:lpstr>Credit Information</vt:lpstr>
      <vt:lpstr>Credit Information</vt:lpstr>
      <vt:lpstr>Credit Information, cont.</vt:lpstr>
      <vt:lpstr>Additional Credit Offerings</vt:lpstr>
      <vt:lpstr>Course Description</vt:lpstr>
      <vt:lpstr>Learning Objectives</vt:lpstr>
      <vt:lpstr>Agenda</vt:lpstr>
      <vt:lpstr>Why is All This Important?</vt:lpstr>
      <vt:lpstr>Establishing the Standard of Practice</vt:lpstr>
      <vt:lpstr>Standard of Practice</vt:lpstr>
      <vt:lpstr>Building Code</vt:lpstr>
      <vt:lpstr>Alternative Methods</vt:lpstr>
      <vt:lpstr>Research Reports</vt:lpstr>
      <vt:lpstr>Anchoring into Masonry</vt:lpstr>
      <vt:lpstr>Anchoring into Masonry</vt:lpstr>
      <vt:lpstr>ACI 530: Chapter 2</vt:lpstr>
      <vt:lpstr>ACI 530: Chapter 2</vt:lpstr>
      <vt:lpstr>What does the Research Report and/or Tests say?</vt:lpstr>
      <vt:lpstr>How to Design Using Anchor Load Tables in CMU</vt:lpstr>
      <vt:lpstr>In Summary:</vt:lpstr>
      <vt:lpstr>Look for Products with Evaluation Reports for Anchoring into Masonry</vt:lpstr>
      <vt:lpstr>Look for Products with Evaluation Reports for Anchoring into Masonry</vt:lpstr>
      <vt:lpstr>Anchoring into Concrete</vt:lpstr>
      <vt:lpstr>What does the Building Code say?</vt:lpstr>
      <vt:lpstr>ASD vs. SD</vt:lpstr>
      <vt:lpstr>ASD vs. SD</vt:lpstr>
      <vt:lpstr>What does the Referenced Standard (ACI 318 Appendix D) say?</vt:lpstr>
      <vt:lpstr>ACI 318 Appendix D</vt:lpstr>
      <vt:lpstr>ACI 318-11 Appendix D Failure Modes &amp; Design Equations</vt:lpstr>
      <vt:lpstr>ACI 318-11 Appendix D Failure Modes &amp; Design Equations</vt:lpstr>
      <vt:lpstr>ACI 318 Appendix D</vt:lpstr>
      <vt:lpstr>What is “Cracked Concrete”?</vt:lpstr>
      <vt:lpstr>ACI 355 Test Standard: Table 4.2</vt:lpstr>
      <vt:lpstr>What does the Research Report say?</vt:lpstr>
      <vt:lpstr>Table Comparison</vt:lpstr>
      <vt:lpstr>How to Design Using Anchor Tables in Concrete</vt:lpstr>
      <vt:lpstr>In Summary</vt:lpstr>
      <vt:lpstr>Look for Products with Evaluation Reports for Anchoring into Masonry</vt:lpstr>
      <vt:lpstr>Look for Products with Evaluation Reports for Anchoring into Masonry</vt:lpstr>
      <vt:lpstr>Properly Specifying  Post-Installed Anchor Products</vt:lpstr>
      <vt:lpstr>Suggested General Note for Code Compliant Anchors</vt:lpstr>
      <vt:lpstr>Any Questions?</vt:lpstr>
      <vt:lpstr>Course Completion</vt:lpstr>
      <vt:lpstr>Next Steps!</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Welch</dc:creator>
  <cp:lastModifiedBy>Justin Gary Baffico</cp:lastModifiedBy>
  <cp:revision>114</cp:revision>
  <dcterms:created xsi:type="dcterms:W3CDTF">2016-07-14T17:05:07Z</dcterms:created>
  <dcterms:modified xsi:type="dcterms:W3CDTF">2018-09-27T22:56:34Z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DCA69F13-B93F-48B2-AC21-29877F8CFDB6</vt:lpwstr>
  </property>
  <property fmtid="{D5CDD505-2E9C-101B-9397-08002B2CF9AE}" pid="3" name="ArticulatePath">
    <vt:lpwstr>Presentation1</vt:lpwstr>
  </property>
  <property fmtid="{D5CDD505-2E9C-101B-9397-08002B2CF9AE}" pid="4" name="_NewReviewCycle">
    <vt:lpwstr/>
  </property>
</Properties>
</file>